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60" r:id="rId6"/>
    <p:sldId id="261" r:id="rId7"/>
    <p:sldId id="262" r:id="rId8"/>
    <p:sldId id="263" r:id="rId9"/>
    <p:sldId id="264" r:id="rId10"/>
    <p:sldId id="265" r:id="rId11"/>
    <p:sldId id="266" r:id="rId12"/>
    <p:sldId id="268" r:id="rId13"/>
    <p:sldId id="271" r:id="rId14"/>
    <p:sldId id="270"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6" autoAdjust="0"/>
    <p:restoredTop sz="94660"/>
  </p:normalViewPr>
  <p:slideViewPr>
    <p:cSldViewPr snapToGrid="0">
      <p:cViewPr varScale="1">
        <p:scale>
          <a:sx n="93" d="100"/>
          <a:sy n="93" d="100"/>
        </p:scale>
        <p:origin x="1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82F1-ADD1-4C1E-9EC7-85BB52385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4C1900-A4F7-4491-8943-89AEC60059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C0D8E-E611-4EAD-817E-D79CC5395ECD}"/>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5" name="Footer Placeholder 4">
            <a:extLst>
              <a:ext uri="{FF2B5EF4-FFF2-40B4-BE49-F238E27FC236}">
                <a16:creationId xmlns:a16="http://schemas.microsoft.com/office/drawing/2014/main" id="{BFDC3E02-0FAB-4CB3-9D06-A1739B0EA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43A3D-2F03-4339-A6E6-F9687302F313}"/>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349890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BE3F-DF5B-4E3B-A2B2-FB343E589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0A2BBE-08BF-493E-804A-65D92C3F2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327DA-7F08-4A14-9E55-34C536AF5EB0}"/>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5" name="Footer Placeholder 4">
            <a:extLst>
              <a:ext uri="{FF2B5EF4-FFF2-40B4-BE49-F238E27FC236}">
                <a16:creationId xmlns:a16="http://schemas.microsoft.com/office/drawing/2014/main" id="{DDB332F9-33A0-4880-BD54-E8B482ECD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DEF87-8B9C-44B9-A47E-61A405C5FF3B}"/>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408561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900AA-C2F1-40AE-9123-5945A5D96D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7D4A37-0830-4FE7-8B59-2211AEE17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9970F-F1E0-44F1-BF4B-C31A8287F914}"/>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5" name="Footer Placeholder 4">
            <a:extLst>
              <a:ext uri="{FF2B5EF4-FFF2-40B4-BE49-F238E27FC236}">
                <a16:creationId xmlns:a16="http://schemas.microsoft.com/office/drawing/2014/main" id="{4A45042E-2884-4B4F-9C3A-F16A4BCDF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B4685-3C51-4510-B011-AC193B1BE648}"/>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402001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B7C8-E6A4-42A4-9DDC-B96FF2F06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5660A-7BAE-4C92-A8AD-8BCF69D72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53FB4-3E6B-4F62-8CD0-15865BE56C63}"/>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5" name="Footer Placeholder 4">
            <a:extLst>
              <a:ext uri="{FF2B5EF4-FFF2-40B4-BE49-F238E27FC236}">
                <a16:creationId xmlns:a16="http://schemas.microsoft.com/office/drawing/2014/main" id="{69E87A38-1BCB-4C72-ADF2-9ADF37C43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A017A-6A05-4CF0-BCF3-EA29C8C71FA7}"/>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165616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A099-5AF5-4410-B26D-3147682BC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3007F2-7CCB-4E86-AEFE-CDC596026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1B74A-B576-4B6F-B02B-4DA4ED05051F}"/>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5" name="Footer Placeholder 4">
            <a:extLst>
              <a:ext uri="{FF2B5EF4-FFF2-40B4-BE49-F238E27FC236}">
                <a16:creationId xmlns:a16="http://schemas.microsoft.com/office/drawing/2014/main" id="{AFCFC859-5353-4532-96D9-1ADB32D4F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F2103-89FD-43F0-A291-58AFCA9D2D57}"/>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405259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BF49-02DC-43D8-8C5C-F2792D423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B58C17-8865-440C-B04C-4050AFD879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21BF07-925E-4B95-BE52-9BD812626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45C724-35C4-4678-B1CC-E47AC1507B75}"/>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6" name="Footer Placeholder 5">
            <a:extLst>
              <a:ext uri="{FF2B5EF4-FFF2-40B4-BE49-F238E27FC236}">
                <a16:creationId xmlns:a16="http://schemas.microsoft.com/office/drawing/2014/main" id="{9AC3A7C1-13D4-4051-9A2C-88E91CC54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79527-7990-4D5A-9F1F-6946EAB9EA69}"/>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17408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332E-DAF1-4645-B46D-82A0C143B7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31100-3CDB-48B6-AFC9-60E06ADBA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B37061-3029-4B0D-8B0A-FAA5BF667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A8E502-3E67-4721-B33F-923ED648C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F33E8C-8B1A-4126-87AB-7BAF16217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9700C-7916-477A-98AB-C33767990C37}"/>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8" name="Footer Placeholder 7">
            <a:extLst>
              <a:ext uri="{FF2B5EF4-FFF2-40B4-BE49-F238E27FC236}">
                <a16:creationId xmlns:a16="http://schemas.microsoft.com/office/drawing/2014/main" id="{7F4117D1-A444-48CD-9861-A5B34EAF9B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7B862F-B06A-4534-A9FE-6C04C9929C22}"/>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274737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8AD1-2D12-4C9C-81E0-8EE0FAFCBC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95AC00-5731-4923-92BE-150BE6511212}"/>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4" name="Footer Placeholder 3">
            <a:extLst>
              <a:ext uri="{FF2B5EF4-FFF2-40B4-BE49-F238E27FC236}">
                <a16:creationId xmlns:a16="http://schemas.microsoft.com/office/drawing/2014/main" id="{9D8B8E3E-A438-4996-8DEC-B083600337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D415D8-3584-4050-9840-7EF7AA8D9ACC}"/>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342415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BC5F5-E54F-4172-A9C4-C58AD5949850}"/>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3" name="Footer Placeholder 2">
            <a:extLst>
              <a:ext uri="{FF2B5EF4-FFF2-40B4-BE49-F238E27FC236}">
                <a16:creationId xmlns:a16="http://schemas.microsoft.com/office/drawing/2014/main" id="{66526303-2B03-4B23-AC02-2E4D71A75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B8E4FD-49A4-4338-BCA5-E8F0133D7530}"/>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112222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A97B-D453-4B6E-86D6-AE08D7C58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46A85-4A82-4EF0-8AA9-2E00A793F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1933FB-C4F9-4369-8425-C89CFB098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A2AC0-049D-49BA-BC1C-3764EEC44162}"/>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6" name="Footer Placeholder 5">
            <a:extLst>
              <a:ext uri="{FF2B5EF4-FFF2-40B4-BE49-F238E27FC236}">
                <a16:creationId xmlns:a16="http://schemas.microsoft.com/office/drawing/2014/main" id="{8F3EDD18-9BBA-476A-BBF0-850AAD153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2A8ED-A24A-4D25-BF66-AC51CA56A3A1}"/>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398903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8366-F80A-42D1-BBFB-22A6C8FDB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B0F793-1893-4F01-B7F4-9CB3DA229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948E0-BA28-4497-9AD6-C6BD1C2D1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FB6F1-C4CB-4AC3-A31B-EBA9ED5CA3A8}"/>
              </a:ext>
            </a:extLst>
          </p:cNvPr>
          <p:cNvSpPr>
            <a:spLocks noGrp="1"/>
          </p:cNvSpPr>
          <p:nvPr>
            <p:ph type="dt" sz="half" idx="10"/>
          </p:nvPr>
        </p:nvSpPr>
        <p:spPr/>
        <p:txBody>
          <a:bodyPr/>
          <a:lstStyle/>
          <a:p>
            <a:fld id="{A002DF3B-A9F9-4308-9563-BC002507792D}" type="datetimeFigureOut">
              <a:rPr lang="en-US" smtClean="0"/>
              <a:t>6/4/2022</a:t>
            </a:fld>
            <a:endParaRPr lang="en-US"/>
          </a:p>
        </p:txBody>
      </p:sp>
      <p:sp>
        <p:nvSpPr>
          <p:cNvPr id="6" name="Footer Placeholder 5">
            <a:extLst>
              <a:ext uri="{FF2B5EF4-FFF2-40B4-BE49-F238E27FC236}">
                <a16:creationId xmlns:a16="http://schemas.microsoft.com/office/drawing/2014/main" id="{93373803-1E8F-4B46-A30C-AB89206A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EB40B-1A6E-4321-8266-2E53910F209A}"/>
              </a:ext>
            </a:extLst>
          </p:cNvPr>
          <p:cNvSpPr>
            <a:spLocks noGrp="1"/>
          </p:cNvSpPr>
          <p:nvPr>
            <p:ph type="sldNum" sz="quarter" idx="12"/>
          </p:nvPr>
        </p:nvSpPr>
        <p:spPr/>
        <p:txBody>
          <a:bodyPr/>
          <a:lstStyle/>
          <a:p>
            <a:fld id="{BBEF9E65-0116-41C1-8DC6-5CCE344358D8}" type="slidenum">
              <a:rPr lang="en-US" smtClean="0"/>
              <a:t>‹#›</a:t>
            </a:fld>
            <a:endParaRPr lang="en-US"/>
          </a:p>
        </p:txBody>
      </p:sp>
    </p:spTree>
    <p:extLst>
      <p:ext uri="{BB962C8B-B14F-4D97-AF65-F5344CB8AC3E}">
        <p14:creationId xmlns:p14="http://schemas.microsoft.com/office/powerpoint/2010/main" val="24018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7188C-89C8-4554-90E8-62746E8FA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FD333A-5E73-4483-94F5-3DE225A0C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9A07A-F40F-41CD-87A4-867467E51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2DF3B-A9F9-4308-9563-BC002507792D}" type="datetimeFigureOut">
              <a:rPr lang="en-US" smtClean="0"/>
              <a:t>6/4/2022</a:t>
            </a:fld>
            <a:endParaRPr lang="en-US"/>
          </a:p>
        </p:txBody>
      </p:sp>
      <p:sp>
        <p:nvSpPr>
          <p:cNvPr id="5" name="Footer Placeholder 4">
            <a:extLst>
              <a:ext uri="{FF2B5EF4-FFF2-40B4-BE49-F238E27FC236}">
                <a16:creationId xmlns:a16="http://schemas.microsoft.com/office/drawing/2014/main" id="{C9297CD1-A4D7-4F07-885E-BDA9C748F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09CA9B-9013-4781-99F0-618BFE143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F9E65-0116-41C1-8DC6-5CCE344358D8}" type="slidenum">
              <a:rPr lang="en-US" smtClean="0"/>
              <a:t>‹#›</a:t>
            </a:fld>
            <a:endParaRPr lang="en-US"/>
          </a:p>
        </p:txBody>
      </p:sp>
    </p:spTree>
    <p:extLst>
      <p:ext uri="{BB962C8B-B14F-4D97-AF65-F5344CB8AC3E}">
        <p14:creationId xmlns:p14="http://schemas.microsoft.com/office/powerpoint/2010/main" val="343580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26A2C-8318-48D6-9CBF-3D83EEB2B1D5}"/>
              </a:ext>
            </a:extLst>
          </p:cNvPr>
          <p:cNvSpPr>
            <a:spLocks noGrp="1"/>
          </p:cNvSpPr>
          <p:nvPr>
            <p:ph idx="1"/>
          </p:nvPr>
        </p:nvSpPr>
        <p:spPr>
          <a:xfrm>
            <a:off x="838200" y="528638"/>
            <a:ext cx="10515600" cy="5648325"/>
          </a:xfrm>
        </p:spPr>
        <p:txBody>
          <a:bodyPr>
            <a:normAutofit fontScale="92500" lnSpcReduction="10000"/>
          </a:bodyPr>
          <a:lstStyle/>
          <a:p>
            <a:pPr marL="0" indent="0" algn="ctr">
              <a:buNone/>
            </a:pPr>
            <a:endParaRPr lang="en-US" sz="36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ctr">
              <a:buNone/>
            </a:pPr>
            <a:r>
              <a:rPr lang="en-US" sz="3600" b="1" dirty="0">
                <a:effectLst/>
                <a:latin typeface="Times New Roman" panose="02020603050405020304" pitchFamily="18" charset="0"/>
                <a:ea typeface="等线" panose="02010600030101010101" pitchFamily="2" charset="-122"/>
                <a:cs typeface="Times New Roman" panose="02020603050405020304" pitchFamily="18" charset="0"/>
              </a:rPr>
              <a:t>An Empirical Study of the industry momentum effect </a:t>
            </a:r>
          </a:p>
          <a:p>
            <a:pPr marL="0" indent="0" algn="ctr">
              <a:buNone/>
            </a:pPr>
            <a:r>
              <a:rPr lang="en-US" sz="3600" b="1" dirty="0">
                <a:effectLst/>
                <a:latin typeface="Times New Roman" panose="02020603050405020304" pitchFamily="18" charset="0"/>
                <a:ea typeface="等线" panose="02010600030101010101" pitchFamily="2" charset="-122"/>
                <a:cs typeface="Times New Roman" panose="02020603050405020304" pitchFamily="18" charset="0"/>
              </a:rPr>
              <a:t>in the Chinese stock market</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Research Project Presentation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r">
              <a:buNone/>
            </a:pPr>
            <a:r>
              <a:rPr lang="en-US" altLang="zh-CN" dirty="0">
                <a:latin typeface="Times New Roman" panose="02020603050405020304" pitchFamily="18" charset="0"/>
                <a:cs typeface="Times New Roman" panose="02020603050405020304" pitchFamily="18" charset="0"/>
              </a:rPr>
              <a:t>Sun Yufei</a:t>
            </a:r>
          </a:p>
          <a:p>
            <a:pPr marL="0" indent="0" algn="r">
              <a:buNone/>
            </a:pPr>
            <a:r>
              <a:rPr lang="en-US" altLang="zh-CN" dirty="0">
                <a:latin typeface="Times New Roman" panose="02020603050405020304" pitchFamily="18" charset="0"/>
                <a:cs typeface="Times New Roman" panose="02020603050405020304" pitchFamily="18" charset="0"/>
              </a:rPr>
              <a:t>Zhao </a:t>
            </a:r>
            <a:r>
              <a:rPr lang="en-US" altLang="zh-CN" dirty="0" err="1">
                <a:latin typeface="Times New Roman" panose="02020603050405020304" pitchFamily="18" charset="0"/>
                <a:cs typeface="Times New Roman" panose="02020603050405020304" pitchFamily="18" charset="0"/>
              </a:rPr>
              <a:t>Zhe</a:t>
            </a:r>
            <a:endParaRPr lang="en-US" altLang="zh-CN" dirty="0">
              <a:latin typeface="Times New Roman" panose="02020603050405020304" pitchFamily="18" charset="0"/>
              <a:cs typeface="Times New Roman" panose="02020603050405020304" pitchFamily="18" charset="0"/>
            </a:endParaRPr>
          </a:p>
          <a:p>
            <a:pPr marL="0" indent="0" algn="r">
              <a:buNone/>
            </a:pPr>
            <a:r>
              <a:rPr lang="en-US" altLang="zh-CN" dirty="0" err="1">
                <a:latin typeface="Times New Roman" panose="02020603050405020304" pitchFamily="18" charset="0"/>
                <a:cs typeface="Times New Roman" panose="02020603050405020304" pitchFamily="18" charset="0"/>
              </a:rPr>
              <a:t>Anvesh</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Kotturi</a:t>
            </a:r>
            <a:endParaRPr lang="en-US" altLang="zh-CN" dirty="0">
              <a:latin typeface="Times New Roman" panose="02020603050405020304" pitchFamily="18" charset="0"/>
              <a:cs typeface="Times New Roman" panose="02020603050405020304" pitchFamily="18" charset="0"/>
            </a:endParaRPr>
          </a:p>
          <a:p>
            <a:pPr marL="0" indent="0" algn="r">
              <a:buNone/>
            </a:pPr>
            <a:r>
              <a:rPr lang="en-US" altLang="zh-CN" dirty="0">
                <a:latin typeface="Times New Roman" panose="02020603050405020304" pitchFamily="18" charset="0"/>
                <a:cs typeface="Times New Roman" panose="02020603050405020304" pitchFamily="18" charset="0"/>
              </a:rPr>
              <a:t>University of Warsaw</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33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C1A5-16E3-4764-8A25-7A0F34EF79FD}"/>
              </a:ext>
            </a:extLst>
          </p:cNvPr>
          <p:cNvSpPr>
            <a:spLocks noGrp="1"/>
          </p:cNvSpPr>
          <p:nvPr>
            <p:ph type="title"/>
          </p:nvPr>
        </p:nvSpPr>
        <p:spPr>
          <a:xfrm>
            <a:off x="838200" y="365125"/>
            <a:ext cx="10515600" cy="796449"/>
          </a:xfrm>
        </p:spPr>
        <p:txBody>
          <a:bodyPr/>
          <a:lstStyle/>
          <a:p>
            <a:r>
              <a:rPr lang="en-US" dirty="0">
                <a:latin typeface="Times New Roman" panose="02020603050405020304" pitchFamily="18" charset="0"/>
                <a:cs typeface="Times New Roman" panose="02020603050405020304" pitchFamily="18" charset="0"/>
              </a:rPr>
              <a:t>5 Results of Return</a:t>
            </a:r>
          </a:p>
        </p:txBody>
      </p:sp>
      <p:graphicFrame>
        <p:nvGraphicFramePr>
          <p:cNvPr id="4" name="Content Placeholder 3">
            <a:extLst>
              <a:ext uri="{FF2B5EF4-FFF2-40B4-BE49-F238E27FC236}">
                <a16:creationId xmlns:a16="http://schemas.microsoft.com/office/drawing/2014/main" id="{18270C69-3EA9-4762-AD2F-52D9699D5EAB}"/>
              </a:ext>
            </a:extLst>
          </p:cNvPr>
          <p:cNvGraphicFramePr>
            <a:graphicFrameLocks noGrp="1"/>
          </p:cNvGraphicFramePr>
          <p:nvPr>
            <p:ph idx="1"/>
            <p:extLst>
              <p:ext uri="{D42A27DB-BD31-4B8C-83A1-F6EECF244321}">
                <p14:modId xmlns:p14="http://schemas.microsoft.com/office/powerpoint/2010/main" val="4157195984"/>
              </p:ext>
            </p:extLst>
          </p:nvPr>
        </p:nvGraphicFramePr>
        <p:xfrm>
          <a:off x="3363912" y="2096552"/>
          <a:ext cx="4064000" cy="1327150"/>
        </p:xfrm>
        <a:graphic>
          <a:graphicData uri="http://schemas.openxmlformats.org/drawingml/2006/table">
            <a:tbl>
              <a:tblPr>
                <a:tableStyleId>{5C22544A-7EE6-4342-B048-85BDC9FD1C3A}</a:tableStyleId>
              </a:tblPr>
              <a:tblGrid>
                <a:gridCol w="1816100">
                  <a:extLst>
                    <a:ext uri="{9D8B030D-6E8A-4147-A177-3AD203B41FA5}">
                      <a16:colId xmlns:a16="http://schemas.microsoft.com/office/drawing/2014/main" val="3350617405"/>
                    </a:ext>
                  </a:extLst>
                </a:gridCol>
                <a:gridCol w="457200">
                  <a:extLst>
                    <a:ext uri="{9D8B030D-6E8A-4147-A177-3AD203B41FA5}">
                      <a16:colId xmlns:a16="http://schemas.microsoft.com/office/drawing/2014/main" val="741576425"/>
                    </a:ext>
                  </a:extLst>
                </a:gridCol>
                <a:gridCol w="457200">
                  <a:extLst>
                    <a:ext uri="{9D8B030D-6E8A-4147-A177-3AD203B41FA5}">
                      <a16:colId xmlns:a16="http://schemas.microsoft.com/office/drawing/2014/main" val="2357383271"/>
                    </a:ext>
                  </a:extLst>
                </a:gridCol>
                <a:gridCol w="457200">
                  <a:extLst>
                    <a:ext uri="{9D8B030D-6E8A-4147-A177-3AD203B41FA5}">
                      <a16:colId xmlns:a16="http://schemas.microsoft.com/office/drawing/2014/main" val="607689841"/>
                    </a:ext>
                  </a:extLst>
                </a:gridCol>
                <a:gridCol w="457200">
                  <a:extLst>
                    <a:ext uri="{9D8B030D-6E8A-4147-A177-3AD203B41FA5}">
                      <a16:colId xmlns:a16="http://schemas.microsoft.com/office/drawing/2014/main" val="2999745745"/>
                    </a:ext>
                  </a:extLst>
                </a:gridCol>
                <a:gridCol w="419100">
                  <a:extLst>
                    <a:ext uri="{9D8B030D-6E8A-4147-A177-3AD203B41FA5}">
                      <a16:colId xmlns:a16="http://schemas.microsoft.com/office/drawing/2014/main" val="4019263451"/>
                    </a:ext>
                  </a:extLst>
                </a:gridCol>
              </a:tblGrid>
              <a:tr h="609600">
                <a:tc>
                  <a:txBody>
                    <a:bodyPr/>
                    <a:lstStyle/>
                    <a:p>
                      <a:pPr algn="ctr" fontAlgn="ctr"/>
                      <a:r>
                        <a:rPr lang="en-US" sz="1100" u="none" strike="noStrike" dirty="0">
                          <a:effectLst/>
                        </a:rPr>
                        <a:t>Whole Period Return</a:t>
                      </a:r>
                      <a:br>
                        <a:rPr lang="en-US" sz="1100" u="none" strike="noStrike" dirty="0">
                          <a:effectLst/>
                        </a:rPr>
                      </a:br>
                      <a:r>
                        <a:rPr lang="en-US" sz="1100" u="none" strike="noStrike" dirty="0">
                          <a:effectLst/>
                        </a:rPr>
                        <a:t>Observation Period (Column)</a:t>
                      </a:r>
                      <a:br>
                        <a:rPr lang="en-US" sz="1100" u="none" strike="noStrike" dirty="0">
                          <a:effectLst/>
                        </a:rPr>
                      </a:br>
                      <a:r>
                        <a:rPr lang="en-US" sz="1100" u="none" strike="noStrike" dirty="0">
                          <a:effectLst/>
                        </a:rPr>
                        <a:t>Holding Period (Row)</a:t>
                      </a:r>
                      <a:endParaRPr lang="en-US" sz="11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002753189"/>
                  </a:ext>
                </a:extLst>
              </a:tr>
              <a:tr h="177800">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3440.0515%</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2065.5655%</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1355.1207%</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1440.2388%</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580.3791%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035607384"/>
                  </a:ext>
                </a:extLst>
              </a:tr>
              <a:tr h="177800">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3179.1654%</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1837.5222%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1555.4806%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1763.0119%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777563351"/>
                  </a:ext>
                </a:extLst>
              </a:tr>
              <a:tr h="177800">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998.7904%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917.5327%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1164.4403%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1586.8964%</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231767820"/>
                  </a:ext>
                </a:extLst>
              </a:tr>
              <a:tr h="184150">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1655.8180%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1348.5384%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1837.5222%</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1196.3771%</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160071371"/>
                  </a:ext>
                </a:extLst>
              </a:tr>
            </a:tbl>
          </a:graphicData>
        </a:graphic>
      </p:graphicFrame>
      <p:graphicFrame>
        <p:nvGraphicFramePr>
          <p:cNvPr id="5" name="Table 4">
            <a:extLst>
              <a:ext uri="{FF2B5EF4-FFF2-40B4-BE49-F238E27FC236}">
                <a16:creationId xmlns:a16="http://schemas.microsoft.com/office/drawing/2014/main" id="{7788544A-D177-42CA-8DF6-E9DD5CEF5EA6}"/>
              </a:ext>
            </a:extLst>
          </p:cNvPr>
          <p:cNvGraphicFramePr>
            <a:graphicFrameLocks noGrp="1"/>
          </p:cNvGraphicFramePr>
          <p:nvPr>
            <p:extLst>
              <p:ext uri="{D42A27DB-BD31-4B8C-83A1-F6EECF244321}">
                <p14:modId xmlns:p14="http://schemas.microsoft.com/office/powerpoint/2010/main" val="3490734083"/>
              </p:ext>
            </p:extLst>
          </p:nvPr>
        </p:nvGraphicFramePr>
        <p:xfrm>
          <a:off x="1213643" y="3750469"/>
          <a:ext cx="9207500" cy="2851150"/>
        </p:xfrm>
        <a:graphic>
          <a:graphicData uri="http://schemas.openxmlformats.org/drawingml/2006/table">
            <a:tbl>
              <a:tblPr>
                <a:tableStyleId>{5C22544A-7EE6-4342-B048-85BDC9FD1C3A}</a:tableStyleId>
              </a:tblPr>
              <a:tblGrid>
                <a:gridCol w="1816100">
                  <a:extLst>
                    <a:ext uri="{9D8B030D-6E8A-4147-A177-3AD203B41FA5}">
                      <a16:colId xmlns:a16="http://schemas.microsoft.com/office/drawing/2014/main" val="1140931885"/>
                    </a:ext>
                  </a:extLst>
                </a:gridCol>
                <a:gridCol w="457200">
                  <a:extLst>
                    <a:ext uri="{9D8B030D-6E8A-4147-A177-3AD203B41FA5}">
                      <a16:colId xmlns:a16="http://schemas.microsoft.com/office/drawing/2014/main" val="1736645607"/>
                    </a:ext>
                  </a:extLst>
                </a:gridCol>
                <a:gridCol w="457200">
                  <a:extLst>
                    <a:ext uri="{9D8B030D-6E8A-4147-A177-3AD203B41FA5}">
                      <a16:colId xmlns:a16="http://schemas.microsoft.com/office/drawing/2014/main" val="2020909029"/>
                    </a:ext>
                  </a:extLst>
                </a:gridCol>
                <a:gridCol w="457200">
                  <a:extLst>
                    <a:ext uri="{9D8B030D-6E8A-4147-A177-3AD203B41FA5}">
                      <a16:colId xmlns:a16="http://schemas.microsoft.com/office/drawing/2014/main" val="1630546851"/>
                    </a:ext>
                  </a:extLst>
                </a:gridCol>
                <a:gridCol w="457200">
                  <a:extLst>
                    <a:ext uri="{9D8B030D-6E8A-4147-A177-3AD203B41FA5}">
                      <a16:colId xmlns:a16="http://schemas.microsoft.com/office/drawing/2014/main" val="1345256625"/>
                    </a:ext>
                  </a:extLst>
                </a:gridCol>
                <a:gridCol w="419100">
                  <a:extLst>
                    <a:ext uri="{9D8B030D-6E8A-4147-A177-3AD203B41FA5}">
                      <a16:colId xmlns:a16="http://schemas.microsoft.com/office/drawing/2014/main" val="2523768635"/>
                    </a:ext>
                  </a:extLst>
                </a:gridCol>
                <a:gridCol w="419100">
                  <a:extLst>
                    <a:ext uri="{9D8B030D-6E8A-4147-A177-3AD203B41FA5}">
                      <a16:colId xmlns:a16="http://schemas.microsoft.com/office/drawing/2014/main" val="2452564686"/>
                    </a:ext>
                  </a:extLst>
                </a:gridCol>
                <a:gridCol w="419100">
                  <a:extLst>
                    <a:ext uri="{9D8B030D-6E8A-4147-A177-3AD203B41FA5}">
                      <a16:colId xmlns:a16="http://schemas.microsoft.com/office/drawing/2014/main" val="26417859"/>
                    </a:ext>
                  </a:extLst>
                </a:gridCol>
                <a:gridCol w="419100">
                  <a:extLst>
                    <a:ext uri="{9D8B030D-6E8A-4147-A177-3AD203B41FA5}">
                      <a16:colId xmlns:a16="http://schemas.microsoft.com/office/drawing/2014/main" val="3499766032"/>
                    </a:ext>
                  </a:extLst>
                </a:gridCol>
                <a:gridCol w="419100">
                  <a:extLst>
                    <a:ext uri="{9D8B030D-6E8A-4147-A177-3AD203B41FA5}">
                      <a16:colId xmlns:a16="http://schemas.microsoft.com/office/drawing/2014/main" val="2126765088"/>
                    </a:ext>
                  </a:extLst>
                </a:gridCol>
                <a:gridCol w="419100">
                  <a:extLst>
                    <a:ext uri="{9D8B030D-6E8A-4147-A177-3AD203B41FA5}">
                      <a16:colId xmlns:a16="http://schemas.microsoft.com/office/drawing/2014/main" val="2334342394"/>
                    </a:ext>
                  </a:extLst>
                </a:gridCol>
                <a:gridCol w="419100">
                  <a:extLst>
                    <a:ext uri="{9D8B030D-6E8A-4147-A177-3AD203B41FA5}">
                      <a16:colId xmlns:a16="http://schemas.microsoft.com/office/drawing/2014/main" val="1563430390"/>
                    </a:ext>
                  </a:extLst>
                </a:gridCol>
                <a:gridCol w="419100">
                  <a:extLst>
                    <a:ext uri="{9D8B030D-6E8A-4147-A177-3AD203B41FA5}">
                      <a16:colId xmlns:a16="http://schemas.microsoft.com/office/drawing/2014/main" val="678488235"/>
                    </a:ext>
                  </a:extLst>
                </a:gridCol>
                <a:gridCol w="419100">
                  <a:extLst>
                    <a:ext uri="{9D8B030D-6E8A-4147-A177-3AD203B41FA5}">
                      <a16:colId xmlns:a16="http://schemas.microsoft.com/office/drawing/2014/main" val="2186791495"/>
                    </a:ext>
                  </a:extLst>
                </a:gridCol>
                <a:gridCol w="419100">
                  <a:extLst>
                    <a:ext uri="{9D8B030D-6E8A-4147-A177-3AD203B41FA5}">
                      <a16:colId xmlns:a16="http://schemas.microsoft.com/office/drawing/2014/main" val="2740112568"/>
                    </a:ext>
                  </a:extLst>
                </a:gridCol>
                <a:gridCol w="419100">
                  <a:extLst>
                    <a:ext uri="{9D8B030D-6E8A-4147-A177-3AD203B41FA5}">
                      <a16:colId xmlns:a16="http://schemas.microsoft.com/office/drawing/2014/main" val="3465417276"/>
                    </a:ext>
                  </a:extLst>
                </a:gridCol>
                <a:gridCol w="419100">
                  <a:extLst>
                    <a:ext uri="{9D8B030D-6E8A-4147-A177-3AD203B41FA5}">
                      <a16:colId xmlns:a16="http://schemas.microsoft.com/office/drawing/2014/main" val="3455142149"/>
                    </a:ext>
                  </a:extLst>
                </a:gridCol>
                <a:gridCol w="533400">
                  <a:extLst>
                    <a:ext uri="{9D8B030D-6E8A-4147-A177-3AD203B41FA5}">
                      <a16:colId xmlns:a16="http://schemas.microsoft.com/office/drawing/2014/main" val="3136992782"/>
                    </a:ext>
                  </a:extLst>
                </a:gridCol>
              </a:tblGrid>
              <a:tr h="177800">
                <a:tc>
                  <a:txBody>
                    <a:bodyPr/>
                    <a:lstStyle/>
                    <a:p>
                      <a:pPr algn="ctr" fontAlgn="ctr"/>
                      <a:r>
                        <a:rPr lang="en-US" sz="1100" u="none" strike="noStrike">
                          <a:effectLst/>
                        </a:rPr>
                        <a:t>Yearly Return</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 300</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277999470"/>
                  </a:ext>
                </a:extLst>
              </a:tr>
              <a:tr h="177800">
                <a:tc>
                  <a:txBody>
                    <a:bodyPr/>
                    <a:lstStyle/>
                    <a:p>
                      <a:pPr algn="ctr" fontAlgn="ctr"/>
                      <a:r>
                        <a:rPr lang="en-US" sz="1100" u="none" strike="noStrike" dirty="0">
                          <a:effectLst/>
                        </a:rPr>
                        <a:t>2006</a:t>
                      </a:r>
                      <a:endParaRPr lang="en-US" sz="11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210.7158%</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193.5648%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191.6728%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189.9654%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245.2514%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226.9111%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200.6145%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200.0843%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194.6614%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192.1859%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187.0441%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202.5075%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226.5636%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221.5653%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226.9111%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229.8551%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198.0631%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445458374"/>
                  </a:ext>
                </a:extLst>
              </a:tr>
              <a:tr h="177800">
                <a:tc>
                  <a:txBody>
                    <a:bodyPr/>
                    <a:lstStyle/>
                    <a:p>
                      <a:pPr algn="ctr" fontAlgn="ctr"/>
                      <a:r>
                        <a:rPr lang="en-US" sz="1100" u="none" strike="noStrike">
                          <a:effectLst/>
                        </a:rPr>
                        <a:t>2007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337.9413%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307.7488%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268.2238%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269.1571%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289.7093%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251.3306%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231.7138%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252.5461%</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241.8688%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213.5074%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232.3643%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237.4347%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223.2761%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204.1928%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251.3306%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257.8043%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276.0009%</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730529441"/>
                  </a:ext>
                </a:extLst>
              </a:tr>
              <a:tr h="177800">
                <a:tc>
                  <a:txBody>
                    <a:bodyPr/>
                    <a:lstStyle/>
                    <a:p>
                      <a:pPr algn="ctr" fontAlgn="ctr"/>
                      <a:r>
                        <a:rPr lang="en-US" sz="1100" u="none" strike="noStrike">
                          <a:effectLst/>
                        </a:rPr>
                        <a:t>2008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54.6832%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47.5622%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44.3662%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44.6211%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54.2274%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44.8971%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42.4796%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43.6905%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44.2401%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41.5526%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42.5193%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42.0549%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41.3720%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38.9779%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44.8971%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35.2995%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39.0600%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309028002"/>
                  </a:ext>
                </a:extLst>
              </a:tr>
              <a:tr h="177800">
                <a:tc>
                  <a:txBody>
                    <a:bodyPr/>
                    <a:lstStyle/>
                    <a:p>
                      <a:pPr algn="ctr" fontAlgn="ctr"/>
                      <a:r>
                        <a:rPr lang="en-US" sz="1100" u="none" strike="noStrike">
                          <a:effectLst/>
                        </a:rPr>
                        <a:t>2009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226.6969%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218.8927%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219.5101%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217.3534%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206.5166%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208.4921%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207.3896%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212.1575%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203.3744%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207.4531%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196.1309%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203.6688%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152.0843%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163.1515%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208.4921%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186.2554%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191.0107%</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437586891"/>
                  </a:ext>
                </a:extLst>
              </a:tr>
              <a:tr h="177800">
                <a:tc>
                  <a:txBody>
                    <a:bodyPr/>
                    <a:lstStyle/>
                    <a:p>
                      <a:pPr algn="ctr" fontAlgn="ctr"/>
                      <a:r>
                        <a:rPr lang="en-US" sz="1100" u="none" strike="noStrike">
                          <a:effectLst/>
                        </a:rPr>
                        <a:t>2010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94.8540%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98.4666%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101.2493%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99.5039%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97.7883%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104.8172%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109.2646%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104.8784%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103.8510%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107.3133%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106.2832%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105.2150%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97.4286%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99.2053%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104.8172%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110.7718%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88.0700%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202844696"/>
                  </a:ext>
                </a:extLst>
              </a:tr>
              <a:tr h="177800">
                <a:tc>
                  <a:txBody>
                    <a:bodyPr/>
                    <a:lstStyle/>
                    <a:p>
                      <a:pPr algn="ctr" fontAlgn="ctr"/>
                      <a:r>
                        <a:rPr lang="en-US" sz="1100" u="none" strike="noStrike">
                          <a:effectLst/>
                        </a:rPr>
                        <a:t>2011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75.3384%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85.6623%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83.9012%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84.3983%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93.5823%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88.6163%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82.7988%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83.7091%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80.0980%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80.6647%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79.6044%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82.1125%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76.6595%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77.1455%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88.6163%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79.2012%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82.3850%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346788047"/>
                  </a:ext>
                </a:extLst>
              </a:tr>
              <a:tr h="177800">
                <a:tc>
                  <a:txBody>
                    <a:bodyPr/>
                    <a:lstStyle/>
                    <a:p>
                      <a:pPr algn="ctr" fontAlgn="ctr"/>
                      <a:r>
                        <a:rPr lang="en-US" sz="1100" u="none" strike="noStrike">
                          <a:effectLst/>
                        </a:rPr>
                        <a:t>2012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85.1433%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92.5486%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90.0610%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95.3135%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107.5364%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108.1808%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107.3836%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107.8517%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104.1568%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104.0224%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105.8950%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106.6456%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149.6090%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145.6528%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108.1808%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142.6681%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81.6241%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001386399"/>
                  </a:ext>
                </a:extLst>
              </a:tr>
              <a:tr h="177800">
                <a:tc>
                  <a:txBody>
                    <a:bodyPr/>
                    <a:lstStyle/>
                    <a:p>
                      <a:pPr algn="ctr" fontAlgn="ctr"/>
                      <a:r>
                        <a:rPr lang="en-US" sz="1100" u="none" strike="noStrike">
                          <a:effectLst/>
                        </a:rPr>
                        <a:t>2013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159.9125%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150.3731%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140.8604%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139.4819%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163.1172%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156.4151%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155.6077%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156.6875%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149.4138%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153.0867%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154.1959%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154.0233%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141.2019%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138.3390%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156.4151%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138.2559%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114.6970%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601945651"/>
                  </a:ext>
                </a:extLst>
              </a:tr>
              <a:tr h="177800">
                <a:tc>
                  <a:txBody>
                    <a:bodyPr/>
                    <a:lstStyle/>
                    <a:p>
                      <a:pPr algn="ctr" fontAlgn="ctr"/>
                      <a:r>
                        <a:rPr lang="en-US" sz="1100" u="none" strike="noStrike">
                          <a:effectLst/>
                        </a:rPr>
                        <a:t>2014</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134.8855%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125.5029%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121.6245%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123.2358%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114.1712%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114.6841%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122.1903%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119.1241%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132.9078%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129.9277%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131.8527%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119.5792%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197.2101%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164.4999%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114.6841%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129.6488%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116.5795%</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002699141"/>
                  </a:ext>
                </a:extLst>
              </a:tr>
              <a:tr h="177800">
                <a:tc>
                  <a:txBody>
                    <a:bodyPr/>
                    <a:lstStyle/>
                    <a:p>
                      <a:pPr algn="ctr" fontAlgn="ctr"/>
                      <a:r>
                        <a:rPr lang="en-US" sz="1100" u="none" strike="noStrike">
                          <a:effectLst/>
                        </a:rPr>
                        <a:t>2015</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191.7399%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135.8062%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138.2174%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146.7616%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166.0514%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104.5055%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116.8823%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133.7871%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89.6842%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88.3463%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115.6641%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143.0516%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122.0063%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133.2223%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104.5055%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134.4664%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127.3736%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47618951"/>
                  </a:ext>
                </a:extLst>
              </a:tr>
              <a:tr h="177800">
                <a:tc>
                  <a:txBody>
                    <a:bodyPr/>
                    <a:lstStyle/>
                    <a:p>
                      <a:pPr algn="ctr" fontAlgn="ctr"/>
                      <a:r>
                        <a:rPr lang="en-US" sz="1100" u="none" strike="noStrike">
                          <a:effectLst/>
                        </a:rPr>
                        <a:t>2016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116.5463%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110.7676%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117.3969%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114.1072%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112.0769%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118.1471%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128.0998%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119.7327%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136.5265%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127.8258%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127.3688%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119.8923%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130.5225%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132.3783%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118.1471%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106.5921%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99.2577%</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488180184"/>
                  </a:ext>
                </a:extLst>
              </a:tr>
              <a:tr h="177800">
                <a:tc>
                  <a:txBody>
                    <a:bodyPr/>
                    <a:lstStyle/>
                    <a:p>
                      <a:pPr algn="ctr" fontAlgn="ctr"/>
                      <a:r>
                        <a:rPr lang="en-US" sz="1100" u="none" strike="noStrike">
                          <a:effectLst/>
                        </a:rPr>
                        <a:t>2017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100.1149%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88.4360%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93.9804%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93.2236%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85.3482%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88.2118%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91.7513%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91.7927%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98.5412%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94.2483%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100.6954%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94.8007%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114.3655%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106.6118%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88.2118%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89.0622%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112.1486%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827422967"/>
                  </a:ext>
                </a:extLst>
              </a:tr>
              <a:tr h="177800">
                <a:tc>
                  <a:txBody>
                    <a:bodyPr/>
                    <a:lstStyle/>
                    <a:p>
                      <a:pPr algn="ctr" fontAlgn="ctr"/>
                      <a:r>
                        <a:rPr lang="en-US" sz="1100" u="none" strike="noStrike">
                          <a:effectLst/>
                        </a:rPr>
                        <a:t>2018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97.8528%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93.5457%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85.0697%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83.1223%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96.1162%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93.2200%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86.1539%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78.6409%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78.6954%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82.5014%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77.2440%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76.2193%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66.6920%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70.4956%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93.2200%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71.0616%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81.5618%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652248992"/>
                  </a:ext>
                </a:extLst>
              </a:tr>
              <a:tr h="177800">
                <a:tc>
                  <a:txBody>
                    <a:bodyPr/>
                    <a:lstStyle/>
                    <a:p>
                      <a:pPr algn="ctr" fontAlgn="ctr"/>
                      <a:r>
                        <a:rPr lang="en-US" sz="1100" u="none" strike="noStrike">
                          <a:effectLst/>
                        </a:rPr>
                        <a:t>2019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85.8422%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116.2751%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119.3771%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120.8522%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104.2854%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129.5449%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130.2800%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128.0547%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100.1244%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128.2364%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125.9488%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125.9687%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b"/>
                      <a:r>
                        <a:rPr lang="en-US" sz="600" u="none" strike="noStrike">
                          <a:effectLst/>
                        </a:rPr>
                        <a:t>137.6493%</a:t>
                      </a:r>
                      <a:endParaRPr lang="en-US" sz="600" b="0" i="0" u="none" strike="noStrike">
                        <a:solidFill>
                          <a:srgbClr val="000000"/>
                        </a:solidFill>
                        <a:effectLst/>
                        <a:latin typeface="Times New Roman" panose="02020603050405020304" pitchFamily="18" charset="0"/>
                      </a:endParaRPr>
                    </a:p>
                  </a:txBody>
                  <a:tcPr marL="6350" marR="6350" marT="6350" marB="0" anchor="b"/>
                </a:tc>
                <a:tc>
                  <a:txBody>
                    <a:bodyPr/>
                    <a:lstStyle/>
                    <a:p>
                      <a:pPr algn="ctr" fontAlgn="ctr"/>
                      <a:r>
                        <a:rPr lang="en-US" sz="600" u="none" strike="noStrike">
                          <a:effectLst/>
                        </a:rPr>
                        <a:t>139.4042%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129.5449%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150.8826%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117.6362%</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880202854"/>
                  </a:ext>
                </a:extLst>
              </a:tr>
              <a:tr h="184150">
                <a:tc>
                  <a:txBody>
                    <a:bodyPr/>
                    <a:lstStyle/>
                    <a:p>
                      <a:pPr algn="ctr" fontAlgn="ctr"/>
                      <a:r>
                        <a:rPr lang="en-US" sz="1100" u="none" strike="noStrike">
                          <a:effectLst/>
                        </a:rPr>
                        <a:t>2020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158.0057%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156.2349%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133.3382%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134.5988%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136.9304%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145.1865%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133.3556%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143.8326%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144.1459%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128.6212%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122.2089%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145.4544%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134.5897%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129.4524%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145.1865%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132.3125%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132.0913%</a:t>
                      </a:r>
                      <a:endParaRPr lang="en-US" sz="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795158243"/>
                  </a:ext>
                </a:extLst>
              </a:tr>
            </a:tbl>
          </a:graphicData>
        </a:graphic>
      </p:graphicFrame>
      <p:sp>
        <p:nvSpPr>
          <p:cNvPr id="7" name="TextBox 6">
            <a:extLst>
              <a:ext uri="{FF2B5EF4-FFF2-40B4-BE49-F238E27FC236}">
                <a16:creationId xmlns:a16="http://schemas.microsoft.com/office/drawing/2014/main" id="{4BBFCEB1-706A-4A12-8D20-CAD0BE5F3021}"/>
              </a:ext>
            </a:extLst>
          </p:cNvPr>
          <p:cNvSpPr txBox="1"/>
          <p:nvPr/>
        </p:nvSpPr>
        <p:spPr>
          <a:xfrm>
            <a:off x="1213643" y="1290161"/>
            <a:ext cx="9623426" cy="646331"/>
          </a:xfrm>
          <a:prstGeom prst="rect">
            <a:avLst/>
          </a:prstGeom>
          <a:noFill/>
        </p:spPr>
        <p:txBody>
          <a:bodyPr wrap="square">
            <a:spAutoFit/>
          </a:bodyPr>
          <a:lstStyle/>
          <a:p>
            <a:pPr marL="0" indent="0">
              <a:buNone/>
            </a:pPr>
            <a:r>
              <a:rPr lang="en-US" altLang="zh-CN" b="0" i="0" u="none" strike="noStrike" baseline="0" dirty="0">
                <a:latin typeface="Times New Roman" panose="02020603050405020304" pitchFamily="18" charset="0"/>
                <a:cs typeface="Times New Roman" panose="02020603050405020304" pitchFamily="18" charset="0"/>
              </a:rPr>
              <a:t>Excess return for long:</a:t>
            </a:r>
          </a:p>
          <a:p>
            <a:pPr marL="285750" indent="-285750">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we can clearly see that </a:t>
            </a:r>
            <a:r>
              <a:rPr lang="en-US" sz="1800" b="1" dirty="0">
                <a:effectLst/>
                <a:latin typeface="Times New Roman" panose="02020603050405020304" pitchFamily="18" charset="0"/>
                <a:ea typeface="等线" panose="02010600030101010101" pitchFamily="2" charset="-122"/>
              </a:rPr>
              <a:t>buying "winners" </a:t>
            </a:r>
            <a:r>
              <a:rPr lang="en-US" sz="1800" dirty="0">
                <a:effectLst/>
                <a:latin typeface="Times New Roman" panose="02020603050405020304" pitchFamily="18" charset="0"/>
                <a:ea typeface="等线" panose="02010600030101010101" pitchFamily="2" charset="-122"/>
              </a:rPr>
              <a:t>can obtain significant excess returns.</a:t>
            </a:r>
            <a:endParaRPr lang="en-US" altLang="zh-CN" sz="1800" b="0" i="0" u="none" strike="noStrike" baseline="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FB7EEE0-5A2B-4276-A5B7-78311C7876D7}"/>
              </a:ext>
            </a:extLst>
          </p:cNvPr>
          <p:cNvSpPr txBox="1"/>
          <p:nvPr/>
        </p:nvSpPr>
        <p:spPr>
          <a:xfrm>
            <a:off x="4192189" y="3448586"/>
            <a:ext cx="256579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4.4 whole period return for long</a:t>
            </a:r>
          </a:p>
        </p:txBody>
      </p:sp>
      <p:sp>
        <p:nvSpPr>
          <p:cNvPr id="9" name="TextBox 8">
            <a:extLst>
              <a:ext uri="{FF2B5EF4-FFF2-40B4-BE49-F238E27FC236}">
                <a16:creationId xmlns:a16="http://schemas.microsoft.com/office/drawing/2014/main" id="{32547171-4CCE-4F76-ABAF-5F651AB5097F}"/>
              </a:ext>
            </a:extLst>
          </p:cNvPr>
          <p:cNvSpPr txBox="1"/>
          <p:nvPr/>
        </p:nvSpPr>
        <p:spPr>
          <a:xfrm>
            <a:off x="4192189" y="6581001"/>
            <a:ext cx="256579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4.5 annual return for long</a:t>
            </a:r>
          </a:p>
        </p:txBody>
      </p:sp>
    </p:spTree>
    <p:extLst>
      <p:ext uri="{BB962C8B-B14F-4D97-AF65-F5344CB8AC3E}">
        <p14:creationId xmlns:p14="http://schemas.microsoft.com/office/powerpoint/2010/main" val="274186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2F7684-2102-4523-ACFE-960FCBC34342}"/>
              </a:ext>
            </a:extLst>
          </p:cNvPr>
          <p:cNvSpPr txBox="1">
            <a:spLocks/>
          </p:cNvSpPr>
          <p:nvPr/>
        </p:nvSpPr>
        <p:spPr>
          <a:xfrm>
            <a:off x="838200" y="365125"/>
            <a:ext cx="10515600" cy="7964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Results of Return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E76B080A-1176-4851-860C-8D07C9A0543D}"/>
              </a:ext>
            </a:extLst>
          </p:cNvPr>
          <p:cNvSpPr txBox="1"/>
          <p:nvPr/>
        </p:nvSpPr>
        <p:spPr>
          <a:xfrm>
            <a:off x="1213643" y="1290161"/>
            <a:ext cx="9623426" cy="646331"/>
          </a:xfrm>
          <a:prstGeom prst="rect">
            <a:avLst/>
          </a:prstGeom>
          <a:noFill/>
        </p:spPr>
        <p:txBody>
          <a:bodyPr wrap="square">
            <a:spAutoFit/>
          </a:bodyPr>
          <a:lstStyle/>
          <a:p>
            <a:pPr marL="0" indent="0">
              <a:buNone/>
            </a:pPr>
            <a:r>
              <a:rPr lang="en-US" altLang="zh-CN" b="0" i="0" u="none" strike="noStrike" baseline="0" dirty="0">
                <a:latin typeface="Times New Roman" panose="02020603050405020304" pitchFamily="18" charset="0"/>
                <a:cs typeface="Times New Roman" panose="02020603050405020304" pitchFamily="18" charset="0"/>
              </a:rPr>
              <a:t>Excess return for short:</a:t>
            </a:r>
          </a:p>
          <a:p>
            <a:pPr marL="285750" indent="-285750">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we can clearly see that </a:t>
            </a:r>
            <a:r>
              <a:rPr lang="en-US" sz="1800" b="1" dirty="0">
                <a:effectLst/>
                <a:latin typeface="Times New Roman" panose="02020603050405020304" pitchFamily="18" charset="0"/>
                <a:ea typeface="等线" panose="02010600030101010101" pitchFamily="2" charset="-122"/>
              </a:rPr>
              <a:t>selling “losers” </a:t>
            </a:r>
            <a:r>
              <a:rPr lang="en-US" sz="1800" dirty="0">
                <a:effectLst/>
                <a:latin typeface="Times New Roman" panose="02020603050405020304" pitchFamily="18" charset="0"/>
                <a:ea typeface="等线" panose="02010600030101010101" pitchFamily="2" charset="-122"/>
              </a:rPr>
              <a:t>can not obtain significant excess returns.</a:t>
            </a:r>
            <a:endParaRPr lang="en-US" altLang="zh-CN" sz="1800" b="0" i="0" u="none" strike="noStrike" baseline="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BD7F31-19F7-44B6-858E-8F959E90BB55}"/>
              </a:ext>
            </a:extLst>
          </p:cNvPr>
          <p:cNvSpPr txBox="1"/>
          <p:nvPr/>
        </p:nvSpPr>
        <p:spPr>
          <a:xfrm>
            <a:off x="4192189" y="3448586"/>
            <a:ext cx="256579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4.6 whole period return for </a:t>
            </a:r>
            <a:r>
              <a:rPr lang="en-US" altLang="zh-CN" sz="1200" dirty="0">
                <a:latin typeface="Times New Roman" panose="02020603050405020304" pitchFamily="18" charset="0"/>
                <a:cs typeface="Times New Roman" panose="02020603050405020304" pitchFamily="18" charset="0"/>
              </a:rPr>
              <a:t>short</a:t>
            </a:r>
            <a:endParaRPr lang="en-US"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84FDC4-692D-4F0E-8132-4296617A079F}"/>
              </a:ext>
            </a:extLst>
          </p:cNvPr>
          <p:cNvSpPr txBox="1"/>
          <p:nvPr/>
        </p:nvSpPr>
        <p:spPr>
          <a:xfrm>
            <a:off x="4192189" y="6581001"/>
            <a:ext cx="256579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4.7 annual return for </a:t>
            </a:r>
            <a:r>
              <a:rPr lang="en-US" altLang="zh-CN" sz="1200" dirty="0">
                <a:latin typeface="Times New Roman" panose="02020603050405020304" pitchFamily="18" charset="0"/>
                <a:cs typeface="Times New Roman" panose="02020603050405020304" pitchFamily="18" charset="0"/>
              </a:rPr>
              <a:t>short</a:t>
            </a:r>
            <a:endParaRPr lang="en-US" sz="12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C8EF1954-8F24-4797-8FEE-D16BB61F6357}"/>
              </a:ext>
            </a:extLst>
          </p:cNvPr>
          <p:cNvGraphicFramePr>
            <a:graphicFrameLocks noGrp="1"/>
          </p:cNvGraphicFramePr>
          <p:nvPr>
            <p:extLst>
              <p:ext uri="{D42A27DB-BD31-4B8C-83A1-F6EECF244321}">
                <p14:modId xmlns:p14="http://schemas.microsoft.com/office/powerpoint/2010/main" val="2831148503"/>
              </p:ext>
            </p:extLst>
          </p:nvPr>
        </p:nvGraphicFramePr>
        <p:xfrm>
          <a:off x="3512937" y="2121436"/>
          <a:ext cx="3924300" cy="1327150"/>
        </p:xfrm>
        <a:graphic>
          <a:graphicData uri="http://schemas.openxmlformats.org/drawingml/2006/table">
            <a:tbl>
              <a:tblPr>
                <a:tableStyleId>{5C22544A-7EE6-4342-B048-85BDC9FD1C3A}</a:tableStyleId>
              </a:tblPr>
              <a:tblGrid>
                <a:gridCol w="1765300">
                  <a:extLst>
                    <a:ext uri="{9D8B030D-6E8A-4147-A177-3AD203B41FA5}">
                      <a16:colId xmlns:a16="http://schemas.microsoft.com/office/drawing/2014/main" val="3883716068"/>
                    </a:ext>
                  </a:extLst>
                </a:gridCol>
                <a:gridCol w="431800">
                  <a:extLst>
                    <a:ext uri="{9D8B030D-6E8A-4147-A177-3AD203B41FA5}">
                      <a16:colId xmlns:a16="http://schemas.microsoft.com/office/drawing/2014/main" val="2046749519"/>
                    </a:ext>
                  </a:extLst>
                </a:gridCol>
                <a:gridCol w="431800">
                  <a:extLst>
                    <a:ext uri="{9D8B030D-6E8A-4147-A177-3AD203B41FA5}">
                      <a16:colId xmlns:a16="http://schemas.microsoft.com/office/drawing/2014/main" val="993320889"/>
                    </a:ext>
                  </a:extLst>
                </a:gridCol>
                <a:gridCol w="431800">
                  <a:extLst>
                    <a:ext uri="{9D8B030D-6E8A-4147-A177-3AD203B41FA5}">
                      <a16:colId xmlns:a16="http://schemas.microsoft.com/office/drawing/2014/main" val="2503110111"/>
                    </a:ext>
                  </a:extLst>
                </a:gridCol>
                <a:gridCol w="431800">
                  <a:extLst>
                    <a:ext uri="{9D8B030D-6E8A-4147-A177-3AD203B41FA5}">
                      <a16:colId xmlns:a16="http://schemas.microsoft.com/office/drawing/2014/main" val="1941483618"/>
                    </a:ext>
                  </a:extLst>
                </a:gridCol>
                <a:gridCol w="431800">
                  <a:extLst>
                    <a:ext uri="{9D8B030D-6E8A-4147-A177-3AD203B41FA5}">
                      <a16:colId xmlns:a16="http://schemas.microsoft.com/office/drawing/2014/main" val="2080755872"/>
                    </a:ext>
                  </a:extLst>
                </a:gridCol>
              </a:tblGrid>
              <a:tr h="609600">
                <a:tc>
                  <a:txBody>
                    <a:bodyPr/>
                    <a:lstStyle/>
                    <a:p>
                      <a:pPr algn="ctr" fontAlgn="ctr"/>
                      <a:r>
                        <a:rPr lang="en-US" sz="1100" u="none" strike="noStrike">
                          <a:effectLst/>
                        </a:rPr>
                        <a:t>Whole Period Return</a:t>
                      </a:r>
                      <a:br>
                        <a:rPr lang="en-US" sz="1100" u="none" strike="noStrike">
                          <a:effectLst/>
                        </a:rPr>
                      </a:br>
                      <a:r>
                        <a:rPr lang="en-US" sz="1100" u="none" strike="noStrike">
                          <a:effectLst/>
                        </a:rPr>
                        <a:t>Observation Period (Column)</a:t>
                      </a:r>
                      <a:br>
                        <a:rPr lang="en-US" sz="1100" u="none" strike="noStrike">
                          <a:effectLst/>
                        </a:rPr>
                      </a:br>
                      <a:r>
                        <a:rPr lang="en-US" sz="1100" u="none" strike="noStrike">
                          <a:effectLst/>
                        </a:rPr>
                        <a:t>Holding Period (Row)</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321285993"/>
                  </a:ext>
                </a:extLst>
              </a:tr>
              <a:tr h="177800">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2.8307%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2.3311%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1.8771%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1.9273%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580.3791%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050144306"/>
                  </a:ext>
                </a:extLst>
              </a:tr>
              <a:tr h="177800">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5.7630%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4.2220%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2.5564%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2.0818%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343748187"/>
                  </a:ext>
                </a:extLst>
              </a:tr>
              <a:tr h="177800">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7.0131%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4.0351%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2.4207%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1.8171%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476314355"/>
                  </a:ext>
                </a:extLst>
              </a:tr>
              <a:tr h="184150">
                <a:tc>
                  <a:txBody>
                    <a:bodyPr/>
                    <a:lstStyle/>
                    <a:p>
                      <a:pPr algn="ctr" fontAlgn="ctr"/>
                      <a:r>
                        <a:rPr lang="en-US" sz="1100" u="none" strike="noStrike" dirty="0">
                          <a:effectLst/>
                        </a:rPr>
                        <a:t>12</a:t>
                      </a:r>
                      <a:endParaRPr lang="en-US" sz="11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6.1409%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4.0616%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4.2220%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2.1127%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223524963"/>
                  </a:ext>
                </a:extLst>
              </a:tr>
            </a:tbl>
          </a:graphicData>
        </a:graphic>
      </p:graphicFrame>
      <p:graphicFrame>
        <p:nvGraphicFramePr>
          <p:cNvPr id="11" name="Table 10">
            <a:extLst>
              <a:ext uri="{FF2B5EF4-FFF2-40B4-BE49-F238E27FC236}">
                <a16:creationId xmlns:a16="http://schemas.microsoft.com/office/drawing/2014/main" id="{04AD0E3F-EC6F-4076-943B-0C9B32B51DBA}"/>
              </a:ext>
            </a:extLst>
          </p:cNvPr>
          <p:cNvGraphicFramePr>
            <a:graphicFrameLocks noGrp="1"/>
          </p:cNvGraphicFramePr>
          <p:nvPr>
            <p:extLst>
              <p:ext uri="{D42A27DB-BD31-4B8C-83A1-F6EECF244321}">
                <p14:modId xmlns:p14="http://schemas.microsoft.com/office/powerpoint/2010/main" val="2049747644"/>
              </p:ext>
            </p:extLst>
          </p:nvPr>
        </p:nvGraphicFramePr>
        <p:xfrm>
          <a:off x="1213643" y="3729851"/>
          <a:ext cx="9194800" cy="2851150"/>
        </p:xfrm>
        <a:graphic>
          <a:graphicData uri="http://schemas.openxmlformats.org/drawingml/2006/table">
            <a:tbl>
              <a:tblPr>
                <a:tableStyleId>{5C22544A-7EE6-4342-B048-85BDC9FD1C3A}</a:tableStyleId>
              </a:tblPr>
              <a:tblGrid>
                <a:gridCol w="1765300">
                  <a:extLst>
                    <a:ext uri="{9D8B030D-6E8A-4147-A177-3AD203B41FA5}">
                      <a16:colId xmlns:a16="http://schemas.microsoft.com/office/drawing/2014/main" val="1936327132"/>
                    </a:ext>
                  </a:extLst>
                </a:gridCol>
                <a:gridCol w="431800">
                  <a:extLst>
                    <a:ext uri="{9D8B030D-6E8A-4147-A177-3AD203B41FA5}">
                      <a16:colId xmlns:a16="http://schemas.microsoft.com/office/drawing/2014/main" val="2049774139"/>
                    </a:ext>
                  </a:extLst>
                </a:gridCol>
                <a:gridCol w="431800">
                  <a:extLst>
                    <a:ext uri="{9D8B030D-6E8A-4147-A177-3AD203B41FA5}">
                      <a16:colId xmlns:a16="http://schemas.microsoft.com/office/drawing/2014/main" val="2246135909"/>
                    </a:ext>
                  </a:extLst>
                </a:gridCol>
                <a:gridCol w="431800">
                  <a:extLst>
                    <a:ext uri="{9D8B030D-6E8A-4147-A177-3AD203B41FA5}">
                      <a16:colId xmlns:a16="http://schemas.microsoft.com/office/drawing/2014/main" val="1404587920"/>
                    </a:ext>
                  </a:extLst>
                </a:gridCol>
                <a:gridCol w="431800">
                  <a:extLst>
                    <a:ext uri="{9D8B030D-6E8A-4147-A177-3AD203B41FA5}">
                      <a16:colId xmlns:a16="http://schemas.microsoft.com/office/drawing/2014/main" val="55411057"/>
                    </a:ext>
                  </a:extLst>
                </a:gridCol>
                <a:gridCol w="431800">
                  <a:extLst>
                    <a:ext uri="{9D8B030D-6E8A-4147-A177-3AD203B41FA5}">
                      <a16:colId xmlns:a16="http://schemas.microsoft.com/office/drawing/2014/main" val="3520105222"/>
                    </a:ext>
                  </a:extLst>
                </a:gridCol>
                <a:gridCol w="431800">
                  <a:extLst>
                    <a:ext uri="{9D8B030D-6E8A-4147-A177-3AD203B41FA5}">
                      <a16:colId xmlns:a16="http://schemas.microsoft.com/office/drawing/2014/main" val="933807066"/>
                    </a:ext>
                  </a:extLst>
                </a:gridCol>
                <a:gridCol w="431800">
                  <a:extLst>
                    <a:ext uri="{9D8B030D-6E8A-4147-A177-3AD203B41FA5}">
                      <a16:colId xmlns:a16="http://schemas.microsoft.com/office/drawing/2014/main" val="2030617516"/>
                    </a:ext>
                  </a:extLst>
                </a:gridCol>
                <a:gridCol w="431800">
                  <a:extLst>
                    <a:ext uri="{9D8B030D-6E8A-4147-A177-3AD203B41FA5}">
                      <a16:colId xmlns:a16="http://schemas.microsoft.com/office/drawing/2014/main" val="3678640253"/>
                    </a:ext>
                  </a:extLst>
                </a:gridCol>
                <a:gridCol w="431800">
                  <a:extLst>
                    <a:ext uri="{9D8B030D-6E8A-4147-A177-3AD203B41FA5}">
                      <a16:colId xmlns:a16="http://schemas.microsoft.com/office/drawing/2014/main" val="537974432"/>
                    </a:ext>
                  </a:extLst>
                </a:gridCol>
                <a:gridCol w="431800">
                  <a:extLst>
                    <a:ext uri="{9D8B030D-6E8A-4147-A177-3AD203B41FA5}">
                      <a16:colId xmlns:a16="http://schemas.microsoft.com/office/drawing/2014/main" val="3203947580"/>
                    </a:ext>
                  </a:extLst>
                </a:gridCol>
                <a:gridCol w="431800">
                  <a:extLst>
                    <a:ext uri="{9D8B030D-6E8A-4147-A177-3AD203B41FA5}">
                      <a16:colId xmlns:a16="http://schemas.microsoft.com/office/drawing/2014/main" val="2834776305"/>
                    </a:ext>
                  </a:extLst>
                </a:gridCol>
                <a:gridCol w="431800">
                  <a:extLst>
                    <a:ext uri="{9D8B030D-6E8A-4147-A177-3AD203B41FA5}">
                      <a16:colId xmlns:a16="http://schemas.microsoft.com/office/drawing/2014/main" val="3282485897"/>
                    </a:ext>
                  </a:extLst>
                </a:gridCol>
                <a:gridCol w="431800">
                  <a:extLst>
                    <a:ext uri="{9D8B030D-6E8A-4147-A177-3AD203B41FA5}">
                      <a16:colId xmlns:a16="http://schemas.microsoft.com/office/drawing/2014/main" val="1858114840"/>
                    </a:ext>
                  </a:extLst>
                </a:gridCol>
                <a:gridCol w="431800">
                  <a:extLst>
                    <a:ext uri="{9D8B030D-6E8A-4147-A177-3AD203B41FA5}">
                      <a16:colId xmlns:a16="http://schemas.microsoft.com/office/drawing/2014/main" val="1474941292"/>
                    </a:ext>
                  </a:extLst>
                </a:gridCol>
                <a:gridCol w="431800">
                  <a:extLst>
                    <a:ext uri="{9D8B030D-6E8A-4147-A177-3AD203B41FA5}">
                      <a16:colId xmlns:a16="http://schemas.microsoft.com/office/drawing/2014/main" val="1291587095"/>
                    </a:ext>
                  </a:extLst>
                </a:gridCol>
                <a:gridCol w="431800">
                  <a:extLst>
                    <a:ext uri="{9D8B030D-6E8A-4147-A177-3AD203B41FA5}">
                      <a16:colId xmlns:a16="http://schemas.microsoft.com/office/drawing/2014/main" val="4267791735"/>
                    </a:ext>
                  </a:extLst>
                </a:gridCol>
                <a:gridCol w="520700">
                  <a:extLst>
                    <a:ext uri="{9D8B030D-6E8A-4147-A177-3AD203B41FA5}">
                      <a16:colId xmlns:a16="http://schemas.microsoft.com/office/drawing/2014/main" val="1604931052"/>
                    </a:ext>
                  </a:extLst>
                </a:gridCol>
              </a:tblGrid>
              <a:tr h="177800">
                <a:tc>
                  <a:txBody>
                    <a:bodyPr/>
                    <a:lstStyle/>
                    <a:p>
                      <a:pPr algn="ctr" fontAlgn="ctr"/>
                      <a:r>
                        <a:rPr lang="en-US" sz="1100" u="none" strike="noStrike">
                          <a:effectLst/>
                        </a:rPr>
                        <a:t>Yearly Return</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 300</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640141757"/>
                  </a:ext>
                </a:extLst>
              </a:tr>
              <a:tr h="177800">
                <a:tc>
                  <a:txBody>
                    <a:bodyPr/>
                    <a:lstStyle/>
                    <a:p>
                      <a:pPr algn="ctr" fontAlgn="ctr"/>
                      <a:r>
                        <a:rPr lang="en-US" sz="1100" u="none" strike="noStrike">
                          <a:effectLst/>
                        </a:rPr>
                        <a:t>2006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49.9192%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48.9589%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49.0110%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51.5752%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49.0230%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50.6811%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48.9210%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51.0556%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56.3447%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51.9727%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53.2062%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52.5147%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49.3333%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47.0389%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50.6811%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47.0815%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198.0631%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899083803"/>
                  </a:ext>
                </a:extLst>
              </a:tr>
              <a:tr h="177800">
                <a:tc>
                  <a:txBody>
                    <a:bodyPr/>
                    <a:lstStyle/>
                    <a:p>
                      <a:pPr algn="ctr" fontAlgn="ctr"/>
                      <a:r>
                        <a:rPr lang="en-US" sz="1100" u="none" strike="noStrike">
                          <a:effectLst/>
                        </a:rPr>
                        <a:t>2007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33.1697%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27.7245%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25.0535%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24.8520%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27.9475%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23.9127%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24.0375%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23.9974%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27.0389%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22.5132%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21.9134%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22.2709%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19.5175%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17.9601%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23.9127%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21.6514%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276.0009%</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573950912"/>
                  </a:ext>
                </a:extLst>
              </a:tr>
              <a:tr h="177800">
                <a:tc>
                  <a:txBody>
                    <a:bodyPr/>
                    <a:lstStyle/>
                    <a:p>
                      <a:pPr algn="ctr" fontAlgn="ctr"/>
                      <a:r>
                        <a:rPr lang="en-US" sz="1100" u="none" strike="noStrike">
                          <a:effectLst/>
                        </a:rPr>
                        <a:t>2008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160.0055%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154.1005%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147.1660%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146.2449%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153.6108%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160.2031%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144.4577%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144.2491%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128.8474%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132.5796%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137.4962%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142.1850%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191.5456%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179.7567%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160.2031%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170.3987%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39.0600%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236844695"/>
                  </a:ext>
                </a:extLst>
              </a:tr>
              <a:tr h="177800">
                <a:tc>
                  <a:txBody>
                    <a:bodyPr/>
                    <a:lstStyle/>
                    <a:p>
                      <a:pPr algn="ctr" fontAlgn="ctr"/>
                      <a:r>
                        <a:rPr lang="en-US" sz="1100" u="none" strike="noStrike">
                          <a:effectLst/>
                        </a:rPr>
                        <a:t>2009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33.4601%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35.4364%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36.5132%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36.1354%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37.5242%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38.0032%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36.4189%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34.3312%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40.3631%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33.5280%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33.0620%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31.6885%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35.7400%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34.9358%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38.0032%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32.5309%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191.0107%</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004547145"/>
                  </a:ext>
                </a:extLst>
              </a:tr>
              <a:tr h="177800">
                <a:tc>
                  <a:txBody>
                    <a:bodyPr/>
                    <a:lstStyle/>
                    <a:p>
                      <a:pPr algn="ctr" fontAlgn="ctr"/>
                      <a:r>
                        <a:rPr lang="en-US" sz="1100" u="none" strike="noStrike">
                          <a:effectLst/>
                        </a:rPr>
                        <a:t>2010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86.7032%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89.7582%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91.4045%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89.9448%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88.9926%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92.3082%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94.6440%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90.7037%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105.2742%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101.2806%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96.1646%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97.2560%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94.8407%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98.9891%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92.3082%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106.0773%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88.0700%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203750979"/>
                  </a:ext>
                </a:extLst>
              </a:tr>
              <a:tr h="177800">
                <a:tc>
                  <a:txBody>
                    <a:bodyPr/>
                    <a:lstStyle/>
                    <a:p>
                      <a:pPr algn="ctr" fontAlgn="ctr"/>
                      <a:r>
                        <a:rPr lang="en-US" sz="1100" u="none" strike="noStrike">
                          <a:effectLst/>
                        </a:rPr>
                        <a:t>2011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111.2919%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120.7340%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113.8450%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113.3096%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119.2813%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110.2875%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108.1716%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109.7153%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106.7260%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105.7337%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106.9898%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109.8294%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139.3572%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133.4118%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110.2875%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131.8386%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82.3850%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276156199"/>
                  </a:ext>
                </a:extLst>
              </a:tr>
              <a:tr h="177800">
                <a:tc>
                  <a:txBody>
                    <a:bodyPr/>
                    <a:lstStyle/>
                    <a:p>
                      <a:pPr algn="ctr" fontAlgn="ctr"/>
                      <a:r>
                        <a:rPr lang="en-US" sz="1100" u="none" strike="noStrike">
                          <a:effectLst/>
                        </a:rPr>
                        <a:t>2012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94.8774%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104.5886%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101.4937%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108.3376%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112.6419%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111.0902%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115.1783%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119.7667%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110.1527%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116.9786%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119.0339%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122.5897%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87.5172%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92.2161%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111.0902%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92.7143%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81.6241%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787563445"/>
                  </a:ext>
                </a:extLst>
              </a:tr>
              <a:tr h="177800">
                <a:tc>
                  <a:txBody>
                    <a:bodyPr/>
                    <a:lstStyle/>
                    <a:p>
                      <a:pPr algn="ctr" fontAlgn="ctr"/>
                      <a:r>
                        <a:rPr lang="en-US" sz="1100" u="none" strike="noStrike">
                          <a:effectLst/>
                        </a:rPr>
                        <a:t>2013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84.0489%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78.7681%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76.9780%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74.9788%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88.9704%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84.1863%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81.0787%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81.3483%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90.8593%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87.9066%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87.6613%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81.4605%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119.7226%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114.8080%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84.1863%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102.1673%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114.6970%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202248223"/>
                  </a:ext>
                </a:extLst>
              </a:tr>
              <a:tr h="177800">
                <a:tc>
                  <a:txBody>
                    <a:bodyPr/>
                    <a:lstStyle/>
                    <a:p>
                      <a:pPr algn="ctr" fontAlgn="ctr"/>
                      <a:r>
                        <a:rPr lang="en-US" sz="1100" u="none" strike="noStrike">
                          <a:effectLst/>
                        </a:rPr>
                        <a:t>2014</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106.6034%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102.5298%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102.5924%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101.0613%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110.1953%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105.3825%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104.0868%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95.4146%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114.0909%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118.8441%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115.5361%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97.9409%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95.0236%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89.1047%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105.3825%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70.4279%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116.5795%</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706269951"/>
                  </a:ext>
                </a:extLst>
              </a:tr>
              <a:tr h="177800">
                <a:tc>
                  <a:txBody>
                    <a:bodyPr/>
                    <a:lstStyle/>
                    <a:p>
                      <a:pPr algn="ctr" fontAlgn="ctr"/>
                      <a:r>
                        <a:rPr lang="en-US" sz="1100" u="none" strike="noStrike">
                          <a:effectLst/>
                        </a:rPr>
                        <a:t>2015</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75.5054%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54.3520%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52.3147%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54.0503%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94.4894%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62.1139%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53.6191%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52.0233%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84.8946%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66.2772%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52.4834%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49.4177%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87.6078%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74.6854%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62.1139%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65.1928%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127.3736%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06197396"/>
                  </a:ext>
                </a:extLst>
              </a:tr>
              <a:tr h="177800">
                <a:tc>
                  <a:txBody>
                    <a:bodyPr/>
                    <a:lstStyle/>
                    <a:p>
                      <a:pPr algn="ctr" fontAlgn="ctr"/>
                      <a:r>
                        <a:rPr lang="en-US" sz="1100" u="none" strike="noStrike">
                          <a:effectLst/>
                        </a:rPr>
                        <a:t>2016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92.3691%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85.1288%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87.3749%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85.1959%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86.9129%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92.7214%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95.0539%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89.3824%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94.9493%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98.1196%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97.9516%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87.7991%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80.7097%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80.6031%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92.7214%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76.3342%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99.2577%</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202453216"/>
                  </a:ext>
                </a:extLst>
              </a:tr>
              <a:tr h="177800">
                <a:tc>
                  <a:txBody>
                    <a:bodyPr/>
                    <a:lstStyle/>
                    <a:p>
                      <a:pPr algn="ctr" fontAlgn="ctr"/>
                      <a:r>
                        <a:rPr lang="en-US" sz="1100" u="none" strike="noStrike">
                          <a:effectLst/>
                        </a:rPr>
                        <a:t>2017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100.1309%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103.6854%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110.9352%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112.6378%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102.9593%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114.6067%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117.7645%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118.2159%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123.9672%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124.8244%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121.0934%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113.5994%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118.1056%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123.4722%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114.6067%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111.3456%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112.1486%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549305031"/>
                  </a:ext>
                </a:extLst>
              </a:tr>
              <a:tr h="177800">
                <a:tc>
                  <a:txBody>
                    <a:bodyPr/>
                    <a:lstStyle/>
                    <a:p>
                      <a:pPr algn="ctr" fontAlgn="ctr"/>
                      <a:r>
                        <a:rPr lang="en-US" sz="1100" u="none" strike="noStrike">
                          <a:effectLst/>
                        </a:rPr>
                        <a:t>2018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143.9287%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138.6449%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122.8995%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117.5454%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126.8505%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129.2409%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117.2387%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110.2170%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120.7124%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110.7454%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104.3890%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103.5797%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111.2493%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111.1484%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129.2409%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103.1533%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81.5618%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492922860"/>
                  </a:ext>
                </a:extLst>
              </a:tr>
              <a:tr h="177800">
                <a:tc>
                  <a:txBody>
                    <a:bodyPr/>
                    <a:lstStyle/>
                    <a:p>
                      <a:pPr algn="ctr" fontAlgn="ctr"/>
                      <a:r>
                        <a:rPr lang="en-US" sz="1100" u="none" strike="noStrike">
                          <a:effectLst/>
                        </a:rPr>
                        <a:t>2019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58.8023%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72.8120%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74.0823%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76.2259%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76.5887%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90.6504%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85.0288%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82.3620%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69.5933%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83.9060%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80.4096%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80.3850%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b"/>
                      <a:r>
                        <a:rPr lang="en-US" sz="600" u="none" strike="noStrike">
                          <a:effectLst/>
                        </a:rPr>
                        <a:t>76.2042%</a:t>
                      </a:r>
                      <a:endParaRPr lang="en-US" sz="600" b="0" i="0" u="none" strike="noStrike">
                        <a:solidFill>
                          <a:srgbClr val="000000"/>
                        </a:solidFill>
                        <a:effectLst/>
                        <a:latin typeface="Times New Roman" panose="02020603050405020304" pitchFamily="18" charset="0"/>
                      </a:endParaRPr>
                    </a:p>
                  </a:txBody>
                  <a:tcPr marL="6350" marR="6350" marT="6350" marB="0" anchor="b"/>
                </a:tc>
                <a:tc>
                  <a:txBody>
                    <a:bodyPr/>
                    <a:lstStyle/>
                    <a:p>
                      <a:pPr algn="ctr" fontAlgn="ctr"/>
                      <a:r>
                        <a:rPr lang="en-US" sz="600" u="none" strike="noStrike">
                          <a:effectLst/>
                        </a:rPr>
                        <a:t>74.3795%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90.6504%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70.1127%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117.6362%</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887420789"/>
                  </a:ext>
                </a:extLst>
              </a:tr>
              <a:tr h="184150">
                <a:tc>
                  <a:txBody>
                    <a:bodyPr/>
                    <a:lstStyle/>
                    <a:p>
                      <a:pPr algn="ctr" fontAlgn="ctr"/>
                      <a:r>
                        <a:rPr lang="en-US" sz="1100" u="none" strike="noStrike">
                          <a:effectLst/>
                        </a:rPr>
                        <a:t>2020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65.8623%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70.9422%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73.8792%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73.1767%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75.7785%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73.7480%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69.3992%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74.3247%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82.1862%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78.5921%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70.4645%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80.4287%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81.2783%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80.1797%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73.7480%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89.9435%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132.0913%</a:t>
                      </a:r>
                      <a:endParaRPr lang="en-US" sz="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030266557"/>
                  </a:ext>
                </a:extLst>
              </a:tr>
            </a:tbl>
          </a:graphicData>
        </a:graphic>
      </p:graphicFrame>
    </p:spTree>
    <p:extLst>
      <p:ext uri="{BB962C8B-B14F-4D97-AF65-F5344CB8AC3E}">
        <p14:creationId xmlns:p14="http://schemas.microsoft.com/office/powerpoint/2010/main" val="141435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F8B40B-8644-4CE4-87F1-F911D0D47788}"/>
              </a:ext>
            </a:extLst>
          </p:cNvPr>
          <p:cNvSpPr txBox="1">
            <a:spLocks/>
          </p:cNvSpPr>
          <p:nvPr/>
        </p:nvSpPr>
        <p:spPr>
          <a:xfrm>
            <a:off x="838200" y="365125"/>
            <a:ext cx="10515600" cy="7964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Results of Return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52E73F12-7356-4918-B087-8BD259C5FA35}"/>
              </a:ext>
            </a:extLst>
          </p:cNvPr>
          <p:cNvSpPr txBox="1"/>
          <p:nvPr/>
        </p:nvSpPr>
        <p:spPr>
          <a:xfrm>
            <a:off x="1213643" y="1290161"/>
            <a:ext cx="9623426" cy="923330"/>
          </a:xfrm>
          <a:prstGeom prst="rect">
            <a:avLst/>
          </a:prstGeom>
          <a:noFill/>
        </p:spPr>
        <p:txBody>
          <a:bodyPr wrap="square">
            <a:spAutoFit/>
          </a:bodyPr>
          <a:lstStyle/>
          <a:p>
            <a:pPr marL="0" indent="0">
              <a:buNone/>
            </a:pPr>
            <a:r>
              <a:rPr lang="en-US" altLang="zh-CN" b="0" i="0" u="none" strike="noStrike" baseline="0" dirty="0">
                <a:latin typeface="Times New Roman" panose="02020603050405020304" pitchFamily="18" charset="0"/>
                <a:cs typeface="Times New Roman" panose="02020603050405020304" pitchFamily="18" charset="0"/>
              </a:rPr>
              <a:t>Excess return for long-short:</a:t>
            </a:r>
          </a:p>
          <a:p>
            <a:pPr marL="285750" indent="-285750">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we can clearly see that </a:t>
            </a:r>
            <a:r>
              <a:rPr lang="en-US" sz="1800" b="1" dirty="0">
                <a:effectLst/>
                <a:latin typeface="Times New Roman" panose="02020603050405020304" pitchFamily="18" charset="0"/>
                <a:ea typeface="等线" panose="02010600030101010101" pitchFamily="2" charset="-122"/>
              </a:rPr>
              <a:t>buying </a:t>
            </a:r>
            <a:r>
              <a:rPr lang="en-US" b="1" dirty="0">
                <a:latin typeface="Times New Roman" panose="02020603050405020304" pitchFamily="18" charset="0"/>
                <a:ea typeface="等线" panose="02010600030101010101" pitchFamily="2" charset="-122"/>
              </a:rPr>
              <a:t>“</a:t>
            </a:r>
            <a:r>
              <a:rPr lang="en-US" sz="1800" b="1" dirty="0">
                <a:effectLst/>
                <a:latin typeface="Times New Roman" panose="02020603050405020304" pitchFamily="18" charset="0"/>
                <a:ea typeface="等线" panose="02010600030101010101" pitchFamily="2" charset="-122"/>
              </a:rPr>
              <a:t>winners” and selling “losers”</a:t>
            </a:r>
            <a:r>
              <a:rPr lang="en-US" sz="1800" dirty="0">
                <a:effectLst/>
                <a:latin typeface="Times New Roman" panose="02020603050405020304" pitchFamily="18" charset="0"/>
                <a:ea typeface="等线" panose="02010600030101010101" pitchFamily="2" charset="-122"/>
              </a:rPr>
              <a:t> can not obtain significant excess returns.</a:t>
            </a:r>
            <a:endParaRPr lang="en-US" altLang="zh-CN" sz="1800" b="0" i="0" u="none" strike="noStrike" baseline="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9512DFD-7CF8-414F-9A6B-908C52C1D3F0}"/>
              </a:ext>
            </a:extLst>
          </p:cNvPr>
          <p:cNvSpPr txBox="1"/>
          <p:nvPr/>
        </p:nvSpPr>
        <p:spPr>
          <a:xfrm>
            <a:off x="4013594" y="3448586"/>
            <a:ext cx="2922986" cy="2812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4.8 whole period return for long-</a:t>
            </a:r>
            <a:r>
              <a:rPr lang="en-US" altLang="zh-CN" sz="1200" dirty="0">
                <a:latin typeface="Times New Roman" panose="02020603050405020304" pitchFamily="18" charset="0"/>
                <a:cs typeface="Times New Roman" panose="02020603050405020304" pitchFamily="18" charset="0"/>
              </a:rPr>
              <a:t>short</a:t>
            </a:r>
            <a:endParaRPr 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F24C07-CDA4-4E69-9CCB-1FF1AB7BAB49}"/>
              </a:ext>
            </a:extLst>
          </p:cNvPr>
          <p:cNvSpPr txBox="1"/>
          <p:nvPr/>
        </p:nvSpPr>
        <p:spPr>
          <a:xfrm>
            <a:off x="4192188" y="6581001"/>
            <a:ext cx="256579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4.9 annual return for long-</a:t>
            </a:r>
            <a:r>
              <a:rPr lang="en-US" altLang="zh-CN" sz="1200" dirty="0">
                <a:latin typeface="Times New Roman" panose="02020603050405020304" pitchFamily="18" charset="0"/>
                <a:cs typeface="Times New Roman" panose="02020603050405020304" pitchFamily="18" charset="0"/>
              </a:rPr>
              <a:t>short</a:t>
            </a:r>
            <a:endParaRPr lang="en-US" sz="12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C58DAA79-4BFC-43A6-A655-7FC3EE91D009}"/>
              </a:ext>
            </a:extLst>
          </p:cNvPr>
          <p:cNvGraphicFramePr>
            <a:graphicFrameLocks noGrp="1"/>
          </p:cNvGraphicFramePr>
          <p:nvPr>
            <p:extLst>
              <p:ext uri="{D42A27DB-BD31-4B8C-83A1-F6EECF244321}">
                <p14:modId xmlns:p14="http://schemas.microsoft.com/office/powerpoint/2010/main" val="1574240335"/>
              </p:ext>
            </p:extLst>
          </p:nvPr>
        </p:nvGraphicFramePr>
        <p:xfrm>
          <a:off x="3512936" y="2101850"/>
          <a:ext cx="3924300" cy="1327150"/>
        </p:xfrm>
        <a:graphic>
          <a:graphicData uri="http://schemas.openxmlformats.org/drawingml/2006/table">
            <a:tbl>
              <a:tblPr>
                <a:tableStyleId>{5C22544A-7EE6-4342-B048-85BDC9FD1C3A}</a:tableStyleId>
              </a:tblPr>
              <a:tblGrid>
                <a:gridCol w="1765300">
                  <a:extLst>
                    <a:ext uri="{9D8B030D-6E8A-4147-A177-3AD203B41FA5}">
                      <a16:colId xmlns:a16="http://schemas.microsoft.com/office/drawing/2014/main" val="202329670"/>
                    </a:ext>
                  </a:extLst>
                </a:gridCol>
                <a:gridCol w="431800">
                  <a:extLst>
                    <a:ext uri="{9D8B030D-6E8A-4147-A177-3AD203B41FA5}">
                      <a16:colId xmlns:a16="http://schemas.microsoft.com/office/drawing/2014/main" val="3267209283"/>
                    </a:ext>
                  </a:extLst>
                </a:gridCol>
                <a:gridCol w="431800">
                  <a:extLst>
                    <a:ext uri="{9D8B030D-6E8A-4147-A177-3AD203B41FA5}">
                      <a16:colId xmlns:a16="http://schemas.microsoft.com/office/drawing/2014/main" val="1849423026"/>
                    </a:ext>
                  </a:extLst>
                </a:gridCol>
                <a:gridCol w="431800">
                  <a:extLst>
                    <a:ext uri="{9D8B030D-6E8A-4147-A177-3AD203B41FA5}">
                      <a16:colId xmlns:a16="http://schemas.microsoft.com/office/drawing/2014/main" val="1428305473"/>
                    </a:ext>
                  </a:extLst>
                </a:gridCol>
                <a:gridCol w="431800">
                  <a:extLst>
                    <a:ext uri="{9D8B030D-6E8A-4147-A177-3AD203B41FA5}">
                      <a16:colId xmlns:a16="http://schemas.microsoft.com/office/drawing/2014/main" val="482356171"/>
                    </a:ext>
                  </a:extLst>
                </a:gridCol>
                <a:gridCol w="431800">
                  <a:extLst>
                    <a:ext uri="{9D8B030D-6E8A-4147-A177-3AD203B41FA5}">
                      <a16:colId xmlns:a16="http://schemas.microsoft.com/office/drawing/2014/main" val="3601029336"/>
                    </a:ext>
                  </a:extLst>
                </a:gridCol>
              </a:tblGrid>
              <a:tr h="609600">
                <a:tc>
                  <a:txBody>
                    <a:bodyPr/>
                    <a:lstStyle/>
                    <a:p>
                      <a:pPr algn="ctr" fontAlgn="ctr"/>
                      <a:r>
                        <a:rPr lang="en-US" sz="1100" u="none" strike="noStrike">
                          <a:effectLst/>
                        </a:rPr>
                        <a:t>Whole Period Return</a:t>
                      </a:r>
                      <a:br>
                        <a:rPr lang="en-US" sz="1100" u="none" strike="noStrike">
                          <a:effectLst/>
                        </a:rPr>
                      </a:br>
                      <a:r>
                        <a:rPr lang="en-US" sz="1100" u="none" strike="noStrike">
                          <a:effectLst/>
                        </a:rPr>
                        <a:t>Observation Period (Column)</a:t>
                      </a:r>
                      <a:br>
                        <a:rPr lang="en-US" sz="1100" u="none" strike="noStrike">
                          <a:effectLst/>
                        </a:rPr>
                      </a:br>
                      <a:r>
                        <a:rPr lang="en-US" sz="1100" u="none" strike="noStrike">
                          <a:effectLst/>
                        </a:rPr>
                        <a:t>Holding Period (Row)</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652484629"/>
                  </a:ext>
                </a:extLst>
              </a:tr>
              <a:tr h="177800">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367.7160%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218.9335%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121.8915%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132.5853%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580.3791%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084597275"/>
                  </a:ext>
                </a:extLst>
              </a:tr>
              <a:tr h="177800">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508.7881%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297.4707%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177.0738%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168.3020%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429998727"/>
                  </a:ext>
                </a:extLst>
              </a:tr>
              <a:tr h="177800">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213.1470%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156.5254%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130.3285%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126.4424%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601257651"/>
                  </a:ext>
                </a:extLst>
              </a:tr>
              <a:tr h="184150">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320.8055%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219.7413%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297.4707%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121.3900%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965553441"/>
                  </a:ext>
                </a:extLst>
              </a:tr>
            </a:tbl>
          </a:graphicData>
        </a:graphic>
      </p:graphicFrame>
      <p:graphicFrame>
        <p:nvGraphicFramePr>
          <p:cNvPr id="11" name="Table 10">
            <a:extLst>
              <a:ext uri="{FF2B5EF4-FFF2-40B4-BE49-F238E27FC236}">
                <a16:creationId xmlns:a16="http://schemas.microsoft.com/office/drawing/2014/main" id="{7501A572-9F11-4D3C-8556-3C0141201C62}"/>
              </a:ext>
            </a:extLst>
          </p:cNvPr>
          <p:cNvGraphicFramePr>
            <a:graphicFrameLocks noGrp="1"/>
          </p:cNvGraphicFramePr>
          <p:nvPr>
            <p:extLst>
              <p:ext uri="{D42A27DB-BD31-4B8C-83A1-F6EECF244321}">
                <p14:modId xmlns:p14="http://schemas.microsoft.com/office/powerpoint/2010/main" val="1504590839"/>
              </p:ext>
            </p:extLst>
          </p:nvPr>
        </p:nvGraphicFramePr>
        <p:xfrm>
          <a:off x="1213643" y="3729851"/>
          <a:ext cx="9194800" cy="2851150"/>
        </p:xfrm>
        <a:graphic>
          <a:graphicData uri="http://schemas.openxmlformats.org/drawingml/2006/table">
            <a:tbl>
              <a:tblPr>
                <a:tableStyleId>{5C22544A-7EE6-4342-B048-85BDC9FD1C3A}</a:tableStyleId>
              </a:tblPr>
              <a:tblGrid>
                <a:gridCol w="1765300">
                  <a:extLst>
                    <a:ext uri="{9D8B030D-6E8A-4147-A177-3AD203B41FA5}">
                      <a16:colId xmlns:a16="http://schemas.microsoft.com/office/drawing/2014/main" val="3678644294"/>
                    </a:ext>
                  </a:extLst>
                </a:gridCol>
                <a:gridCol w="431800">
                  <a:extLst>
                    <a:ext uri="{9D8B030D-6E8A-4147-A177-3AD203B41FA5}">
                      <a16:colId xmlns:a16="http://schemas.microsoft.com/office/drawing/2014/main" val="427130228"/>
                    </a:ext>
                  </a:extLst>
                </a:gridCol>
                <a:gridCol w="431800">
                  <a:extLst>
                    <a:ext uri="{9D8B030D-6E8A-4147-A177-3AD203B41FA5}">
                      <a16:colId xmlns:a16="http://schemas.microsoft.com/office/drawing/2014/main" val="3560601755"/>
                    </a:ext>
                  </a:extLst>
                </a:gridCol>
                <a:gridCol w="431800">
                  <a:extLst>
                    <a:ext uri="{9D8B030D-6E8A-4147-A177-3AD203B41FA5}">
                      <a16:colId xmlns:a16="http://schemas.microsoft.com/office/drawing/2014/main" val="962052964"/>
                    </a:ext>
                  </a:extLst>
                </a:gridCol>
                <a:gridCol w="431800">
                  <a:extLst>
                    <a:ext uri="{9D8B030D-6E8A-4147-A177-3AD203B41FA5}">
                      <a16:colId xmlns:a16="http://schemas.microsoft.com/office/drawing/2014/main" val="132801329"/>
                    </a:ext>
                  </a:extLst>
                </a:gridCol>
                <a:gridCol w="431800">
                  <a:extLst>
                    <a:ext uri="{9D8B030D-6E8A-4147-A177-3AD203B41FA5}">
                      <a16:colId xmlns:a16="http://schemas.microsoft.com/office/drawing/2014/main" val="1397537933"/>
                    </a:ext>
                  </a:extLst>
                </a:gridCol>
                <a:gridCol w="431800">
                  <a:extLst>
                    <a:ext uri="{9D8B030D-6E8A-4147-A177-3AD203B41FA5}">
                      <a16:colId xmlns:a16="http://schemas.microsoft.com/office/drawing/2014/main" val="2886375842"/>
                    </a:ext>
                  </a:extLst>
                </a:gridCol>
                <a:gridCol w="431800">
                  <a:extLst>
                    <a:ext uri="{9D8B030D-6E8A-4147-A177-3AD203B41FA5}">
                      <a16:colId xmlns:a16="http://schemas.microsoft.com/office/drawing/2014/main" val="2885413371"/>
                    </a:ext>
                  </a:extLst>
                </a:gridCol>
                <a:gridCol w="431800">
                  <a:extLst>
                    <a:ext uri="{9D8B030D-6E8A-4147-A177-3AD203B41FA5}">
                      <a16:colId xmlns:a16="http://schemas.microsoft.com/office/drawing/2014/main" val="4026911367"/>
                    </a:ext>
                  </a:extLst>
                </a:gridCol>
                <a:gridCol w="431800">
                  <a:extLst>
                    <a:ext uri="{9D8B030D-6E8A-4147-A177-3AD203B41FA5}">
                      <a16:colId xmlns:a16="http://schemas.microsoft.com/office/drawing/2014/main" val="364637126"/>
                    </a:ext>
                  </a:extLst>
                </a:gridCol>
                <a:gridCol w="431800">
                  <a:extLst>
                    <a:ext uri="{9D8B030D-6E8A-4147-A177-3AD203B41FA5}">
                      <a16:colId xmlns:a16="http://schemas.microsoft.com/office/drawing/2014/main" val="1068668575"/>
                    </a:ext>
                  </a:extLst>
                </a:gridCol>
                <a:gridCol w="431800">
                  <a:extLst>
                    <a:ext uri="{9D8B030D-6E8A-4147-A177-3AD203B41FA5}">
                      <a16:colId xmlns:a16="http://schemas.microsoft.com/office/drawing/2014/main" val="3806573646"/>
                    </a:ext>
                  </a:extLst>
                </a:gridCol>
                <a:gridCol w="431800">
                  <a:extLst>
                    <a:ext uri="{9D8B030D-6E8A-4147-A177-3AD203B41FA5}">
                      <a16:colId xmlns:a16="http://schemas.microsoft.com/office/drawing/2014/main" val="2042676483"/>
                    </a:ext>
                  </a:extLst>
                </a:gridCol>
                <a:gridCol w="431800">
                  <a:extLst>
                    <a:ext uri="{9D8B030D-6E8A-4147-A177-3AD203B41FA5}">
                      <a16:colId xmlns:a16="http://schemas.microsoft.com/office/drawing/2014/main" val="979975364"/>
                    </a:ext>
                  </a:extLst>
                </a:gridCol>
                <a:gridCol w="431800">
                  <a:extLst>
                    <a:ext uri="{9D8B030D-6E8A-4147-A177-3AD203B41FA5}">
                      <a16:colId xmlns:a16="http://schemas.microsoft.com/office/drawing/2014/main" val="3924610092"/>
                    </a:ext>
                  </a:extLst>
                </a:gridCol>
                <a:gridCol w="431800">
                  <a:extLst>
                    <a:ext uri="{9D8B030D-6E8A-4147-A177-3AD203B41FA5}">
                      <a16:colId xmlns:a16="http://schemas.microsoft.com/office/drawing/2014/main" val="1309421557"/>
                    </a:ext>
                  </a:extLst>
                </a:gridCol>
                <a:gridCol w="431800">
                  <a:extLst>
                    <a:ext uri="{9D8B030D-6E8A-4147-A177-3AD203B41FA5}">
                      <a16:colId xmlns:a16="http://schemas.microsoft.com/office/drawing/2014/main" val="3348726437"/>
                    </a:ext>
                  </a:extLst>
                </a:gridCol>
                <a:gridCol w="520700">
                  <a:extLst>
                    <a:ext uri="{9D8B030D-6E8A-4147-A177-3AD203B41FA5}">
                      <a16:colId xmlns:a16="http://schemas.microsoft.com/office/drawing/2014/main" val="2057984870"/>
                    </a:ext>
                  </a:extLst>
                </a:gridCol>
              </a:tblGrid>
              <a:tr h="177800">
                <a:tc>
                  <a:txBody>
                    <a:bodyPr/>
                    <a:lstStyle/>
                    <a:p>
                      <a:pPr algn="ctr" fontAlgn="ctr"/>
                      <a:r>
                        <a:rPr lang="en-US" sz="1100" u="none" strike="noStrike">
                          <a:effectLst/>
                        </a:rPr>
                        <a:t>Yearly Return</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 300</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74181037"/>
                  </a:ext>
                </a:extLst>
              </a:tr>
              <a:tr h="177800">
                <a:tc>
                  <a:txBody>
                    <a:bodyPr/>
                    <a:lstStyle/>
                    <a:p>
                      <a:pPr algn="ctr" fontAlgn="ctr"/>
                      <a:r>
                        <a:rPr lang="en-US" sz="1100" u="none" strike="noStrike">
                          <a:effectLst/>
                        </a:rPr>
                        <a:t>2006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114.9329%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103.4043%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102.7604%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107.3594%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132.7327%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125.9542%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107.1675%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111.5861%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117.6100%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107.4665%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106.9290%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115.8524%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123.1265%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114.5910%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125.9542%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119.8320%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198.0631%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81245779"/>
                  </a:ext>
                </a:extLst>
              </a:tr>
              <a:tr h="177800">
                <a:tc>
                  <a:txBody>
                    <a:bodyPr/>
                    <a:lstStyle/>
                    <a:p>
                      <a:pPr algn="ctr" fontAlgn="ctr"/>
                      <a:r>
                        <a:rPr lang="en-US" sz="1100" u="none" strike="noStrike">
                          <a:effectLst/>
                        </a:rPr>
                        <a:t>2007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153.8193%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117.9741%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94.7495%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94.2640%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113.9002%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83.3245%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78.1790%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85.0227%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88.0419%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66.5853%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72.1554%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74.5218%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60.3941%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52.0654%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83.3245%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79.2992%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276.0009%</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321119645"/>
                  </a:ext>
                </a:extLst>
              </a:tr>
              <a:tr h="177800">
                <a:tc>
                  <a:txBody>
                    <a:bodyPr/>
                    <a:lstStyle/>
                    <a:p>
                      <a:pPr algn="ctr" fontAlgn="ctr"/>
                      <a:r>
                        <a:rPr lang="en-US" sz="1100" u="none" strike="noStrike">
                          <a:effectLst/>
                        </a:rPr>
                        <a:t>2008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123.2253%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106.9454%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95.5916%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95.8891%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121.9663%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106.1116%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90.5394%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93.3991%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83.7306%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80.3226%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85.2400%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89.2044%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111.5961%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99.5241%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106.1116%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84.7002%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39.0600%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61416715"/>
                  </a:ext>
                </a:extLst>
              </a:tr>
              <a:tr h="177800">
                <a:tc>
                  <a:txBody>
                    <a:bodyPr/>
                    <a:lstStyle/>
                    <a:p>
                      <a:pPr algn="ctr" fontAlgn="ctr"/>
                      <a:r>
                        <a:rPr lang="en-US" sz="1100" u="none" strike="noStrike">
                          <a:effectLst/>
                        </a:rPr>
                        <a:t>2009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93.4816%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93.8795%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96.6196%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94.0083%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91.7202%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94.3874%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90.8452%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87.6170%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96.2935%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84.7695%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77.8817%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77.4792%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63.1163%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65.9481%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94.3874%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71.4669%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191.0107%</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078778575"/>
                  </a:ext>
                </a:extLst>
              </a:tr>
              <a:tr h="177800">
                <a:tc>
                  <a:txBody>
                    <a:bodyPr/>
                    <a:lstStyle/>
                    <a:p>
                      <a:pPr algn="ctr" fontAlgn="ctr"/>
                      <a:r>
                        <a:rPr lang="en-US" sz="1100" u="none" strike="noStrike">
                          <a:effectLst/>
                        </a:rPr>
                        <a:t>2010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89.7716%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97.4008%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102.3827%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98.7782%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95.0220%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105.8353%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113.2329%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104.4087%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119.3958%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117.7436%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110.8597%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111.2849%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100.3350%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106.6841%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105.8353%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127.6425%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88.0700%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489850446"/>
                  </a:ext>
                </a:extLst>
              </a:tr>
              <a:tr h="177800">
                <a:tc>
                  <a:txBody>
                    <a:bodyPr/>
                    <a:lstStyle/>
                    <a:p>
                      <a:pPr algn="ctr" fontAlgn="ctr"/>
                      <a:r>
                        <a:rPr lang="en-US" sz="1100" u="none" strike="noStrike">
                          <a:effectLst/>
                        </a:rPr>
                        <a:t>2011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85.7653%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106.2152%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98.2046%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98.5297%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113.6395%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99.9446%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91.7878%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94.4303%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87.4720%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87.1960%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87.0612%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92.5159%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110.9374%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106.8537%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99.9446%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108.3780%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82.3850%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785403386"/>
                  </a:ext>
                </a:extLst>
              </a:tr>
              <a:tr h="177800">
                <a:tc>
                  <a:txBody>
                    <a:bodyPr/>
                    <a:lstStyle/>
                    <a:p>
                      <a:pPr algn="ctr" fontAlgn="ctr"/>
                      <a:r>
                        <a:rPr lang="en-US" sz="1100" u="none" strike="noStrike">
                          <a:effectLst/>
                        </a:rPr>
                        <a:t>2012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83.4797%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100.4989%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95.3115%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107.7327%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125.8242%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124.4210%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128.1525%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133.9812%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119.4338%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126.6037%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131.1785%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135.8427%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138.1627%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141.7011%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124.4210%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139.6790%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81.6241%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776368983"/>
                  </a:ext>
                </a:extLst>
              </a:tr>
              <a:tr h="177800">
                <a:tc>
                  <a:txBody>
                    <a:bodyPr/>
                    <a:lstStyle/>
                    <a:p>
                      <a:pPr algn="ctr" fontAlgn="ctr"/>
                      <a:r>
                        <a:rPr lang="en-US" sz="1100" u="none" strike="noStrike">
                          <a:effectLst/>
                        </a:rPr>
                        <a:t>2013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143.6559%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127.5932%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116.7478%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112.6783%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154.4702%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140.6367%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134.7539%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136.2123%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144.0207%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142.5338%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143.5443%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133.7089%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173.8603%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163.6130%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140.6367%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145.9430%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114.6970%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418007533"/>
                  </a:ext>
                </a:extLst>
              </a:tr>
              <a:tr h="177800">
                <a:tc>
                  <a:txBody>
                    <a:bodyPr/>
                    <a:lstStyle/>
                    <a:p>
                      <a:pPr algn="ctr" fontAlgn="ctr"/>
                      <a:r>
                        <a:rPr lang="en-US" sz="1100" u="none" strike="noStrike">
                          <a:effectLst/>
                        </a:rPr>
                        <a:t>2014</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145.2426%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129.9356%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126.9128%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126.6154%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125.5762%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121.5058%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128.8987%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115.4738%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153.6592%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156.6244%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154.0305%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119.1853%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197.3756%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153.0133%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121.5058%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96.3810%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116.5795%</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917774736"/>
                  </a:ext>
                </a:extLst>
              </a:tr>
              <a:tr h="177800">
                <a:tc>
                  <a:txBody>
                    <a:bodyPr/>
                    <a:lstStyle/>
                    <a:p>
                      <a:pPr algn="ctr" fontAlgn="ctr"/>
                      <a:r>
                        <a:rPr lang="en-US" sz="1100" u="none" strike="noStrike">
                          <a:effectLst/>
                        </a:rPr>
                        <a:t>2015</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139.1154%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81.0526%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81.8509%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89.6625%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106.8340%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62.1338%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68.7467%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77.1558%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64.2541%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66.1230%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73.8038%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77.3049%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87.9829%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101.5721%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62.1338%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95.7352%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127.3736%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124293474"/>
                  </a:ext>
                </a:extLst>
              </a:tr>
              <a:tr h="177800">
                <a:tc>
                  <a:txBody>
                    <a:bodyPr/>
                    <a:lstStyle/>
                    <a:p>
                      <a:pPr algn="ctr" fontAlgn="ctr"/>
                      <a:r>
                        <a:rPr lang="en-US" sz="1100" u="none" strike="noStrike">
                          <a:effectLst/>
                        </a:rPr>
                        <a:t>2016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113.0486%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99.6179%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107.4164%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102.0562%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105.0310%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116.5091%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127.0080%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112.2709%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132.5855%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128.5164%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128.2921%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109.4485%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119.2454%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120.8579%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116.5091%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98.4306%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99.2577%</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288437756"/>
                  </a:ext>
                </a:extLst>
              </a:tr>
              <a:tr h="177800">
                <a:tc>
                  <a:txBody>
                    <a:bodyPr/>
                    <a:lstStyle/>
                    <a:p>
                      <a:pPr algn="ctr" fontAlgn="ctr"/>
                      <a:r>
                        <a:rPr lang="en-US" sz="1100" u="none" strike="noStrike">
                          <a:effectLst/>
                        </a:rPr>
                        <a:t>2017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101.3955%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92.6513%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105.3362%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106.1500%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89.0343%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102.2766%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109.4564%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109.9063%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124.1871%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119.4820%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123.7378%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108.9074%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135.6111%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132.1001%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102.2766%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99.4556%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112.1486%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799435281"/>
                  </a:ext>
                </a:extLst>
              </a:tr>
              <a:tr h="177800">
                <a:tc>
                  <a:txBody>
                    <a:bodyPr/>
                    <a:lstStyle/>
                    <a:p>
                      <a:pPr algn="ctr" fontAlgn="ctr"/>
                      <a:r>
                        <a:rPr lang="en-US" sz="1100" u="none" strike="noStrike">
                          <a:effectLst/>
                        </a:rPr>
                        <a:t>2018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140.6398%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130.2799%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105.4792%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98.8023%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120.6863%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120.0272%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101.0852%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87.5351%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94.4440%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91.3665%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80.8039%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79.6290%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74.2655%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78.9803%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120.0272%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74.1696%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81.5618%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874050843"/>
                  </a:ext>
                </a:extLst>
              </a:tr>
              <a:tr h="177800">
                <a:tc>
                  <a:txBody>
                    <a:bodyPr/>
                    <a:lstStyle/>
                    <a:p>
                      <a:pPr algn="ctr" fontAlgn="ctr"/>
                      <a:r>
                        <a:rPr lang="en-US" sz="1100" u="none" strike="noStrike">
                          <a:effectLst/>
                        </a:rPr>
                        <a:t>2019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53.0009%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89.0982%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92.9458%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96.7872%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84.3052%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123.5078%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115.6572%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110.1839%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74.1461%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112.2865%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105.3237%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105.5401%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b"/>
                      <a:r>
                        <a:rPr lang="en-US" sz="600" u="none" strike="noStrike">
                          <a:effectLst/>
                        </a:rPr>
                        <a:t>109.8419%</a:t>
                      </a:r>
                      <a:endParaRPr lang="en-US" sz="600" b="0" i="0" u="none" strike="noStrike">
                        <a:solidFill>
                          <a:srgbClr val="000000"/>
                        </a:solidFill>
                        <a:effectLst/>
                        <a:latin typeface="Times New Roman" panose="02020603050405020304" pitchFamily="18" charset="0"/>
                      </a:endParaRPr>
                    </a:p>
                  </a:txBody>
                  <a:tcPr marL="6350" marR="6350" marT="6350" marB="0" anchor="b"/>
                </a:tc>
                <a:tc>
                  <a:txBody>
                    <a:bodyPr/>
                    <a:lstStyle/>
                    <a:p>
                      <a:pPr algn="ctr" fontAlgn="ctr"/>
                      <a:r>
                        <a:rPr lang="en-US" sz="600" u="none" strike="noStrike">
                          <a:effectLst/>
                        </a:rPr>
                        <a:t>108.3429%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123.5078%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111.6999%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117.6362%</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106461634"/>
                  </a:ext>
                </a:extLst>
              </a:tr>
              <a:tr h="184150">
                <a:tc>
                  <a:txBody>
                    <a:bodyPr/>
                    <a:lstStyle/>
                    <a:p>
                      <a:pPr algn="ctr" fontAlgn="ctr"/>
                      <a:r>
                        <a:rPr lang="en-US" sz="1100" u="none" strike="noStrike">
                          <a:effectLst/>
                        </a:rPr>
                        <a:t>2020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113.2743%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119.4222%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105.1381%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104.5960%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112.2955%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114.6477%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99.4037%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113.6221%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124.8417%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106.2845%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91.1598%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122.7715%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127.3454%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115.4128%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112.6783%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112.8787%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132.0913%</a:t>
                      </a:r>
                      <a:endParaRPr lang="en-US" sz="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376086562"/>
                  </a:ext>
                </a:extLst>
              </a:tr>
            </a:tbl>
          </a:graphicData>
        </a:graphic>
      </p:graphicFrame>
    </p:spTree>
    <p:extLst>
      <p:ext uri="{BB962C8B-B14F-4D97-AF65-F5344CB8AC3E}">
        <p14:creationId xmlns:p14="http://schemas.microsoft.com/office/powerpoint/2010/main" val="50122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0743-76A2-4B6F-A4EA-42EEC8B98F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5 Results of Maximum Drawdown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B06F3CD8-DF15-4D68-8542-26260D4AD1D3}"/>
              </a:ext>
            </a:extLst>
          </p:cNvPr>
          <p:cNvSpPr>
            <a:spLocks noGrp="1"/>
          </p:cNvSpPr>
          <p:nvPr>
            <p:ph idx="1"/>
          </p:nvPr>
        </p:nvSpPr>
        <p:spPr>
          <a:xfrm>
            <a:off x="838200" y="1614488"/>
            <a:ext cx="10515600" cy="4562475"/>
          </a:xfrm>
        </p:spPr>
        <p:txBody>
          <a:bodyPr>
            <a:normAutofit/>
          </a:bodyPr>
          <a:lstStyle/>
          <a:p>
            <a:pPr marL="0" indent="0" algn="just">
              <a:buNone/>
            </a:pPr>
            <a:r>
              <a:rPr lang="en-US" sz="1800" b="0" i="0" dirty="0">
                <a:solidFill>
                  <a:srgbClr val="111111"/>
                </a:solidFill>
                <a:effectLst/>
                <a:latin typeface="Times New Roman" panose="02020603050405020304" pitchFamily="18" charset="0"/>
                <a:cs typeface="Times New Roman" panose="02020603050405020304" pitchFamily="18" charset="0"/>
              </a:rPr>
              <a:t>What Is a Maximum Drawdown (MDD)?</a:t>
            </a:r>
          </a:p>
          <a:p>
            <a:pPr algn="just"/>
            <a:r>
              <a:rPr lang="en-US" sz="1800" b="0" i="0" dirty="0">
                <a:solidFill>
                  <a:srgbClr val="111111"/>
                </a:solidFill>
                <a:effectLst/>
                <a:latin typeface="Times New Roman" panose="02020603050405020304" pitchFamily="18" charset="0"/>
                <a:cs typeface="Times New Roman" panose="02020603050405020304" pitchFamily="18" charset="0"/>
              </a:rPr>
              <a:t>A maximum drawdown (MDD) is the maximum observed loss from a peak to a trough of a portfolio, before a new peak is attained. Maximum drawdown is an indicator of downside risk over a specified time period.</a:t>
            </a:r>
          </a:p>
          <a:p>
            <a:pPr marL="0" indent="0" algn="just">
              <a:buNone/>
            </a:pPr>
            <a:r>
              <a:rPr lang="en-US" sz="1800" b="0" i="0" dirty="0">
                <a:solidFill>
                  <a:srgbClr val="111111"/>
                </a:solidFill>
                <a:effectLst/>
                <a:latin typeface="Times New Roman" panose="02020603050405020304" pitchFamily="18" charset="0"/>
                <a:cs typeface="Times New Roman" panose="02020603050405020304" pitchFamily="18" charset="0"/>
              </a:rPr>
              <a:t>The Formula for Maximum Drawdown:</a:t>
            </a:r>
          </a:p>
          <a:p>
            <a:pPr algn="just"/>
            <a:r>
              <a:rPr lang="en-US" sz="1800" b="0" i="0" dirty="0">
                <a:solidFill>
                  <a:srgbClr val="111111"/>
                </a:solidFill>
                <a:effectLst/>
                <a:latin typeface="Times New Roman" panose="02020603050405020304" pitchFamily="18" charset="0"/>
                <a:cs typeface="Times New Roman" panose="02020603050405020304" pitchFamily="18" charset="0"/>
              </a:rPr>
              <a:t> </a:t>
            </a:r>
          </a:p>
          <a:p>
            <a:pPr marL="0" indent="0" algn="just">
              <a:buNone/>
            </a:pPr>
            <a:endParaRPr lang="en-US" sz="1800" dirty="0">
              <a:solidFill>
                <a:srgbClr val="111111"/>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111111"/>
              </a:solidFill>
              <a:effectLst/>
              <a:latin typeface="Times New Roman" panose="02020603050405020304" pitchFamily="18" charset="0"/>
              <a:cs typeface="Times New Roman" panose="02020603050405020304" pitchFamily="18" charset="0"/>
            </a:endParaRPr>
          </a:p>
          <a:p>
            <a:pPr marL="0" indent="0" algn="just">
              <a:buNone/>
            </a:pPr>
            <a:endParaRPr lang="en-US" sz="1800" dirty="0">
              <a:solidFill>
                <a:srgbClr val="111111"/>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11111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502480-640B-4573-8BB0-69E37119718D}"/>
              </a:ext>
            </a:extLst>
          </p:cNvPr>
          <p:cNvPicPr>
            <a:picLocks noChangeAspect="1"/>
          </p:cNvPicPr>
          <p:nvPr/>
        </p:nvPicPr>
        <p:blipFill>
          <a:blip r:embed="rId2"/>
          <a:stretch>
            <a:fillRect/>
          </a:stretch>
        </p:blipFill>
        <p:spPr>
          <a:xfrm>
            <a:off x="3471863" y="3063863"/>
            <a:ext cx="3771899" cy="730274"/>
          </a:xfrm>
          <a:prstGeom prst="rect">
            <a:avLst/>
          </a:prstGeom>
        </p:spPr>
      </p:pic>
      <p:sp>
        <p:nvSpPr>
          <p:cNvPr id="8" name="TextBox 7">
            <a:extLst>
              <a:ext uri="{FF2B5EF4-FFF2-40B4-BE49-F238E27FC236}">
                <a16:creationId xmlns:a16="http://schemas.microsoft.com/office/drawing/2014/main" id="{E9A168B4-1E95-4D33-92FC-43CFCD5DD12C}"/>
              </a:ext>
            </a:extLst>
          </p:cNvPr>
          <p:cNvSpPr txBox="1"/>
          <p:nvPr/>
        </p:nvSpPr>
        <p:spPr>
          <a:xfrm>
            <a:off x="4221957" y="6581001"/>
            <a:ext cx="21717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Graph 5.1 maximum drawdown</a:t>
            </a:r>
          </a:p>
        </p:txBody>
      </p:sp>
      <p:pic>
        <p:nvPicPr>
          <p:cNvPr id="10" name="Picture 9">
            <a:extLst>
              <a:ext uri="{FF2B5EF4-FFF2-40B4-BE49-F238E27FC236}">
                <a16:creationId xmlns:a16="http://schemas.microsoft.com/office/drawing/2014/main" id="{53B9D09D-7D14-477A-8541-6C9706959980}"/>
              </a:ext>
            </a:extLst>
          </p:cNvPr>
          <p:cNvPicPr>
            <a:picLocks noChangeAspect="1"/>
          </p:cNvPicPr>
          <p:nvPr/>
        </p:nvPicPr>
        <p:blipFill>
          <a:blip r:embed="rId3"/>
          <a:stretch>
            <a:fillRect/>
          </a:stretch>
        </p:blipFill>
        <p:spPr>
          <a:xfrm>
            <a:off x="3247304" y="3768746"/>
            <a:ext cx="4121005" cy="2812255"/>
          </a:xfrm>
          <a:prstGeom prst="rect">
            <a:avLst/>
          </a:prstGeom>
        </p:spPr>
      </p:pic>
    </p:spTree>
    <p:extLst>
      <p:ext uri="{BB962C8B-B14F-4D97-AF65-F5344CB8AC3E}">
        <p14:creationId xmlns:p14="http://schemas.microsoft.com/office/powerpoint/2010/main" val="291151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847560-7FD9-4687-BB98-B2068E5B44FF}"/>
              </a:ext>
            </a:extLst>
          </p:cNvPr>
          <p:cNvSpPr txBox="1">
            <a:spLocks/>
          </p:cNvSpPr>
          <p:nvPr/>
        </p:nvSpPr>
        <p:spPr>
          <a:xfrm>
            <a:off x="838200" y="365125"/>
            <a:ext cx="10515600" cy="7964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Results of maximum drawdown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A9DD2182-2819-4ECF-A2E9-6094B0F6F5CF}"/>
              </a:ext>
            </a:extLst>
          </p:cNvPr>
          <p:cNvSpPr txBox="1"/>
          <p:nvPr/>
        </p:nvSpPr>
        <p:spPr>
          <a:xfrm>
            <a:off x="1213643" y="1290161"/>
            <a:ext cx="9623426" cy="923330"/>
          </a:xfrm>
          <a:prstGeom prst="rect">
            <a:avLst/>
          </a:prstGeom>
          <a:noFill/>
        </p:spPr>
        <p:txBody>
          <a:bodyPr wrap="square">
            <a:spAutoFit/>
          </a:bodyPr>
          <a:lstStyle/>
          <a:p>
            <a:pPr marL="0" indent="0">
              <a:buNone/>
            </a:pPr>
            <a:r>
              <a:rPr lang="en-US" altLang="zh-CN" b="0" i="0" u="none" strike="noStrike" baseline="0" dirty="0">
                <a:latin typeface="Times New Roman" panose="02020603050405020304" pitchFamily="18" charset="0"/>
                <a:cs typeface="Times New Roman" panose="02020603050405020304" pitchFamily="18" charset="0"/>
              </a:rPr>
              <a:t>Maximum drawdown for long:</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we can clearly see that </a:t>
            </a:r>
            <a:r>
              <a:rPr lang="en-US" sz="1800" b="1" dirty="0">
                <a:effectLst/>
                <a:latin typeface="Times New Roman" panose="02020603050405020304" pitchFamily="18" charset="0"/>
                <a:ea typeface="等线" panose="02010600030101010101" pitchFamily="2" charset="-122"/>
              </a:rPr>
              <a:t>buying “winners”</a:t>
            </a:r>
            <a:r>
              <a:rPr lang="en-US" sz="1800" dirty="0">
                <a:effectLst/>
                <a:latin typeface="Times New Roman" panose="02020603050405020304" pitchFamily="18" charset="0"/>
                <a:ea typeface="等线" panose="02010600030101010101" pitchFamily="2" charset="-122"/>
              </a:rPr>
              <a:t> has an </a:t>
            </a:r>
            <a:r>
              <a:rPr lang="en-US" altLang="zh-CN" sz="1800" dirty="0">
                <a:effectLst/>
                <a:latin typeface="Times New Roman" panose="02020603050405020304" pitchFamily="18" charset="0"/>
                <a:ea typeface="等线" panose="02010600030101010101" pitchFamily="2" charset="-122"/>
              </a:rPr>
              <a:t>relatively stable maximum drawdown compare to CSI 300</a:t>
            </a:r>
            <a:r>
              <a:rPr lang="en-US" sz="1800" dirty="0">
                <a:effectLst/>
                <a:latin typeface="Times New Roman" panose="02020603050405020304" pitchFamily="18" charset="0"/>
                <a:ea typeface="等线" panose="02010600030101010101" pitchFamily="2" charset="-122"/>
              </a:rPr>
              <a:t>.</a:t>
            </a:r>
            <a:endParaRPr lang="en-US" altLang="zh-CN" sz="1800" b="0" i="0" u="none" strike="noStrike" baseline="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F7654ED-CCE2-408B-A810-A354109A4B6B}"/>
              </a:ext>
            </a:extLst>
          </p:cNvPr>
          <p:cNvSpPr txBox="1"/>
          <p:nvPr/>
        </p:nvSpPr>
        <p:spPr>
          <a:xfrm>
            <a:off x="3913582" y="3448586"/>
            <a:ext cx="3565925" cy="2812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5.1 whole period </a:t>
            </a:r>
            <a:r>
              <a:rPr lang="en-US" altLang="zh-CN" sz="1200" dirty="0">
                <a:latin typeface="Times New Roman" panose="02020603050405020304" pitchFamily="18" charset="0"/>
                <a:cs typeface="Times New Roman" panose="02020603050405020304" pitchFamily="18" charset="0"/>
              </a:rPr>
              <a:t>maximum drawdown</a:t>
            </a:r>
            <a:r>
              <a:rPr lang="en-US" sz="1200" dirty="0">
                <a:latin typeface="Times New Roman" panose="02020603050405020304" pitchFamily="18" charset="0"/>
                <a:cs typeface="Times New Roman" panose="02020603050405020304" pitchFamily="18" charset="0"/>
              </a:rPr>
              <a:t> for long</a:t>
            </a:r>
          </a:p>
        </p:txBody>
      </p:sp>
      <p:sp>
        <p:nvSpPr>
          <p:cNvPr id="7" name="TextBox 6">
            <a:extLst>
              <a:ext uri="{FF2B5EF4-FFF2-40B4-BE49-F238E27FC236}">
                <a16:creationId xmlns:a16="http://schemas.microsoft.com/office/drawing/2014/main" id="{5329524B-E44B-4DE3-B535-AECE5CF29828}"/>
              </a:ext>
            </a:extLst>
          </p:cNvPr>
          <p:cNvSpPr txBox="1"/>
          <p:nvPr/>
        </p:nvSpPr>
        <p:spPr>
          <a:xfrm>
            <a:off x="4192188" y="6581001"/>
            <a:ext cx="318730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5.2 annual </a:t>
            </a:r>
            <a:r>
              <a:rPr lang="en-US" altLang="zh-CN" sz="1200" dirty="0">
                <a:latin typeface="Times New Roman" panose="02020603050405020304" pitchFamily="18" charset="0"/>
                <a:cs typeface="Times New Roman" panose="02020603050405020304" pitchFamily="18" charset="0"/>
              </a:rPr>
              <a:t>maximum drawdown</a:t>
            </a:r>
            <a:r>
              <a:rPr lang="en-US" sz="1200" dirty="0">
                <a:latin typeface="Times New Roman" panose="02020603050405020304" pitchFamily="18" charset="0"/>
                <a:cs typeface="Times New Roman" panose="02020603050405020304" pitchFamily="18" charset="0"/>
              </a:rPr>
              <a:t> for long</a:t>
            </a:r>
          </a:p>
        </p:txBody>
      </p:sp>
      <p:graphicFrame>
        <p:nvGraphicFramePr>
          <p:cNvPr id="8" name="Table 7">
            <a:extLst>
              <a:ext uri="{FF2B5EF4-FFF2-40B4-BE49-F238E27FC236}">
                <a16:creationId xmlns:a16="http://schemas.microsoft.com/office/drawing/2014/main" id="{B914A9B3-FB71-4608-A6F6-754BD7F90D1C}"/>
              </a:ext>
            </a:extLst>
          </p:cNvPr>
          <p:cNvGraphicFramePr>
            <a:graphicFrameLocks noGrp="1"/>
          </p:cNvGraphicFramePr>
          <p:nvPr>
            <p:extLst>
              <p:ext uri="{D42A27DB-BD31-4B8C-83A1-F6EECF244321}">
                <p14:modId xmlns:p14="http://schemas.microsoft.com/office/powerpoint/2010/main" val="37631974"/>
              </p:ext>
            </p:extLst>
          </p:nvPr>
        </p:nvGraphicFramePr>
        <p:xfrm>
          <a:off x="3374232" y="2120900"/>
          <a:ext cx="4343400" cy="1308100"/>
        </p:xfrm>
        <a:graphic>
          <a:graphicData uri="http://schemas.openxmlformats.org/drawingml/2006/table">
            <a:tbl>
              <a:tblPr>
                <a:tableStyleId>{5C22544A-7EE6-4342-B048-85BDC9FD1C3A}</a:tableStyleId>
              </a:tblPr>
              <a:tblGrid>
                <a:gridCol w="2095500">
                  <a:extLst>
                    <a:ext uri="{9D8B030D-6E8A-4147-A177-3AD203B41FA5}">
                      <a16:colId xmlns:a16="http://schemas.microsoft.com/office/drawing/2014/main" val="2494247189"/>
                    </a:ext>
                  </a:extLst>
                </a:gridCol>
                <a:gridCol w="457200">
                  <a:extLst>
                    <a:ext uri="{9D8B030D-6E8A-4147-A177-3AD203B41FA5}">
                      <a16:colId xmlns:a16="http://schemas.microsoft.com/office/drawing/2014/main" val="308228909"/>
                    </a:ext>
                  </a:extLst>
                </a:gridCol>
                <a:gridCol w="457200">
                  <a:extLst>
                    <a:ext uri="{9D8B030D-6E8A-4147-A177-3AD203B41FA5}">
                      <a16:colId xmlns:a16="http://schemas.microsoft.com/office/drawing/2014/main" val="2334757091"/>
                    </a:ext>
                  </a:extLst>
                </a:gridCol>
                <a:gridCol w="457200">
                  <a:extLst>
                    <a:ext uri="{9D8B030D-6E8A-4147-A177-3AD203B41FA5}">
                      <a16:colId xmlns:a16="http://schemas.microsoft.com/office/drawing/2014/main" val="2085484524"/>
                    </a:ext>
                  </a:extLst>
                </a:gridCol>
                <a:gridCol w="457200">
                  <a:extLst>
                    <a:ext uri="{9D8B030D-6E8A-4147-A177-3AD203B41FA5}">
                      <a16:colId xmlns:a16="http://schemas.microsoft.com/office/drawing/2014/main" val="3202341094"/>
                    </a:ext>
                  </a:extLst>
                </a:gridCol>
                <a:gridCol w="419100">
                  <a:extLst>
                    <a:ext uri="{9D8B030D-6E8A-4147-A177-3AD203B41FA5}">
                      <a16:colId xmlns:a16="http://schemas.microsoft.com/office/drawing/2014/main" val="2241754146"/>
                    </a:ext>
                  </a:extLst>
                </a:gridCol>
              </a:tblGrid>
              <a:tr h="590550">
                <a:tc>
                  <a:txBody>
                    <a:bodyPr/>
                    <a:lstStyle/>
                    <a:p>
                      <a:pPr algn="ctr" fontAlgn="ctr"/>
                      <a:r>
                        <a:rPr lang="en-US" sz="1100" u="none" strike="noStrike">
                          <a:effectLst/>
                        </a:rPr>
                        <a:t>Whole Period Maxmium Drawdown</a:t>
                      </a:r>
                      <a:br>
                        <a:rPr lang="en-US" sz="1100" u="none" strike="noStrike">
                          <a:effectLst/>
                        </a:rPr>
                      </a:br>
                      <a:r>
                        <a:rPr lang="en-US" sz="1100" u="none" strike="noStrike">
                          <a:effectLst/>
                        </a:rPr>
                        <a:t>Observation Period (Column)</a:t>
                      </a:r>
                      <a:br>
                        <a:rPr lang="en-US" sz="1100" u="none" strike="noStrike">
                          <a:effectLst/>
                        </a:rPr>
                      </a:br>
                      <a:r>
                        <a:rPr lang="en-US" sz="1100" u="none" strike="noStrike">
                          <a:effectLst/>
                        </a:rPr>
                        <a:t>Holding Period (Row)</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789670325"/>
                  </a:ext>
                </a:extLst>
              </a:tr>
              <a:tr h="177800">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64.5539%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69.4737%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71.5497%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70.3620%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70.7500%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008185683"/>
                  </a:ext>
                </a:extLst>
              </a:tr>
              <a:tr h="177800">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67.3014%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71.3513%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72.9161%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70.8734%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132762854"/>
                  </a:ext>
                </a:extLst>
              </a:tr>
              <a:tr h="177800">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71.9738%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73.7846%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72.8504%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72.1168%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361212489"/>
                  </a:ext>
                </a:extLst>
              </a:tr>
              <a:tr h="184150">
                <a:tc>
                  <a:txBody>
                    <a:bodyPr/>
                    <a:lstStyle/>
                    <a:p>
                      <a:pPr algn="ctr" fontAlgn="ctr"/>
                      <a:r>
                        <a:rPr lang="en-US" sz="1100" u="none" strike="noStrike" dirty="0">
                          <a:effectLst/>
                        </a:rPr>
                        <a:t>12</a:t>
                      </a:r>
                      <a:endParaRPr lang="en-US" sz="11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73.8490%</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75.6573%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71.3513%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73.6510%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672669851"/>
                  </a:ext>
                </a:extLst>
              </a:tr>
            </a:tbl>
          </a:graphicData>
        </a:graphic>
      </p:graphicFrame>
      <p:graphicFrame>
        <p:nvGraphicFramePr>
          <p:cNvPr id="9" name="Table 8">
            <a:extLst>
              <a:ext uri="{FF2B5EF4-FFF2-40B4-BE49-F238E27FC236}">
                <a16:creationId xmlns:a16="http://schemas.microsoft.com/office/drawing/2014/main" id="{FD9C6B9C-F317-4AF9-95F1-81D179B736C8}"/>
              </a:ext>
            </a:extLst>
          </p:cNvPr>
          <p:cNvGraphicFramePr>
            <a:graphicFrameLocks noGrp="1"/>
          </p:cNvGraphicFramePr>
          <p:nvPr>
            <p:extLst>
              <p:ext uri="{D42A27DB-BD31-4B8C-83A1-F6EECF244321}">
                <p14:modId xmlns:p14="http://schemas.microsoft.com/office/powerpoint/2010/main" val="3713912149"/>
              </p:ext>
            </p:extLst>
          </p:nvPr>
        </p:nvGraphicFramePr>
        <p:xfrm>
          <a:off x="953094" y="3749437"/>
          <a:ext cx="9486900" cy="2851150"/>
        </p:xfrm>
        <a:graphic>
          <a:graphicData uri="http://schemas.openxmlformats.org/drawingml/2006/table">
            <a:tbl>
              <a:tblPr>
                <a:tableStyleId>{5C22544A-7EE6-4342-B048-85BDC9FD1C3A}</a:tableStyleId>
              </a:tblPr>
              <a:tblGrid>
                <a:gridCol w="2095500">
                  <a:extLst>
                    <a:ext uri="{9D8B030D-6E8A-4147-A177-3AD203B41FA5}">
                      <a16:colId xmlns:a16="http://schemas.microsoft.com/office/drawing/2014/main" val="3497745933"/>
                    </a:ext>
                  </a:extLst>
                </a:gridCol>
                <a:gridCol w="457200">
                  <a:extLst>
                    <a:ext uri="{9D8B030D-6E8A-4147-A177-3AD203B41FA5}">
                      <a16:colId xmlns:a16="http://schemas.microsoft.com/office/drawing/2014/main" val="1574733400"/>
                    </a:ext>
                  </a:extLst>
                </a:gridCol>
                <a:gridCol w="457200">
                  <a:extLst>
                    <a:ext uri="{9D8B030D-6E8A-4147-A177-3AD203B41FA5}">
                      <a16:colId xmlns:a16="http://schemas.microsoft.com/office/drawing/2014/main" val="1661097099"/>
                    </a:ext>
                  </a:extLst>
                </a:gridCol>
                <a:gridCol w="457200">
                  <a:extLst>
                    <a:ext uri="{9D8B030D-6E8A-4147-A177-3AD203B41FA5}">
                      <a16:colId xmlns:a16="http://schemas.microsoft.com/office/drawing/2014/main" val="1133370686"/>
                    </a:ext>
                  </a:extLst>
                </a:gridCol>
                <a:gridCol w="457200">
                  <a:extLst>
                    <a:ext uri="{9D8B030D-6E8A-4147-A177-3AD203B41FA5}">
                      <a16:colId xmlns:a16="http://schemas.microsoft.com/office/drawing/2014/main" val="1907068290"/>
                    </a:ext>
                  </a:extLst>
                </a:gridCol>
                <a:gridCol w="419100">
                  <a:extLst>
                    <a:ext uri="{9D8B030D-6E8A-4147-A177-3AD203B41FA5}">
                      <a16:colId xmlns:a16="http://schemas.microsoft.com/office/drawing/2014/main" val="2754491575"/>
                    </a:ext>
                  </a:extLst>
                </a:gridCol>
                <a:gridCol w="419100">
                  <a:extLst>
                    <a:ext uri="{9D8B030D-6E8A-4147-A177-3AD203B41FA5}">
                      <a16:colId xmlns:a16="http://schemas.microsoft.com/office/drawing/2014/main" val="206240631"/>
                    </a:ext>
                  </a:extLst>
                </a:gridCol>
                <a:gridCol w="419100">
                  <a:extLst>
                    <a:ext uri="{9D8B030D-6E8A-4147-A177-3AD203B41FA5}">
                      <a16:colId xmlns:a16="http://schemas.microsoft.com/office/drawing/2014/main" val="3609643889"/>
                    </a:ext>
                  </a:extLst>
                </a:gridCol>
                <a:gridCol w="419100">
                  <a:extLst>
                    <a:ext uri="{9D8B030D-6E8A-4147-A177-3AD203B41FA5}">
                      <a16:colId xmlns:a16="http://schemas.microsoft.com/office/drawing/2014/main" val="167328921"/>
                    </a:ext>
                  </a:extLst>
                </a:gridCol>
                <a:gridCol w="419100">
                  <a:extLst>
                    <a:ext uri="{9D8B030D-6E8A-4147-A177-3AD203B41FA5}">
                      <a16:colId xmlns:a16="http://schemas.microsoft.com/office/drawing/2014/main" val="3521910192"/>
                    </a:ext>
                  </a:extLst>
                </a:gridCol>
                <a:gridCol w="419100">
                  <a:extLst>
                    <a:ext uri="{9D8B030D-6E8A-4147-A177-3AD203B41FA5}">
                      <a16:colId xmlns:a16="http://schemas.microsoft.com/office/drawing/2014/main" val="1855758144"/>
                    </a:ext>
                  </a:extLst>
                </a:gridCol>
                <a:gridCol w="419100">
                  <a:extLst>
                    <a:ext uri="{9D8B030D-6E8A-4147-A177-3AD203B41FA5}">
                      <a16:colId xmlns:a16="http://schemas.microsoft.com/office/drawing/2014/main" val="52305851"/>
                    </a:ext>
                  </a:extLst>
                </a:gridCol>
                <a:gridCol w="419100">
                  <a:extLst>
                    <a:ext uri="{9D8B030D-6E8A-4147-A177-3AD203B41FA5}">
                      <a16:colId xmlns:a16="http://schemas.microsoft.com/office/drawing/2014/main" val="2307826658"/>
                    </a:ext>
                  </a:extLst>
                </a:gridCol>
                <a:gridCol w="419100">
                  <a:extLst>
                    <a:ext uri="{9D8B030D-6E8A-4147-A177-3AD203B41FA5}">
                      <a16:colId xmlns:a16="http://schemas.microsoft.com/office/drawing/2014/main" val="4106861693"/>
                    </a:ext>
                  </a:extLst>
                </a:gridCol>
                <a:gridCol w="419100">
                  <a:extLst>
                    <a:ext uri="{9D8B030D-6E8A-4147-A177-3AD203B41FA5}">
                      <a16:colId xmlns:a16="http://schemas.microsoft.com/office/drawing/2014/main" val="1680250441"/>
                    </a:ext>
                  </a:extLst>
                </a:gridCol>
                <a:gridCol w="419100">
                  <a:extLst>
                    <a:ext uri="{9D8B030D-6E8A-4147-A177-3AD203B41FA5}">
                      <a16:colId xmlns:a16="http://schemas.microsoft.com/office/drawing/2014/main" val="1971662259"/>
                    </a:ext>
                  </a:extLst>
                </a:gridCol>
                <a:gridCol w="419100">
                  <a:extLst>
                    <a:ext uri="{9D8B030D-6E8A-4147-A177-3AD203B41FA5}">
                      <a16:colId xmlns:a16="http://schemas.microsoft.com/office/drawing/2014/main" val="2439665218"/>
                    </a:ext>
                  </a:extLst>
                </a:gridCol>
                <a:gridCol w="533400">
                  <a:extLst>
                    <a:ext uri="{9D8B030D-6E8A-4147-A177-3AD203B41FA5}">
                      <a16:colId xmlns:a16="http://schemas.microsoft.com/office/drawing/2014/main" val="1493353713"/>
                    </a:ext>
                  </a:extLst>
                </a:gridCol>
              </a:tblGrid>
              <a:tr h="177800">
                <a:tc>
                  <a:txBody>
                    <a:bodyPr/>
                    <a:lstStyle/>
                    <a:p>
                      <a:pPr algn="ctr" fontAlgn="ctr"/>
                      <a:r>
                        <a:rPr lang="en-US" sz="1100" u="none" strike="noStrike">
                          <a:effectLst/>
                        </a:rPr>
                        <a:t>Yearly Maxmium Drawdown</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 300</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04624080"/>
                  </a:ext>
                </a:extLst>
              </a:tr>
              <a:tr h="177800">
                <a:tc>
                  <a:txBody>
                    <a:bodyPr/>
                    <a:lstStyle/>
                    <a:p>
                      <a:pPr algn="ctr" fontAlgn="ctr"/>
                      <a:r>
                        <a:rPr lang="en-US" sz="1100" u="none" strike="noStrike">
                          <a:effectLst/>
                        </a:rPr>
                        <a:t>2006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7.3800%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7.9425%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7.3883%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7.7524%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7.0111%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7.8852%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7.5523%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7.6186%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7.6186%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8.0796%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7.4531%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7.6186%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7.6186%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6.6707%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9.7351%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07503971"/>
                  </a:ext>
                </a:extLst>
              </a:tr>
              <a:tr h="177800">
                <a:tc>
                  <a:txBody>
                    <a:bodyPr/>
                    <a:lstStyle/>
                    <a:p>
                      <a:pPr algn="ctr" fontAlgn="ctr"/>
                      <a:r>
                        <a:rPr lang="en-US" sz="1100" u="none" strike="noStrike">
                          <a:effectLst/>
                        </a:rPr>
                        <a:t>2007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21.9967%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23.6970%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24.6409%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20.9479%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27.4808%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25.5624%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25.3820%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20.9399%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25.4002%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26.5451%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24.5284%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21.0384%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25.4002%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26.5486%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25.5624%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19.4561%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15.5748%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893107600"/>
                  </a:ext>
                </a:extLst>
              </a:tr>
              <a:tr h="177800">
                <a:tc>
                  <a:txBody>
                    <a:bodyPr/>
                    <a:lstStyle/>
                    <a:p>
                      <a:pPr algn="ctr" fontAlgn="ctr"/>
                      <a:r>
                        <a:rPr lang="en-US" sz="1100" u="none" strike="noStrike">
                          <a:effectLst/>
                        </a:rPr>
                        <a:t>2008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64.1964%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67.3516%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67.5329%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68.0148%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64.7042%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67.2542%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67.9009%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68.4878%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65.4133%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67.1436%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67.5217%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69.5704%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67.7273%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69.4893%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67.2542%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71.5885%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69.2941%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066326992"/>
                  </a:ext>
                </a:extLst>
              </a:tr>
              <a:tr h="177800">
                <a:tc>
                  <a:txBody>
                    <a:bodyPr/>
                    <a:lstStyle/>
                    <a:p>
                      <a:pPr algn="ctr" fontAlgn="ctr"/>
                      <a:r>
                        <a:rPr lang="en-US" sz="1100" u="none" strike="noStrike">
                          <a:effectLst/>
                        </a:rPr>
                        <a:t>2009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28.6207%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26.6200%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24.6722%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21.7870%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31.7179%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27.0875%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25.1245%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20.2949%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28.2370%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27.8629%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24.6858%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19.4105%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28.2370%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18.6585%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27.0875%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14.2268%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24.9096%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324202748"/>
                  </a:ext>
                </a:extLst>
              </a:tr>
              <a:tr h="177800">
                <a:tc>
                  <a:txBody>
                    <a:bodyPr/>
                    <a:lstStyle/>
                    <a:p>
                      <a:pPr algn="ctr" fontAlgn="ctr"/>
                      <a:r>
                        <a:rPr lang="en-US" sz="1100" u="none" strike="noStrike">
                          <a:effectLst/>
                        </a:rPr>
                        <a:t>2010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30.6698%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26.2077%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27.1710%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26.8807%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23.0621%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23.4272%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23.9114%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24.3410%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29.0703%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24.2042%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23.1929%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24.7882%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25.2007%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27.9872%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23.4272%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24.3919%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28.5458%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551999436"/>
                  </a:ext>
                </a:extLst>
              </a:tr>
              <a:tr h="177800">
                <a:tc>
                  <a:txBody>
                    <a:bodyPr/>
                    <a:lstStyle/>
                    <a:p>
                      <a:pPr algn="ctr" fontAlgn="ctr"/>
                      <a:r>
                        <a:rPr lang="en-US" sz="1100" u="none" strike="noStrike">
                          <a:effectLst/>
                        </a:rPr>
                        <a:t>2011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21.1519%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17.2255%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19.9935%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17.9706%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10.3152%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17.6366%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19.5282%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16.6739%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24.7871%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23.8444%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19.2422%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17.3584%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16.1800%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15.8437%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17.6366%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14.8244%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21.8670%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78468674"/>
                  </a:ext>
                </a:extLst>
              </a:tr>
              <a:tr h="177800">
                <a:tc>
                  <a:txBody>
                    <a:bodyPr/>
                    <a:lstStyle/>
                    <a:p>
                      <a:pPr algn="ctr" fontAlgn="ctr"/>
                      <a:r>
                        <a:rPr lang="en-US" sz="1100" u="none" strike="noStrike">
                          <a:effectLst/>
                        </a:rPr>
                        <a:t>2012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17.3379%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13.6333%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10.2771%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7.7189%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7.4057%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7.5030%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7.7234%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8.2909%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8.1600%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8.2384%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7.8801%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8.4279%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8.4279%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7.4057%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8.1810%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21.4138%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570148039"/>
                  </a:ext>
                </a:extLst>
              </a:tr>
              <a:tr h="177800">
                <a:tc>
                  <a:txBody>
                    <a:bodyPr/>
                    <a:lstStyle/>
                    <a:p>
                      <a:pPr algn="ctr" fontAlgn="ctr"/>
                      <a:r>
                        <a:rPr lang="en-US" sz="1100" u="none" strike="noStrike">
                          <a:effectLst/>
                        </a:rPr>
                        <a:t>2013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12.4447%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11.9728%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12.8203%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13.3210%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11.1661%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11.1855%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10.6129%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12.2638%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11.5148%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10.5187%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11.3258%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19.3199%</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264021760"/>
                  </a:ext>
                </a:extLst>
              </a:tr>
              <a:tr h="177800">
                <a:tc>
                  <a:txBody>
                    <a:bodyPr/>
                    <a:lstStyle/>
                    <a:p>
                      <a:pPr algn="ctr" fontAlgn="ctr"/>
                      <a:r>
                        <a:rPr lang="en-US" sz="1100" u="none" strike="noStrike">
                          <a:effectLst/>
                        </a:rPr>
                        <a:t>2014</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4.1385%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5.6591%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6.7670%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7.6564%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13.3218%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7.3792%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6.9731%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10.4934%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6.0425%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4.6529%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6.5109%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11.8146%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1.8950%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6.6929%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7.3792%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13.9577%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7.4101%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534487278"/>
                  </a:ext>
                </a:extLst>
              </a:tr>
              <a:tr h="177800">
                <a:tc>
                  <a:txBody>
                    <a:bodyPr/>
                    <a:lstStyle/>
                    <a:p>
                      <a:pPr algn="ctr" fontAlgn="ctr"/>
                      <a:r>
                        <a:rPr lang="en-US" sz="1100" u="none" strike="noStrike">
                          <a:effectLst/>
                        </a:rPr>
                        <a:t>2015</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21.9732%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30.9808%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33.1687%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34.4425%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28.2468%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36.7186%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34.9391%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36.5691%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40.9581%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39.7715%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40.1609%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37.1679%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38.8907%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35.3203%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36.7186%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34.4877%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35.0598%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468795643"/>
                  </a:ext>
                </a:extLst>
              </a:tr>
              <a:tr h="177800">
                <a:tc>
                  <a:txBody>
                    <a:bodyPr/>
                    <a:lstStyle/>
                    <a:p>
                      <a:pPr algn="ctr" fontAlgn="ctr"/>
                      <a:r>
                        <a:rPr lang="en-US" sz="1100" u="none" strike="noStrike">
                          <a:effectLst/>
                        </a:rPr>
                        <a:t>2016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12.8841%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16.6523%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13.0008%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15.4569%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23.2613%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21.3817%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12.4013%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15.2834%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6.5233%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7.2441%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6.8164%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13.5649%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11.1914%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9.9662%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21.3817%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16.2799%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16.3738%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20137725"/>
                  </a:ext>
                </a:extLst>
              </a:tr>
              <a:tr h="177800">
                <a:tc>
                  <a:txBody>
                    <a:bodyPr/>
                    <a:lstStyle/>
                    <a:p>
                      <a:pPr algn="ctr" fontAlgn="ctr"/>
                      <a:r>
                        <a:rPr lang="en-US" sz="1100" u="none" strike="noStrike">
                          <a:effectLst/>
                        </a:rPr>
                        <a:t>2017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8.7494%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8.2874%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7.3050%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8.3255%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9.2072%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12.2175%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10.4996%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9.3962%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10.3421%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12.3829%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9.6764%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8.0112%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6.6485%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9.1675%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12.2175%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14.9059%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2.2066%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552431971"/>
                  </a:ext>
                </a:extLst>
              </a:tr>
              <a:tr h="177800">
                <a:tc>
                  <a:txBody>
                    <a:bodyPr/>
                    <a:lstStyle/>
                    <a:p>
                      <a:pPr algn="ctr" fontAlgn="ctr"/>
                      <a:r>
                        <a:rPr lang="en-US" sz="1100" u="none" strike="noStrike">
                          <a:effectLst/>
                        </a:rPr>
                        <a:t>2018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10.5023%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8.6440%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13.5782%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14.8157%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13.6192%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11.3457%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17.1334%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20.8896%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23.8588%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20.7588%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25.7500%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24.5154%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36.3174%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33.8738%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11.3457%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27.7317%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25.1740%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755196223"/>
                  </a:ext>
                </a:extLst>
              </a:tr>
              <a:tr h="177800">
                <a:tc>
                  <a:txBody>
                    <a:bodyPr/>
                    <a:lstStyle/>
                    <a:p>
                      <a:pPr algn="ctr" fontAlgn="ctr"/>
                      <a:r>
                        <a:rPr lang="en-US" sz="1100" u="none" strike="noStrike">
                          <a:effectLst/>
                        </a:rPr>
                        <a:t>2019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31.1289%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11.7827%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8.9097%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7.4651%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15.6862%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8.8768%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5.9187%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5.3779%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23.3877%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5.4016%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4.9640%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5.5023%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11.7497%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7.2478%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8.8768%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4.5627%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8.6040%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750323455"/>
                  </a:ext>
                </a:extLst>
              </a:tr>
              <a:tr h="184150">
                <a:tc>
                  <a:txBody>
                    <a:bodyPr/>
                    <a:lstStyle/>
                    <a:p>
                      <a:pPr algn="ctr" fontAlgn="ctr"/>
                      <a:r>
                        <a:rPr lang="en-US" sz="1100" u="none" strike="noStrike">
                          <a:effectLst/>
                        </a:rPr>
                        <a:t>2020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14.4917%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10.9803%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9.9038%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8.7385%</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21.4405%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11.5587%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10.0137%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7.1686%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7.8450%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8.3422%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10.4501%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9.6742%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11.5968%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12.0387%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11.5587%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10.6842%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11.4917%</a:t>
                      </a:r>
                      <a:endParaRPr lang="en-US" sz="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33527512"/>
                  </a:ext>
                </a:extLst>
              </a:tr>
            </a:tbl>
          </a:graphicData>
        </a:graphic>
      </p:graphicFrame>
    </p:spTree>
    <p:extLst>
      <p:ext uri="{BB962C8B-B14F-4D97-AF65-F5344CB8AC3E}">
        <p14:creationId xmlns:p14="http://schemas.microsoft.com/office/powerpoint/2010/main" val="183773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5830F2-21A7-40D3-9DC1-4FC2384735A4}"/>
              </a:ext>
            </a:extLst>
          </p:cNvPr>
          <p:cNvSpPr txBox="1">
            <a:spLocks/>
          </p:cNvSpPr>
          <p:nvPr/>
        </p:nvSpPr>
        <p:spPr>
          <a:xfrm>
            <a:off x="838200" y="365125"/>
            <a:ext cx="10515600" cy="7964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Results of maximum drawdown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6D2D64BA-1458-42C9-8D25-29AA0C8559D0}"/>
              </a:ext>
            </a:extLst>
          </p:cNvPr>
          <p:cNvSpPr txBox="1"/>
          <p:nvPr/>
        </p:nvSpPr>
        <p:spPr>
          <a:xfrm>
            <a:off x="1213643" y="1290161"/>
            <a:ext cx="9623426" cy="923330"/>
          </a:xfrm>
          <a:prstGeom prst="rect">
            <a:avLst/>
          </a:prstGeom>
          <a:noFill/>
        </p:spPr>
        <p:txBody>
          <a:bodyPr wrap="square">
            <a:spAutoFit/>
          </a:bodyPr>
          <a:lstStyle/>
          <a:p>
            <a:pPr marL="0" indent="0">
              <a:buNone/>
            </a:pPr>
            <a:r>
              <a:rPr lang="en-US" altLang="zh-CN" b="0" i="0" u="none" strike="noStrike" baseline="0" dirty="0">
                <a:latin typeface="Times New Roman" panose="02020603050405020304" pitchFamily="18" charset="0"/>
                <a:cs typeface="Times New Roman" panose="02020603050405020304" pitchFamily="18" charset="0"/>
              </a:rPr>
              <a:t>Maximum drawdown for short:</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we can clearly see that </a:t>
            </a:r>
            <a:r>
              <a:rPr lang="en-US" b="1" dirty="0">
                <a:latin typeface="Times New Roman" panose="02020603050405020304" pitchFamily="18" charset="0"/>
                <a:ea typeface="等线" panose="02010600030101010101" pitchFamily="2" charset="-122"/>
              </a:rPr>
              <a:t>sell</a:t>
            </a:r>
            <a:r>
              <a:rPr lang="en-US" sz="1800" b="1" dirty="0">
                <a:effectLst/>
                <a:latin typeface="Times New Roman" panose="02020603050405020304" pitchFamily="18" charset="0"/>
                <a:ea typeface="等线" panose="02010600030101010101" pitchFamily="2" charset="-122"/>
              </a:rPr>
              <a:t>ing “</a:t>
            </a:r>
            <a:r>
              <a:rPr lang="en-US" b="1" dirty="0">
                <a:latin typeface="Times New Roman" panose="02020603050405020304" pitchFamily="18" charset="0"/>
                <a:ea typeface="等线" panose="02010600030101010101" pitchFamily="2" charset="-122"/>
              </a:rPr>
              <a:t>loser</a:t>
            </a:r>
            <a:r>
              <a:rPr lang="en-US" sz="1800" b="1" dirty="0">
                <a:effectLst/>
                <a:latin typeface="Times New Roman" panose="02020603050405020304" pitchFamily="18" charset="0"/>
                <a:ea typeface="等线" panose="02010600030101010101" pitchFamily="2" charset="-122"/>
              </a:rPr>
              <a:t>s”</a:t>
            </a:r>
            <a:r>
              <a:rPr lang="en-US" sz="1800" dirty="0">
                <a:effectLst/>
                <a:latin typeface="Times New Roman" panose="02020603050405020304" pitchFamily="18" charset="0"/>
                <a:ea typeface="等线" panose="02010600030101010101" pitchFamily="2" charset="-122"/>
              </a:rPr>
              <a:t> has an </a:t>
            </a:r>
            <a:r>
              <a:rPr lang="en-US" altLang="zh-CN" sz="1800" dirty="0">
                <a:effectLst/>
                <a:latin typeface="Times New Roman" panose="02020603050405020304" pitchFamily="18" charset="0"/>
                <a:ea typeface="等线" panose="02010600030101010101" pitchFamily="2" charset="-122"/>
              </a:rPr>
              <a:t>relatively high maximum drawdown compare to CSI 300</a:t>
            </a:r>
            <a:r>
              <a:rPr lang="en-US" sz="1800" dirty="0">
                <a:effectLst/>
                <a:latin typeface="Times New Roman" panose="02020603050405020304" pitchFamily="18" charset="0"/>
                <a:ea typeface="等线" panose="02010600030101010101" pitchFamily="2" charset="-122"/>
              </a:rPr>
              <a:t>.</a:t>
            </a:r>
            <a:endParaRPr lang="en-US" altLang="zh-CN" sz="1800" b="0" i="0" u="none" strike="noStrike" baseline="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3C911F8-111F-464D-AF23-A62DE4C92EF0}"/>
              </a:ext>
            </a:extLst>
          </p:cNvPr>
          <p:cNvSpPr txBox="1"/>
          <p:nvPr/>
        </p:nvSpPr>
        <p:spPr>
          <a:xfrm>
            <a:off x="3913582" y="3448586"/>
            <a:ext cx="3565925" cy="2812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5.3 whole period </a:t>
            </a:r>
            <a:r>
              <a:rPr lang="en-US" altLang="zh-CN" sz="1200" dirty="0">
                <a:latin typeface="Times New Roman" panose="02020603050405020304" pitchFamily="18" charset="0"/>
                <a:cs typeface="Times New Roman" panose="02020603050405020304" pitchFamily="18" charset="0"/>
              </a:rPr>
              <a:t>maximum drawdown</a:t>
            </a:r>
            <a:r>
              <a:rPr lang="en-US" sz="1200" dirty="0">
                <a:latin typeface="Times New Roman" panose="02020603050405020304" pitchFamily="18" charset="0"/>
                <a:cs typeface="Times New Roman" panose="02020603050405020304" pitchFamily="18" charset="0"/>
              </a:rPr>
              <a:t> for </a:t>
            </a:r>
            <a:r>
              <a:rPr lang="en-US" altLang="zh-CN" sz="1200" dirty="0">
                <a:latin typeface="Times New Roman" panose="02020603050405020304" pitchFamily="18" charset="0"/>
                <a:cs typeface="Times New Roman" panose="02020603050405020304" pitchFamily="18" charset="0"/>
              </a:rPr>
              <a:t>short</a:t>
            </a:r>
            <a:endParaRPr 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F796DF-532F-422A-A10E-83BA98BB0D25}"/>
              </a:ext>
            </a:extLst>
          </p:cNvPr>
          <p:cNvSpPr txBox="1"/>
          <p:nvPr/>
        </p:nvSpPr>
        <p:spPr>
          <a:xfrm>
            <a:off x="4192188" y="6581001"/>
            <a:ext cx="318730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5.4 annual </a:t>
            </a:r>
            <a:r>
              <a:rPr lang="en-US" altLang="zh-CN" sz="1200" dirty="0">
                <a:latin typeface="Times New Roman" panose="02020603050405020304" pitchFamily="18" charset="0"/>
                <a:cs typeface="Times New Roman" panose="02020603050405020304" pitchFamily="18" charset="0"/>
              </a:rPr>
              <a:t>maximum drawdown</a:t>
            </a:r>
            <a:r>
              <a:rPr lang="en-US" sz="1200" dirty="0">
                <a:latin typeface="Times New Roman" panose="02020603050405020304" pitchFamily="18" charset="0"/>
                <a:cs typeface="Times New Roman" panose="02020603050405020304" pitchFamily="18" charset="0"/>
              </a:rPr>
              <a:t> for short</a:t>
            </a:r>
          </a:p>
        </p:txBody>
      </p:sp>
      <p:graphicFrame>
        <p:nvGraphicFramePr>
          <p:cNvPr id="12" name="Table 11">
            <a:extLst>
              <a:ext uri="{FF2B5EF4-FFF2-40B4-BE49-F238E27FC236}">
                <a16:creationId xmlns:a16="http://schemas.microsoft.com/office/drawing/2014/main" id="{49EECBC9-8BEA-4033-AFB9-3B3093DB1DB2}"/>
              </a:ext>
            </a:extLst>
          </p:cNvPr>
          <p:cNvGraphicFramePr>
            <a:graphicFrameLocks noGrp="1"/>
          </p:cNvGraphicFramePr>
          <p:nvPr>
            <p:extLst>
              <p:ext uri="{D42A27DB-BD31-4B8C-83A1-F6EECF244321}">
                <p14:modId xmlns:p14="http://schemas.microsoft.com/office/powerpoint/2010/main" val="2031649067"/>
              </p:ext>
            </p:extLst>
          </p:nvPr>
        </p:nvGraphicFramePr>
        <p:xfrm>
          <a:off x="3562944" y="2101314"/>
          <a:ext cx="4267200" cy="1308100"/>
        </p:xfrm>
        <a:graphic>
          <a:graphicData uri="http://schemas.openxmlformats.org/drawingml/2006/table">
            <a:tbl>
              <a:tblPr>
                <a:tableStyleId>{5C22544A-7EE6-4342-B048-85BDC9FD1C3A}</a:tableStyleId>
              </a:tblPr>
              <a:tblGrid>
                <a:gridCol w="2108200">
                  <a:extLst>
                    <a:ext uri="{9D8B030D-6E8A-4147-A177-3AD203B41FA5}">
                      <a16:colId xmlns:a16="http://schemas.microsoft.com/office/drawing/2014/main" val="2414171807"/>
                    </a:ext>
                  </a:extLst>
                </a:gridCol>
                <a:gridCol w="431800">
                  <a:extLst>
                    <a:ext uri="{9D8B030D-6E8A-4147-A177-3AD203B41FA5}">
                      <a16:colId xmlns:a16="http://schemas.microsoft.com/office/drawing/2014/main" val="4038643230"/>
                    </a:ext>
                  </a:extLst>
                </a:gridCol>
                <a:gridCol w="431800">
                  <a:extLst>
                    <a:ext uri="{9D8B030D-6E8A-4147-A177-3AD203B41FA5}">
                      <a16:colId xmlns:a16="http://schemas.microsoft.com/office/drawing/2014/main" val="3432054693"/>
                    </a:ext>
                  </a:extLst>
                </a:gridCol>
                <a:gridCol w="431800">
                  <a:extLst>
                    <a:ext uri="{9D8B030D-6E8A-4147-A177-3AD203B41FA5}">
                      <a16:colId xmlns:a16="http://schemas.microsoft.com/office/drawing/2014/main" val="3853582977"/>
                    </a:ext>
                  </a:extLst>
                </a:gridCol>
                <a:gridCol w="431800">
                  <a:extLst>
                    <a:ext uri="{9D8B030D-6E8A-4147-A177-3AD203B41FA5}">
                      <a16:colId xmlns:a16="http://schemas.microsoft.com/office/drawing/2014/main" val="3613048332"/>
                    </a:ext>
                  </a:extLst>
                </a:gridCol>
                <a:gridCol w="431800">
                  <a:extLst>
                    <a:ext uri="{9D8B030D-6E8A-4147-A177-3AD203B41FA5}">
                      <a16:colId xmlns:a16="http://schemas.microsoft.com/office/drawing/2014/main" val="1094765955"/>
                    </a:ext>
                  </a:extLst>
                </a:gridCol>
              </a:tblGrid>
              <a:tr h="590550">
                <a:tc>
                  <a:txBody>
                    <a:bodyPr/>
                    <a:lstStyle/>
                    <a:p>
                      <a:pPr algn="ctr" fontAlgn="ctr"/>
                      <a:r>
                        <a:rPr lang="en-US" sz="1100" u="none" strike="noStrike">
                          <a:effectLst/>
                        </a:rPr>
                        <a:t>Whole Period Maxmium Drawdown</a:t>
                      </a:r>
                      <a:br>
                        <a:rPr lang="en-US" sz="1100" u="none" strike="noStrike">
                          <a:effectLst/>
                        </a:rPr>
                      </a:br>
                      <a:r>
                        <a:rPr lang="en-US" sz="1100" u="none" strike="noStrike">
                          <a:effectLst/>
                        </a:rPr>
                        <a:t>Observation Period (Column)</a:t>
                      </a:r>
                      <a:br>
                        <a:rPr lang="en-US" sz="1100" u="none" strike="noStrike">
                          <a:effectLst/>
                        </a:rPr>
                      </a:br>
                      <a:r>
                        <a:rPr lang="en-US" sz="1100" u="none" strike="noStrike">
                          <a:effectLst/>
                        </a:rPr>
                        <a:t>Holding Period (Row)</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584093092"/>
                  </a:ext>
                </a:extLst>
              </a:tr>
              <a:tr h="177800">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96.9790%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97.5532%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98.0304%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97.9966%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70.7500%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420466582"/>
                  </a:ext>
                </a:extLst>
              </a:tr>
              <a:tr h="177800">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94.2736%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95.7617%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97.3141%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97.7876%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727736425"/>
                  </a:ext>
                </a:extLst>
              </a:tr>
              <a:tr h="177800">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92.8264%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95.6881%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97.4294%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98.0703%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99713513"/>
                  </a:ext>
                </a:extLst>
              </a:tr>
              <a:tr h="184150">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94.9958%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96.7155%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95.7617%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98.1191%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601865778"/>
                  </a:ext>
                </a:extLst>
              </a:tr>
            </a:tbl>
          </a:graphicData>
        </a:graphic>
      </p:graphicFrame>
      <p:graphicFrame>
        <p:nvGraphicFramePr>
          <p:cNvPr id="13" name="Table 12">
            <a:extLst>
              <a:ext uri="{FF2B5EF4-FFF2-40B4-BE49-F238E27FC236}">
                <a16:creationId xmlns:a16="http://schemas.microsoft.com/office/drawing/2014/main" id="{534F8C22-C5FF-408E-B8E3-B803ACBA480C}"/>
              </a:ext>
            </a:extLst>
          </p:cNvPr>
          <p:cNvGraphicFramePr>
            <a:graphicFrameLocks noGrp="1"/>
          </p:cNvGraphicFramePr>
          <p:nvPr>
            <p:extLst>
              <p:ext uri="{D42A27DB-BD31-4B8C-83A1-F6EECF244321}">
                <p14:modId xmlns:p14="http://schemas.microsoft.com/office/powerpoint/2010/main" val="1275351615"/>
              </p:ext>
            </p:extLst>
          </p:nvPr>
        </p:nvGraphicFramePr>
        <p:xfrm>
          <a:off x="1213643" y="3729851"/>
          <a:ext cx="9537700" cy="2851150"/>
        </p:xfrm>
        <a:graphic>
          <a:graphicData uri="http://schemas.openxmlformats.org/drawingml/2006/table">
            <a:tbl>
              <a:tblPr>
                <a:tableStyleId>{5C22544A-7EE6-4342-B048-85BDC9FD1C3A}</a:tableStyleId>
              </a:tblPr>
              <a:tblGrid>
                <a:gridCol w="2108200">
                  <a:extLst>
                    <a:ext uri="{9D8B030D-6E8A-4147-A177-3AD203B41FA5}">
                      <a16:colId xmlns:a16="http://schemas.microsoft.com/office/drawing/2014/main" val="3315026500"/>
                    </a:ext>
                  </a:extLst>
                </a:gridCol>
                <a:gridCol w="431800">
                  <a:extLst>
                    <a:ext uri="{9D8B030D-6E8A-4147-A177-3AD203B41FA5}">
                      <a16:colId xmlns:a16="http://schemas.microsoft.com/office/drawing/2014/main" val="27124233"/>
                    </a:ext>
                  </a:extLst>
                </a:gridCol>
                <a:gridCol w="431800">
                  <a:extLst>
                    <a:ext uri="{9D8B030D-6E8A-4147-A177-3AD203B41FA5}">
                      <a16:colId xmlns:a16="http://schemas.microsoft.com/office/drawing/2014/main" val="3724433289"/>
                    </a:ext>
                  </a:extLst>
                </a:gridCol>
                <a:gridCol w="431800">
                  <a:extLst>
                    <a:ext uri="{9D8B030D-6E8A-4147-A177-3AD203B41FA5}">
                      <a16:colId xmlns:a16="http://schemas.microsoft.com/office/drawing/2014/main" val="4045706882"/>
                    </a:ext>
                  </a:extLst>
                </a:gridCol>
                <a:gridCol w="431800">
                  <a:extLst>
                    <a:ext uri="{9D8B030D-6E8A-4147-A177-3AD203B41FA5}">
                      <a16:colId xmlns:a16="http://schemas.microsoft.com/office/drawing/2014/main" val="2102849542"/>
                    </a:ext>
                  </a:extLst>
                </a:gridCol>
                <a:gridCol w="431800">
                  <a:extLst>
                    <a:ext uri="{9D8B030D-6E8A-4147-A177-3AD203B41FA5}">
                      <a16:colId xmlns:a16="http://schemas.microsoft.com/office/drawing/2014/main" val="2711750259"/>
                    </a:ext>
                  </a:extLst>
                </a:gridCol>
                <a:gridCol w="431800">
                  <a:extLst>
                    <a:ext uri="{9D8B030D-6E8A-4147-A177-3AD203B41FA5}">
                      <a16:colId xmlns:a16="http://schemas.microsoft.com/office/drawing/2014/main" val="4160294425"/>
                    </a:ext>
                  </a:extLst>
                </a:gridCol>
                <a:gridCol w="431800">
                  <a:extLst>
                    <a:ext uri="{9D8B030D-6E8A-4147-A177-3AD203B41FA5}">
                      <a16:colId xmlns:a16="http://schemas.microsoft.com/office/drawing/2014/main" val="2280243091"/>
                    </a:ext>
                  </a:extLst>
                </a:gridCol>
                <a:gridCol w="431800">
                  <a:extLst>
                    <a:ext uri="{9D8B030D-6E8A-4147-A177-3AD203B41FA5}">
                      <a16:colId xmlns:a16="http://schemas.microsoft.com/office/drawing/2014/main" val="933905608"/>
                    </a:ext>
                  </a:extLst>
                </a:gridCol>
                <a:gridCol w="431800">
                  <a:extLst>
                    <a:ext uri="{9D8B030D-6E8A-4147-A177-3AD203B41FA5}">
                      <a16:colId xmlns:a16="http://schemas.microsoft.com/office/drawing/2014/main" val="2533468432"/>
                    </a:ext>
                  </a:extLst>
                </a:gridCol>
                <a:gridCol w="431800">
                  <a:extLst>
                    <a:ext uri="{9D8B030D-6E8A-4147-A177-3AD203B41FA5}">
                      <a16:colId xmlns:a16="http://schemas.microsoft.com/office/drawing/2014/main" val="3852194650"/>
                    </a:ext>
                  </a:extLst>
                </a:gridCol>
                <a:gridCol w="431800">
                  <a:extLst>
                    <a:ext uri="{9D8B030D-6E8A-4147-A177-3AD203B41FA5}">
                      <a16:colId xmlns:a16="http://schemas.microsoft.com/office/drawing/2014/main" val="2573059387"/>
                    </a:ext>
                  </a:extLst>
                </a:gridCol>
                <a:gridCol w="431800">
                  <a:extLst>
                    <a:ext uri="{9D8B030D-6E8A-4147-A177-3AD203B41FA5}">
                      <a16:colId xmlns:a16="http://schemas.microsoft.com/office/drawing/2014/main" val="2466769862"/>
                    </a:ext>
                  </a:extLst>
                </a:gridCol>
                <a:gridCol w="431800">
                  <a:extLst>
                    <a:ext uri="{9D8B030D-6E8A-4147-A177-3AD203B41FA5}">
                      <a16:colId xmlns:a16="http://schemas.microsoft.com/office/drawing/2014/main" val="490356463"/>
                    </a:ext>
                  </a:extLst>
                </a:gridCol>
                <a:gridCol w="431800">
                  <a:extLst>
                    <a:ext uri="{9D8B030D-6E8A-4147-A177-3AD203B41FA5}">
                      <a16:colId xmlns:a16="http://schemas.microsoft.com/office/drawing/2014/main" val="3860394737"/>
                    </a:ext>
                  </a:extLst>
                </a:gridCol>
                <a:gridCol w="431800">
                  <a:extLst>
                    <a:ext uri="{9D8B030D-6E8A-4147-A177-3AD203B41FA5}">
                      <a16:colId xmlns:a16="http://schemas.microsoft.com/office/drawing/2014/main" val="1600772009"/>
                    </a:ext>
                  </a:extLst>
                </a:gridCol>
                <a:gridCol w="431800">
                  <a:extLst>
                    <a:ext uri="{9D8B030D-6E8A-4147-A177-3AD203B41FA5}">
                      <a16:colId xmlns:a16="http://schemas.microsoft.com/office/drawing/2014/main" val="348329818"/>
                    </a:ext>
                  </a:extLst>
                </a:gridCol>
                <a:gridCol w="520700">
                  <a:extLst>
                    <a:ext uri="{9D8B030D-6E8A-4147-A177-3AD203B41FA5}">
                      <a16:colId xmlns:a16="http://schemas.microsoft.com/office/drawing/2014/main" val="67441521"/>
                    </a:ext>
                  </a:extLst>
                </a:gridCol>
              </a:tblGrid>
              <a:tr h="177800">
                <a:tc>
                  <a:txBody>
                    <a:bodyPr/>
                    <a:lstStyle/>
                    <a:p>
                      <a:pPr algn="ctr" fontAlgn="ctr"/>
                      <a:r>
                        <a:rPr lang="en-US" sz="1100" u="none" strike="noStrike">
                          <a:effectLst/>
                        </a:rPr>
                        <a:t>Yearly Maxmium Drawdown</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 300</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779463518"/>
                  </a:ext>
                </a:extLst>
              </a:tr>
              <a:tr h="177800">
                <a:tc>
                  <a:txBody>
                    <a:bodyPr/>
                    <a:lstStyle/>
                    <a:p>
                      <a:pPr algn="ctr" fontAlgn="ctr"/>
                      <a:r>
                        <a:rPr lang="en-US" sz="1100" u="none" strike="noStrike">
                          <a:effectLst/>
                        </a:rPr>
                        <a:t>2006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46.7243%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48.6109%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48.2858%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45.4450%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48.6579%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46.8224%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47.9740%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45.7404%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40.8092%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44.4623%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43.4981%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44.2324%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45.2545%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47.1720%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46.8224%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46.0336%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9.7351%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998313991"/>
                  </a:ext>
                </a:extLst>
              </a:tr>
              <a:tr h="177800">
                <a:tc>
                  <a:txBody>
                    <a:bodyPr/>
                    <a:lstStyle/>
                    <a:p>
                      <a:pPr algn="ctr" fontAlgn="ctr"/>
                      <a:r>
                        <a:rPr lang="en-US" sz="1100" u="none" strike="noStrike">
                          <a:effectLst/>
                        </a:rPr>
                        <a:t>2007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70.1822%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73.7453%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75.8960%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76.5899%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74.1415%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77.4846%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76.7836%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77.1209%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73.4019%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77.6189%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78.0904%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78.6799%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76.2690%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77.9506%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77.4846%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76.7814%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15.5748%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191563133"/>
                  </a:ext>
                </a:extLst>
              </a:tr>
              <a:tr h="177800">
                <a:tc>
                  <a:txBody>
                    <a:bodyPr/>
                    <a:lstStyle/>
                    <a:p>
                      <a:pPr algn="ctr" fontAlgn="ctr"/>
                      <a:r>
                        <a:rPr lang="en-US" sz="1100" u="none" strike="noStrike">
                          <a:effectLst/>
                        </a:rPr>
                        <a:t>2008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23.9819%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23.6512%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21.5649%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20.0709%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24.9853%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19.9157%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21.3639%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19.7911%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24.9853%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23.8711%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21.9657%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21.0699%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17.8906%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20.0409%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19.9157%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18.9255%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69.2941%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732304246"/>
                  </a:ext>
                </a:extLst>
              </a:tr>
              <a:tr h="177800">
                <a:tc>
                  <a:txBody>
                    <a:bodyPr/>
                    <a:lstStyle/>
                    <a:p>
                      <a:pPr algn="ctr" fontAlgn="ctr"/>
                      <a:r>
                        <a:rPr lang="en-US" sz="1100" u="none" strike="noStrike">
                          <a:effectLst/>
                        </a:rPr>
                        <a:t>2009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65.9864%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63.5030%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62.5432%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63.2593%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61.4337%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60.6845%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62.7713%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65.1768%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58.7833%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65.7195%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66.6056%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67.9402%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64.7206%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65.5144%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60.6845%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67.4338%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24.9096%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181739771"/>
                  </a:ext>
                </a:extLst>
              </a:tr>
              <a:tr h="177800">
                <a:tc>
                  <a:txBody>
                    <a:bodyPr/>
                    <a:lstStyle/>
                    <a:p>
                      <a:pPr algn="ctr" fontAlgn="ctr"/>
                      <a:r>
                        <a:rPr lang="en-US" sz="1100" u="none" strike="noStrike">
                          <a:effectLst/>
                        </a:rPr>
                        <a:t>2010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32.1687%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34.0932%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34.8089%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35.3564%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32.5907%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34.5475%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33.6488%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35.7669%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27.9776%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30.3589%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33.0304%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32.3219%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29.4165%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29.1285%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34.5475%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25.9117%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28.5458%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423746718"/>
                  </a:ext>
                </a:extLst>
              </a:tr>
              <a:tr h="177800">
                <a:tc>
                  <a:txBody>
                    <a:bodyPr/>
                    <a:lstStyle/>
                    <a:p>
                      <a:pPr algn="ctr" fontAlgn="ctr"/>
                      <a:r>
                        <a:rPr lang="en-US" sz="1100" u="none" strike="noStrike">
                          <a:effectLst/>
                        </a:rPr>
                        <a:t>2011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10.7615%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8.1560%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7.9187%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8.1300%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7.9306%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7.6039%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8.0600%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9.3977%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9.1644%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7.9457%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9.3907%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10.0058%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11.4674%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11.8038%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7.6039%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11.2518%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21.8670%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18002886"/>
                  </a:ext>
                </a:extLst>
              </a:tr>
              <a:tr h="177800">
                <a:tc>
                  <a:txBody>
                    <a:bodyPr/>
                    <a:lstStyle/>
                    <a:p>
                      <a:pPr algn="ctr" fontAlgn="ctr"/>
                      <a:r>
                        <a:rPr lang="en-US" sz="1100" u="none" strike="noStrike">
                          <a:effectLst/>
                        </a:rPr>
                        <a:t>2012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25.0542%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20.9001%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20.3034%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18.5692%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22.9410%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20.4336%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17.6696%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16.7707%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22.1679%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18.2595%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17.0495%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15.5108%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18.4984%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15.2536%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20.4336%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13.6533%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21.4138%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781537766"/>
                  </a:ext>
                </a:extLst>
              </a:tr>
              <a:tr h="177800">
                <a:tc>
                  <a:txBody>
                    <a:bodyPr/>
                    <a:lstStyle/>
                    <a:p>
                      <a:pPr algn="ctr" fontAlgn="ctr"/>
                      <a:r>
                        <a:rPr lang="en-US" sz="1100" u="none" strike="noStrike">
                          <a:effectLst/>
                        </a:rPr>
                        <a:t>2013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14.7292%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12.4013%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12.6402%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13.1045%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8.9325%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9.5560%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11.3642%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8.6290%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8.5634%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13.8447%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8.8303%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10.4715%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8.8096%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16.5117%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19.3199%</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263537741"/>
                  </a:ext>
                </a:extLst>
              </a:tr>
              <a:tr h="177800">
                <a:tc>
                  <a:txBody>
                    <a:bodyPr/>
                    <a:lstStyle/>
                    <a:p>
                      <a:pPr algn="ctr" fontAlgn="ctr"/>
                      <a:r>
                        <a:rPr lang="en-US" sz="1100" u="none" strike="noStrike">
                          <a:effectLst/>
                        </a:rPr>
                        <a:t>2014</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12.1304%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14.2914%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12.3363%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10.2221%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12.1304%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14.2914%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11.7018%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12.8733%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12.1304%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9.4938%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8.7323%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12.5500%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8.8969%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12.1371%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14.2914%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22.1317%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7.4101%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365977809"/>
                  </a:ext>
                </a:extLst>
              </a:tr>
              <a:tr h="177800">
                <a:tc>
                  <a:txBody>
                    <a:bodyPr/>
                    <a:lstStyle/>
                    <a:p>
                      <a:pPr algn="ctr" fontAlgn="ctr"/>
                      <a:r>
                        <a:rPr lang="en-US" sz="1100" u="none" strike="noStrike">
                          <a:effectLst/>
                        </a:rPr>
                        <a:t>2015</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39.6082%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41.5389%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43.3472%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40.6849%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16.5921%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30.0440%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39.0912%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40.6074%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11.4848%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22.8612%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41.1494%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43.4143%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12.3922%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25.3146%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30.0440%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41.5071%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35.0598%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803624055"/>
                  </a:ext>
                </a:extLst>
              </a:tr>
              <a:tr h="177800">
                <a:tc>
                  <a:txBody>
                    <a:bodyPr/>
                    <a:lstStyle/>
                    <a:p>
                      <a:pPr algn="ctr" fontAlgn="ctr"/>
                      <a:r>
                        <a:rPr lang="en-US" sz="1100" u="none" strike="noStrike">
                          <a:effectLst/>
                        </a:rPr>
                        <a:t>2016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27.0134%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28.8375%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28.3138%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27.0015%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30.6695%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24.0591%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23.6220%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24.2633%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25.5612%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22.2282%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20.4446%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23.5469%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94.1687%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96.1854%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24.0591%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97.4843%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16.3738%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803364498"/>
                  </a:ext>
                </a:extLst>
              </a:tr>
              <a:tr h="177800">
                <a:tc>
                  <a:txBody>
                    <a:bodyPr/>
                    <a:lstStyle/>
                    <a:p>
                      <a:pPr algn="ctr" fontAlgn="ctr"/>
                      <a:r>
                        <a:rPr lang="en-US" sz="1100" u="none" strike="noStrike">
                          <a:effectLst/>
                        </a:rPr>
                        <a:t>2017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16.0546%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9.3307%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5.2815%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5.9409%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11.4895%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6.0900%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3.9513%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5.2415%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7.9913%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7.8472%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6.2699%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6.8566%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8.2383%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6.3946%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6.0900%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9.2481%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2.2066%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021324137"/>
                  </a:ext>
                </a:extLst>
              </a:tr>
              <a:tr h="177800">
                <a:tc>
                  <a:txBody>
                    <a:bodyPr/>
                    <a:lstStyle/>
                    <a:p>
                      <a:pPr algn="ctr" fontAlgn="ctr"/>
                      <a:r>
                        <a:rPr lang="en-US" sz="1100" u="none" strike="noStrike">
                          <a:effectLst/>
                        </a:rPr>
                        <a:t>2018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7.4479%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6.4797%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6.7532%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4.5068%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10.8320%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8.9096%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7.8294%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8.0149%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11.5818%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10.8695%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14.7378%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14.1141%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13.4157%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12.4802%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8.9096%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12.4123%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25.1740%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137496225"/>
                  </a:ext>
                </a:extLst>
              </a:tr>
              <a:tr h="177800">
                <a:tc>
                  <a:txBody>
                    <a:bodyPr/>
                    <a:lstStyle/>
                    <a:p>
                      <a:pPr algn="ctr" fontAlgn="ctr"/>
                      <a:r>
                        <a:rPr lang="en-US" sz="1100" u="none" strike="noStrike">
                          <a:effectLst/>
                        </a:rPr>
                        <a:t>2019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39.8871%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30.2342%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29.9712%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30.1599%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31.1796%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27.7616%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28.4523%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29.6020%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35.1820%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30.4935%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32.2746%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29.5459%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31.1319%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31.5998%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27.7616%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29.5186%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8.6040%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743643853"/>
                  </a:ext>
                </a:extLst>
              </a:tr>
              <a:tr h="184150">
                <a:tc>
                  <a:txBody>
                    <a:bodyPr/>
                    <a:lstStyle/>
                    <a:p>
                      <a:pPr algn="ctr" fontAlgn="ctr"/>
                      <a:r>
                        <a:rPr lang="en-US" sz="1100" u="none" strike="noStrike">
                          <a:effectLst/>
                        </a:rPr>
                        <a:t>2020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33.1407%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28.0309%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27.7823%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28.1644%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23.4131%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29.6800%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32.7682%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27.5578%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23.9847%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24.5176%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32.7153%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21.3783%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28.5738%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29.1909%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29.6800%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20.3986%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11.4917%</a:t>
                      </a:r>
                      <a:endParaRPr lang="en-US" sz="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792757945"/>
                  </a:ext>
                </a:extLst>
              </a:tr>
            </a:tbl>
          </a:graphicData>
        </a:graphic>
      </p:graphicFrame>
    </p:spTree>
    <p:extLst>
      <p:ext uri="{BB962C8B-B14F-4D97-AF65-F5344CB8AC3E}">
        <p14:creationId xmlns:p14="http://schemas.microsoft.com/office/powerpoint/2010/main" val="162681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5F6224-0AB7-4D93-A6A1-623019C0275A}"/>
              </a:ext>
            </a:extLst>
          </p:cNvPr>
          <p:cNvSpPr txBox="1">
            <a:spLocks/>
          </p:cNvSpPr>
          <p:nvPr/>
        </p:nvSpPr>
        <p:spPr>
          <a:xfrm>
            <a:off x="838200" y="365125"/>
            <a:ext cx="10515600" cy="7964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5 Results of maximum drawdown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25D23271-BA93-47F1-B59C-952046846543}"/>
              </a:ext>
            </a:extLst>
          </p:cNvPr>
          <p:cNvSpPr txBox="1"/>
          <p:nvPr/>
        </p:nvSpPr>
        <p:spPr>
          <a:xfrm>
            <a:off x="1170780" y="1241118"/>
            <a:ext cx="9623426" cy="923330"/>
          </a:xfrm>
          <a:prstGeom prst="rect">
            <a:avLst/>
          </a:prstGeom>
          <a:noFill/>
        </p:spPr>
        <p:txBody>
          <a:bodyPr wrap="square">
            <a:spAutoFit/>
          </a:bodyPr>
          <a:lstStyle/>
          <a:p>
            <a:pPr marL="0" indent="0">
              <a:buNone/>
            </a:pPr>
            <a:r>
              <a:rPr lang="en-US" altLang="zh-CN" b="0" i="0" u="none" strike="noStrike" baseline="0" dirty="0">
                <a:latin typeface="Times New Roman" panose="02020603050405020304" pitchFamily="18" charset="0"/>
                <a:cs typeface="Times New Roman" panose="02020603050405020304" pitchFamily="18" charset="0"/>
              </a:rPr>
              <a:t>Maximum drawdown for long-short:</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we can clearly see that </a:t>
            </a:r>
            <a:r>
              <a:rPr lang="en-US" sz="1800" b="1" dirty="0">
                <a:effectLst/>
                <a:latin typeface="Times New Roman" panose="02020603050405020304" pitchFamily="18" charset="0"/>
                <a:ea typeface="等线" panose="02010600030101010101" pitchFamily="2" charset="-122"/>
              </a:rPr>
              <a:t>buying “winners” and </a:t>
            </a:r>
            <a:r>
              <a:rPr lang="en-US" b="1" dirty="0">
                <a:latin typeface="Times New Roman" panose="02020603050405020304" pitchFamily="18" charset="0"/>
                <a:ea typeface="等线" panose="02010600030101010101" pitchFamily="2" charset="-122"/>
              </a:rPr>
              <a:t>sell</a:t>
            </a:r>
            <a:r>
              <a:rPr lang="en-US" sz="1800" b="1" dirty="0">
                <a:effectLst/>
                <a:latin typeface="Times New Roman" panose="02020603050405020304" pitchFamily="18" charset="0"/>
                <a:ea typeface="等线" panose="02010600030101010101" pitchFamily="2" charset="-122"/>
              </a:rPr>
              <a:t>ing “</a:t>
            </a:r>
            <a:r>
              <a:rPr lang="en-US" b="1" dirty="0">
                <a:latin typeface="Times New Roman" panose="02020603050405020304" pitchFamily="18" charset="0"/>
                <a:ea typeface="等线" panose="02010600030101010101" pitchFamily="2" charset="-122"/>
              </a:rPr>
              <a:t>loser</a:t>
            </a:r>
            <a:r>
              <a:rPr lang="en-US" sz="1800" b="1" dirty="0">
                <a:effectLst/>
                <a:latin typeface="Times New Roman" panose="02020603050405020304" pitchFamily="18" charset="0"/>
                <a:ea typeface="等线" panose="02010600030101010101" pitchFamily="2" charset="-122"/>
              </a:rPr>
              <a:t>s” </a:t>
            </a:r>
            <a:r>
              <a:rPr lang="en-US" sz="1800" dirty="0">
                <a:effectLst/>
                <a:latin typeface="Times New Roman" panose="02020603050405020304" pitchFamily="18" charset="0"/>
                <a:ea typeface="等线" panose="02010600030101010101" pitchFamily="2" charset="-122"/>
              </a:rPr>
              <a:t>has an </a:t>
            </a:r>
            <a:r>
              <a:rPr lang="en-US" altLang="zh-CN" sz="1800" dirty="0">
                <a:effectLst/>
                <a:latin typeface="Times New Roman" panose="02020603050405020304" pitchFamily="18" charset="0"/>
                <a:ea typeface="等线" panose="02010600030101010101" pitchFamily="2" charset="-122"/>
              </a:rPr>
              <a:t>relatively low maximum drawdown compare to CSI 300</a:t>
            </a:r>
            <a:r>
              <a:rPr lang="en-US" sz="1800" dirty="0">
                <a:effectLst/>
                <a:latin typeface="Times New Roman" panose="02020603050405020304" pitchFamily="18" charset="0"/>
                <a:ea typeface="等线" panose="02010600030101010101" pitchFamily="2" charset="-122"/>
              </a:rPr>
              <a:t>.</a:t>
            </a:r>
            <a:endParaRPr lang="en-US" altLang="zh-CN" sz="1800" b="0" i="0" u="none" strike="noStrike" baseline="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0F5D709-452E-411C-B857-EA161D1493EA}"/>
              </a:ext>
            </a:extLst>
          </p:cNvPr>
          <p:cNvSpPr txBox="1"/>
          <p:nvPr/>
        </p:nvSpPr>
        <p:spPr>
          <a:xfrm>
            <a:off x="3830735" y="3452852"/>
            <a:ext cx="391021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5.5 whole period </a:t>
            </a:r>
            <a:r>
              <a:rPr lang="en-US" altLang="zh-CN" sz="1200" dirty="0">
                <a:latin typeface="Times New Roman" panose="02020603050405020304" pitchFamily="18" charset="0"/>
                <a:cs typeface="Times New Roman" panose="02020603050405020304" pitchFamily="18" charset="0"/>
              </a:rPr>
              <a:t>maximum drawdown</a:t>
            </a:r>
            <a:r>
              <a:rPr lang="en-US" sz="1200" dirty="0">
                <a:latin typeface="Times New Roman" panose="02020603050405020304" pitchFamily="18" charset="0"/>
                <a:cs typeface="Times New Roman" panose="02020603050405020304" pitchFamily="18" charset="0"/>
              </a:rPr>
              <a:t> for long-</a:t>
            </a:r>
            <a:r>
              <a:rPr lang="en-US" altLang="zh-CN" sz="1200" dirty="0">
                <a:latin typeface="Times New Roman" panose="02020603050405020304" pitchFamily="18" charset="0"/>
                <a:cs typeface="Times New Roman" panose="02020603050405020304" pitchFamily="18" charset="0"/>
              </a:rPr>
              <a:t>short</a:t>
            </a:r>
            <a:endParaRPr 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FB8FDA-1C19-4E8E-AC94-B181CA289DC7}"/>
              </a:ext>
            </a:extLst>
          </p:cNvPr>
          <p:cNvSpPr txBox="1"/>
          <p:nvPr/>
        </p:nvSpPr>
        <p:spPr>
          <a:xfrm>
            <a:off x="4011461" y="6581001"/>
            <a:ext cx="354875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5.6 annual </a:t>
            </a:r>
            <a:r>
              <a:rPr lang="en-US" altLang="zh-CN" sz="1200" dirty="0">
                <a:latin typeface="Times New Roman" panose="02020603050405020304" pitchFamily="18" charset="0"/>
                <a:cs typeface="Times New Roman" panose="02020603050405020304" pitchFamily="18" charset="0"/>
              </a:rPr>
              <a:t>maximum drawdown</a:t>
            </a:r>
            <a:r>
              <a:rPr lang="en-US" sz="1200" dirty="0">
                <a:latin typeface="Times New Roman" panose="02020603050405020304" pitchFamily="18" charset="0"/>
                <a:cs typeface="Times New Roman" panose="02020603050405020304" pitchFamily="18" charset="0"/>
              </a:rPr>
              <a:t> for long-short</a:t>
            </a:r>
          </a:p>
        </p:txBody>
      </p:sp>
      <p:graphicFrame>
        <p:nvGraphicFramePr>
          <p:cNvPr id="10" name="Table 9">
            <a:extLst>
              <a:ext uri="{FF2B5EF4-FFF2-40B4-BE49-F238E27FC236}">
                <a16:creationId xmlns:a16="http://schemas.microsoft.com/office/drawing/2014/main" id="{CFE1B9AC-D869-488A-90DC-3A4218F324A5}"/>
              </a:ext>
            </a:extLst>
          </p:cNvPr>
          <p:cNvGraphicFramePr>
            <a:graphicFrameLocks noGrp="1"/>
          </p:cNvGraphicFramePr>
          <p:nvPr>
            <p:extLst>
              <p:ext uri="{D42A27DB-BD31-4B8C-83A1-F6EECF244321}">
                <p14:modId xmlns:p14="http://schemas.microsoft.com/office/powerpoint/2010/main" val="1690087188"/>
              </p:ext>
            </p:extLst>
          </p:nvPr>
        </p:nvGraphicFramePr>
        <p:xfrm>
          <a:off x="3569294" y="2152467"/>
          <a:ext cx="4254500" cy="1308100"/>
        </p:xfrm>
        <a:graphic>
          <a:graphicData uri="http://schemas.openxmlformats.org/drawingml/2006/table">
            <a:tbl>
              <a:tblPr>
                <a:tableStyleId>{5C22544A-7EE6-4342-B048-85BDC9FD1C3A}</a:tableStyleId>
              </a:tblPr>
              <a:tblGrid>
                <a:gridCol w="2095500">
                  <a:extLst>
                    <a:ext uri="{9D8B030D-6E8A-4147-A177-3AD203B41FA5}">
                      <a16:colId xmlns:a16="http://schemas.microsoft.com/office/drawing/2014/main" val="1181097576"/>
                    </a:ext>
                  </a:extLst>
                </a:gridCol>
                <a:gridCol w="431800">
                  <a:extLst>
                    <a:ext uri="{9D8B030D-6E8A-4147-A177-3AD203B41FA5}">
                      <a16:colId xmlns:a16="http://schemas.microsoft.com/office/drawing/2014/main" val="1614567524"/>
                    </a:ext>
                  </a:extLst>
                </a:gridCol>
                <a:gridCol w="431800">
                  <a:extLst>
                    <a:ext uri="{9D8B030D-6E8A-4147-A177-3AD203B41FA5}">
                      <a16:colId xmlns:a16="http://schemas.microsoft.com/office/drawing/2014/main" val="1576877164"/>
                    </a:ext>
                  </a:extLst>
                </a:gridCol>
                <a:gridCol w="431800">
                  <a:extLst>
                    <a:ext uri="{9D8B030D-6E8A-4147-A177-3AD203B41FA5}">
                      <a16:colId xmlns:a16="http://schemas.microsoft.com/office/drawing/2014/main" val="2390676964"/>
                    </a:ext>
                  </a:extLst>
                </a:gridCol>
                <a:gridCol w="431800">
                  <a:extLst>
                    <a:ext uri="{9D8B030D-6E8A-4147-A177-3AD203B41FA5}">
                      <a16:colId xmlns:a16="http://schemas.microsoft.com/office/drawing/2014/main" val="1151948933"/>
                    </a:ext>
                  </a:extLst>
                </a:gridCol>
                <a:gridCol w="431800">
                  <a:extLst>
                    <a:ext uri="{9D8B030D-6E8A-4147-A177-3AD203B41FA5}">
                      <a16:colId xmlns:a16="http://schemas.microsoft.com/office/drawing/2014/main" val="3420196012"/>
                    </a:ext>
                  </a:extLst>
                </a:gridCol>
              </a:tblGrid>
              <a:tr h="590550">
                <a:tc>
                  <a:txBody>
                    <a:bodyPr/>
                    <a:lstStyle/>
                    <a:p>
                      <a:pPr algn="ctr" fontAlgn="ctr"/>
                      <a:r>
                        <a:rPr lang="en-US" sz="1100" u="none" strike="noStrike">
                          <a:effectLst/>
                        </a:rPr>
                        <a:t>Whole Period Maxmium Drawdown</a:t>
                      </a:r>
                      <a:br>
                        <a:rPr lang="en-US" sz="1100" u="none" strike="noStrike">
                          <a:effectLst/>
                        </a:rPr>
                      </a:br>
                      <a:r>
                        <a:rPr lang="en-US" sz="1100" u="none" strike="noStrike">
                          <a:effectLst/>
                        </a:rPr>
                        <a:t>Observation Period (Column)</a:t>
                      </a:r>
                      <a:br>
                        <a:rPr lang="en-US" sz="1100" u="none" strike="noStrike">
                          <a:effectLst/>
                        </a:rPr>
                      </a:br>
                      <a:r>
                        <a:rPr lang="en-US" sz="1100" u="none" strike="noStrike">
                          <a:effectLst/>
                        </a:rPr>
                        <a:t>Holding Period (Row)</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231243033"/>
                  </a:ext>
                </a:extLst>
              </a:tr>
              <a:tr h="177800">
                <a:tc>
                  <a:txBody>
                    <a:bodyPr/>
                    <a:lstStyle/>
                    <a:p>
                      <a:pPr algn="ctr" fontAlgn="ctr"/>
                      <a:r>
                        <a:rPr lang="en-US" sz="1100" u="none" strike="noStrike">
                          <a:effectLst/>
                        </a:rPr>
                        <a:t>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58.0669%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34.8090%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27.4423%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22.1526%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70.7500%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273389752"/>
                  </a:ext>
                </a:extLst>
              </a:tr>
              <a:tr h="177800">
                <a:tc>
                  <a:txBody>
                    <a:bodyPr/>
                    <a:lstStyle/>
                    <a:p>
                      <a:pPr algn="ctr" fontAlgn="ctr"/>
                      <a:r>
                        <a:rPr lang="en-US" sz="1100" u="none" strike="noStrike">
                          <a:effectLst/>
                        </a:rPr>
                        <a:t>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37.8876%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47.6885%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48.7639%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37.2521%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911361898"/>
                  </a:ext>
                </a:extLst>
              </a:tr>
              <a:tr h="177800">
                <a:tc>
                  <a:txBody>
                    <a:bodyPr/>
                    <a:lstStyle/>
                    <a:p>
                      <a:pPr algn="ctr" fontAlgn="ctr"/>
                      <a:r>
                        <a:rPr lang="en-US" sz="1100" u="none" strike="noStrike">
                          <a:effectLst/>
                        </a:rPr>
                        <a:t>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47.5531%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65.0864%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62.5737%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54.1379%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 </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800420851"/>
                  </a:ext>
                </a:extLst>
              </a:tr>
              <a:tr h="184150">
                <a:tc>
                  <a:txBody>
                    <a:bodyPr/>
                    <a:lstStyle/>
                    <a:p>
                      <a:pPr algn="ctr" fontAlgn="ctr"/>
                      <a:r>
                        <a:rPr lang="en-US" sz="1100" u="none" strike="noStrike" dirty="0">
                          <a:effectLst/>
                        </a:rPr>
                        <a:t>12</a:t>
                      </a:r>
                      <a:endParaRPr lang="en-US" sz="11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65.5702%</a:t>
                      </a:r>
                      <a:endParaRPr lang="en-US" sz="600" b="0" i="0" u="none" strike="noStrike" dirty="0">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73.7608%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47.6885%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60.6509%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781786294"/>
                  </a:ext>
                </a:extLst>
              </a:tr>
            </a:tbl>
          </a:graphicData>
        </a:graphic>
      </p:graphicFrame>
      <p:graphicFrame>
        <p:nvGraphicFramePr>
          <p:cNvPr id="11" name="Table 10">
            <a:extLst>
              <a:ext uri="{FF2B5EF4-FFF2-40B4-BE49-F238E27FC236}">
                <a16:creationId xmlns:a16="http://schemas.microsoft.com/office/drawing/2014/main" id="{FB9A4120-2DCA-4572-A2EA-7F21B3F9391F}"/>
              </a:ext>
            </a:extLst>
          </p:cNvPr>
          <p:cNvGraphicFramePr>
            <a:graphicFrameLocks noGrp="1"/>
          </p:cNvGraphicFramePr>
          <p:nvPr>
            <p:extLst>
              <p:ext uri="{D42A27DB-BD31-4B8C-83A1-F6EECF244321}">
                <p14:modId xmlns:p14="http://schemas.microsoft.com/office/powerpoint/2010/main" val="2441059976"/>
              </p:ext>
            </p:extLst>
          </p:nvPr>
        </p:nvGraphicFramePr>
        <p:xfrm>
          <a:off x="1023341" y="3729851"/>
          <a:ext cx="9525000" cy="2851150"/>
        </p:xfrm>
        <a:graphic>
          <a:graphicData uri="http://schemas.openxmlformats.org/drawingml/2006/table">
            <a:tbl>
              <a:tblPr>
                <a:tableStyleId>{5C22544A-7EE6-4342-B048-85BDC9FD1C3A}</a:tableStyleId>
              </a:tblPr>
              <a:tblGrid>
                <a:gridCol w="2095500">
                  <a:extLst>
                    <a:ext uri="{9D8B030D-6E8A-4147-A177-3AD203B41FA5}">
                      <a16:colId xmlns:a16="http://schemas.microsoft.com/office/drawing/2014/main" val="1890924650"/>
                    </a:ext>
                  </a:extLst>
                </a:gridCol>
                <a:gridCol w="431800">
                  <a:extLst>
                    <a:ext uri="{9D8B030D-6E8A-4147-A177-3AD203B41FA5}">
                      <a16:colId xmlns:a16="http://schemas.microsoft.com/office/drawing/2014/main" val="1498195395"/>
                    </a:ext>
                  </a:extLst>
                </a:gridCol>
                <a:gridCol w="431800">
                  <a:extLst>
                    <a:ext uri="{9D8B030D-6E8A-4147-A177-3AD203B41FA5}">
                      <a16:colId xmlns:a16="http://schemas.microsoft.com/office/drawing/2014/main" val="22711307"/>
                    </a:ext>
                  </a:extLst>
                </a:gridCol>
                <a:gridCol w="431800">
                  <a:extLst>
                    <a:ext uri="{9D8B030D-6E8A-4147-A177-3AD203B41FA5}">
                      <a16:colId xmlns:a16="http://schemas.microsoft.com/office/drawing/2014/main" val="143388636"/>
                    </a:ext>
                  </a:extLst>
                </a:gridCol>
                <a:gridCol w="431800">
                  <a:extLst>
                    <a:ext uri="{9D8B030D-6E8A-4147-A177-3AD203B41FA5}">
                      <a16:colId xmlns:a16="http://schemas.microsoft.com/office/drawing/2014/main" val="1060657521"/>
                    </a:ext>
                  </a:extLst>
                </a:gridCol>
                <a:gridCol w="431800">
                  <a:extLst>
                    <a:ext uri="{9D8B030D-6E8A-4147-A177-3AD203B41FA5}">
                      <a16:colId xmlns:a16="http://schemas.microsoft.com/office/drawing/2014/main" val="242698964"/>
                    </a:ext>
                  </a:extLst>
                </a:gridCol>
                <a:gridCol w="431800">
                  <a:extLst>
                    <a:ext uri="{9D8B030D-6E8A-4147-A177-3AD203B41FA5}">
                      <a16:colId xmlns:a16="http://schemas.microsoft.com/office/drawing/2014/main" val="688953960"/>
                    </a:ext>
                  </a:extLst>
                </a:gridCol>
                <a:gridCol w="431800">
                  <a:extLst>
                    <a:ext uri="{9D8B030D-6E8A-4147-A177-3AD203B41FA5}">
                      <a16:colId xmlns:a16="http://schemas.microsoft.com/office/drawing/2014/main" val="3451192951"/>
                    </a:ext>
                  </a:extLst>
                </a:gridCol>
                <a:gridCol w="431800">
                  <a:extLst>
                    <a:ext uri="{9D8B030D-6E8A-4147-A177-3AD203B41FA5}">
                      <a16:colId xmlns:a16="http://schemas.microsoft.com/office/drawing/2014/main" val="3446486497"/>
                    </a:ext>
                  </a:extLst>
                </a:gridCol>
                <a:gridCol w="431800">
                  <a:extLst>
                    <a:ext uri="{9D8B030D-6E8A-4147-A177-3AD203B41FA5}">
                      <a16:colId xmlns:a16="http://schemas.microsoft.com/office/drawing/2014/main" val="1938747693"/>
                    </a:ext>
                  </a:extLst>
                </a:gridCol>
                <a:gridCol w="431800">
                  <a:extLst>
                    <a:ext uri="{9D8B030D-6E8A-4147-A177-3AD203B41FA5}">
                      <a16:colId xmlns:a16="http://schemas.microsoft.com/office/drawing/2014/main" val="3930149248"/>
                    </a:ext>
                  </a:extLst>
                </a:gridCol>
                <a:gridCol w="431800">
                  <a:extLst>
                    <a:ext uri="{9D8B030D-6E8A-4147-A177-3AD203B41FA5}">
                      <a16:colId xmlns:a16="http://schemas.microsoft.com/office/drawing/2014/main" val="3411330489"/>
                    </a:ext>
                  </a:extLst>
                </a:gridCol>
                <a:gridCol w="431800">
                  <a:extLst>
                    <a:ext uri="{9D8B030D-6E8A-4147-A177-3AD203B41FA5}">
                      <a16:colId xmlns:a16="http://schemas.microsoft.com/office/drawing/2014/main" val="374617360"/>
                    </a:ext>
                  </a:extLst>
                </a:gridCol>
                <a:gridCol w="431800">
                  <a:extLst>
                    <a:ext uri="{9D8B030D-6E8A-4147-A177-3AD203B41FA5}">
                      <a16:colId xmlns:a16="http://schemas.microsoft.com/office/drawing/2014/main" val="1977558405"/>
                    </a:ext>
                  </a:extLst>
                </a:gridCol>
                <a:gridCol w="431800">
                  <a:extLst>
                    <a:ext uri="{9D8B030D-6E8A-4147-A177-3AD203B41FA5}">
                      <a16:colId xmlns:a16="http://schemas.microsoft.com/office/drawing/2014/main" val="3368988779"/>
                    </a:ext>
                  </a:extLst>
                </a:gridCol>
                <a:gridCol w="431800">
                  <a:extLst>
                    <a:ext uri="{9D8B030D-6E8A-4147-A177-3AD203B41FA5}">
                      <a16:colId xmlns:a16="http://schemas.microsoft.com/office/drawing/2014/main" val="3282863931"/>
                    </a:ext>
                  </a:extLst>
                </a:gridCol>
                <a:gridCol w="431800">
                  <a:extLst>
                    <a:ext uri="{9D8B030D-6E8A-4147-A177-3AD203B41FA5}">
                      <a16:colId xmlns:a16="http://schemas.microsoft.com/office/drawing/2014/main" val="1031223896"/>
                    </a:ext>
                  </a:extLst>
                </a:gridCol>
                <a:gridCol w="520700">
                  <a:extLst>
                    <a:ext uri="{9D8B030D-6E8A-4147-A177-3AD203B41FA5}">
                      <a16:colId xmlns:a16="http://schemas.microsoft.com/office/drawing/2014/main" val="134174565"/>
                    </a:ext>
                  </a:extLst>
                </a:gridCol>
              </a:tblGrid>
              <a:tr h="177800">
                <a:tc>
                  <a:txBody>
                    <a:bodyPr/>
                    <a:lstStyle/>
                    <a:p>
                      <a:pPr algn="ctr" fontAlgn="ctr"/>
                      <a:r>
                        <a:rPr lang="en-US" sz="1100" u="none" strike="noStrike">
                          <a:effectLst/>
                        </a:rPr>
                        <a:t>Yearly Maxmium Drawdown</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3,12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6,12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12,12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1100" u="none" strike="noStrike">
                          <a:effectLst/>
                        </a:rPr>
                        <a:t>CSI 300</a:t>
                      </a:r>
                      <a:endParaRPr lang="en-US" sz="11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774895152"/>
                  </a:ext>
                </a:extLst>
              </a:tr>
              <a:tr h="177800">
                <a:tc>
                  <a:txBody>
                    <a:bodyPr/>
                    <a:lstStyle/>
                    <a:p>
                      <a:pPr algn="ctr" fontAlgn="ctr"/>
                      <a:r>
                        <a:rPr lang="en-US" sz="1100" u="none" strike="noStrike">
                          <a:effectLst/>
                        </a:rPr>
                        <a:t>2006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12.4306%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13.0822%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11.5185%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5.9127%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15.4041%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14.6513%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16.8995%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6.7482%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16.3671%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16.6811%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13.2440%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7.7193%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9.7438%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15.6429%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14.6513%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12.6926%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9.7351%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288729999"/>
                  </a:ext>
                </a:extLst>
              </a:tr>
              <a:tr h="177800">
                <a:tc>
                  <a:txBody>
                    <a:bodyPr/>
                    <a:lstStyle/>
                    <a:p>
                      <a:pPr algn="ctr" fontAlgn="ctr"/>
                      <a:r>
                        <a:rPr lang="en-US" sz="1100" u="none" strike="noStrike">
                          <a:effectLst/>
                        </a:rPr>
                        <a:t>2007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11.7219%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15.5183%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12.6973%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6.1163%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24.9235%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28.6217%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23.1177%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15.8971%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20.5512%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34.8218%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28.5079%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25.4305%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27.7284%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36.5465%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28.6217%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17.0463%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15.5748%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57525681"/>
                  </a:ext>
                </a:extLst>
              </a:tr>
              <a:tr h="177800">
                <a:tc>
                  <a:txBody>
                    <a:bodyPr/>
                    <a:lstStyle/>
                    <a:p>
                      <a:pPr algn="ctr" fontAlgn="ctr"/>
                      <a:r>
                        <a:rPr lang="en-US" sz="1100" u="none" strike="noStrike">
                          <a:effectLst/>
                        </a:rPr>
                        <a:t>2008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11.2287%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8.5081%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4.0479%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2.2526%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8.1788%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6.1334%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5.4747%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2.4821%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7.2273%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12.3700%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11.9026%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6.8167%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9.3441%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10.3330%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6.1334%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18.7935%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69.2941%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418278936"/>
                  </a:ext>
                </a:extLst>
              </a:tr>
              <a:tr h="177800">
                <a:tc>
                  <a:txBody>
                    <a:bodyPr/>
                    <a:lstStyle/>
                    <a:p>
                      <a:pPr algn="ctr" fontAlgn="ctr"/>
                      <a:r>
                        <a:rPr lang="en-US" sz="1100" u="none" strike="noStrike">
                          <a:effectLst/>
                        </a:rPr>
                        <a:t>2009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17.3499%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14.5421%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6.9950%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9.4176%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24.9002%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15.1886%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13.7655%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18.6138%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15.4300%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22.9917%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30.2344%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29.4453%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43.6648%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38.8155%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15.1886%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35.2017%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24.9096%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809512818"/>
                  </a:ext>
                </a:extLst>
              </a:tr>
              <a:tr h="177800">
                <a:tc>
                  <a:txBody>
                    <a:bodyPr/>
                    <a:lstStyle/>
                    <a:p>
                      <a:pPr algn="ctr" fontAlgn="ctr"/>
                      <a:r>
                        <a:rPr lang="en-US" sz="1100" u="none" strike="noStrike">
                          <a:effectLst/>
                        </a:rPr>
                        <a:t>2010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17.4296%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6.3345%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2.7694%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2.6980%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11.7564%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5.5237%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3.8279%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6.0100%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8.3063%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4.3179%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8.1397%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6.4279%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8.5603%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6.9438%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5.5237%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3.1133%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28.5458%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91381465"/>
                  </a:ext>
                </a:extLst>
              </a:tr>
              <a:tr h="177800">
                <a:tc>
                  <a:txBody>
                    <a:bodyPr/>
                    <a:lstStyle/>
                    <a:p>
                      <a:pPr algn="ctr" fontAlgn="ctr"/>
                      <a:r>
                        <a:rPr lang="en-US" sz="1100" u="none" strike="noStrike">
                          <a:effectLst/>
                        </a:rPr>
                        <a:t>2011</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10.9031%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4.1955%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5.5030%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1.7140%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4.9360%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8.6202%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9.9615%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6.2350%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19.0596%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16.7116%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13.0890%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8.9843%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13.8025%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15.5490%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8.6202%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11.7968%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21.8670%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946587790"/>
                  </a:ext>
                </a:extLst>
              </a:tr>
              <a:tr h="177800">
                <a:tc>
                  <a:txBody>
                    <a:bodyPr/>
                    <a:lstStyle/>
                    <a:p>
                      <a:pPr algn="ctr" fontAlgn="ctr"/>
                      <a:r>
                        <a:rPr lang="en-US" sz="1100" u="none" strike="noStrike">
                          <a:effectLst/>
                        </a:rPr>
                        <a:t>2012</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23.8592%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9.0199%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6.3581%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1.6803%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13.7805%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11.7050%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8.6863%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2.7347%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10.8009%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8.4060%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5.9036%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0.8519%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7.0461%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4.5080%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11.7050%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0.5173%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21.4138%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3424457291"/>
                  </a:ext>
                </a:extLst>
              </a:tr>
              <a:tr h="177800">
                <a:tc>
                  <a:txBody>
                    <a:bodyPr/>
                    <a:lstStyle/>
                    <a:p>
                      <a:pPr algn="ctr" fontAlgn="ctr"/>
                      <a:r>
                        <a:rPr lang="en-US" sz="1100" u="none" strike="noStrike">
                          <a:effectLst/>
                        </a:rPr>
                        <a:t>2013</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4.1464%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3.3140%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3.9594%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3.6461%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5.4058%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7.0141%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7.4082%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7.4203%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8.5540%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8.2475%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6.5366%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10.2658%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6.0141%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7.6457%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7.0141%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12.4593%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19.3199%</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602798304"/>
                  </a:ext>
                </a:extLst>
              </a:tr>
              <a:tr h="177800">
                <a:tc>
                  <a:txBody>
                    <a:bodyPr/>
                    <a:lstStyle/>
                    <a:p>
                      <a:pPr algn="ctr" fontAlgn="ctr"/>
                      <a:r>
                        <a:rPr lang="en-US" sz="1100" u="none" strike="noStrike">
                          <a:effectLst/>
                        </a:rPr>
                        <a:t>2014</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4.0349%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9.3014%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6.1064%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2.7738%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12.4618%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11.5652%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6.6703%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9.9454%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9.4059%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4.1596%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3.9750%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11.4196%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1.6082%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7.0575%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11.5652%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18.9873%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7.4101%</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089942414"/>
                  </a:ext>
                </a:extLst>
              </a:tr>
              <a:tr h="177800">
                <a:tc>
                  <a:txBody>
                    <a:bodyPr/>
                    <a:lstStyle/>
                    <a:p>
                      <a:pPr algn="ctr" fontAlgn="ctr"/>
                      <a:r>
                        <a:rPr lang="en-US" sz="1100" u="none" strike="noStrike">
                          <a:effectLst/>
                        </a:rPr>
                        <a:t>2015</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27.8502%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30.0697%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22.9443%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20.7284%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24.8817%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42.7813%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32.7228%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32.0546%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47.5531%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40.0541%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37.2421%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37.3651%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63.8217%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37.8293%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42.7813%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32.6730%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35.0598%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810379711"/>
                  </a:ext>
                </a:extLst>
              </a:tr>
              <a:tr h="177800">
                <a:tc>
                  <a:txBody>
                    <a:bodyPr/>
                    <a:lstStyle/>
                    <a:p>
                      <a:pPr algn="ctr" fontAlgn="ctr"/>
                      <a:r>
                        <a:rPr lang="en-US" sz="1100" u="none" strike="noStrike">
                          <a:effectLst/>
                        </a:rPr>
                        <a:t>2016</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7.7119%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8.4303%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8.0432%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2.5308%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14.8528%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9.5187%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9.3473%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7.0011%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12.0357%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9.3832%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7.2600%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7.3564%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8.1612%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8.7655%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9.5187%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33.1878%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16.3738%</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780936012"/>
                  </a:ext>
                </a:extLst>
              </a:tr>
              <a:tr h="177800">
                <a:tc>
                  <a:txBody>
                    <a:bodyPr/>
                    <a:lstStyle/>
                    <a:p>
                      <a:pPr algn="ctr" fontAlgn="ctr"/>
                      <a:r>
                        <a:rPr lang="en-US" sz="1100" u="none" strike="noStrike">
                          <a:effectLst/>
                        </a:rPr>
                        <a:t>2017</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12.7373%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8.7475%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2.5168%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3.4184%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11.3722%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6.0000%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2.5658%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3.3344%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6.3263%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6.4919%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4.2057%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5.0356%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7.4861%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7.5585%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6.0000%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16.9630%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2.2066%</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4285950566"/>
                  </a:ext>
                </a:extLst>
              </a:tr>
              <a:tr h="177800">
                <a:tc>
                  <a:txBody>
                    <a:bodyPr/>
                    <a:lstStyle/>
                    <a:p>
                      <a:pPr algn="ctr" fontAlgn="ctr"/>
                      <a:r>
                        <a:rPr lang="en-US" sz="1100" u="none" strike="noStrike">
                          <a:effectLst/>
                        </a:rPr>
                        <a:t>2018</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13.1305%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9.3523%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9.5436%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8.3854%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21.8168%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15.5954%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17.5454%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23.1700%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24.0242%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26.4246%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34.7127%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31.1588%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39.5005%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36.1175%</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15.5954%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29.5576%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25.1740%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1810694548"/>
                  </a:ext>
                </a:extLst>
              </a:tr>
              <a:tr h="177800">
                <a:tc>
                  <a:txBody>
                    <a:bodyPr/>
                    <a:lstStyle/>
                    <a:p>
                      <a:pPr algn="ctr" fontAlgn="ctr"/>
                      <a:r>
                        <a:rPr lang="en-US" sz="1100" u="none" strike="noStrike">
                          <a:effectLst/>
                        </a:rPr>
                        <a:t>2019</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43.1142%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12.3908%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10.3604%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5.8990%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15.5323%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2.2724%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4.5886%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5.7169%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29.3967%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7.6190%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13.3602%</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7.8799%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9.4458%</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10.8894%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2.2724%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6.5341%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8.6040%</a:t>
                      </a:r>
                      <a:endParaRPr lang="en-US" sz="600" b="0" i="0" u="none" strike="noStrike">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506768805"/>
                  </a:ext>
                </a:extLst>
              </a:tr>
              <a:tr h="184150">
                <a:tc>
                  <a:txBody>
                    <a:bodyPr/>
                    <a:lstStyle/>
                    <a:p>
                      <a:pPr algn="ctr" fontAlgn="ctr"/>
                      <a:r>
                        <a:rPr lang="en-US" sz="1100" u="none" strike="noStrike">
                          <a:effectLst/>
                        </a:rPr>
                        <a:t>2020</a:t>
                      </a:r>
                      <a:endParaRPr lang="en-US" sz="11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16.7464%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7.3124%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7.0394%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0.5689%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21.8543%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14.3399%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12.4576%</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8.1707%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7.7893%</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9.6280%</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18.7254%</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9.3637%</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19.0561%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21.6039%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14.3399%</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a:effectLst/>
                        </a:rPr>
                        <a:t>3.8791%</a:t>
                      </a:r>
                      <a:endParaRPr lang="en-US" sz="600" b="0" i="0" u="none" strike="noStrike">
                        <a:solidFill>
                          <a:srgbClr val="000000"/>
                        </a:solidFill>
                        <a:effectLst/>
                        <a:latin typeface="Times New Roman" panose="02020603050405020304" pitchFamily="18" charset="0"/>
                      </a:endParaRPr>
                    </a:p>
                  </a:txBody>
                  <a:tcPr marL="6350" marR="6350" marT="6350" marB="0" anchor="ctr"/>
                </a:tc>
                <a:tc>
                  <a:txBody>
                    <a:bodyPr/>
                    <a:lstStyle/>
                    <a:p>
                      <a:pPr algn="ctr" fontAlgn="ctr"/>
                      <a:r>
                        <a:rPr lang="en-US" sz="600" u="none" strike="noStrike" dirty="0">
                          <a:effectLst/>
                        </a:rPr>
                        <a:t>11.4917%</a:t>
                      </a:r>
                      <a:endParaRPr lang="en-US" sz="600" b="0" i="0" u="none" strike="noStrike" dirty="0">
                        <a:solidFill>
                          <a:srgbClr val="000000"/>
                        </a:solidFill>
                        <a:effectLst/>
                        <a:latin typeface="Times New Roman" panose="02020603050405020304" pitchFamily="18" charset="0"/>
                      </a:endParaRPr>
                    </a:p>
                  </a:txBody>
                  <a:tcPr marL="6350" marR="6350" marT="6350" marB="0" anchor="ctr"/>
                </a:tc>
                <a:extLst>
                  <a:ext uri="{0D108BD9-81ED-4DB2-BD59-A6C34878D82A}">
                    <a16:rowId xmlns:a16="http://schemas.microsoft.com/office/drawing/2014/main" val="2909395017"/>
                  </a:ext>
                </a:extLst>
              </a:tr>
            </a:tbl>
          </a:graphicData>
        </a:graphic>
      </p:graphicFrame>
    </p:spTree>
    <p:extLst>
      <p:ext uri="{BB962C8B-B14F-4D97-AF65-F5344CB8AC3E}">
        <p14:creationId xmlns:p14="http://schemas.microsoft.com/office/powerpoint/2010/main" val="68668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86E5-CC6F-442A-ACB3-CDD825FEDE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BA67E3-5579-4056-A158-D2B10F5C8F48}"/>
              </a:ext>
            </a:extLst>
          </p:cNvPr>
          <p:cNvSpPr>
            <a:spLocks noGrp="1"/>
          </p:cNvSpPr>
          <p:nvPr>
            <p:ph idx="1"/>
          </p:nvPr>
        </p:nvSpPr>
        <p:spPr/>
        <p:txBody>
          <a:bodyPr>
            <a:normAutofit/>
          </a:bodyPr>
          <a:lstStyle/>
          <a:p>
            <a:pPr algn="just"/>
            <a:r>
              <a:rPr lang="en-US" sz="1800" dirty="0">
                <a:effectLst/>
                <a:latin typeface="Times New Roman" panose="02020603050405020304" pitchFamily="18" charset="0"/>
                <a:ea typeface="等线" panose="02010600030101010101" pitchFamily="2" charset="-122"/>
                <a:cs typeface="Times New Roman" panose="02020603050405020304" pitchFamily="18" charset="0"/>
              </a:rPr>
              <a:t>Buying </a:t>
            </a:r>
            <a:r>
              <a:rPr lang="en-US" sz="1800" dirty="0">
                <a:latin typeface="Times New Roman" panose="02020603050405020304" pitchFamily="18" charset="0"/>
                <a:ea typeface="等线" panose="02010600030101010101" pitchFamily="2" charset="-122"/>
                <a:cs typeface="Times New Roman" panose="02020603050405020304" pitchFamily="18" charset="0"/>
              </a:rPr>
              <a:t>“</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winners” can obtain more than 10% of the excess return. In addition, the trading strategy to obtain the highest excess return is (1,1).</a:t>
            </a:r>
          </a:p>
          <a:p>
            <a:pPr algn="just"/>
            <a:r>
              <a:rPr lang="en-US" sz="1800" dirty="0">
                <a:latin typeface="Times New Roman" panose="02020603050405020304" pitchFamily="18" charset="0"/>
                <a:ea typeface="等线" panose="02010600030101010101" pitchFamily="2" charset="-122"/>
                <a:cs typeface="Times New Roman" panose="02020603050405020304" pitchFamily="18" charset="0"/>
              </a:rPr>
              <a:t>Selling “losers” can not </a:t>
            </a:r>
            <a:r>
              <a:rPr lang="en-US" altLang="zh-CN" sz="1800" dirty="0">
                <a:latin typeface="Times New Roman" panose="02020603050405020304" pitchFamily="18" charset="0"/>
                <a:ea typeface="等线" panose="02010600030101010101" pitchFamily="2" charset="-122"/>
                <a:cs typeface="Times New Roman" panose="02020603050405020304" pitchFamily="18" charset="0"/>
              </a:rPr>
              <a:t>obtain any excess return.</a:t>
            </a:r>
            <a:r>
              <a:rPr lang="zh-CN" altLang="en-US" sz="18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等线" panose="02010600030101010101" pitchFamily="2" charset="-122"/>
                <a:cs typeface="Times New Roman" panose="02020603050405020304" pitchFamily="18" charset="0"/>
              </a:rPr>
              <a:t>People will lose almost everything by short them.</a:t>
            </a:r>
          </a:p>
          <a:p>
            <a:pPr algn="just"/>
            <a:r>
              <a:rPr lang="en-US" sz="1800" dirty="0">
                <a:latin typeface="Times New Roman" panose="02020603050405020304" pitchFamily="18" charset="0"/>
                <a:cs typeface="Times New Roman" panose="02020603050405020304" pitchFamily="18" charset="0"/>
              </a:rPr>
              <a:t>Buying “winners” and selling “losers” can not obtain any excess return as well.</a:t>
            </a:r>
          </a:p>
          <a:p>
            <a:pPr algn="just"/>
            <a:r>
              <a:rPr lang="en-US" sz="1800" dirty="0">
                <a:latin typeface="Times New Roman" panose="02020603050405020304" pitchFamily="18" charset="0"/>
                <a:ea typeface="等线" panose="02010600030101010101" pitchFamily="2" charset="-122"/>
                <a:cs typeface="Times New Roman" panose="02020603050405020304" pitchFamily="18" charset="0"/>
              </a:rPr>
              <a:t>B</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uying “winners” have an </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relatively stable maximum drawdown compare to CSI 300, while </a:t>
            </a:r>
            <a:r>
              <a:rPr lang="en-US" sz="1800" dirty="0">
                <a:latin typeface="Times New Roman" panose="02020603050405020304" pitchFamily="18" charset="0"/>
                <a:ea typeface="等线" panose="02010600030101010101" pitchFamily="2" charset="-122"/>
                <a:cs typeface="Times New Roman" panose="02020603050405020304" pitchFamily="18" charset="0"/>
              </a:rPr>
              <a:t>sell</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ing “</a:t>
            </a:r>
            <a:r>
              <a:rPr lang="en-US" sz="1800" dirty="0">
                <a:latin typeface="Times New Roman" panose="02020603050405020304" pitchFamily="18" charset="0"/>
                <a:ea typeface="等线" panose="02010600030101010101" pitchFamily="2" charset="-122"/>
                <a:cs typeface="Times New Roman" panose="02020603050405020304" pitchFamily="18" charset="0"/>
              </a:rPr>
              <a:t>loser</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s” has an </a:t>
            </a:r>
            <a:r>
              <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rPr>
              <a:t>relatively high maximum drawdown compared to CSI 300</a:t>
            </a:r>
            <a:r>
              <a:rPr lang="en-US" sz="18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r>
              <a:rPr lang="en-US" sz="1800" dirty="0">
                <a:effectLst/>
                <a:latin typeface="Times New Roman" panose="02020603050405020304" pitchFamily="18" charset="0"/>
                <a:ea typeface="等线" panose="02010600030101010101" pitchFamily="2" charset="-122"/>
              </a:rPr>
              <a:t>buying “winners” and </a:t>
            </a:r>
            <a:r>
              <a:rPr lang="en-US" sz="1800" dirty="0">
                <a:latin typeface="Times New Roman" panose="02020603050405020304" pitchFamily="18" charset="0"/>
                <a:ea typeface="等线" panose="02010600030101010101" pitchFamily="2" charset="-122"/>
              </a:rPr>
              <a:t>sell</a:t>
            </a:r>
            <a:r>
              <a:rPr lang="en-US" sz="1800" dirty="0">
                <a:effectLst/>
                <a:latin typeface="Times New Roman" panose="02020603050405020304" pitchFamily="18" charset="0"/>
                <a:ea typeface="等线" panose="02010600030101010101" pitchFamily="2" charset="-122"/>
              </a:rPr>
              <a:t>ing “</a:t>
            </a:r>
            <a:r>
              <a:rPr lang="en-US" sz="1800" dirty="0">
                <a:latin typeface="Times New Roman" panose="02020603050405020304" pitchFamily="18" charset="0"/>
                <a:ea typeface="等线" panose="02010600030101010101" pitchFamily="2" charset="-122"/>
              </a:rPr>
              <a:t>loser</a:t>
            </a:r>
            <a:r>
              <a:rPr lang="en-US" sz="1800" dirty="0">
                <a:effectLst/>
                <a:latin typeface="Times New Roman" panose="02020603050405020304" pitchFamily="18" charset="0"/>
                <a:ea typeface="等线" panose="02010600030101010101" pitchFamily="2" charset="-122"/>
              </a:rPr>
              <a:t>s” has an </a:t>
            </a:r>
            <a:r>
              <a:rPr lang="en-US" altLang="zh-CN" sz="1800" dirty="0">
                <a:effectLst/>
                <a:latin typeface="Times New Roman" panose="02020603050405020304" pitchFamily="18" charset="0"/>
                <a:ea typeface="等线" panose="02010600030101010101" pitchFamily="2" charset="-122"/>
              </a:rPr>
              <a:t>relatively low maximum drawdown compare to CSI 300</a:t>
            </a:r>
            <a:r>
              <a:rPr lang="en-US" sz="1800" dirty="0">
                <a:effectLst/>
                <a:latin typeface="Times New Roman" panose="02020603050405020304" pitchFamily="18" charset="0"/>
                <a:ea typeface="等线" panose="02010600030101010101" pitchFamily="2" charset="-122"/>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55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9110-1552-4FCD-9A01-D135CA6497D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Research question</a:t>
            </a:r>
            <a:endParaRPr lang="en-US" dirty="0"/>
          </a:p>
        </p:txBody>
      </p:sp>
      <p:sp>
        <p:nvSpPr>
          <p:cNvPr id="3" name="Content Placeholder 2">
            <a:extLst>
              <a:ext uri="{FF2B5EF4-FFF2-40B4-BE49-F238E27FC236}">
                <a16:creationId xmlns:a16="http://schemas.microsoft.com/office/drawing/2014/main" id="{B1418F45-3FE5-4EEF-A859-80DD4F8ADE0D}"/>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What is the performance </a:t>
            </a:r>
            <a:r>
              <a:rPr lang="en-US" altLang="zh-CN" sz="1800" dirty="0">
                <a:latin typeface="Times New Roman" panose="02020603050405020304" pitchFamily="18" charset="0"/>
                <a:cs typeface="Times New Roman" panose="02020603050405020304" pitchFamily="18" charset="0"/>
              </a:rPr>
              <a:t>result</a:t>
            </a:r>
            <a:r>
              <a:rPr lang="en-US" sz="1800" dirty="0">
                <a:latin typeface="Times New Roman" panose="02020603050405020304" pitchFamily="18" charset="0"/>
                <a:cs typeface="Times New Roman" panose="02020603050405020304" pitchFamily="18" charset="0"/>
              </a:rPr>
              <a:t> of </a:t>
            </a:r>
            <a:r>
              <a:rPr lang="en-US" sz="1800" b="1" i="1" dirty="0">
                <a:latin typeface="Times New Roman" panose="02020603050405020304" pitchFamily="18" charset="0"/>
                <a:cs typeface="Times New Roman" panose="02020603050405020304" pitchFamily="18" charset="0"/>
              </a:rPr>
              <a:t>industry momentum strategy </a:t>
            </a:r>
            <a:r>
              <a:rPr lang="en-US" sz="1800" dirty="0">
                <a:latin typeface="Times New Roman" panose="02020603050405020304" pitchFamily="18" charset="0"/>
                <a:cs typeface="Times New Roman" panose="02020603050405020304" pitchFamily="18" charset="0"/>
              </a:rPr>
              <a:t>in China's stock market </a:t>
            </a:r>
            <a:r>
              <a:rPr lang="en-US" altLang="zh-CN" sz="1800" dirty="0">
                <a:latin typeface="Times New Roman" panose="02020603050405020304" pitchFamily="18" charset="0"/>
                <a:cs typeface="Times New Roman" panose="02020603050405020304" pitchFamily="18" charset="0"/>
              </a:rPr>
              <a:t>according to the </a:t>
            </a:r>
            <a:r>
              <a:rPr lang="en-US" altLang="zh-CN" sz="1800" dirty="0" err="1">
                <a:latin typeface="Times New Roman" panose="02020603050405020304" pitchFamily="18" charset="0"/>
                <a:cs typeface="Times New Roman" panose="02020603050405020304" pitchFamily="18" charset="0"/>
              </a:rPr>
              <a:t>Jegadeesh</a:t>
            </a:r>
            <a:r>
              <a:rPr lang="en-US" altLang="zh-CN" sz="1800" dirty="0">
                <a:latin typeface="Times New Roman" panose="02020603050405020304" pitchFamily="18" charset="0"/>
                <a:cs typeface="Times New Roman" panose="02020603050405020304" pitchFamily="18" charset="0"/>
              </a:rPr>
              <a:t> and Titman (1993)?</a:t>
            </a:r>
          </a:p>
          <a:p>
            <a:endParaRPr lang="en-US" altLang="zh-CN" sz="18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Concepts explanation:</a:t>
            </a:r>
            <a:endParaRPr lang="en-US" sz="1800" dirty="0">
              <a:latin typeface="Times New Roman" panose="02020603050405020304" pitchFamily="18" charset="0"/>
              <a:cs typeface="Times New Roman" panose="02020603050405020304" pitchFamily="18" charset="0"/>
            </a:endParaRPr>
          </a:p>
          <a:p>
            <a:pPr algn="just"/>
            <a:r>
              <a:rPr lang="en-US" sz="1800" b="1" i="1" dirty="0">
                <a:latin typeface="Times New Roman" panose="02020603050405020304" pitchFamily="18" charset="0"/>
                <a:cs typeface="Times New Roman" panose="02020603050405020304" pitchFamily="18" charset="0"/>
              </a:rPr>
              <a:t>momentum strategy: </a:t>
            </a:r>
            <a:r>
              <a:rPr lang="en-US" sz="1800" dirty="0">
                <a:latin typeface="Times New Roman" panose="02020603050405020304" pitchFamily="18" charset="0"/>
                <a:cs typeface="Times New Roman" panose="02020603050405020304" pitchFamily="18" charset="0"/>
              </a:rPr>
              <a:t>Momentum investing is a system of buying stocks or other securities that have had high returns over the past three to twelve months, and selling those that have had poor returns over the same period. (https://en.wikipedia.org/wiki/Momentum_investing)</a:t>
            </a:r>
          </a:p>
          <a:p>
            <a:pPr algn="just"/>
            <a:r>
              <a:rPr lang="en-US" sz="1800" b="1" i="1" dirty="0">
                <a:latin typeface="Times New Roman" panose="02020603050405020304" pitchFamily="18" charset="0"/>
                <a:cs typeface="Times New Roman" panose="02020603050405020304" pitchFamily="18" charset="0"/>
              </a:rPr>
              <a:t>industry momentum strategy: </a:t>
            </a:r>
            <a:r>
              <a:rPr lang="en-US" sz="1800" dirty="0">
                <a:latin typeface="Times New Roman" panose="02020603050405020304" pitchFamily="18" charset="0"/>
                <a:cs typeface="Times New Roman" panose="02020603050405020304" pitchFamily="18" charset="0"/>
              </a:rPr>
              <a:t>buy stocks from past winning industries and sell stocks from past losing industries. (Do Industries Explain Momentum? Tobias J. Moskowitz and Mark </a:t>
            </a:r>
            <a:r>
              <a:rPr lang="en-US" sz="1800" dirty="0" err="1">
                <a:latin typeface="Times New Roman" panose="02020603050405020304" pitchFamily="18" charset="0"/>
                <a:cs typeface="Times New Roman" panose="02020603050405020304" pitchFamily="18" charset="0"/>
              </a:rPr>
              <a:t>Grinblatt</a:t>
            </a:r>
            <a:r>
              <a:rPr lang="en-US" sz="1800" dirty="0">
                <a:latin typeface="Times New Roman" panose="02020603050405020304" pitchFamily="18" charset="0"/>
                <a:cs typeface="Times New Roman" panose="02020603050405020304" pitchFamily="18" charset="0"/>
              </a:rPr>
              <a:t>, 1999)</a:t>
            </a:r>
          </a:p>
        </p:txBody>
      </p:sp>
    </p:spTree>
    <p:extLst>
      <p:ext uri="{BB962C8B-B14F-4D97-AF65-F5344CB8AC3E}">
        <p14:creationId xmlns:p14="http://schemas.microsoft.com/office/powerpoint/2010/main" val="206360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0842-E24B-48C6-B374-D62FB32C4DA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 Introduction</a:t>
            </a:r>
            <a:endParaRPr lang="en-US" dirty="0"/>
          </a:p>
        </p:txBody>
      </p:sp>
      <p:sp>
        <p:nvSpPr>
          <p:cNvPr id="3" name="Content Placeholder 2">
            <a:extLst>
              <a:ext uri="{FF2B5EF4-FFF2-40B4-BE49-F238E27FC236}">
                <a16:creationId xmlns:a16="http://schemas.microsoft.com/office/drawing/2014/main" id="{DB17999D-4D6E-4551-8D88-35A61FC5938F}"/>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What is the industry momentum strategy according to </a:t>
            </a:r>
            <a:r>
              <a:rPr lang="en-US" sz="1800" dirty="0" err="1">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Jegadeesh</a:t>
            </a:r>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 and Titman (1993)?</a:t>
            </a:r>
          </a:p>
          <a:p>
            <a:pPr algn="just"/>
            <a:r>
              <a:rPr lang="en-US" sz="1800"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According to their </a:t>
            </a:r>
            <a:r>
              <a:rPr lang="en-US" altLang="zh-CN" sz="1800"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strategy</a:t>
            </a:r>
            <a:r>
              <a:rPr lang="en-US" sz="1800"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 we can build the investment portfolio by holding the stock portfolio with excellent short-term return (</a:t>
            </a:r>
            <a:r>
              <a:rPr lang="en-US" sz="1800" b="1"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3 to 12 month, “winner” portfolio</a:t>
            </a:r>
            <a:r>
              <a:rPr lang="en-US" sz="1800"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 and selling the stock portfolio with poor short-term return (</a:t>
            </a:r>
            <a:r>
              <a:rPr lang="en-US" sz="1800" b="1"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3 to 12 month, “loser” portfolio</a:t>
            </a:r>
            <a:r>
              <a:rPr lang="en-US" sz="1800"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 so as to obtain considerable excess return.</a:t>
            </a:r>
          </a:p>
          <a:p>
            <a:endPar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endParaRPr>
          </a:p>
          <a:p>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Why industry momentum strategy works?</a:t>
            </a:r>
          </a:p>
          <a:p>
            <a:pPr marL="0" indent="0" algn="just">
              <a:buNone/>
            </a:pPr>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Industry momentum effect is a certain trend. </a:t>
            </a:r>
            <a:r>
              <a:rPr lang="en-US" sz="1800" dirty="0">
                <a:solidFill>
                  <a:srgbClr val="000000"/>
                </a:solidFill>
                <a:latin typeface="Times New Roman" panose="02020603050405020304" pitchFamily="18" charset="0"/>
                <a:ea typeface="MingLiU" panose="02020509000000000000" pitchFamily="49" charset="-120"/>
                <a:cs typeface="MingLiU" panose="02020509000000000000" pitchFamily="49" charset="-120"/>
              </a:rPr>
              <a:t>T</a:t>
            </a:r>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he historical outstanding performance of the industry will </a:t>
            </a:r>
            <a:r>
              <a:rPr lang="en-US" sz="1800" b="1"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continue to maintain a high rate of return</a:t>
            </a:r>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 over the next period of time, and historical poor performance of the industry will continue to </a:t>
            </a:r>
            <a:r>
              <a:rPr lang="en-US" sz="1800" b="1"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maintain the low yields</a:t>
            </a:r>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 over the next period of time</a:t>
            </a:r>
            <a:r>
              <a:rPr lang="en-US" sz="1800" dirty="0">
                <a:solidFill>
                  <a:srgbClr val="000000"/>
                </a:solidFill>
                <a:effectLst/>
                <a:latin typeface="Times New Roman" panose="02020603050405020304" pitchFamily="18" charset="0"/>
                <a:ea typeface="等线" panose="02010600030101010101" pitchFamily="2" charset="-122"/>
                <a:cs typeface="MingLiU" panose="02020509000000000000" pitchFamily="49" charset="-120"/>
              </a:rPr>
              <a:t>.</a:t>
            </a:r>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 If the industry momentum effect exists, it is possible to build industry momentum trading strategy by </a:t>
            </a:r>
            <a:r>
              <a:rPr lang="en-US" sz="1800" b="1"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holding a “winners” and “losers”</a:t>
            </a:r>
            <a:r>
              <a:rPr lang="en-US" sz="1800" dirty="0">
                <a:solidFill>
                  <a:srgbClr val="000000"/>
                </a:solidFill>
                <a:effectLst/>
                <a:latin typeface="Times New Roman" panose="02020603050405020304" pitchFamily="18" charset="0"/>
                <a:ea typeface="MingLiU" panose="02020509000000000000" pitchFamily="49" charset="-120"/>
                <a:cs typeface="MingLiU" panose="02020509000000000000" pitchFamily="49" charset="-120"/>
              </a:rPr>
              <a:t>, in order to obtain excess returns.</a:t>
            </a:r>
            <a:endParaRPr lang="en-US" sz="1800" dirty="0">
              <a:effectLst/>
              <a:latin typeface="MingLiU" panose="02020509000000000000" pitchFamily="49" charset="-120"/>
              <a:ea typeface="MingLiU" panose="02020509000000000000" pitchFamily="49" charset="-120"/>
              <a:cs typeface="MingLiU" panose="02020509000000000000" pitchFamily="49" charset="-120"/>
            </a:endParaRPr>
          </a:p>
        </p:txBody>
      </p:sp>
    </p:spTree>
    <p:extLst>
      <p:ext uri="{BB962C8B-B14F-4D97-AF65-F5344CB8AC3E}">
        <p14:creationId xmlns:p14="http://schemas.microsoft.com/office/powerpoint/2010/main" val="181548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908B-921F-48CD-9842-B9A30A8EC3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Data</a:t>
            </a:r>
          </a:p>
        </p:txBody>
      </p:sp>
      <p:sp>
        <p:nvSpPr>
          <p:cNvPr id="3" name="Content Placeholder 2">
            <a:extLst>
              <a:ext uri="{FF2B5EF4-FFF2-40B4-BE49-F238E27FC236}">
                <a16:creationId xmlns:a16="http://schemas.microsoft.com/office/drawing/2014/main" id="{270621C7-2B19-4685-8EC7-23F175C0FB83}"/>
              </a:ext>
            </a:extLst>
          </p:cNvPr>
          <p:cNvSpPr>
            <a:spLocks noGrp="1"/>
          </p:cNvSpPr>
          <p:nvPr>
            <p:ph idx="1"/>
          </p:nvPr>
        </p:nvSpPr>
        <p:spPr>
          <a:xfrm>
            <a:off x="838200" y="1435894"/>
            <a:ext cx="10515600" cy="4741069"/>
          </a:xfrm>
        </p:spPr>
        <p:txBody>
          <a:bodyPr/>
          <a:lstStyle/>
          <a:p>
            <a:pPr algn="just"/>
            <a:r>
              <a:rPr lang="en-US" sz="1800" dirty="0">
                <a:effectLst/>
                <a:latin typeface="Times New Roman" panose="02020603050405020304" pitchFamily="18" charset="0"/>
                <a:ea typeface="等线" panose="02010600030101010101" pitchFamily="2" charset="-122"/>
              </a:rPr>
              <a:t>In </a:t>
            </a:r>
            <a:r>
              <a:rPr lang="en-US" altLang="zh-CN" sz="1800" dirty="0">
                <a:latin typeface="Times New Roman" panose="02020603050405020304" pitchFamily="18" charset="0"/>
                <a:ea typeface="等线" panose="02010600030101010101" pitchFamily="2" charset="-122"/>
              </a:rPr>
              <a:t>our</a:t>
            </a:r>
            <a:r>
              <a:rPr lang="en-US" sz="1800" dirty="0">
                <a:effectLst/>
                <a:latin typeface="Times New Roman" panose="02020603050405020304" pitchFamily="18" charset="0"/>
                <a:ea typeface="等线" panose="02010600030101010101" pitchFamily="2" charset="-122"/>
              </a:rPr>
              <a:t> </a:t>
            </a:r>
            <a:r>
              <a:rPr lang="en-US" altLang="zh-CN" sz="1800" dirty="0">
                <a:effectLst/>
                <a:latin typeface="Times New Roman" panose="02020603050405020304" pitchFamily="18" charset="0"/>
                <a:ea typeface="等线" panose="02010600030101010101" pitchFamily="2" charset="-122"/>
              </a:rPr>
              <a:t>research</a:t>
            </a:r>
            <a:r>
              <a:rPr lang="en-US" sz="1800" dirty="0">
                <a:effectLst/>
                <a:latin typeface="Times New Roman" panose="02020603050405020304" pitchFamily="18" charset="0"/>
                <a:ea typeface="等线" panose="02010600030101010101" pitchFamily="2" charset="-122"/>
              </a:rPr>
              <a:t>, </a:t>
            </a:r>
            <a:r>
              <a:rPr lang="en-US" sz="1800" dirty="0">
                <a:latin typeface="Times New Roman" panose="02020603050405020304" pitchFamily="18" charset="0"/>
                <a:ea typeface="等线" panose="02010600030101010101" pitchFamily="2" charset="-122"/>
              </a:rPr>
              <a:t>we</a:t>
            </a:r>
            <a:r>
              <a:rPr lang="en-US" sz="1800" dirty="0">
                <a:effectLst/>
                <a:latin typeface="Times New Roman" panose="02020603050405020304" pitchFamily="18" charset="0"/>
                <a:ea typeface="等线" panose="02010600030101010101" pitchFamily="2" charset="-122"/>
              </a:rPr>
              <a:t> adopt </a:t>
            </a:r>
            <a:r>
              <a:rPr lang="en-US" sz="1800" dirty="0" err="1">
                <a:effectLst/>
                <a:latin typeface="Times New Roman" panose="02020603050405020304" pitchFamily="18" charset="0"/>
                <a:ea typeface="等线" panose="02010600030101010101" pitchFamily="2" charset="-122"/>
              </a:rPr>
              <a:t>Shenwan</a:t>
            </a:r>
            <a:r>
              <a:rPr lang="en-US" sz="1800" dirty="0">
                <a:effectLst/>
                <a:latin typeface="Times New Roman" panose="02020603050405020304" pitchFamily="18" charset="0"/>
                <a:ea typeface="等线" panose="02010600030101010101" pitchFamily="2" charset="-122"/>
              </a:rPr>
              <a:t> industry classification standard (</a:t>
            </a:r>
            <a:r>
              <a:rPr lang="en-US" sz="1800" dirty="0" err="1">
                <a:effectLst/>
                <a:latin typeface="Times New Roman" panose="02020603050405020304" pitchFamily="18" charset="0"/>
                <a:ea typeface="等线" panose="02010600030101010101" pitchFamily="2" charset="-122"/>
              </a:rPr>
              <a:t>Shenyin</a:t>
            </a:r>
            <a:r>
              <a:rPr lang="en-US" sz="1800" dirty="0">
                <a:effectLst/>
                <a:latin typeface="Times New Roman" panose="02020603050405020304" pitchFamily="18" charset="0"/>
                <a:ea typeface="等线" panose="02010600030101010101" pitchFamily="2" charset="-122"/>
              </a:rPr>
              <a:t> </a:t>
            </a:r>
            <a:r>
              <a:rPr lang="en-US" sz="1800" dirty="0" err="1">
                <a:effectLst/>
                <a:latin typeface="Times New Roman" panose="02020603050405020304" pitchFamily="18" charset="0"/>
                <a:ea typeface="等线" panose="02010600030101010101" pitchFamily="2" charset="-122"/>
              </a:rPr>
              <a:t>Wanguo</a:t>
            </a:r>
            <a:r>
              <a:rPr lang="en-US" sz="1800" dirty="0">
                <a:effectLst/>
                <a:latin typeface="Times New Roman" panose="02020603050405020304" pitchFamily="18" charset="0"/>
                <a:ea typeface="等线" panose="02010600030101010101" pitchFamily="2" charset="-122"/>
              </a:rPr>
              <a:t> Securities Research Institute industry classification standard). all China’s stock market listed companies are divided into 31 specific industries</a:t>
            </a:r>
            <a:r>
              <a:rPr lang="en-US" sz="1800" dirty="0">
                <a:latin typeface="Times New Roman" panose="02020603050405020304" pitchFamily="18" charset="0"/>
                <a:ea typeface="等线" panose="02010600030101010101" pitchFamily="2" charset="-122"/>
              </a:rPr>
              <a:t>.</a:t>
            </a:r>
            <a:endParaRPr lang="en-US" altLang="zh-CN" sz="1800" dirty="0">
              <a:latin typeface="Times New Roman" panose="02020603050405020304" pitchFamily="18" charset="0"/>
              <a:ea typeface="等线" panose="02010600030101010101" pitchFamily="2" charset="-122"/>
            </a:endParaRPr>
          </a:p>
          <a:p>
            <a:pPr algn="just"/>
            <a:r>
              <a:rPr lang="en-US" sz="1800" dirty="0">
                <a:effectLst/>
                <a:latin typeface="Times New Roman" panose="02020603050405020304" pitchFamily="18" charset="0"/>
                <a:ea typeface="等线" panose="02010600030101010101" pitchFamily="2" charset="-122"/>
              </a:rPr>
              <a:t>On this basis, </a:t>
            </a:r>
            <a:r>
              <a:rPr lang="en-US" sz="1800" dirty="0">
                <a:latin typeface="Times New Roman" panose="02020603050405020304" pitchFamily="18" charset="0"/>
                <a:ea typeface="等线" panose="02010600030101010101" pitchFamily="2" charset="-122"/>
              </a:rPr>
              <a:t>this </a:t>
            </a:r>
            <a:r>
              <a:rPr lang="en-US" altLang="zh-CN" sz="1800" dirty="0">
                <a:latin typeface="Times New Roman" panose="02020603050405020304" pitchFamily="18" charset="0"/>
                <a:ea typeface="等线" panose="02010600030101010101" pitchFamily="2" charset="-122"/>
              </a:rPr>
              <a:t>research</a:t>
            </a:r>
            <a:r>
              <a:rPr lang="en-US" sz="1800" dirty="0">
                <a:effectLst/>
                <a:latin typeface="Times New Roman" panose="02020603050405020304" pitchFamily="18" charset="0"/>
                <a:ea typeface="等线" panose="02010600030101010101" pitchFamily="2" charset="-122"/>
              </a:rPr>
              <a:t> selects the daily </a:t>
            </a:r>
            <a:r>
              <a:rPr lang="en-US" altLang="zh-CN" sz="1800" dirty="0">
                <a:effectLst/>
                <a:latin typeface="Times New Roman" panose="02020603050405020304" pitchFamily="18" charset="0"/>
                <a:ea typeface="等线" panose="02010600030101010101" pitchFamily="2" charset="-122"/>
              </a:rPr>
              <a:t>close price</a:t>
            </a:r>
            <a:r>
              <a:rPr lang="en-US" sz="1800" dirty="0">
                <a:effectLst/>
                <a:latin typeface="Times New Roman" panose="02020603050405020304" pitchFamily="18" charset="0"/>
                <a:ea typeface="等线" panose="02010600030101010101" pitchFamily="2" charset="-122"/>
              </a:rPr>
              <a:t> from January 1, 2005 to January 1, 2021, with a total of 832 weeks in sixteen years.</a:t>
            </a:r>
          </a:p>
          <a:p>
            <a:r>
              <a:rPr lang="en-US" sz="1800" dirty="0">
                <a:latin typeface="Times New Roman" panose="02020603050405020304" pitchFamily="18" charset="0"/>
                <a:ea typeface="等线" panose="02010600030101010101" pitchFamily="2" charset="-122"/>
              </a:rPr>
              <a:t>T</a:t>
            </a:r>
            <a:r>
              <a:rPr lang="en-US" sz="1800" dirty="0">
                <a:effectLst/>
                <a:latin typeface="Times New Roman" panose="02020603050405020304" pitchFamily="18" charset="0"/>
                <a:ea typeface="等线" panose="02010600030101010101" pitchFamily="2" charset="-122"/>
              </a:rPr>
              <a:t>he Shanghai and Shenzhen 300 index (CSI 300) as the market benchmark index.</a:t>
            </a:r>
          </a:p>
        </p:txBody>
      </p:sp>
      <p:graphicFrame>
        <p:nvGraphicFramePr>
          <p:cNvPr id="4" name="Table 3">
            <a:extLst>
              <a:ext uri="{FF2B5EF4-FFF2-40B4-BE49-F238E27FC236}">
                <a16:creationId xmlns:a16="http://schemas.microsoft.com/office/drawing/2014/main" id="{286CBB10-BB89-48F9-B949-542665105CDF}"/>
              </a:ext>
            </a:extLst>
          </p:cNvPr>
          <p:cNvGraphicFramePr>
            <a:graphicFrameLocks noGrp="1"/>
          </p:cNvGraphicFramePr>
          <p:nvPr>
            <p:extLst>
              <p:ext uri="{D42A27DB-BD31-4B8C-83A1-F6EECF244321}">
                <p14:modId xmlns:p14="http://schemas.microsoft.com/office/powerpoint/2010/main" val="616885732"/>
              </p:ext>
            </p:extLst>
          </p:nvPr>
        </p:nvGraphicFramePr>
        <p:xfrm>
          <a:off x="838200" y="3499278"/>
          <a:ext cx="10515600" cy="2826910"/>
        </p:xfrm>
        <a:graphic>
          <a:graphicData uri="http://schemas.openxmlformats.org/drawingml/2006/table">
            <a:tbl>
              <a:tblPr>
                <a:tableStyleId>{5C22544A-7EE6-4342-B048-85BDC9FD1C3A}</a:tableStyleId>
              </a:tblPr>
              <a:tblGrid>
                <a:gridCol w="913870">
                  <a:extLst>
                    <a:ext uri="{9D8B030D-6E8A-4147-A177-3AD203B41FA5}">
                      <a16:colId xmlns:a16="http://schemas.microsoft.com/office/drawing/2014/main" val="3392376847"/>
                    </a:ext>
                  </a:extLst>
                </a:gridCol>
                <a:gridCol w="901685">
                  <a:extLst>
                    <a:ext uri="{9D8B030D-6E8A-4147-A177-3AD203B41FA5}">
                      <a16:colId xmlns:a16="http://schemas.microsoft.com/office/drawing/2014/main" val="2005240420"/>
                    </a:ext>
                  </a:extLst>
                </a:gridCol>
                <a:gridCol w="779836">
                  <a:extLst>
                    <a:ext uri="{9D8B030D-6E8A-4147-A177-3AD203B41FA5}">
                      <a16:colId xmlns:a16="http://schemas.microsoft.com/office/drawing/2014/main" val="3590881652"/>
                    </a:ext>
                  </a:extLst>
                </a:gridCol>
                <a:gridCol w="792021">
                  <a:extLst>
                    <a:ext uri="{9D8B030D-6E8A-4147-A177-3AD203B41FA5}">
                      <a16:colId xmlns:a16="http://schemas.microsoft.com/office/drawing/2014/main" val="3643471641"/>
                    </a:ext>
                  </a:extLst>
                </a:gridCol>
                <a:gridCol w="584877">
                  <a:extLst>
                    <a:ext uri="{9D8B030D-6E8A-4147-A177-3AD203B41FA5}">
                      <a16:colId xmlns:a16="http://schemas.microsoft.com/office/drawing/2014/main" val="482240070"/>
                    </a:ext>
                  </a:extLst>
                </a:gridCol>
                <a:gridCol w="584877">
                  <a:extLst>
                    <a:ext uri="{9D8B030D-6E8A-4147-A177-3AD203B41FA5}">
                      <a16:colId xmlns:a16="http://schemas.microsoft.com/office/drawing/2014/main" val="52020990"/>
                    </a:ext>
                  </a:extLst>
                </a:gridCol>
                <a:gridCol w="584877">
                  <a:extLst>
                    <a:ext uri="{9D8B030D-6E8A-4147-A177-3AD203B41FA5}">
                      <a16:colId xmlns:a16="http://schemas.microsoft.com/office/drawing/2014/main" val="1965318817"/>
                    </a:ext>
                  </a:extLst>
                </a:gridCol>
                <a:gridCol w="584877">
                  <a:extLst>
                    <a:ext uri="{9D8B030D-6E8A-4147-A177-3AD203B41FA5}">
                      <a16:colId xmlns:a16="http://schemas.microsoft.com/office/drawing/2014/main" val="3799338154"/>
                    </a:ext>
                  </a:extLst>
                </a:gridCol>
                <a:gridCol w="816391">
                  <a:extLst>
                    <a:ext uri="{9D8B030D-6E8A-4147-A177-3AD203B41FA5}">
                      <a16:colId xmlns:a16="http://schemas.microsoft.com/office/drawing/2014/main" val="3148408337"/>
                    </a:ext>
                  </a:extLst>
                </a:gridCol>
                <a:gridCol w="584877">
                  <a:extLst>
                    <a:ext uri="{9D8B030D-6E8A-4147-A177-3AD203B41FA5}">
                      <a16:colId xmlns:a16="http://schemas.microsoft.com/office/drawing/2014/main" val="964215284"/>
                    </a:ext>
                  </a:extLst>
                </a:gridCol>
                <a:gridCol w="584877">
                  <a:extLst>
                    <a:ext uri="{9D8B030D-6E8A-4147-A177-3AD203B41FA5}">
                      <a16:colId xmlns:a16="http://schemas.microsoft.com/office/drawing/2014/main" val="1314292784"/>
                    </a:ext>
                  </a:extLst>
                </a:gridCol>
                <a:gridCol w="743281">
                  <a:extLst>
                    <a:ext uri="{9D8B030D-6E8A-4147-A177-3AD203B41FA5}">
                      <a16:colId xmlns:a16="http://schemas.microsoft.com/office/drawing/2014/main" val="1624454683"/>
                    </a:ext>
                  </a:extLst>
                </a:gridCol>
                <a:gridCol w="731096">
                  <a:extLst>
                    <a:ext uri="{9D8B030D-6E8A-4147-A177-3AD203B41FA5}">
                      <a16:colId xmlns:a16="http://schemas.microsoft.com/office/drawing/2014/main" val="1153712473"/>
                    </a:ext>
                  </a:extLst>
                </a:gridCol>
                <a:gridCol w="743281">
                  <a:extLst>
                    <a:ext uri="{9D8B030D-6E8A-4147-A177-3AD203B41FA5}">
                      <a16:colId xmlns:a16="http://schemas.microsoft.com/office/drawing/2014/main" val="1611836009"/>
                    </a:ext>
                  </a:extLst>
                </a:gridCol>
                <a:gridCol w="584877">
                  <a:extLst>
                    <a:ext uri="{9D8B030D-6E8A-4147-A177-3AD203B41FA5}">
                      <a16:colId xmlns:a16="http://schemas.microsoft.com/office/drawing/2014/main" val="3869404238"/>
                    </a:ext>
                  </a:extLst>
                </a:gridCol>
              </a:tblGrid>
              <a:tr h="883408">
                <a:tc>
                  <a:txBody>
                    <a:bodyPr/>
                    <a:lstStyle/>
                    <a:p>
                      <a:pPr algn="ctr" fontAlgn="ctr"/>
                      <a:r>
                        <a:rPr lang="en-US" sz="1000" u="none" strike="noStrike">
                          <a:effectLst/>
                        </a:rPr>
                        <a:t>Date</a:t>
                      </a:r>
                      <a:endParaRPr lang="en-US" sz="1000" b="1" i="0" u="none" strike="noStrike">
                        <a:solidFill>
                          <a:srgbClr val="000000"/>
                        </a:solidFill>
                        <a:effectLst/>
                        <a:latin typeface="Calibri" panose="020F0502020204030204" pitchFamily="34" charset="0"/>
                      </a:endParaRPr>
                    </a:p>
                  </a:txBody>
                  <a:tcPr marL="6092" marR="6092" marT="6092" marB="0" anchor="ctr"/>
                </a:tc>
                <a:tc>
                  <a:txBody>
                    <a:bodyPr/>
                    <a:lstStyle/>
                    <a:p>
                      <a:pPr algn="ctr" fontAlgn="ctr"/>
                      <a:r>
                        <a:rPr lang="en-US" sz="1100" u="none" strike="noStrike">
                          <a:effectLst/>
                        </a:rPr>
                        <a:t>Agriculture forestry animal husbandry and fishery</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Architectural decoration</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Automobile</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Bank</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Building material</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Catering tourism</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Chemical industry</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Commercial trade</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Comprehensive</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Computer</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Electrical equipment</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Electronic components</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Electronics</a:t>
                      </a:r>
                      <a:endParaRPr lang="en-US" sz="1100" b="1" i="0" u="none" strike="noStrike">
                        <a:solidFill>
                          <a:srgbClr val="000000"/>
                        </a:solidFill>
                        <a:effectLst/>
                        <a:latin typeface="Calibri" panose="020F0502020204030204" pitchFamily="34" charset="0"/>
                      </a:endParaRPr>
                    </a:p>
                  </a:txBody>
                  <a:tcPr marL="6092" marR="6092" marT="6092" marB="0" anchor="ctr"/>
                </a:tc>
                <a:tc>
                  <a:txBody>
                    <a:bodyPr/>
                    <a:lstStyle/>
                    <a:p>
                      <a:pPr algn="l" fontAlgn="ctr"/>
                      <a:r>
                        <a:rPr lang="en-US" sz="1100" u="none" strike="noStrike">
                          <a:effectLst/>
                        </a:rPr>
                        <a:t>Extractive</a:t>
                      </a:r>
                      <a:endParaRPr lang="en-US" sz="1100" b="1"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1795756581"/>
                  </a:ext>
                </a:extLst>
              </a:tr>
              <a:tr h="176682">
                <a:tc>
                  <a:txBody>
                    <a:bodyPr/>
                    <a:lstStyle/>
                    <a:p>
                      <a:pPr algn="r" fontAlgn="ctr"/>
                      <a:r>
                        <a:rPr lang="en-US" sz="1000" u="none" strike="noStrike">
                          <a:effectLst/>
                        </a:rPr>
                        <a:t>2021/1/18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3996.31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1947.64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5911.14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4018.47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8286.99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4274.06</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3941.68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3144.74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2321.29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5181.75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8891.34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1463.85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5256.35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2486.8</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1429812802"/>
                  </a:ext>
                </a:extLst>
              </a:tr>
              <a:tr h="176682">
                <a:tc>
                  <a:txBody>
                    <a:bodyPr/>
                    <a:lstStyle/>
                    <a:p>
                      <a:pPr algn="r" fontAlgn="ctr"/>
                      <a:r>
                        <a:rPr lang="en-US" sz="1000" u="none" strike="noStrike">
                          <a:effectLst/>
                        </a:rPr>
                        <a:t>2021/1/15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3929.65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1943.45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5909.47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3931.19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8229.02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4178.8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3823.44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3135.51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2312.75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5053.15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8752.9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1520.11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5073.5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2454.48</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3129135806"/>
                  </a:ext>
                </a:extLst>
              </a:tr>
              <a:tr h="176682">
                <a:tc>
                  <a:txBody>
                    <a:bodyPr/>
                    <a:lstStyle/>
                    <a:p>
                      <a:pPr algn="r" fontAlgn="ctr"/>
                      <a:r>
                        <a:rPr lang="en-US" sz="1000" u="none" strike="noStrike">
                          <a:effectLst/>
                        </a:rPr>
                        <a:t>2021/1/14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3943.25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1954.18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5892.51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3821.72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8242.11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4067.73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3785.18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3106.37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2283.95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5082.67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8674.97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1542.09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5137.39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2411.02</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3570387383"/>
                  </a:ext>
                </a:extLst>
              </a:tr>
              <a:tr h="176682">
                <a:tc>
                  <a:txBody>
                    <a:bodyPr/>
                    <a:lstStyle/>
                    <a:p>
                      <a:pPr algn="r" fontAlgn="ctr"/>
                      <a:r>
                        <a:rPr lang="en-US" sz="1000" u="none" strike="noStrike">
                          <a:effectLst/>
                        </a:rPr>
                        <a:t>2021/1/13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4054.64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1919.93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6035.98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3826.59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8313.96</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4165.09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3832.98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3114.75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2324.82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5030.97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8924.38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1541.62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5173.78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2442.26</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889911437"/>
                  </a:ext>
                </a:extLst>
              </a:tr>
              <a:tr h="176682">
                <a:tc>
                  <a:txBody>
                    <a:bodyPr/>
                    <a:lstStyle/>
                    <a:p>
                      <a:pPr algn="r" fontAlgn="ctr"/>
                      <a:r>
                        <a:rPr lang="en-US" sz="1000" u="none" strike="noStrike">
                          <a:effectLst/>
                        </a:rPr>
                        <a:t>2021/1/12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4135.45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1892.12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6033.14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3831.14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8304.27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4122.86</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3854.07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3143.34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2384.57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5100.79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9110.35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1566.82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5123.69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2436.48</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2921459942"/>
                  </a:ext>
                </a:extLst>
              </a:tr>
              <a:tr h="176682">
                <a:tc>
                  <a:txBody>
                    <a:bodyPr/>
                    <a:lstStyle/>
                    <a:p>
                      <a:pPr algn="r" fontAlgn="ctr"/>
                      <a:r>
                        <a:rPr lang="en-US" sz="1000" u="none" strike="noStrike">
                          <a:effectLst/>
                        </a:rPr>
                        <a:t>2021/1/11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4091.76</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1869.53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6022.91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3775.58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8118.73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4113.07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3793.05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3140.93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2323.28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5044.49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8863.79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1580.57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5005.85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2415.41</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2923018943"/>
                  </a:ext>
                </a:extLst>
              </a:tr>
              <a:tr h="176682">
                <a:tc>
                  <a:txBody>
                    <a:bodyPr/>
                    <a:lstStyle/>
                    <a:p>
                      <a:pPr algn="r" fontAlgn="ctr"/>
                      <a:r>
                        <a:rPr lang="en-US" sz="1000" u="none" strike="noStrike">
                          <a:effectLst/>
                        </a:rPr>
                        <a:t>2021/1/8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4285.38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1901.9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5930.68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3732.77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8137.62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4130.25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3854.73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3196.23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2379.03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5060.32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9250.07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1626.17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4961.47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2512.2</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1977081400"/>
                  </a:ext>
                </a:extLst>
              </a:tr>
              <a:tr h="176682">
                <a:tc>
                  <a:txBody>
                    <a:bodyPr/>
                    <a:lstStyle/>
                    <a:p>
                      <a:pPr algn="r" fontAlgn="ctr"/>
                      <a:r>
                        <a:rPr lang="en-US" sz="1000" u="none" strike="noStrike">
                          <a:effectLst/>
                        </a:rPr>
                        <a:t>2021/1/7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4374.91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1886.72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5855.83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3713.91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8130.85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4096.3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3864.28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3156.38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2408.75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4969.85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9405.81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1578.88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4931.92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2507.44</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4151407597"/>
                  </a:ext>
                </a:extLst>
              </a:tr>
              <a:tr h="176682">
                <a:tc>
                  <a:txBody>
                    <a:bodyPr/>
                    <a:lstStyle/>
                    <a:p>
                      <a:pPr algn="r" fontAlgn="ctr"/>
                      <a:r>
                        <a:rPr lang="en-US" sz="1000" u="none" strike="noStrike">
                          <a:effectLst/>
                        </a:rPr>
                        <a:t>2021/1/6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4345.4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1932.75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5786.67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3672.97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8172.99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4093.59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3814.63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3231.47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2424.13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5137.49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9140.64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1569.08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4915.12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2485.83</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217417189"/>
                  </a:ext>
                </a:extLst>
              </a:tr>
              <a:tr h="176682">
                <a:tc>
                  <a:txBody>
                    <a:bodyPr/>
                    <a:lstStyle/>
                    <a:p>
                      <a:pPr algn="r" fontAlgn="ctr"/>
                      <a:r>
                        <a:rPr lang="en-US" sz="1000" u="none" strike="noStrike">
                          <a:effectLst/>
                        </a:rPr>
                        <a:t>2021/1/5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4335.03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1920.58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5848.74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3583.58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7962.07</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4106.68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3812</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3242.43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2444.61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5255.44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9152.1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1609.16</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4992.09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2487.06</a:t>
                      </a:r>
                      <a:endParaRPr lang="en-US" sz="1000" b="0" i="0" u="none" strike="noStrike">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2454297493"/>
                  </a:ext>
                </a:extLst>
              </a:tr>
              <a:tr h="176682">
                <a:tc>
                  <a:txBody>
                    <a:bodyPr/>
                    <a:lstStyle/>
                    <a:p>
                      <a:pPr algn="r" fontAlgn="ctr"/>
                      <a:r>
                        <a:rPr lang="en-US" sz="1000" u="none" strike="noStrike">
                          <a:effectLst/>
                        </a:rPr>
                        <a:t>2021/1/4 0:00</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4181.35</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1923.51</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5850.33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3627.68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7960.53</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4142.4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3739.94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3227.76</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2436.44</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5227.08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9103.18</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1607.69</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a:effectLst/>
                        </a:rPr>
                        <a:t>4806</a:t>
                      </a:r>
                      <a:endParaRPr lang="en-US" sz="1000" b="0" i="0" u="none" strike="noStrike">
                        <a:solidFill>
                          <a:srgbClr val="000000"/>
                        </a:solidFill>
                        <a:effectLst/>
                        <a:latin typeface="Calibri" panose="020F0502020204030204" pitchFamily="34" charset="0"/>
                      </a:endParaRPr>
                    </a:p>
                  </a:txBody>
                  <a:tcPr marL="6092" marR="6092" marT="6092" marB="0" anchor="ctr"/>
                </a:tc>
                <a:tc>
                  <a:txBody>
                    <a:bodyPr/>
                    <a:lstStyle/>
                    <a:p>
                      <a:pPr algn="r" fontAlgn="ctr"/>
                      <a:r>
                        <a:rPr lang="en-US" sz="1000" u="none" strike="noStrike" dirty="0">
                          <a:effectLst/>
                        </a:rPr>
                        <a:t>2531.37</a:t>
                      </a:r>
                      <a:endParaRPr lang="en-US" sz="1000" b="0" i="0" u="none" strike="noStrike" dirty="0">
                        <a:solidFill>
                          <a:srgbClr val="000000"/>
                        </a:solidFill>
                        <a:effectLst/>
                        <a:latin typeface="Calibri" panose="020F0502020204030204" pitchFamily="34" charset="0"/>
                      </a:endParaRPr>
                    </a:p>
                  </a:txBody>
                  <a:tcPr marL="6092" marR="6092" marT="6092" marB="0" anchor="ctr"/>
                </a:tc>
                <a:extLst>
                  <a:ext uri="{0D108BD9-81ED-4DB2-BD59-A6C34878D82A}">
                    <a16:rowId xmlns:a16="http://schemas.microsoft.com/office/drawing/2014/main" val="3211538679"/>
                  </a:ext>
                </a:extLst>
              </a:tr>
            </a:tbl>
          </a:graphicData>
        </a:graphic>
      </p:graphicFrame>
      <p:sp>
        <p:nvSpPr>
          <p:cNvPr id="5" name="TextBox 4">
            <a:extLst>
              <a:ext uri="{FF2B5EF4-FFF2-40B4-BE49-F238E27FC236}">
                <a16:creationId xmlns:a16="http://schemas.microsoft.com/office/drawing/2014/main" id="{98DA0022-0BFB-4F88-A99B-A8F14AC09491}"/>
              </a:ext>
            </a:extLst>
          </p:cNvPr>
          <p:cNvSpPr txBox="1"/>
          <p:nvPr/>
        </p:nvSpPr>
        <p:spPr>
          <a:xfrm>
            <a:off x="4748956" y="6440488"/>
            <a:ext cx="2694088" cy="28178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Table 3.1 31 </a:t>
            </a:r>
            <a:r>
              <a:rPr lang="en-US" altLang="zh-CN" sz="1200" dirty="0">
                <a:latin typeface="Times New Roman" panose="02020603050405020304" pitchFamily="18" charset="0"/>
                <a:cs typeface="Times New Roman" panose="02020603050405020304" pitchFamily="18" charset="0"/>
              </a:rPr>
              <a:t>industries daily close price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55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F133-67CE-4449-B33B-AA5B8467886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Methods</a:t>
            </a:r>
            <a:endParaRPr lang="en-US" dirty="0"/>
          </a:p>
        </p:txBody>
      </p:sp>
      <p:sp>
        <p:nvSpPr>
          <p:cNvPr id="3" name="Content Placeholder 2">
            <a:extLst>
              <a:ext uri="{FF2B5EF4-FFF2-40B4-BE49-F238E27FC236}">
                <a16:creationId xmlns:a16="http://schemas.microsoft.com/office/drawing/2014/main" id="{180646F8-AF33-477E-97F1-25C91F6AED90}"/>
              </a:ext>
            </a:extLst>
          </p:cNvPr>
          <p:cNvSpPr>
            <a:spLocks noGrp="1"/>
          </p:cNvSpPr>
          <p:nvPr>
            <p:ph idx="1"/>
          </p:nvPr>
        </p:nvSpPr>
        <p:spPr>
          <a:xfrm>
            <a:off x="838200" y="1550194"/>
            <a:ext cx="10515600" cy="508635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Brief introduction:</a:t>
            </a:r>
          </a:p>
          <a:p>
            <a:pPr algn="just"/>
            <a:r>
              <a:rPr lang="en-US" sz="1800" dirty="0">
                <a:latin typeface="Times New Roman" panose="02020603050405020304" pitchFamily="18" charset="0"/>
                <a:cs typeface="Times New Roman" panose="02020603050405020304" pitchFamily="18" charset="0"/>
              </a:rPr>
              <a:t>This</a:t>
            </a:r>
            <a:r>
              <a:rPr lang="en-US" sz="1800" b="0" i="0" u="none" strike="noStrike" baseline="0" dirty="0">
                <a:latin typeface="Times New Roman" panose="02020603050405020304" pitchFamily="18" charset="0"/>
                <a:cs typeface="Times New Roman" panose="02020603050405020304" pitchFamily="18" charset="0"/>
              </a:rPr>
              <a:t> strategy is that selects stocks on the basis of returns over the past </a:t>
            </a:r>
            <a:r>
              <a:rPr lang="en-US" sz="1800" b="1" i="0" u="none" strike="noStrike" baseline="0" dirty="0">
                <a:latin typeface="Times New Roman" panose="02020603050405020304" pitchFamily="18" charset="0"/>
                <a:cs typeface="Times New Roman" panose="02020603050405020304" pitchFamily="18" charset="0"/>
              </a:rPr>
              <a:t>J months </a:t>
            </a:r>
            <a:r>
              <a:rPr lang="en-US" sz="1800" b="0" i="0" u="none" strike="noStrike" baseline="0" dirty="0">
                <a:latin typeface="Times New Roman" panose="02020603050405020304" pitchFamily="18" charset="0"/>
                <a:cs typeface="Times New Roman" panose="02020603050405020304" pitchFamily="18" charset="0"/>
              </a:rPr>
              <a:t>and holds them for </a:t>
            </a:r>
            <a:r>
              <a:rPr lang="en-US" sz="1800" b="1" i="0" u="none" strike="noStrike" baseline="0" dirty="0">
                <a:latin typeface="Times New Roman" panose="02020603050405020304" pitchFamily="18" charset="0"/>
                <a:cs typeface="Times New Roman" panose="02020603050405020304" pitchFamily="18" charset="0"/>
              </a:rPr>
              <a:t>K months </a:t>
            </a:r>
            <a:r>
              <a:rPr lang="en-US" sz="1800" b="0" i="0" u="none" strike="noStrike" baseline="0" dirty="0">
                <a:latin typeface="Times New Roman" panose="02020603050405020304" pitchFamily="18" charset="0"/>
                <a:cs typeface="Times New Roman" panose="02020603050405020304" pitchFamily="18" charset="0"/>
              </a:rPr>
              <a:t>(we will refer to this as a J-month/K-month strategy).</a:t>
            </a:r>
          </a:p>
          <a:p>
            <a:pPr algn="just"/>
            <a:r>
              <a:rPr lang="en-US" sz="1800" dirty="0">
                <a:latin typeface="Times New Roman" panose="02020603050405020304" pitchFamily="18" charset="0"/>
                <a:cs typeface="Times New Roman" panose="02020603050405020304" pitchFamily="18" charset="0"/>
              </a:rPr>
              <a:t>At the beginning of each month t the securities are ranked in ascending order on the basis of their returns in the past J months.</a:t>
            </a:r>
          </a:p>
          <a:p>
            <a:pPr algn="just"/>
            <a:r>
              <a:rPr lang="en-US" sz="1800" dirty="0">
                <a:latin typeface="Times New Roman" panose="02020603050405020304" pitchFamily="18" charset="0"/>
                <a:cs typeface="Times New Roman" panose="02020603050405020304" pitchFamily="18" charset="0"/>
              </a:rPr>
              <a:t>Based on these rankings, ten decile portfolios are formed that equally weight the stocks contained in the top decile, the second decile, and so on. The top decile portfolio is called the </a:t>
            </a:r>
            <a:r>
              <a:rPr lang="en-US" sz="1800" b="1" dirty="0">
                <a:latin typeface="Times New Roman" panose="02020603050405020304" pitchFamily="18" charset="0"/>
                <a:cs typeface="Times New Roman" panose="02020603050405020304" pitchFamily="18" charset="0"/>
              </a:rPr>
              <a:t>“winners” decile </a:t>
            </a:r>
            <a:r>
              <a:rPr lang="en-US" sz="1800" dirty="0">
                <a:latin typeface="Times New Roman" panose="02020603050405020304" pitchFamily="18" charset="0"/>
                <a:cs typeface="Times New Roman" panose="02020603050405020304" pitchFamily="18" charset="0"/>
              </a:rPr>
              <a:t>and the bottom decile is called the </a:t>
            </a:r>
            <a:r>
              <a:rPr lang="en-US" sz="1800" b="1" dirty="0">
                <a:latin typeface="Times New Roman" panose="02020603050405020304" pitchFamily="18" charset="0"/>
                <a:cs typeface="Times New Roman" panose="02020603050405020304" pitchFamily="18" charset="0"/>
              </a:rPr>
              <a:t>“losers” decile</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In each month t, the strategy buys the winner portfolio and sells the loser portfolio, holding this position for K months.</a:t>
            </a:r>
          </a:p>
          <a:p>
            <a:pPr algn="just"/>
            <a:r>
              <a:rPr lang="en-US" sz="1800" dirty="0">
                <a:latin typeface="Times New Roman" panose="02020603050405020304" pitchFamily="18" charset="0"/>
                <a:ea typeface="等线" panose="02010600030101010101" pitchFamily="2" charset="-122"/>
              </a:rPr>
              <a:t>T</a:t>
            </a:r>
            <a:r>
              <a:rPr lang="en-US" sz="1800" dirty="0">
                <a:effectLst/>
                <a:latin typeface="Times New Roman" panose="02020603050405020304" pitchFamily="18" charset="0"/>
                <a:ea typeface="等线" panose="02010600030101010101" pitchFamily="2" charset="-122"/>
              </a:rPr>
              <a:t>he sample industries with the "winner portfolio" of the industry and the "loser portfolio" of the industry are given </a:t>
            </a:r>
            <a:r>
              <a:rPr lang="en-US" sz="1800" b="1" dirty="0">
                <a:effectLst/>
                <a:latin typeface="Times New Roman" panose="02020603050405020304" pitchFamily="18" charset="0"/>
                <a:ea typeface="等线" panose="02010600030101010101" pitchFamily="2" charset="-122"/>
              </a:rPr>
              <a:t>the same weight</a:t>
            </a:r>
            <a:r>
              <a:rPr lang="en-US" sz="1800" dirty="0">
                <a:effectLst/>
                <a:latin typeface="Times New Roman" panose="02020603050405020304" pitchFamily="18" charset="0"/>
                <a:ea typeface="等线" panose="02010600030101010101" pitchFamily="2" charset="-122"/>
              </a:rPr>
              <a:t>. The </a:t>
            </a:r>
            <a:r>
              <a:rPr lang="en-US" sz="1800" b="1" dirty="0">
                <a:effectLst/>
                <a:latin typeface="Times New Roman" panose="02020603050405020304" pitchFamily="18" charset="0"/>
                <a:ea typeface="等线" panose="02010600030101010101" pitchFamily="2" charset="-122"/>
              </a:rPr>
              <a:t>transaction cost </a:t>
            </a:r>
            <a:r>
              <a:rPr lang="en-US" sz="1800" dirty="0">
                <a:effectLst/>
                <a:latin typeface="Times New Roman" panose="02020603050405020304" pitchFamily="18" charset="0"/>
                <a:ea typeface="等线" panose="02010600030101010101" pitchFamily="2" charset="-122"/>
              </a:rPr>
              <a:t>is 0.13%.</a:t>
            </a:r>
          </a:p>
          <a:p>
            <a:pPr algn="just"/>
            <a:r>
              <a:rPr lang="en-US" sz="1800" dirty="0">
                <a:effectLst/>
                <a:latin typeface="Times New Roman" panose="02020603050405020304" pitchFamily="18" charset="0"/>
                <a:ea typeface="等线" panose="02010600030101010101" pitchFamily="2" charset="-122"/>
              </a:rPr>
              <a:t>To be specific, all China’s stock market listed companies are divided into </a:t>
            </a:r>
            <a:r>
              <a:rPr lang="en-US" sz="1800" b="1" dirty="0">
                <a:effectLst/>
                <a:latin typeface="Times New Roman" panose="02020603050405020304" pitchFamily="18" charset="0"/>
                <a:ea typeface="等线" panose="02010600030101010101" pitchFamily="2" charset="-122"/>
              </a:rPr>
              <a:t>31 specific industries </a:t>
            </a:r>
            <a:r>
              <a:rPr lang="en-US" sz="1800" dirty="0">
                <a:effectLst/>
                <a:latin typeface="Times New Roman" panose="02020603050405020304" pitchFamily="18" charset="0"/>
                <a:ea typeface="等线" panose="02010600030101010101" pitchFamily="2" charset="-122"/>
              </a:rPr>
              <a:t>according to </a:t>
            </a:r>
            <a:r>
              <a:rPr lang="en-US" sz="1800" dirty="0" err="1">
                <a:effectLst/>
                <a:latin typeface="Times New Roman" panose="02020603050405020304" pitchFamily="18" charset="0"/>
                <a:ea typeface="等线" panose="02010600030101010101" pitchFamily="2" charset="-122"/>
              </a:rPr>
              <a:t>Shenwan</a:t>
            </a:r>
            <a:r>
              <a:rPr lang="en-US" sz="1800" dirty="0">
                <a:effectLst/>
                <a:latin typeface="Times New Roman" panose="02020603050405020304" pitchFamily="18" charset="0"/>
                <a:ea typeface="等线" panose="02010600030101010101" pitchFamily="2" charset="-122"/>
              </a:rPr>
              <a:t> class industry classification standard, so we regard the industry portfolio with </a:t>
            </a:r>
            <a:r>
              <a:rPr lang="en-US" sz="1800" b="1" dirty="0">
                <a:effectLst/>
                <a:latin typeface="Times New Roman" panose="02020603050405020304" pitchFamily="18" charset="0"/>
                <a:ea typeface="等线" panose="02010600030101010101" pitchFamily="2" charset="-122"/>
              </a:rPr>
              <a:t>the top three </a:t>
            </a:r>
            <a:r>
              <a:rPr lang="en-US" sz="1800" dirty="0">
                <a:effectLst/>
                <a:latin typeface="Times New Roman" panose="02020603050405020304" pitchFamily="18" charset="0"/>
                <a:ea typeface="等线" panose="02010600030101010101" pitchFamily="2" charset="-122"/>
              </a:rPr>
              <a:t>returns as the "winners" of the industry, and the industry portfolio with </a:t>
            </a:r>
            <a:r>
              <a:rPr lang="en-US" sz="1800" b="1" dirty="0">
                <a:effectLst/>
                <a:latin typeface="Times New Roman" panose="02020603050405020304" pitchFamily="18" charset="0"/>
                <a:ea typeface="等线" panose="02010600030101010101" pitchFamily="2" charset="-122"/>
              </a:rPr>
              <a:t>the bottom three </a:t>
            </a:r>
            <a:r>
              <a:rPr lang="en-US" sz="1800" dirty="0">
                <a:effectLst/>
                <a:latin typeface="Times New Roman" panose="02020603050405020304" pitchFamily="18" charset="0"/>
                <a:ea typeface="等线" panose="02010600030101010101" pitchFamily="2" charset="-122"/>
              </a:rPr>
              <a:t>returns as the "losers" of the industry.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45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61C2-1DC5-4866-BAC8-2F0205093CB7}"/>
              </a:ext>
            </a:extLst>
          </p:cNvPr>
          <p:cNvSpPr>
            <a:spLocks noGrp="1"/>
          </p:cNvSpPr>
          <p:nvPr>
            <p:ph type="title"/>
          </p:nvPr>
        </p:nvSpPr>
        <p:spPr>
          <a:xfrm>
            <a:off x="838200" y="365125"/>
            <a:ext cx="10515600" cy="1020763"/>
          </a:xfrm>
        </p:spPr>
        <p:txBody>
          <a:bodyPr/>
          <a:lstStyle/>
          <a:p>
            <a:r>
              <a:rPr lang="en-US" altLang="zh-CN" dirty="0">
                <a:latin typeface="Times New Roman" panose="02020603050405020304" pitchFamily="18" charset="0"/>
                <a:cs typeface="Times New Roman" panose="02020603050405020304" pitchFamily="18" charset="0"/>
              </a:rPr>
              <a:t>4 Methods (</a:t>
            </a:r>
            <a:r>
              <a:rPr lang="en-US" altLang="zh-CN" dirty="0" err="1">
                <a:latin typeface="Times New Roman" panose="02020603050405020304" pitchFamily="18" charset="0"/>
                <a:cs typeface="Times New Roman" panose="02020603050405020304" pitchFamily="18" charset="0"/>
              </a:rPr>
              <a:t>con’t</a:t>
            </a:r>
            <a:r>
              <a:rPr lang="en-US" altLang="zh-CN" dirty="0">
                <a:latin typeface="Times New Roman" panose="02020603050405020304" pitchFamily="18" charset="0"/>
                <a:cs typeface="Times New Roman" panose="02020603050405020304" pitchFamily="18" charset="0"/>
              </a:rPr>
              <a:t>)</a:t>
            </a:r>
            <a:endParaRPr lang="en-US" dirty="0"/>
          </a:p>
        </p:txBody>
      </p:sp>
      <p:graphicFrame>
        <p:nvGraphicFramePr>
          <p:cNvPr id="4" name="Content Placeholder 3">
            <a:extLst>
              <a:ext uri="{FF2B5EF4-FFF2-40B4-BE49-F238E27FC236}">
                <a16:creationId xmlns:a16="http://schemas.microsoft.com/office/drawing/2014/main" id="{179D450A-2F59-4D4E-9396-EF07021EFBAB}"/>
              </a:ext>
            </a:extLst>
          </p:cNvPr>
          <p:cNvGraphicFramePr>
            <a:graphicFrameLocks noGrp="1"/>
          </p:cNvGraphicFramePr>
          <p:nvPr>
            <p:ph idx="1"/>
            <p:extLst>
              <p:ext uri="{D42A27DB-BD31-4B8C-83A1-F6EECF244321}">
                <p14:modId xmlns:p14="http://schemas.microsoft.com/office/powerpoint/2010/main" val="3475705770"/>
              </p:ext>
            </p:extLst>
          </p:nvPr>
        </p:nvGraphicFramePr>
        <p:xfrm>
          <a:off x="3543302" y="3717787"/>
          <a:ext cx="4436267" cy="2550319"/>
        </p:xfrm>
        <a:graphic>
          <a:graphicData uri="http://schemas.openxmlformats.org/drawingml/2006/table">
            <a:tbl>
              <a:tblPr>
                <a:tableStyleId>{5C22544A-7EE6-4342-B048-85BDC9FD1C3A}</a:tableStyleId>
              </a:tblPr>
              <a:tblGrid>
                <a:gridCol w="1093298">
                  <a:extLst>
                    <a:ext uri="{9D8B030D-6E8A-4147-A177-3AD203B41FA5}">
                      <a16:colId xmlns:a16="http://schemas.microsoft.com/office/drawing/2014/main" val="3547651377"/>
                    </a:ext>
                  </a:extLst>
                </a:gridCol>
                <a:gridCol w="1093298">
                  <a:extLst>
                    <a:ext uri="{9D8B030D-6E8A-4147-A177-3AD203B41FA5}">
                      <a16:colId xmlns:a16="http://schemas.microsoft.com/office/drawing/2014/main" val="4280494076"/>
                    </a:ext>
                  </a:extLst>
                </a:gridCol>
                <a:gridCol w="1114323">
                  <a:extLst>
                    <a:ext uri="{9D8B030D-6E8A-4147-A177-3AD203B41FA5}">
                      <a16:colId xmlns:a16="http://schemas.microsoft.com/office/drawing/2014/main" val="3875129681"/>
                    </a:ext>
                  </a:extLst>
                </a:gridCol>
                <a:gridCol w="1135348">
                  <a:extLst>
                    <a:ext uri="{9D8B030D-6E8A-4147-A177-3AD203B41FA5}">
                      <a16:colId xmlns:a16="http://schemas.microsoft.com/office/drawing/2014/main" val="2456554949"/>
                    </a:ext>
                  </a:extLst>
                </a:gridCol>
              </a:tblGrid>
              <a:tr h="632130">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1,12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58984635"/>
                  </a:ext>
                </a:extLst>
              </a:tr>
              <a:tr h="632130">
                <a:tc>
                  <a:txBody>
                    <a:bodyPr/>
                    <a:lstStyle/>
                    <a:p>
                      <a:pPr algn="ctr" fontAlgn="b"/>
                      <a:r>
                        <a:rPr lang="en-US" sz="2000" u="none" strike="noStrike">
                          <a:effectLst/>
                          <a:latin typeface="Times New Roman" panose="02020603050405020304" pitchFamily="18" charset="0"/>
                          <a:cs typeface="Times New Roman" panose="02020603050405020304" pitchFamily="18" charset="0"/>
                        </a:rPr>
                        <a:t>3,1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3,12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043064729"/>
                  </a:ext>
                </a:extLst>
              </a:tr>
              <a:tr h="632130">
                <a:tc>
                  <a:txBody>
                    <a:bodyPr/>
                    <a:lstStyle/>
                    <a:p>
                      <a:pPr algn="ctr" fontAlgn="b"/>
                      <a:r>
                        <a:rPr lang="en-US" sz="2000" u="none" strike="noStrike">
                          <a:effectLst/>
                          <a:latin typeface="Times New Roman" panose="02020603050405020304" pitchFamily="18" charset="0"/>
                          <a:cs typeface="Times New Roman" panose="02020603050405020304" pitchFamily="18" charset="0"/>
                        </a:rPr>
                        <a:t>6,1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6,3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6,6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a:effectLst/>
                          <a:latin typeface="Times New Roman" panose="02020603050405020304" pitchFamily="18" charset="0"/>
                          <a:cs typeface="Times New Roman" panose="02020603050405020304" pitchFamily="18" charset="0"/>
                        </a:rPr>
                        <a:t>6,12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42690132"/>
                  </a:ext>
                </a:extLst>
              </a:tr>
              <a:tr h="653929">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12,1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12,3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12,6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12,12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48697312"/>
                  </a:ext>
                </a:extLst>
              </a:tr>
            </a:tbl>
          </a:graphicData>
        </a:graphic>
      </p:graphicFrame>
      <p:sp>
        <p:nvSpPr>
          <p:cNvPr id="10" name="TextBox 9">
            <a:extLst>
              <a:ext uri="{FF2B5EF4-FFF2-40B4-BE49-F238E27FC236}">
                <a16:creationId xmlns:a16="http://schemas.microsoft.com/office/drawing/2014/main" id="{AC7C749D-6264-4352-9BF1-381813DD8ED0}"/>
              </a:ext>
            </a:extLst>
          </p:cNvPr>
          <p:cNvSpPr txBox="1"/>
          <p:nvPr/>
        </p:nvSpPr>
        <p:spPr>
          <a:xfrm>
            <a:off x="838200" y="1385888"/>
            <a:ext cx="10427494" cy="3970318"/>
          </a:xfrm>
          <a:prstGeom prst="rect">
            <a:avLst/>
          </a:prstGeom>
          <a:noFill/>
        </p:spPr>
        <p:txBody>
          <a:bodyPr wrap="square">
            <a:spAutoFit/>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J-month/K-month strategy:</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Select a certain length of time interval as the observation period of industry stock portfolio, and record it as J.</a:t>
            </a:r>
          </a:p>
          <a:p>
            <a:pPr marL="285750" indent="-285750" algn="just">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According to the rate of return of each industry index in the observation period J, the industry "winner portfolio" (W) and the industry "loser portfolio" (L) are constructed by the tenth method.</a:t>
            </a:r>
          </a:p>
          <a:p>
            <a:pPr marL="285750" indent="-285750" algn="just">
              <a:buFont typeface="Arial" panose="020B0604020202020204" pitchFamily="34" charset="0"/>
              <a:buChar char="•"/>
            </a:pPr>
            <a:r>
              <a:rPr lang="en-US" sz="1800" dirty="0">
                <a:effectLst/>
                <a:latin typeface="Times New Roman" panose="02020603050405020304" pitchFamily="18" charset="0"/>
                <a:ea typeface="等线" panose="02010600030101010101" pitchFamily="2" charset="-122"/>
              </a:rPr>
              <a:t>After the observation period J is determined, a certain time interval is taken as the holding period of "winner portfolio" and "loser portfolio", which is recorded as K. Accordingly, this trading strategy is recorded as strategy (J, K)</a:t>
            </a:r>
            <a:r>
              <a:rPr lang="en-US" dirty="0">
                <a:latin typeface="Times New Roman" panose="02020603050405020304" pitchFamily="18" charset="0"/>
                <a:ea typeface="等线" panose="02010600030101010101" pitchFamily="2" charset="-122"/>
              </a:rPr>
              <a:t>.</a:t>
            </a:r>
            <a:endParaRPr lang="en-US" sz="1800" dirty="0">
              <a:effectLst/>
              <a:latin typeface="Times New Roman" panose="02020603050405020304" pitchFamily="18" charset="0"/>
              <a:ea typeface="等线" panose="02010600030101010101" pitchFamily="2" charset="-122"/>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26FE51-CDE4-450D-AAE4-45965DAE1275}"/>
              </a:ext>
            </a:extLst>
          </p:cNvPr>
          <p:cNvSpPr txBox="1"/>
          <p:nvPr/>
        </p:nvSpPr>
        <p:spPr>
          <a:xfrm>
            <a:off x="4793455" y="6492875"/>
            <a:ext cx="1943101"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Table 4.1 16 (J, K) strategies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78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F5F3-F608-4D2C-B0ED-476AD9869FE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Methods (</a:t>
            </a:r>
            <a:r>
              <a:rPr lang="en-US" altLang="zh-CN" dirty="0" err="1">
                <a:latin typeface="Times New Roman" panose="02020603050405020304" pitchFamily="18" charset="0"/>
                <a:cs typeface="Times New Roman" panose="02020603050405020304" pitchFamily="18" charset="0"/>
              </a:rPr>
              <a:t>con’t</a:t>
            </a:r>
            <a:r>
              <a:rPr lang="en-US" altLang="zh-CN" dirty="0">
                <a:latin typeface="Times New Roman" panose="02020603050405020304" pitchFamily="18" charset="0"/>
                <a:cs typeface="Times New Roman" panose="02020603050405020304" pitchFamily="18" charset="0"/>
              </a:rPr>
              <a:t>)</a:t>
            </a:r>
            <a:endParaRPr lang="en-US" dirty="0"/>
          </a:p>
        </p:txBody>
      </p:sp>
      <p:sp>
        <p:nvSpPr>
          <p:cNvPr id="6" name="TextBox 5">
            <a:extLst>
              <a:ext uri="{FF2B5EF4-FFF2-40B4-BE49-F238E27FC236}">
                <a16:creationId xmlns:a16="http://schemas.microsoft.com/office/drawing/2014/main" id="{69D2B2B7-8DB8-4F67-85ED-D3F0BA9352D1}"/>
              </a:ext>
            </a:extLst>
          </p:cNvPr>
          <p:cNvSpPr txBox="1"/>
          <p:nvPr/>
        </p:nvSpPr>
        <p:spPr>
          <a:xfrm>
            <a:off x="838200" y="1385889"/>
            <a:ext cx="9940218" cy="1477328"/>
          </a:xfrm>
          <a:prstGeom prst="rect">
            <a:avLst/>
          </a:prstGeom>
          <a:noFill/>
        </p:spPr>
        <p:txBody>
          <a:bodyPr wrap="square">
            <a:spAutoFit/>
          </a:bodyPr>
          <a:lstStyle/>
          <a:p>
            <a:pPr marL="0" indent="0" algn="just">
              <a:buNone/>
            </a:pPr>
            <a:r>
              <a:rPr lang="en-US" dirty="0">
                <a:latin typeface="Times New Roman" panose="02020603050405020304" pitchFamily="18" charset="0"/>
                <a:cs typeface="Times New Roman" panose="02020603050405020304" pitchFamily="18" charset="0"/>
              </a:rPr>
              <a:t>D</a:t>
            </a:r>
            <a:r>
              <a:rPr lang="en-US" sz="1800" b="0" i="0" u="none" strike="noStrike" baseline="0" dirty="0">
                <a:latin typeface="Times New Roman" panose="02020603050405020304" pitchFamily="18" charset="0"/>
                <a:cs typeface="Times New Roman" panose="02020603050405020304" pitchFamily="18" charset="0"/>
              </a:rPr>
              <a:t>ata processing: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three different </a:t>
            </a:r>
            <a:r>
              <a:rPr lang="en-US" altLang="zh-CN" dirty="0">
                <a:latin typeface="Times New Roman" panose="02020603050405020304" pitchFamily="18" charset="0"/>
                <a:cs typeface="Times New Roman" panose="02020603050405020304" pitchFamily="18" charset="0"/>
              </a:rPr>
              <a:t>operations for “winner” and “loser”,</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which are </a:t>
            </a:r>
            <a:r>
              <a:rPr lang="en-US" altLang="zh-CN" b="1" dirty="0">
                <a:latin typeface="Times New Roman" panose="02020603050405020304" pitchFamily="18" charset="0"/>
                <a:cs typeface="Times New Roman" panose="02020603050405020304" pitchFamily="18" charset="0"/>
              </a:rPr>
              <a:t>long, short, and long-short</a:t>
            </a:r>
            <a:r>
              <a:rPr lang="en-US" altLang="zh-CN"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 (3,6) </a:t>
            </a:r>
            <a:r>
              <a:rPr lang="en-US" altLang="zh-CN" sz="1800" dirty="0">
                <a:latin typeface="Times New Roman" panose="02020603050405020304" pitchFamily="18" charset="0"/>
                <a:cs typeface="Times New Roman" panose="02020603050405020304" pitchFamily="18" charset="0"/>
              </a:rPr>
              <a:t>strategy as an </a:t>
            </a:r>
            <a:r>
              <a:rPr lang="en-US" altLang="zh-CN"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F675465E-1796-4237-9B3D-3293E4C9E4E7}"/>
              </a:ext>
            </a:extLst>
          </p:cNvPr>
          <p:cNvGraphicFramePr>
            <a:graphicFrameLocks noGrp="1"/>
          </p:cNvGraphicFramePr>
          <p:nvPr>
            <p:ph idx="1"/>
            <p:extLst>
              <p:ext uri="{D42A27DB-BD31-4B8C-83A1-F6EECF244321}">
                <p14:modId xmlns:p14="http://schemas.microsoft.com/office/powerpoint/2010/main" val="3874598973"/>
              </p:ext>
            </p:extLst>
          </p:nvPr>
        </p:nvGraphicFramePr>
        <p:xfrm>
          <a:off x="899769" y="2480603"/>
          <a:ext cx="9878648" cy="3947184"/>
        </p:xfrm>
        <a:graphic>
          <a:graphicData uri="http://schemas.openxmlformats.org/drawingml/2006/table">
            <a:tbl>
              <a:tblPr>
                <a:tableStyleId>{5C22544A-7EE6-4342-B048-85BDC9FD1C3A}</a:tableStyleId>
              </a:tblPr>
              <a:tblGrid>
                <a:gridCol w="684007">
                  <a:extLst>
                    <a:ext uri="{9D8B030D-6E8A-4147-A177-3AD203B41FA5}">
                      <a16:colId xmlns:a16="http://schemas.microsoft.com/office/drawing/2014/main" val="1689040293"/>
                    </a:ext>
                  </a:extLst>
                </a:gridCol>
                <a:gridCol w="684007">
                  <a:extLst>
                    <a:ext uri="{9D8B030D-6E8A-4147-A177-3AD203B41FA5}">
                      <a16:colId xmlns:a16="http://schemas.microsoft.com/office/drawing/2014/main" val="279327470"/>
                    </a:ext>
                  </a:extLst>
                </a:gridCol>
                <a:gridCol w="684007">
                  <a:extLst>
                    <a:ext uri="{9D8B030D-6E8A-4147-A177-3AD203B41FA5}">
                      <a16:colId xmlns:a16="http://schemas.microsoft.com/office/drawing/2014/main" val="3614995137"/>
                    </a:ext>
                  </a:extLst>
                </a:gridCol>
                <a:gridCol w="697161">
                  <a:extLst>
                    <a:ext uri="{9D8B030D-6E8A-4147-A177-3AD203B41FA5}">
                      <a16:colId xmlns:a16="http://schemas.microsoft.com/office/drawing/2014/main" val="1110345399"/>
                    </a:ext>
                  </a:extLst>
                </a:gridCol>
                <a:gridCol w="710316">
                  <a:extLst>
                    <a:ext uri="{9D8B030D-6E8A-4147-A177-3AD203B41FA5}">
                      <a16:colId xmlns:a16="http://schemas.microsoft.com/office/drawing/2014/main" val="4097017409"/>
                    </a:ext>
                  </a:extLst>
                </a:gridCol>
                <a:gridCol w="710316">
                  <a:extLst>
                    <a:ext uri="{9D8B030D-6E8A-4147-A177-3AD203B41FA5}">
                      <a16:colId xmlns:a16="http://schemas.microsoft.com/office/drawing/2014/main" val="1565933411"/>
                    </a:ext>
                  </a:extLst>
                </a:gridCol>
                <a:gridCol w="710316">
                  <a:extLst>
                    <a:ext uri="{9D8B030D-6E8A-4147-A177-3AD203B41FA5}">
                      <a16:colId xmlns:a16="http://schemas.microsoft.com/office/drawing/2014/main" val="1369828610"/>
                    </a:ext>
                  </a:extLst>
                </a:gridCol>
                <a:gridCol w="710316">
                  <a:extLst>
                    <a:ext uri="{9D8B030D-6E8A-4147-A177-3AD203B41FA5}">
                      <a16:colId xmlns:a16="http://schemas.microsoft.com/office/drawing/2014/main" val="464249589"/>
                    </a:ext>
                  </a:extLst>
                </a:gridCol>
                <a:gridCol w="710316">
                  <a:extLst>
                    <a:ext uri="{9D8B030D-6E8A-4147-A177-3AD203B41FA5}">
                      <a16:colId xmlns:a16="http://schemas.microsoft.com/office/drawing/2014/main" val="2831529646"/>
                    </a:ext>
                  </a:extLst>
                </a:gridCol>
                <a:gridCol w="710316">
                  <a:extLst>
                    <a:ext uri="{9D8B030D-6E8A-4147-A177-3AD203B41FA5}">
                      <a16:colId xmlns:a16="http://schemas.microsoft.com/office/drawing/2014/main" val="504338633"/>
                    </a:ext>
                  </a:extLst>
                </a:gridCol>
                <a:gridCol w="710316">
                  <a:extLst>
                    <a:ext uri="{9D8B030D-6E8A-4147-A177-3AD203B41FA5}">
                      <a16:colId xmlns:a16="http://schemas.microsoft.com/office/drawing/2014/main" val="3914021281"/>
                    </a:ext>
                  </a:extLst>
                </a:gridCol>
                <a:gridCol w="710316">
                  <a:extLst>
                    <a:ext uri="{9D8B030D-6E8A-4147-A177-3AD203B41FA5}">
                      <a16:colId xmlns:a16="http://schemas.microsoft.com/office/drawing/2014/main" val="3074110136"/>
                    </a:ext>
                  </a:extLst>
                </a:gridCol>
                <a:gridCol w="723469">
                  <a:extLst>
                    <a:ext uri="{9D8B030D-6E8A-4147-A177-3AD203B41FA5}">
                      <a16:colId xmlns:a16="http://schemas.microsoft.com/office/drawing/2014/main" val="4117174909"/>
                    </a:ext>
                  </a:extLst>
                </a:gridCol>
                <a:gridCol w="723469">
                  <a:extLst>
                    <a:ext uri="{9D8B030D-6E8A-4147-A177-3AD203B41FA5}">
                      <a16:colId xmlns:a16="http://schemas.microsoft.com/office/drawing/2014/main" val="115302794"/>
                    </a:ext>
                  </a:extLst>
                </a:gridCol>
              </a:tblGrid>
              <a:tr h="246699">
                <a:tc>
                  <a:txBody>
                    <a:bodyPr/>
                    <a:lstStyle/>
                    <a:p>
                      <a:pPr algn="r" fontAlgn="b"/>
                      <a:r>
                        <a:rPr lang="en-US" sz="1100" u="none" strike="noStrike">
                          <a:effectLst/>
                        </a:rPr>
                        <a:t>2005/1/1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2005/5/1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2005/6/1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2005/7/1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2005/8/1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2005/9/1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2005/10/1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2005/11/1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2005/12/1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2006/1/1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2006/2/1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7098696"/>
                  </a:ext>
                </a:extLst>
              </a:tr>
              <a:tr h="246699">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7584905"/>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8371915"/>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87084280"/>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9438635"/>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0.11%</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25942083"/>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0.16%</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1962695"/>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175070"/>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0009041"/>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0.32%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8424543"/>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6008376"/>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9596435"/>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01382113"/>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7481555"/>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9946192"/>
                  </a:ext>
                </a:extLst>
              </a:tr>
              <a:tr h="246699">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0.25%</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9246713"/>
                  </a:ext>
                </a:extLst>
              </a:tr>
            </a:tbl>
          </a:graphicData>
        </a:graphic>
      </p:graphicFrame>
      <p:sp>
        <p:nvSpPr>
          <p:cNvPr id="11" name="TextBox 10">
            <a:extLst>
              <a:ext uri="{FF2B5EF4-FFF2-40B4-BE49-F238E27FC236}">
                <a16:creationId xmlns:a16="http://schemas.microsoft.com/office/drawing/2014/main" id="{0D9898C1-1E6E-4A0F-A57A-A64DBADC9405}"/>
              </a:ext>
            </a:extLst>
          </p:cNvPr>
          <p:cNvSpPr txBox="1"/>
          <p:nvPr/>
        </p:nvSpPr>
        <p:spPr>
          <a:xfrm>
            <a:off x="4957762" y="6492875"/>
            <a:ext cx="1764506"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Table 4.2 monthly return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58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C224-7A69-41EA-B59C-45160FDAE6D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Methods (</a:t>
            </a:r>
            <a:r>
              <a:rPr lang="en-US" altLang="zh-CN" dirty="0" err="1">
                <a:latin typeface="Times New Roman" panose="02020603050405020304" pitchFamily="18" charset="0"/>
                <a:cs typeface="Times New Roman" panose="02020603050405020304" pitchFamily="18" charset="0"/>
              </a:rPr>
              <a:t>con’t</a:t>
            </a:r>
            <a:r>
              <a:rPr lang="en-US" altLang="zh-CN"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8BE0F3E3-6B3E-411A-95D8-F27381F710FA}"/>
              </a:ext>
            </a:extLst>
          </p:cNvPr>
          <p:cNvSpPr>
            <a:spLocks noGrp="1"/>
          </p:cNvSpPr>
          <p:nvPr>
            <p:ph idx="1"/>
          </p:nvPr>
        </p:nvSpPr>
        <p:spPr>
          <a:xfrm>
            <a:off x="838200" y="1690688"/>
            <a:ext cx="10515600" cy="4486275"/>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D</a:t>
            </a:r>
            <a:r>
              <a:rPr lang="en-US" sz="1800" b="0" i="0" u="none" strike="noStrike" baseline="0" dirty="0">
                <a:latin typeface="Times New Roman" panose="02020603050405020304" pitchFamily="18" charset="0"/>
                <a:cs typeface="Times New Roman" panose="02020603050405020304" pitchFamily="18" charset="0"/>
              </a:rPr>
              <a:t>ata processing</a:t>
            </a:r>
            <a:r>
              <a:rPr lang="en-US" altLang="zh-CN" sz="1800" b="0" i="0" u="none" strike="noStrike" baseline="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We will have </a:t>
            </a:r>
            <a:r>
              <a:rPr lang="en-US" sz="1800" b="1" dirty="0">
                <a:latin typeface="Times New Roman" panose="02020603050405020304" pitchFamily="18" charset="0"/>
                <a:cs typeface="Times New Roman" panose="02020603050405020304" pitchFamily="18" charset="0"/>
              </a:rPr>
              <a:t>whole period return, annual return, whole period maximum </a:t>
            </a:r>
            <a:r>
              <a:rPr lang="en-US" altLang="zh-CN" sz="1800" b="1" dirty="0">
                <a:latin typeface="Times New Roman" panose="02020603050405020304" pitchFamily="18" charset="0"/>
                <a:cs typeface="Times New Roman" panose="02020603050405020304" pitchFamily="18" charset="0"/>
              </a:rPr>
              <a:t>drawdown and annual </a:t>
            </a:r>
            <a:r>
              <a:rPr lang="en-US" sz="1800" b="1" dirty="0">
                <a:latin typeface="Times New Roman" panose="02020603050405020304" pitchFamily="18" charset="0"/>
                <a:cs typeface="Times New Roman" panose="02020603050405020304" pitchFamily="18" charset="0"/>
              </a:rPr>
              <a:t>maximum </a:t>
            </a:r>
            <a:r>
              <a:rPr lang="en-US" altLang="zh-CN" sz="1800" b="1" dirty="0">
                <a:latin typeface="Times New Roman" panose="02020603050405020304" pitchFamily="18" charset="0"/>
                <a:cs typeface="Times New Roman" panose="02020603050405020304" pitchFamily="18" charset="0"/>
              </a:rPr>
              <a:t>drawdown</a:t>
            </a:r>
            <a:r>
              <a:rPr lang="en-US" altLang="zh-C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Use long </a:t>
            </a:r>
            <a:r>
              <a:rPr lang="en-US" altLang="zh-CN" sz="1800" dirty="0">
                <a:latin typeface="Times New Roman" panose="02020603050405020304" pitchFamily="18" charset="0"/>
                <a:cs typeface="Times New Roman" panose="02020603050405020304" pitchFamily="18" charset="0"/>
              </a:rPr>
              <a:t>strategy as an example. (See Excel)</a:t>
            </a:r>
            <a:endParaRPr lang="en-US" sz="1800" dirty="0">
              <a:latin typeface="Times New Roman" panose="02020603050405020304" pitchFamily="18" charset="0"/>
              <a:cs typeface="Times New Roman" panose="02020603050405020304" pitchFamily="18" charset="0"/>
            </a:endParaRPr>
          </a:p>
          <a:p>
            <a:pPr algn="just"/>
            <a:endParaRPr lang="en-US" sz="1800" b="0" i="0" u="none" strike="noStrike" baseline="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B67AB9F-75B0-4D9D-93E7-072452251473}"/>
              </a:ext>
            </a:extLst>
          </p:cNvPr>
          <p:cNvGraphicFramePr>
            <a:graphicFrameLocks noGrp="1"/>
          </p:cNvGraphicFramePr>
          <p:nvPr>
            <p:extLst>
              <p:ext uri="{D42A27DB-BD31-4B8C-83A1-F6EECF244321}">
                <p14:modId xmlns:p14="http://schemas.microsoft.com/office/powerpoint/2010/main" val="2382458161"/>
              </p:ext>
            </p:extLst>
          </p:nvPr>
        </p:nvGraphicFramePr>
        <p:xfrm>
          <a:off x="1491850" y="3078161"/>
          <a:ext cx="9208299" cy="2939936"/>
        </p:xfrm>
        <a:graphic>
          <a:graphicData uri="http://schemas.openxmlformats.org/drawingml/2006/table">
            <a:tbl>
              <a:tblPr>
                <a:tableStyleId>{5C22544A-7EE6-4342-B048-85BDC9FD1C3A}</a:tableStyleId>
              </a:tblPr>
              <a:tblGrid>
                <a:gridCol w="4114957">
                  <a:extLst>
                    <a:ext uri="{9D8B030D-6E8A-4147-A177-3AD203B41FA5}">
                      <a16:colId xmlns:a16="http://schemas.microsoft.com/office/drawing/2014/main" val="2299351005"/>
                    </a:ext>
                  </a:extLst>
                </a:gridCol>
                <a:gridCol w="1035934">
                  <a:extLst>
                    <a:ext uri="{9D8B030D-6E8A-4147-A177-3AD203B41FA5}">
                      <a16:colId xmlns:a16="http://schemas.microsoft.com/office/drawing/2014/main" val="3876946672"/>
                    </a:ext>
                  </a:extLst>
                </a:gridCol>
                <a:gridCol w="1035934">
                  <a:extLst>
                    <a:ext uri="{9D8B030D-6E8A-4147-A177-3AD203B41FA5}">
                      <a16:colId xmlns:a16="http://schemas.microsoft.com/office/drawing/2014/main" val="3232199079"/>
                    </a:ext>
                  </a:extLst>
                </a:gridCol>
                <a:gridCol w="1035934">
                  <a:extLst>
                    <a:ext uri="{9D8B030D-6E8A-4147-A177-3AD203B41FA5}">
                      <a16:colId xmlns:a16="http://schemas.microsoft.com/office/drawing/2014/main" val="530635275"/>
                    </a:ext>
                  </a:extLst>
                </a:gridCol>
                <a:gridCol w="1035934">
                  <a:extLst>
                    <a:ext uri="{9D8B030D-6E8A-4147-A177-3AD203B41FA5}">
                      <a16:colId xmlns:a16="http://schemas.microsoft.com/office/drawing/2014/main" val="420172119"/>
                    </a:ext>
                  </a:extLst>
                </a:gridCol>
                <a:gridCol w="949606">
                  <a:extLst>
                    <a:ext uri="{9D8B030D-6E8A-4147-A177-3AD203B41FA5}">
                      <a16:colId xmlns:a16="http://schemas.microsoft.com/office/drawing/2014/main" val="867723794"/>
                    </a:ext>
                  </a:extLst>
                </a:gridCol>
              </a:tblGrid>
              <a:tr h="1015208">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Whole Period Return</a:t>
                      </a:r>
                      <a:br>
                        <a:rPr lang="en-US" sz="1400" u="none" strike="noStrike" dirty="0">
                          <a:effectLst/>
                          <a:latin typeface="Times New Roman" panose="02020603050405020304" pitchFamily="18" charset="0"/>
                          <a:cs typeface="Times New Roman" panose="02020603050405020304" pitchFamily="18" charset="0"/>
                        </a:rPr>
                      </a:br>
                      <a:r>
                        <a:rPr lang="en-US" sz="1400" u="none" strike="noStrike" dirty="0">
                          <a:effectLst/>
                          <a:latin typeface="Times New Roman" panose="02020603050405020304" pitchFamily="18" charset="0"/>
                          <a:cs typeface="Times New Roman" panose="02020603050405020304" pitchFamily="18" charset="0"/>
                        </a:rPr>
                        <a:t>Observation Period (Column)</a:t>
                      </a:r>
                      <a:br>
                        <a:rPr lang="en-US" sz="1400" u="none" strike="noStrike" dirty="0">
                          <a:effectLst/>
                          <a:latin typeface="Times New Roman" panose="02020603050405020304" pitchFamily="18" charset="0"/>
                          <a:cs typeface="Times New Roman" panose="02020603050405020304" pitchFamily="18" charset="0"/>
                        </a:rPr>
                      </a:br>
                      <a:r>
                        <a:rPr lang="en-US" sz="1400" u="none" strike="noStrike" dirty="0">
                          <a:effectLst/>
                          <a:latin typeface="Times New Roman" panose="02020603050405020304" pitchFamily="18" charset="0"/>
                          <a:cs typeface="Times New Roman" panose="02020603050405020304" pitchFamily="18" charset="0"/>
                        </a:rPr>
                        <a:t>Holding Period (Row)</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CSI</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703654563"/>
                  </a:ext>
                </a:extLst>
              </a:tr>
              <a:tr h="479234">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3440.0515%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2065.5655%</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1355.1207%</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1440.2388%</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580.3791%</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684349151"/>
                  </a:ext>
                </a:extLst>
              </a:tr>
              <a:tr h="479234">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3</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3179.1654%</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1837.5222%</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1555.4806%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1763.0119%</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4101165555"/>
                  </a:ext>
                </a:extLst>
              </a:tr>
              <a:tr h="479234">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6</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998.7904%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917.5327%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1164.4403%</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1586.8964%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098222949"/>
                  </a:ext>
                </a:extLst>
              </a:tr>
              <a:tr h="487026">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1655.8180%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1348.5384%</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a:effectLst/>
                          <a:latin typeface="Times New Roman" panose="02020603050405020304" pitchFamily="18" charset="0"/>
                          <a:cs typeface="Times New Roman" panose="02020603050405020304" pitchFamily="18" charset="0"/>
                        </a:rPr>
                        <a:t>1837.5222%</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1196.3771%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3591009865"/>
                  </a:ext>
                </a:extLst>
              </a:tr>
            </a:tbl>
          </a:graphicData>
        </a:graphic>
      </p:graphicFrame>
      <p:sp>
        <p:nvSpPr>
          <p:cNvPr id="5" name="TextBox 4">
            <a:extLst>
              <a:ext uri="{FF2B5EF4-FFF2-40B4-BE49-F238E27FC236}">
                <a16:creationId xmlns:a16="http://schemas.microsoft.com/office/drawing/2014/main" id="{B329BF9B-17A6-4EDC-9644-076E9B817EA5}"/>
              </a:ext>
            </a:extLst>
          </p:cNvPr>
          <p:cNvSpPr txBox="1"/>
          <p:nvPr/>
        </p:nvSpPr>
        <p:spPr>
          <a:xfrm>
            <a:off x="4843462" y="6215876"/>
            <a:ext cx="2016919"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Table 4.3 </a:t>
            </a:r>
            <a:r>
              <a:rPr lang="en-US" sz="1200" dirty="0">
                <a:latin typeface="Times New Roman" panose="02020603050405020304" pitchFamily="18" charset="0"/>
                <a:cs typeface="Times New Roman" panose="02020603050405020304" pitchFamily="18" charset="0"/>
              </a:rPr>
              <a:t>whole period return</a:t>
            </a:r>
          </a:p>
        </p:txBody>
      </p:sp>
    </p:spTree>
    <p:extLst>
      <p:ext uri="{BB962C8B-B14F-4D97-AF65-F5344CB8AC3E}">
        <p14:creationId xmlns:p14="http://schemas.microsoft.com/office/powerpoint/2010/main" val="379188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8FF2-B6FD-44AD-AEB9-B297F5FB3C0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 Methods (</a:t>
            </a:r>
            <a:r>
              <a:rPr lang="en-US" altLang="zh-CN" dirty="0" err="1">
                <a:latin typeface="Times New Roman" panose="02020603050405020304" pitchFamily="18" charset="0"/>
                <a:cs typeface="Times New Roman" panose="02020603050405020304" pitchFamily="18" charset="0"/>
              </a:rPr>
              <a:t>con’t</a:t>
            </a:r>
            <a:r>
              <a:rPr lang="en-US" altLang="zh-CN"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229F807C-B6D1-4EAE-BF15-E89A7552CEC9}"/>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D</a:t>
            </a:r>
            <a:r>
              <a:rPr lang="en-US" sz="1800" b="0" i="0" u="none" strike="noStrike" baseline="0" dirty="0">
                <a:latin typeface="Times New Roman" panose="02020603050405020304" pitchFamily="18" charset="0"/>
                <a:cs typeface="Times New Roman" panose="02020603050405020304" pitchFamily="18" charset="0"/>
              </a:rPr>
              <a:t>ata processing</a:t>
            </a:r>
            <a:r>
              <a:rPr lang="en-US" altLang="zh-CN" sz="1800" b="0" i="0" u="none" strike="noStrike" baseline="0" dirty="0">
                <a:latin typeface="Times New Roman" panose="02020603050405020304" pitchFamily="18" charset="0"/>
                <a:cs typeface="Times New Roman" panose="02020603050405020304" pitchFamily="18" charset="0"/>
              </a:rPr>
              <a:t>:</a:t>
            </a:r>
          </a:p>
          <a:p>
            <a:r>
              <a:rPr lang="en-US" altLang="zh-CN" sz="1800" b="0" i="0" u="none" strike="noStrike" baseline="0" dirty="0">
                <a:latin typeface="Times New Roman" panose="02020603050405020304" pitchFamily="18" charset="0"/>
                <a:cs typeface="Times New Roman" panose="02020603050405020304" pitchFamily="18" charset="0"/>
              </a:rPr>
              <a:t>We will have the graph for </a:t>
            </a:r>
            <a:r>
              <a:rPr lang="en-US" altLang="zh-CN" sz="1800" b="1" i="0" u="none" strike="noStrike" baseline="0" dirty="0">
                <a:latin typeface="Times New Roman" panose="02020603050405020304" pitchFamily="18" charset="0"/>
                <a:cs typeface="Times New Roman" panose="02020603050405020304" pitchFamily="18" charset="0"/>
              </a:rPr>
              <a:t>long, short, long-short, and CSI 300 </a:t>
            </a:r>
            <a:r>
              <a:rPr lang="en-US" altLang="zh-CN" sz="1800" b="1" dirty="0">
                <a:latin typeface="Times New Roman" panose="02020603050405020304" pitchFamily="18" charset="0"/>
                <a:cs typeface="Times New Roman" panose="02020603050405020304" pitchFamily="18" charset="0"/>
              </a:rPr>
              <a:t>Index</a:t>
            </a:r>
            <a:r>
              <a:rPr lang="en-US" altLang="zh-CN" sz="1800" b="1" i="0" u="none" strike="noStrike" baseline="0" dirty="0">
                <a:latin typeface="Times New Roman" panose="02020603050405020304" pitchFamily="18" charset="0"/>
                <a:cs typeface="Times New Roman" panose="02020603050405020304" pitchFamily="18" charset="0"/>
              </a:rPr>
              <a:t> monthly returns</a:t>
            </a:r>
            <a:r>
              <a:rPr lang="en-US" altLang="zh-CN" sz="1800" b="0" i="0" u="none" strike="noStrike" baseline="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Use (3,3) </a:t>
            </a:r>
            <a:r>
              <a:rPr lang="en-US" altLang="zh-CN" sz="1800" dirty="0">
                <a:latin typeface="Times New Roman" panose="02020603050405020304" pitchFamily="18" charset="0"/>
                <a:cs typeface="Times New Roman" panose="02020603050405020304" pitchFamily="18" charset="0"/>
              </a:rPr>
              <a:t>strategy as an example.</a:t>
            </a: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7A68C6E-936A-4054-A631-B9B798A69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94" y="4607325"/>
            <a:ext cx="8412956" cy="1670318"/>
          </a:xfrm>
          <a:prstGeom prst="rect">
            <a:avLst/>
          </a:prstGeom>
        </p:spPr>
      </p:pic>
      <p:sp>
        <p:nvSpPr>
          <p:cNvPr id="8" name="TextBox 7">
            <a:extLst>
              <a:ext uri="{FF2B5EF4-FFF2-40B4-BE49-F238E27FC236}">
                <a16:creationId xmlns:a16="http://schemas.microsoft.com/office/drawing/2014/main" id="{A1D040B1-E106-42B6-9C21-1DCBE3D89BFC}"/>
              </a:ext>
            </a:extLst>
          </p:cNvPr>
          <p:cNvSpPr txBox="1"/>
          <p:nvPr/>
        </p:nvSpPr>
        <p:spPr>
          <a:xfrm>
            <a:off x="5017294" y="6311900"/>
            <a:ext cx="215741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Graph 4.1 whole period return</a:t>
            </a:r>
            <a:endParaRPr lang="en-US" sz="1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BA34B61-8645-48DD-826B-B943023D1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194" y="3003129"/>
            <a:ext cx="8412956" cy="1673295"/>
          </a:xfrm>
          <a:prstGeom prst="rect">
            <a:avLst/>
          </a:prstGeom>
        </p:spPr>
      </p:pic>
    </p:spTree>
    <p:extLst>
      <p:ext uri="{BB962C8B-B14F-4D97-AF65-F5344CB8AC3E}">
        <p14:creationId xmlns:p14="http://schemas.microsoft.com/office/powerpoint/2010/main" val="2037973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5461</Words>
  <Application>Microsoft Office PowerPoint</Application>
  <PresentationFormat>宽屏</PresentationFormat>
  <Paragraphs>2355</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MingLiU</vt:lpstr>
      <vt:lpstr>Arial</vt:lpstr>
      <vt:lpstr>Calibri</vt:lpstr>
      <vt:lpstr>Calibri Light</vt:lpstr>
      <vt:lpstr>Times New Roman</vt:lpstr>
      <vt:lpstr>Office Theme</vt:lpstr>
      <vt:lpstr>PowerPoint 演示文稿</vt:lpstr>
      <vt:lpstr>1 Research question</vt:lpstr>
      <vt:lpstr>2 Introduction</vt:lpstr>
      <vt:lpstr>3 Data</vt:lpstr>
      <vt:lpstr>4 Methods</vt:lpstr>
      <vt:lpstr>4 Methods (con’t)</vt:lpstr>
      <vt:lpstr>4 Methods (con’t)</vt:lpstr>
      <vt:lpstr>4 Methods (con’t)</vt:lpstr>
      <vt:lpstr>4 Methods (con’t)</vt:lpstr>
      <vt:lpstr>5 Results of Return</vt:lpstr>
      <vt:lpstr>PowerPoint 演示文稿</vt:lpstr>
      <vt:lpstr>PowerPoint 演示文稿</vt:lpstr>
      <vt:lpstr>5 Results of Maximum Drawdown (con’t)</vt:lpstr>
      <vt:lpstr>PowerPoint 演示文稿</vt:lpstr>
      <vt:lpstr>PowerPoint 演示文稿</vt:lpstr>
      <vt:lpstr>PowerPoint 演示文稿</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YuFei</dc:creator>
  <cp:lastModifiedBy>Sun YuFei</cp:lastModifiedBy>
  <cp:revision>56</cp:revision>
  <dcterms:created xsi:type="dcterms:W3CDTF">2021-05-11T07:59:51Z</dcterms:created>
  <dcterms:modified xsi:type="dcterms:W3CDTF">2022-06-04T13:54:57Z</dcterms:modified>
</cp:coreProperties>
</file>