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81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EE70-A5F5-87AC-89FF-C2CC305A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57EC2-D313-9B46-DDE5-B05377D6E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68FE9-2A8D-3A6B-B0F9-E114F9D1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1A027-3642-3640-6279-F60B0E4C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22877-3C4D-599D-F306-82AD3EC4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3099D-D2F3-8BDA-22EA-F13A625D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4B4828-7374-C6ED-0072-25257E7D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2F249-AA3D-BDDD-CAB6-B5320C49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7A10A-773B-815C-DF0C-4DF38CE7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A6B7B-AB51-E727-7983-75090A3A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01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D0A758-30C0-5C37-7D43-B3387BE9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0D7BC8-0C61-AD6E-053D-1CB2F704A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25EC4-2F34-810B-93F4-47EF6303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F359A-9A58-9B86-7595-75D5160E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A2F87-8750-EC06-5680-8CEE6E48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25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74C11-04BE-20C2-10B3-0FA1FA3D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DDEC1-206A-45A6-7850-E014B7CA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2BE52-6FD1-E2C1-2AFA-B910A0B1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4A61D-04D8-12F6-405C-9B678E63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C0E4B-F18B-A962-2F66-36F2F9B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07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A92-96A3-C402-7128-82958475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1F0140-15EF-323F-C9E3-4708BFCF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D8836-535B-9E60-B6BF-E1AB857B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FD2CF-E68B-7C7A-EFC4-29D50FEA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4D0B7-72B3-3159-207A-55ED1F1D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93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4A582-AD90-EE64-ADFC-CF70DEA6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3F331-88C1-0643-327A-7BB41EB08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35D33-88CE-B6D2-C8ED-D196285A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C7DAAB-C0A0-78A1-062F-76ABD1A2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3A8F85-ECCE-F0C5-8005-F8BC4797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B07ED-107B-5A87-7392-EBC77AF6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99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B6A3B-0EC7-956A-220B-F07B5A0D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1B503-5F3C-CA8F-B6E6-D06B45FC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24A417-508C-3203-9203-C6F9C2B4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09425-63B9-0E99-0625-1E9FBB8E0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1540A4-557F-C326-DF17-6EC96435E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68135E-E263-7E65-4DDF-AF72E1E6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38E1C1-30BE-47C9-AFC6-D12D4107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40D184-A4AD-97DC-5C5C-B9FBC0CC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20688-72D7-133B-318E-D743D3B8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9A8225-AFAA-50D0-6942-D4D16A12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AFD2D8-27B2-9A5B-1505-6170893E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0CFB2A-9818-3076-1825-A21FD8FA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022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5E6D2C-421D-376B-D4B1-C4FF1C95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D91FF1-FB19-7CD4-9337-7396AA85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0A64A-5A1B-41BF-E2B1-A1EEDE57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451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33CC-9BD8-B47E-B22D-BC1FE917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79574-AB34-24C9-7385-5D275CCA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5A551-022F-DD3D-81B8-FA284D93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FAD7F2-6AC7-3792-2F40-B8948F9D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0C4E1B-36D9-3DCA-905E-FBE73A8D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B05E2-4EE9-DC2E-7344-C97363FB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71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12F07-A375-DCC8-71A0-9B510A5B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9F714D-9B3A-3A49-7FF4-58F7A6272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F380C7-8074-710A-820A-C747F30A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5CD9E-7939-74EB-0E8A-3DD22AF6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C46640-39C8-8FEA-059F-E5FD1557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8687CE-1CAC-4EE0-4791-BD446F3F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76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5815B2-7B0E-5036-CAF6-9CB0486A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5AD31-ECD2-53F9-793E-7245E45E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88063-3D73-3179-449C-956F362DE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247AC-1FF4-4F81-92F9-78A906FF5AB8}" type="datetimeFigureOut">
              <a:rPr lang="es-PE" smtClean="0"/>
              <a:t>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09CC3-548B-0833-5700-3496AB885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0A900-4A70-DF1D-6A8C-D9A6B1A60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EAC1D-16AB-4588-BE2D-EA0D50283D7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E0FAF-0E2A-C6FB-FCB1-979B15F6B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AA0A04E-BB59-E9D7-FEF4-C46D27714AC7}"/>
              </a:ext>
            </a:extLst>
          </p:cNvPr>
          <p:cNvSpPr txBox="1"/>
          <p:nvPr/>
        </p:nvSpPr>
        <p:spPr>
          <a:xfrm>
            <a:off x="936498" y="2459504"/>
            <a:ext cx="103190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MX" sz="2000" b="1" dirty="0"/>
              <a:t>¿Qué es el modelo de cajas en CSS?</a:t>
            </a:r>
          </a:p>
          <a:p>
            <a:pPr algn="just">
              <a:buNone/>
            </a:pPr>
            <a:r>
              <a:rPr lang="es-MX" sz="2000" dirty="0"/>
              <a:t>El </a:t>
            </a:r>
            <a:r>
              <a:rPr lang="es-MX" sz="2000" b="1" dirty="0"/>
              <a:t>modelo de cajas</a:t>
            </a:r>
            <a:r>
              <a:rPr lang="es-MX" sz="2000" dirty="0"/>
              <a:t> describe cómo se construye cada elemento en una página web. Está compuesto por capas que determinan el espacio que ocupa un elemento y cómo se relaciona con otros.</a:t>
            </a:r>
          </a:p>
          <a:p>
            <a:pPr algn="just">
              <a:buNone/>
            </a:pPr>
            <a:endParaRPr lang="es-MX" sz="2000" dirty="0"/>
          </a:p>
          <a:p>
            <a:pPr algn="just">
              <a:buNone/>
            </a:pPr>
            <a:r>
              <a:rPr lang="es-MX" sz="2000" dirty="0"/>
              <a:t>Existen dos variantes: el </a:t>
            </a:r>
            <a:r>
              <a:rPr lang="es-MX" sz="2000" b="1" dirty="0"/>
              <a:t>modelo estándar</a:t>
            </a:r>
            <a:r>
              <a:rPr lang="es-MX" sz="2000" dirty="0"/>
              <a:t> y el </a:t>
            </a:r>
            <a:r>
              <a:rPr lang="es-MX" sz="2000" b="1" dirty="0"/>
              <a:t>modelo alternativo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8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A819-6FE5-8E9D-45C9-A20DB806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1E25F15-5010-0505-E513-547D115F14F5}"/>
              </a:ext>
            </a:extLst>
          </p:cNvPr>
          <p:cNvSpPr txBox="1"/>
          <p:nvPr/>
        </p:nvSpPr>
        <p:spPr>
          <a:xfrm>
            <a:off x="369570" y="1910864"/>
            <a:ext cx="550087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Partes de una caja</a:t>
            </a:r>
          </a:p>
          <a:p>
            <a:pPr algn="just"/>
            <a:endParaRPr lang="es-MX" sz="2000" b="1" dirty="0"/>
          </a:p>
          <a:p>
            <a:pPr algn="just"/>
            <a:r>
              <a:rPr lang="es-MX" sz="2000" b="1" dirty="0"/>
              <a:t>Content box</a:t>
            </a:r>
            <a:r>
              <a:rPr lang="es-MX" sz="2000" dirty="0"/>
              <a:t>: área donde va el contenido (controlado con </a:t>
            </a:r>
            <a:r>
              <a:rPr lang="es-MX" dirty="0" err="1"/>
              <a:t>width</a:t>
            </a:r>
            <a:r>
              <a:rPr lang="es-MX" sz="2000" dirty="0"/>
              <a:t> y </a:t>
            </a:r>
            <a:r>
              <a:rPr lang="es-MX" dirty="0" err="1"/>
              <a:t>height</a:t>
            </a:r>
            <a:r>
              <a:rPr lang="es-MX" sz="2000" dirty="0"/>
              <a:t>).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 err="1"/>
              <a:t>Padding</a:t>
            </a:r>
            <a:r>
              <a:rPr lang="es-MX" sz="2000" b="1" dirty="0"/>
              <a:t> box</a:t>
            </a:r>
            <a:r>
              <a:rPr lang="es-MX" sz="2000" dirty="0"/>
              <a:t>: espacio interno alrededor del contenido (controlado con </a:t>
            </a:r>
            <a:r>
              <a:rPr lang="es-MX" dirty="0" err="1"/>
              <a:t>padding</a:t>
            </a:r>
            <a:r>
              <a:rPr lang="es-MX" sz="2000" dirty="0"/>
              <a:t>).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 err="1"/>
              <a:t>Border</a:t>
            </a:r>
            <a:r>
              <a:rPr lang="es-MX" sz="2000" b="1" dirty="0"/>
              <a:t> box</a:t>
            </a:r>
            <a:r>
              <a:rPr lang="es-MX" sz="2000" dirty="0"/>
              <a:t>: borde que rodea contenido y relleno (controlado con </a:t>
            </a:r>
            <a:r>
              <a:rPr lang="es-MX" dirty="0" err="1"/>
              <a:t>border</a:t>
            </a:r>
            <a:r>
              <a:rPr lang="es-MX" sz="2000" dirty="0"/>
              <a:t>).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b="1" dirty="0" err="1"/>
              <a:t>Margin</a:t>
            </a:r>
            <a:r>
              <a:rPr lang="es-MX" sz="2000" b="1" dirty="0"/>
              <a:t> box</a:t>
            </a:r>
            <a:r>
              <a:rPr lang="es-MX" sz="2000" dirty="0"/>
              <a:t>: espacio externo que separa la caja de otros elementos (controlado con </a:t>
            </a:r>
            <a:r>
              <a:rPr lang="es-MX" dirty="0" err="1"/>
              <a:t>margin</a:t>
            </a:r>
            <a:r>
              <a:rPr lang="es-MX" sz="2000" dirty="0"/>
              <a:t>).</a:t>
            </a:r>
          </a:p>
        </p:txBody>
      </p:sp>
      <p:pic>
        <p:nvPicPr>
          <p:cNvPr id="1026" name="Picture 2" descr="Box model">
            <a:extLst>
              <a:ext uri="{FF2B5EF4-FFF2-40B4-BE49-F238E27FC236}">
                <a16:creationId xmlns:a16="http://schemas.microsoft.com/office/drawing/2014/main" id="{2B16DE50-795D-1F54-CCE0-E75F7747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16" y="2363075"/>
            <a:ext cx="4967986" cy="380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5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6AF5-4DCB-EA57-1DA0-A228019A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1B2FD2-71D5-CCB5-4C71-814F4AC10FA5}"/>
              </a:ext>
            </a:extLst>
          </p:cNvPr>
          <p:cNvSpPr txBox="1"/>
          <p:nvPr/>
        </p:nvSpPr>
        <p:spPr>
          <a:xfrm>
            <a:off x="369570" y="1910864"/>
            <a:ext cx="55008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/>
              <a:t>Modelo de cajas CSS estándar</a:t>
            </a:r>
          </a:p>
          <a:p>
            <a:pPr algn="just"/>
            <a:br>
              <a:rPr lang="es-MX" sz="2000" dirty="0"/>
            </a:br>
            <a:r>
              <a:rPr lang="es-MX" sz="2000" i="1" dirty="0"/>
              <a:t>En este modelo, </a:t>
            </a:r>
            <a:r>
              <a:rPr lang="es-MX" i="1" dirty="0" err="1"/>
              <a:t>width</a:t>
            </a:r>
            <a:r>
              <a:rPr lang="es-MX" sz="2000" i="1" dirty="0"/>
              <a:t> y </a:t>
            </a:r>
            <a:r>
              <a:rPr lang="es-MX" i="1" dirty="0" err="1"/>
              <a:t>height</a:t>
            </a:r>
            <a:r>
              <a:rPr lang="es-MX" sz="2000" i="1" dirty="0"/>
              <a:t> definen solo el </a:t>
            </a:r>
            <a:r>
              <a:rPr lang="es-MX" sz="2000" b="1" i="1" dirty="0"/>
              <a:t>contenido</a:t>
            </a:r>
            <a:r>
              <a:rPr lang="es-MX" sz="2000" i="1" dirty="0"/>
              <a:t> de la caja.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El </a:t>
            </a:r>
            <a:r>
              <a:rPr lang="es-MX" sz="2000" b="1" dirty="0" err="1"/>
              <a:t>padding</a:t>
            </a:r>
            <a:r>
              <a:rPr lang="es-MX" sz="2000" dirty="0"/>
              <a:t> y el </a:t>
            </a:r>
            <a:r>
              <a:rPr lang="es-MX" sz="2000" b="1" dirty="0" err="1"/>
              <a:t>border</a:t>
            </a:r>
            <a:r>
              <a:rPr lang="es-MX" sz="2000" dirty="0"/>
              <a:t> se suman a esas medidas para calcular el tamaño total ocupado. Por ejemplo, con propiedades como </a:t>
            </a:r>
            <a:r>
              <a:rPr lang="es-MX" dirty="0" err="1"/>
              <a:t>width</a:t>
            </a:r>
            <a:r>
              <a:rPr lang="es-MX" sz="2000" dirty="0"/>
              <a:t>, </a:t>
            </a:r>
            <a:r>
              <a:rPr lang="es-MX" dirty="0" err="1"/>
              <a:t>height</a:t>
            </a:r>
            <a:r>
              <a:rPr lang="es-MX" sz="2000" dirty="0"/>
              <a:t>, </a:t>
            </a:r>
            <a:r>
              <a:rPr lang="es-MX" dirty="0" err="1"/>
              <a:t>margin</a:t>
            </a:r>
            <a:r>
              <a:rPr lang="es-MX" sz="2000" dirty="0"/>
              <a:t>, </a:t>
            </a:r>
            <a:r>
              <a:rPr lang="es-MX" dirty="0" err="1"/>
              <a:t>border</a:t>
            </a:r>
            <a:r>
              <a:rPr lang="es-MX" sz="2000" dirty="0"/>
              <a:t> y </a:t>
            </a:r>
            <a:r>
              <a:rPr lang="es-MX" dirty="0" err="1"/>
              <a:t>padding</a:t>
            </a:r>
            <a:r>
              <a:rPr lang="es-MX" sz="2000" dirty="0"/>
              <a:t>, la caja final incluye todas esas áreas además del contenido.</a:t>
            </a: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CFD5F4AE-8022-98B6-A8B2-CDAFC62A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25" y="2168217"/>
            <a:ext cx="4939005" cy="29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abla&#10;&#10;El contenido generado por IA puede ser incorrecto.">
            <a:extLst>
              <a:ext uri="{FF2B5EF4-FFF2-40B4-BE49-F238E27FC236}">
                <a16:creationId xmlns:a16="http://schemas.microsoft.com/office/drawing/2014/main" id="{73AA2CD6-7DDE-EC39-6A89-F7E40F2C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32" y="1524238"/>
            <a:ext cx="6907936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7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9905D3-3B9D-F1C4-E6B1-C709C425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194C863-D50E-BB91-F87F-F44DDD62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52412"/>
            <a:ext cx="95250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2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F1AD4-D967-4E80-E36A-2273AA0D9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ABA96EEF-57AC-EA6F-D8D4-527692EE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93" y="544091"/>
            <a:ext cx="7110413" cy="57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184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PORTILLO ALVAREZ</dc:creator>
  <cp:lastModifiedBy>DIANA PORTILLO ALVAREZ</cp:lastModifiedBy>
  <cp:revision>1</cp:revision>
  <dcterms:created xsi:type="dcterms:W3CDTF">2025-09-03T19:36:37Z</dcterms:created>
  <dcterms:modified xsi:type="dcterms:W3CDTF">2025-09-03T21:13:30Z</dcterms:modified>
</cp:coreProperties>
</file>