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>
        <p:scale>
          <a:sx n="105" d="100"/>
          <a:sy n="105" d="100"/>
        </p:scale>
        <p:origin x="1840" y="264"/>
      </p:cViewPr>
      <p:guideLst>
        <p:guide orient="horz" pos="2160"/>
        <p:guide pos="2880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4C1E-A636-4B0C-8AF4-BE2AE9C476D8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6689E-A9CE-46B7-A0EB-EF26CCEA2F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9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689E-A9CE-46B7-A0EB-EF26CCEA2F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5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685669" indent="-263719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054875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476825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1898774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32072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74267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16462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58657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9C344B-9DF6-4221-B0F4-20269FB9FA41}" type="slidenum">
              <a:rPr lang="ja-JP" altLang="en-US" sz="1200">
                <a:latin typeface="Tahoma" pitchFamily="34" charset="0"/>
                <a:ea typeface="ＭＳ Ｐゴシック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20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46113" y="182563"/>
            <a:ext cx="8301038" cy="622617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646" y="6603763"/>
            <a:ext cx="4680297" cy="2326068"/>
          </a:xfrm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685669" indent="-263719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054875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476825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1898774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32072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74267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16462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58657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E8BF76D-EFC0-49ED-B80E-D91F0C95BE5F}" type="slidenum">
              <a:rPr lang="ja-JP" altLang="en-US" sz="1200">
                <a:latin typeface="Tahoma" pitchFamily="34" charset="0"/>
                <a:ea typeface="ＭＳ Ｐゴシック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20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46113" y="182563"/>
            <a:ext cx="8301038" cy="62261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646" y="6603763"/>
            <a:ext cx="4680297" cy="2326068"/>
          </a:xfrm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8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25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9865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29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22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42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0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9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7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8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301D-5037-4248-ADF8-341CED834575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2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______1.xls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Microsoft_Excel_97_-_2004_______2.xls"/><Relationship Id="rId8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Microsoft_Excel_97_-_2004_______3.xls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Ver1.1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2411760" y="5373216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2400" dirty="0" smtClean="0">
                <a:solidFill>
                  <a:schemeClr val="tx1"/>
                </a:solidFill>
              </a:rPr>
              <a:t>***</a:t>
            </a:r>
            <a:r>
              <a:rPr lang="ja-JP" altLang="en-US" sz="2400" dirty="0" smtClean="0">
                <a:solidFill>
                  <a:schemeClr val="tx1"/>
                </a:solidFill>
              </a:rPr>
              <a:t>株式会社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 smtClean="0">
                <a:solidFill>
                  <a:schemeClr val="tx1"/>
                </a:solidFill>
              </a:rPr>
              <a:t>システム開発部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87624" y="1916832"/>
            <a:ext cx="7056784" cy="1872208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開発計画書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3600" dirty="0" smtClean="0"/>
              <a:t>～　遠隔監視システム開発　～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28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④構成要素（１）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構成要素</a:t>
            </a:r>
            <a:r>
              <a:rPr lang="en-US" altLang="ja-JP" dirty="0" smtClean="0">
                <a:solidFill>
                  <a:schemeClr val="tx1"/>
                </a:solidFill>
              </a:rPr>
              <a:t>(INPUT)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14233"/>
              </p:ext>
            </p:extLst>
          </p:nvPr>
        </p:nvGraphicFramePr>
        <p:xfrm>
          <a:off x="179510" y="1397000"/>
          <a:ext cx="878497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/>
                <a:gridCol w="4840138"/>
                <a:gridCol w="658873"/>
                <a:gridCol w="658873"/>
                <a:gridCol w="658873"/>
                <a:gridCol w="658873"/>
                <a:gridCol w="805289"/>
              </a:tblGrid>
              <a:tr h="457200">
                <a:tc rowSpan="2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形式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入手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規模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【NWD】</a:t>
                      </a:r>
                      <a:r>
                        <a:rPr kumimoji="1" lang="ja-JP" altLang="en-US" dirty="0" smtClean="0"/>
                        <a:t>遠隔監視システム開発プロジェクト</a:t>
                      </a:r>
                      <a:r>
                        <a:rPr kumimoji="1" lang="en-US" altLang="ja-JP" dirty="0" smtClean="0"/>
                        <a:t>.</a:t>
                      </a:r>
                      <a:r>
                        <a:rPr kumimoji="1" lang="en-US" altLang="ja-JP" dirty="0" err="1" smtClean="0"/>
                        <a:t>pptx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電子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6page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7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④構成要素（</a:t>
            </a:r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２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構成要素</a:t>
            </a:r>
            <a:r>
              <a:rPr lang="en-US" altLang="ja-JP" dirty="0" smtClean="0">
                <a:solidFill>
                  <a:schemeClr val="tx1"/>
                </a:solidFill>
              </a:rPr>
              <a:t>(OUTPUT)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32788"/>
              </p:ext>
            </p:extLst>
          </p:nvPr>
        </p:nvGraphicFramePr>
        <p:xfrm>
          <a:off x="179512" y="1556792"/>
          <a:ext cx="8568952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168352"/>
                <a:gridCol w="720080"/>
                <a:gridCol w="648072"/>
                <a:gridCol w="864096"/>
                <a:gridCol w="936104"/>
                <a:gridCol w="864096"/>
                <a:gridCol w="864096"/>
              </a:tblGrid>
              <a:tr h="531059">
                <a:tc rowSpan="2">
                  <a:txBody>
                    <a:bodyPr/>
                    <a:lstStyle/>
                    <a:p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形式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出力日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規模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105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</a:t>
                      </a:r>
                      <a:r>
                        <a:rPr kumimoji="1" lang="ja-JP" altLang="en-US" sz="1400" smtClean="0"/>
                        <a:t>アプリ機能設計書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監視装置機能設計書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アプリ構造設計書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監視装置構造設計書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アプリ詳細設計書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監視装置詳細設計書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2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④構成要素（３）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構成要素</a:t>
            </a:r>
            <a:r>
              <a:rPr lang="en-US" altLang="ja-JP" dirty="0" smtClean="0">
                <a:solidFill>
                  <a:schemeClr val="tx1"/>
                </a:solidFill>
              </a:rPr>
              <a:t>(OUTPUT)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33156"/>
              </p:ext>
            </p:extLst>
          </p:nvPr>
        </p:nvGraphicFramePr>
        <p:xfrm>
          <a:off x="179512" y="1556792"/>
          <a:ext cx="8568952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168352"/>
                <a:gridCol w="720080"/>
                <a:gridCol w="648072"/>
                <a:gridCol w="864096"/>
                <a:gridCol w="936104"/>
                <a:gridCol w="864096"/>
                <a:gridCol w="864096"/>
              </a:tblGrid>
              <a:tr h="531059">
                <a:tc rowSpan="2">
                  <a:txBody>
                    <a:bodyPr/>
                    <a:lstStyle/>
                    <a:p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形式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出力日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規模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105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7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</a:t>
                      </a:r>
                      <a:r>
                        <a:rPr kumimoji="1" lang="ja-JP" altLang="en-US" sz="1400" smtClean="0"/>
                        <a:t>アプリ単体評価仕様書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監視装置単体評価仕様書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アプリ結合評価仕様書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監視装置結合評価仕様書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アプリ機能評価仕様書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監視装置機能評価仕様書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3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755650" y="944563"/>
          <a:ext cx="7777161" cy="57165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1023"/>
                <a:gridCol w="1111023"/>
                <a:gridCol w="1111023"/>
                <a:gridCol w="1111023"/>
                <a:gridCol w="1111023"/>
                <a:gridCol w="1111023"/>
                <a:gridCol w="1111023"/>
              </a:tblGrid>
              <a:tr h="571659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4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5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6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7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8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9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SA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RD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DD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PG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UT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IT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FT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</a:tbl>
          </a:graphicData>
        </a:graphic>
      </p:graphicFrame>
      <p:sp>
        <p:nvSpPr>
          <p:cNvPr id="12381" name="右矢印 2"/>
          <p:cNvSpPr>
            <a:spLocks noChangeArrowheads="1"/>
          </p:cNvSpPr>
          <p:nvPr/>
        </p:nvSpPr>
        <p:spPr bwMode="auto">
          <a:xfrm>
            <a:off x="1908175" y="1665288"/>
            <a:ext cx="1008063" cy="250825"/>
          </a:xfrm>
          <a:prstGeom prst="rightArrow">
            <a:avLst>
              <a:gd name="adj1" fmla="val 50000"/>
              <a:gd name="adj2" fmla="val 50237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2" name="右矢印 4"/>
          <p:cNvSpPr>
            <a:spLocks noChangeArrowheads="1"/>
          </p:cNvSpPr>
          <p:nvPr/>
        </p:nvSpPr>
        <p:spPr bwMode="auto">
          <a:xfrm>
            <a:off x="1908175" y="2276475"/>
            <a:ext cx="1008063" cy="252413"/>
          </a:xfrm>
          <a:prstGeom prst="rightArrow">
            <a:avLst>
              <a:gd name="adj1" fmla="val 50000"/>
              <a:gd name="adj2" fmla="val 49921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3" name="右矢印 5"/>
          <p:cNvSpPr>
            <a:spLocks noChangeArrowheads="1"/>
          </p:cNvSpPr>
          <p:nvPr/>
        </p:nvSpPr>
        <p:spPr bwMode="auto">
          <a:xfrm>
            <a:off x="7723188" y="6237288"/>
            <a:ext cx="746125" cy="252412"/>
          </a:xfrm>
          <a:prstGeom prst="rightArrow">
            <a:avLst>
              <a:gd name="adj1" fmla="val 50000"/>
              <a:gd name="adj2" fmla="val 49923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4" name="右矢印 6"/>
          <p:cNvSpPr>
            <a:spLocks noChangeArrowheads="1"/>
          </p:cNvSpPr>
          <p:nvPr/>
        </p:nvSpPr>
        <p:spPr bwMode="auto">
          <a:xfrm>
            <a:off x="7199313" y="5721350"/>
            <a:ext cx="523875" cy="250825"/>
          </a:xfrm>
          <a:prstGeom prst="rightArrow">
            <a:avLst>
              <a:gd name="adj1" fmla="val 50000"/>
              <a:gd name="adj2" fmla="val 50214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5" name="右矢印 7"/>
          <p:cNvSpPr>
            <a:spLocks noChangeArrowheads="1"/>
          </p:cNvSpPr>
          <p:nvPr/>
        </p:nvSpPr>
        <p:spPr bwMode="auto">
          <a:xfrm>
            <a:off x="6480175" y="5130800"/>
            <a:ext cx="684213" cy="252413"/>
          </a:xfrm>
          <a:prstGeom prst="rightArrow">
            <a:avLst>
              <a:gd name="adj1" fmla="val 50000"/>
              <a:gd name="adj2" fmla="val 49934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6" name="右矢印 8"/>
          <p:cNvSpPr>
            <a:spLocks noChangeArrowheads="1"/>
          </p:cNvSpPr>
          <p:nvPr/>
        </p:nvSpPr>
        <p:spPr bwMode="auto">
          <a:xfrm>
            <a:off x="2663825" y="2816225"/>
            <a:ext cx="755650" cy="252413"/>
          </a:xfrm>
          <a:prstGeom prst="rightArrow">
            <a:avLst>
              <a:gd name="adj1" fmla="val 50000"/>
              <a:gd name="adj2" fmla="val 49895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7" name="右矢印 9"/>
          <p:cNvSpPr>
            <a:spLocks noChangeArrowheads="1"/>
          </p:cNvSpPr>
          <p:nvPr/>
        </p:nvSpPr>
        <p:spPr bwMode="auto">
          <a:xfrm>
            <a:off x="3419475" y="3371850"/>
            <a:ext cx="720725" cy="252413"/>
          </a:xfrm>
          <a:prstGeom prst="rightArrow">
            <a:avLst>
              <a:gd name="adj1" fmla="val 50000"/>
              <a:gd name="adj2" fmla="val 49968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8" name="右矢印 10"/>
          <p:cNvSpPr>
            <a:spLocks noChangeArrowheads="1"/>
          </p:cNvSpPr>
          <p:nvPr/>
        </p:nvSpPr>
        <p:spPr bwMode="auto">
          <a:xfrm>
            <a:off x="4986338" y="4573588"/>
            <a:ext cx="1493837" cy="252412"/>
          </a:xfrm>
          <a:prstGeom prst="rightArrow">
            <a:avLst>
              <a:gd name="adj1" fmla="val 50000"/>
              <a:gd name="adj2" fmla="val 49894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9" name="右矢印 11"/>
          <p:cNvSpPr>
            <a:spLocks noChangeArrowheads="1"/>
          </p:cNvSpPr>
          <p:nvPr/>
        </p:nvSpPr>
        <p:spPr bwMode="auto">
          <a:xfrm>
            <a:off x="4156075" y="4005263"/>
            <a:ext cx="831850" cy="252412"/>
          </a:xfrm>
          <a:prstGeom prst="rightArrow">
            <a:avLst>
              <a:gd name="adj1" fmla="val 50000"/>
              <a:gd name="adj2" fmla="val 49983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⑤全体日程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⑥プロジェクト設計（１）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784299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マイルストーン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78793"/>
              </p:ext>
            </p:extLst>
          </p:nvPr>
        </p:nvGraphicFramePr>
        <p:xfrm>
          <a:off x="168537" y="1412776"/>
          <a:ext cx="7008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227312"/>
                <a:gridCol w="1401688"/>
                <a:gridCol w="1401688"/>
                <a:gridCol w="140168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マイルストーン名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納品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9/29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79512" y="3789040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環境設備計画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29561"/>
              </p:ext>
            </p:extLst>
          </p:nvPr>
        </p:nvGraphicFramePr>
        <p:xfrm>
          <a:off x="161858" y="4581128"/>
          <a:ext cx="878497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/>
                <a:gridCol w="4840138"/>
                <a:gridCol w="658873"/>
                <a:gridCol w="658873"/>
                <a:gridCol w="658873"/>
                <a:gridCol w="658873"/>
                <a:gridCol w="805289"/>
              </a:tblGrid>
              <a:tr h="457200">
                <a:tc rowSpan="2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入手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サーバ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監視装置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⑥プロジェクト設計（２）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7338" y="94456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/>
                    </a:gs>
                    <a:gs pos="50000">
                      <a:srgbClr val="DCEAFF"/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ja-JP" altLang="en-US" dirty="0"/>
              <a:t>・ＷＢＳ（別紙）</a:t>
            </a:r>
          </a:p>
        </p:txBody>
      </p:sp>
    </p:spTree>
    <p:extLst>
      <p:ext uri="{BB962C8B-B14F-4D97-AF65-F5344CB8AC3E}">
        <p14:creationId xmlns:p14="http://schemas.microsoft.com/office/powerpoint/2010/main" val="8110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>
                <a:solidFill>
                  <a:schemeClr val="bg1"/>
                </a:solidFill>
                <a:latin typeface="Times" charset="0"/>
              </a:rPr>
              <a:t>　⑦　測定・分析計画</a:t>
            </a: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81188"/>
            <a:ext cx="8712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/>
                    </a:gs>
                    <a:gs pos="50000">
                      <a:srgbClr val="DCEAFF"/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51520" y="856307"/>
            <a:ext cx="8568952" cy="916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■　測定・分析の目的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計画との差異を定量的に把握し、第三者（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SQA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）の客観的な評価に使用。</a:t>
            </a:r>
            <a:endParaRPr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1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⑧その他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1520" y="856307"/>
            <a:ext cx="8568952" cy="916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■是正基準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・２週間以上の遅れが発生する場合に是正する。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・大幅な仕様変更・手戻りが発生した場合に是正する。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1520" y="2780928"/>
            <a:ext cx="2808312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>
                <a:solidFill>
                  <a:schemeClr val="tx1"/>
                </a:solidFill>
              </a:rPr>
              <a:t>コミュニケーション</a:t>
            </a:r>
            <a:r>
              <a:rPr lang="ja-JP" altLang="en-US" dirty="0" smtClean="0">
                <a:solidFill>
                  <a:schemeClr val="tx1"/>
                </a:solidFill>
              </a:rPr>
              <a:t>計画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24221"/>
              </p:ext>
            </p:extLst>
          </p:nvPr>
        </p:nvGraphicFramePr>
        <p:xfrm>
          <a:off x="275111" y="3501008"/>
          <a:ext cx="8545360" cy="20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70"/>
                <a:gridCol w="1068170"/>
                <a:gridCol w="1068170"/>
                <a:gridCol w="1068170"/>
                <a:gridCol w="1068170"/>
                <a:gridCol w="1068170"/>
                <a:gridCol w="1068170"/>
                <a:gridCol w="1068170"/>
              </a:tblGrid>
              <a:tr h="696077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項目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区分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発信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（担当）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受信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（担当）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タイミング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フォーム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質問票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随時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従来通り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課題表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随時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従来通り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900113" y="2565400"/>
            <a:ext cx="7315200" cy="1871663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3600">
                <a:solidFill>
                  <a:schemeClr val="bg1"/>
                </a:solidFill>
              </a:rPr>
              <a:t>－　以　上　－</a:t>
            </a:r>
            <a:endParaRPr lang="ja-JP" altLang="en-US" sz="2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>
                <a:solidFill>
                  <a:schemeClr val="bg1"/>
                </a:solidFill>
                <a:latin typeface="Times" charset="0"/>
              </a:rPr>
              <a:t>　改　定　履　歴</a:t>
            </a:r>
            <a:endParaRPr lang="en-US" altLang="ja-JP" sz="3200">
              <a:solidFill>
                <a:schemeClr val="bg1"/>
              </a:solidFill>
              <a:latin typeface="Times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29267"/>
              </p:ext>
            </p:extLst>
          </p:nvPr>
        </p:nvGraphicFramePr>
        <p:xfrm>
          <a:off x="575556" y="1196752"/>
          <a:ext cx="7992888" cy="481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559"/>
                <a:gridCol w="1925559"/>
                <a:gridCol w="1017277"/>
                <a:gridCol w="3124493"/>
              </a:tblGrid>
              <a:tr h="576061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Ver.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変更日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作成者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変更内容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1.0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2017/04/10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那須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新規作成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1.0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2017/04/26</a:t>
                      </a:r>
                      <a:endParaRPr kumimoji="1" lang="ja-JP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若山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プロジェクト概要変更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  <a:tr h="605521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目次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5288" y="1125538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１．プロジェクト概要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875" y="2133600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２．プロジェクト方針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95288" y="3141663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３．プロジェクト体制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396875" y="4149725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４．構成管理</a:t>
            </a: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395288" y="5157788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５．全体日程</a:t>
            </a: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4751388" y="1125538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６．プロジェクト設計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4752975" y="2133600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７．測定・分析計画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51388" y="3141663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８．その他</a:t>
            </a:r>
          </a:p>
        </p:txBody>
      </p:sp>
    </p:spTree>
    <p:extLst>
      <p:ext uri="{BB962C8B-B14F-4D97-AF65-F5344CB8AC3E}">
        <p14:creationId xmlns:p14="http://schemas.microsoft.com/office/powerpoint/2010/main" val="2541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①プロジェクト概要（１）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908720"/>
            <a:ext cx="8748464" cy="540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■　プロジェクト概要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Web</a:t>
            </a:r>
            <a:r>
              <a:rPr lang="ja-JP" altLang="en-US" sz="1600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アプリケーションで温湿度監視を行うためのシステムの開発。</a:t>
            </a:r>
            <a:endParaRPr lang="en-US" altLang="ja-JP" sz="1600" dirty="0" smtClean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marL="914400" lvl="1" indent="-5143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サーバ機能</a:t>
            </a:r>
            <a:endParaRPr lang="en-US" altLang="ja-JP" sz="16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ユーザ認証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管理者は表示機能＋設定・管理機能、一般ユーザは表示機能が使用可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)</a:t>
            </a: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監視装置管理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登録、編集、削除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)</a:t>
            </a: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トレンドデータ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温度、湿度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収集</a:t>
            </a:r>
            <a:endParaRPr lang="en-US" altLang="ja-JP" sz="16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監視機能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設定した範囲を超えた場合に警告表示、メール通知を行う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)</a:t>
            </a: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履歴データ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温度、湿度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収集</a:t>
            </a:r>
            <a:endParaRPr lang="en-US" altLang="ja-JP" sz="16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トレンドデータ表示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グラフ表示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)</a:t>
            </a: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監視装置の設定変更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温度・湿度の校正、データ収集周期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)</a:t>
            </a: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csv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出力</a:t>
            </a:r>
            <a:endParaRPr lang="en-US" altLang="ja-JP" sz="16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marL="914400" lvl="1" indent="-5143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監視装置機能</a:t>
            </a:r>
            <a:endParaRPr lang="en-US" altLang="ja-JP" sz="16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トレンドデータ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温度、湿度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収集</a:t>
            </a:r>
            <a:endParaRPr lang="en-US" altLang="ja-JP" sz="16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履歴データ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温度、湿度</a:t>
            </a:r>
            <a:r>
              <a:rPr lang="en-US" altLang="ja-JP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保存</a:t>
            </a:r>
            <a:endParaRPr lang="en-US" altLang="ja-JP" sz="16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marL="13144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装置の設定変更</a:t>
            </a:r>
            <a:endParaRPr lang="en-US" altLang="ja-JP" sz="16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endParaRPr lang="ja-JP" altLang="en-US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5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①プロジェクト概要（２）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33863"/>
              </p:ext>
            </p:extLst>
          </p:nvPr>
        </p:nvGraphicFramePr>
        <p:xfrm>
          <a:off x="755577" y="1052732"/>
          <a:ext cx="7848870" cy="479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3072341"/>
                <a:gridCol w="2616290"/>
              </a:tblGrid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受注形態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請負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社内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作業開始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2017/04/17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作業終了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2017/09/29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納品日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2017/09/29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検収日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2017/09/29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契約先企業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NWD</a:t>
                      </a:r>
                      <a:r>
                        <a:rPr kumimoji="1" lang="ja-JP" altLang="en-US" dirty="0" smtClean="0"/>
                        <a:t>株式会社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納入先企業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NWD</a:t>
                      </a:r>
                      <a:r>
                        <a:rPr kumimoji="1" lang="ja-JP" altLang="en-US" dirty="0" smtClean="0"/>
                        <a:t>株式会社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納品方法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電子データ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検収条件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制約条件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rPr>
              <a:t>　②</a:t>
            </a:r>
            <a:r>
              <a:rPr lang="ja-JP" altLang="en-US" sz="3200" dirty="0" smtClean="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rPr>
              <a:t>プロジェクト方針</a:t>
            </a:r>
            <a:endParaRPr lang="en-US" altLang="ja-JP" sz="3200" dirty="0">
              <a:solidFill>
                <a:schemeClr val="bg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5536" y="1052736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■　品質方針：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95536" y="2933328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■　コスト方針：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95536" y="4941168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■　納期方針：</a:t>
            </a:r>
          </a:p>
        </p:txBody>
      </p:sp>
    </p:spTree>
    <p:extLst>
      <p:ext uri="{BB962C8B-B14F-4D97-AF65-F5344CB8AC3E}">
        <p14:creationId xmlns:p14="http://schemas.microsoft.com/office/powerpoint/2010/main" val="20045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③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プロジェクト体制（１）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プロジェクト体制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3924300" y="1412875"/>
            <a:ext cx="3654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/>
              <a:t>***</a:t>
            </a:r>
            <a:r>
              <a:rPr lang="ja-JP" altLang="en-US" sz="1600"/>
              <a:t>株式会社</a:t>
            </a: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215900" y="1412875"/>
            <a:ext cx="2843213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/>
              <a:t>***</a:t>
            </a:r>
            <a:r>
              <a:rPr lang="ja-JP" altLang="en-US" sz="1600"/>
              <a:t>株式会社</a:t>
            </a:r>
            <a:endParaRPr lang="en-US" altLang="ja-JP" sz="1600"/>
          </a:p>
        </p:txBody>
      </p:sp>
      <p:sp>
        <p:nvSpPr>
          <p:cNvPr id="8" name="Text Box 103"/>
          <p:cNvSpPr txBox="1">
            <a:spLocks noChangeArrowheads="1"/>
          </p:cNvSpPr>
          <p:nvPr/>
        </p:nvSpPr>
        <p:spPr bwMode="auto">
          <a:xfrm>
            <a:off x="439738" y="2293938"/>
            <a:ext cx="1327150" cy="504825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池田様</a:t>
            </a:r>
          </a:p>
        </p:txBody>
      </p:sp>
      <p:cxnSp>
        <p:nvCxnSpPr>
          <p:cNvPr id="9" name="AutoShape 130"/>
          <p:cNvCxnSpPr>
            <a:cxnSpLocks noChangeShapeType="1"/>
            <a:stCxn id="19" idx="1"/>
            <a:endCxn id="8" idx="3"/>
          </p:cNvCxnSpPr>
          <p:nvPr/>
        </p:nvCxnSpPr>
        <p:spPr bwMode="auto">
          <a:xfrm flipH="1" flipV="1">
            <a:off x="1766888" y="2546350"/>
            <a:ext cx="2439987" cy="0"/>
          </a:xfrm>
          <a:prstGeom prst="straightConnector1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126"/>
          <p:cNvCxnSpPr>
            <a:cxnSpLocks noChangeShapeType="1"/>
            <a:stCxn id="18" idx="1"/>
            <a:endCxn id="8" idx="3"/>
          </p:cNvCxnSpPr>
          <p:nvPr/>
        </p:nvCxnSpPr>
        <p:spPr bwMode="auto">
          <a:xfrm flipH="1" flipV="1">
            <a:off x="1766888" y="2546350"/>
            <a:ext cx="2436812" cy="1638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1" name="グループ化 7"/>
          <p:cNvGrpSpPr>
            <a:grpSpLocks/>
          </p:cNvGrpSpPr>
          <p:nvPr/>
        </p:nvGrpSpPr>
        <p:grpSpPr bwMode="auto">
          <a:xfrm>
            <a:off x="365125" y="5810250"/>
            <a:ext cx="4003675" cy="528638"/>
            <a:chOff x="575469" y="4982695"/>
            <a:chExt cx="4004176" cy="529020"/>
          </a:xfrm>
        </p:grpSpPr>
        <p:cxnSp>
          <p:nvCxnSpPr>
            <p:cNvPr id="12" name="AutoShape 126"/>
            <p:cNvCxnSpPr>
              <a:cxnSpLocks noChangeShapeType="1"/>
            </p:cNvCxnSpPr>
            <p:nvPr/>
          </p:nvCxnSpPr>
          <p:spPr bwMode="auto">
            <a:xfrm flipH="1">
              <a:off x="575469" y="5373502"/>
              <a:ext cx="612852" cy="0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6"/>
            <p:cNvCxnSpPr>
              <a:cxnSpLocks noChangeShapeType="1"/>
            </p:cNvCxnSpPr>
            <p:nvPr/>
          </p:nvCxnSpPr>
          <p:spPr bwMode="auto">
            <a:xfrm flipH="1">
              <a:off x="575469" y="5158779"/>
              <a:ext cx="61215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正方形/長方形 6"/>
            <p:cNvSpPr>
              <a:spLocks noChangeArrowheads="1"/>
            </p:cNvSpPr>
            <p:nvPr/>
          </p:nvSpPr>
          <p:spPr bwMode="auto">
            <a:xfrm>
              <a:off x="1331639" y="4982695"/>
              <a:ext cx="20489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 sz="1200">
                  <a:latin typeface="Arial" charset="0"/>
                </a:rPr>
                <a:t>主にコミュニケーションを取る</a:t>
              </a:r>
            </a:p>
          </p:txBody>
        </p:sp>
        <p:sp>
          <p:nvSpPr>
            <p:cNvPr id="15" name="正方形/長方形 34"/>
            <p:cNvSpPr>
              <a:spLocks noChangeArrowheads="1"/>
            </p:cNvSpPr>
            <p:nvPr/>
          </p:nvSpPr>
          <p:spPr bwMode="auto">
            <a:xfrm>
              <a:off x="1331640" y="5234716"/>
              <a:ext cx="32480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 sz="1200">
                  <a:latin typeface="Arial" charset="0"/>
                </a:rPr>
                <a:t>補助的にコミュニケーションを取る（不在時など）</a:t>
              </a:r>
            </a:p>
          </p:txBody>
        </p:sp>
      </p:grpSp>
      <p:grpSp>
        <p:nvGrpSpPr>
          <p:cNvPr id="16" name="グループ化 13"/>
          <p:cNvGrpSpPr>
            <a:grpSpLocks/>
          </p:cNvGrpSpPr>
          <p:nvPr/>
        </p:nvGrpSpPr>
        <p:grpSpPr bwMode="auto">
          <a:xfrm>
            <a:off x="4202113" y="2293938"/>
            <a:ext cx="3622675" cy="2982912"/>
            <a:chOff x="3829751" y="2293938"/>
            <a:chExt cx="3622966" cy="2983245"/>
          </a:xfrm>
        </p:grpSpPr>
        <p:sp>
          <p:nvSpPr>
            <p:cNvPr id="17" name="Text Box 92"/>
            <p:cNvSpPr txBox="1">
              <a:spLocks noChangeArrowheads="1"/>
            </p:cNvSpPr>
            <p:nvPr/>
          </p:nvSpPr>
          <p:spPr bwMode="auto">
            <a:xfrm>
              <a:off x="3830680" y="3175000"/>
              <a:ext cx="1155700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PM</a:t>
              </a:r>
            </a:p>
            <a:p>
              <a:pPr algn="ctr" eaLnBrk="1" hangingPunct="1"/>
              <a:r>
                <a:rPr lang="ja-JP" altLang="en-US" sz="1200"/>
                <a:t>伊藤</a:t>
              </a:r>
            </a:p>
          </p:txBody>
        </p:sp>
        <p:sp>
          <p:nvSpPr>
            <p:cNvPr id="18" name="Text Box 93"/>
            <p:cNvSpPr txBox="1">
              <a:spLocks noChangeArrowheads="1"/>
            </p:cNvSpPr>
            <p:nvPr/>
          </p:nvSpPr>
          <p:spPr bwMode="auto">
            <a:xfrm>
              <a:off x="3830680" y="3932801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PL</a:t>
              </a:r>
            </a:p>
            <a:p>
              <a:pPr algn="ctr" eaLnBrk="1" hangingPunct="1"/>
              <a:r>
                <a:rPr lang="ja-JP" altLang="en-US" sz="1200"/>
                <a:t>那須</a:t>
              </a:r>
            </a:p>
          </p:txBody>
        </p:sp>
        <p:sp>
          <p:nvSpPr>
            <p:cNvPr id="19" name="Text Box 94"/>
            <p:cNvSpPr txBox="1">
              <a:spLocks noChangeArrowheads="1"/>
            </p:cNvSpPr>
            <p:nvPr/>
          </p:nvSpPr>
          <p:spPr bwMode="auto">
            <a:xfrm>
              <a:off x="3833855" y="2293938"/>
              <a:ext cx="1152525" cy="504825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1200"/>
                <a:t>総責任者</a:t>
              </a:r>
              <a:endParaRPr lang="en-US" altLang="ja-JP" sz="1200"/>
            </a:p>
            <a:p>
              <a:pPr algn="ctr" eaLnBrk="1" hangingPunct="1"/>
              <a:r>
                <a:rPr lang="ja-JP" altLang="en-US" sz="1200"/>
                <a:t>伊藤</a:t>
              </a:r>
              <a:endParaRPr lang="en-US" altLang="ja-JP" sz="1200"/>
            </a:p>
          </p:txBody>
        </p:sp>
        <p:sp>
          <p:nvSpPr>
            <p:cNvPr id="20" name="Text Box 95"/>
            <p:cNvSpPr txBox="1">
              <a:spLocks noChangeArrowheads="1"/>
            </p:cNvSpPr>
            <p:nvPr/>
          </p:nvSpPr>
          <p:spPr bwMode="auto">
            <a:xfrm>
              <a:off x="5076056" y="3176588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TL</a:t>
              </a:r>
            </a:p>
            <a:p>
              <a:pPr algn="ctr" eaLnBrk="1" hangingPunct="1"/>
              <a:r>
                <a:rPr lang="ja-JP" altLang="en-US" sz="1200"/>
                <a:t>伊藤</a:t>
              </a:r>
            </a:p>
          </p:txBody>
        </p:sp>
        <p:cxnSp>
          <p:nvCxnSpPr>
            <p:cNvPr id="21" name="AutoShape 96"/>
            <p:cNvCxnSpPr>
              <a:cxnSpLocks noChangeShapeType="1"/>
              <a:stCxn id="19" idx="2"/>
              <a:endCxn id="17" idx="0"/>
            </p:cNvCxnSpPr>
            <p:nvPr/>
          </p:nvCxnSpPr>
          <p:spPr bwMode="auto">
            <a:xfrm flipH="1">
              <a:off x="4408530" y="2798763"/>
              <a:ext cx="1588" cy="376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98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rot="16200000" flipH="1">
              <a:off x="4842306" y="2366574"/>
              <a:ext cx="377825" cy="124220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" name="Text Box 112"/>
            <p:cNvSpPr txBox="1">
              <a:spLocks noChangeArrowheads="1"/>
            </p:cNvSpPr>
            <p:nvPr/>
          </p:nvSpPr>
          <p:spPr bwMode="auto">
            <a:xfrm>
              <a:off x="6300192" y="3176588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SQA</a:t>
              </a:r>
              <a:endParaRPr lang="ja-JP" altLang="en-US" sz="1200"/>
            </a:p>
            <a:p>
              <a:pPr algn="ctr" eaLnBrk="1" hangingPunct="1"/>
              <a:r>
                <a:rPr lang="ja-JP" altLang="en-US" sz="1200"/>
                <a:t>伊藤</a:t>
              </a:r>
            </a:p>
          </p:txBody>
        </p:sp>
        <p:cxnSp>
          <p:nvCxnSpPr>
            <p:cNvPr id="24" name="AutoShape 113"/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 rot="16200000" flipH="1">
              <a:off x="5454374" y="1754506"/>
              <a:ext cx="377825" cy="246633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 Box 120"/>
            <p:cNvSpPr txBox="1">
              <a:spLocks noChangeArrowheads="1"/>
            </p:cNvSpPr>
            <p:nvPr/>
          </p:nvSpPr>
          <p:spPr bwMode="auto">
            <a:xfrm>
              <a:off x="3829751" y="4772358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1200"/>
                <a:t>担当</a:t>
              </a:r>
              <a:endParaRPr lang="en-US" altLang="ja-JP" sz="1200"/>
            </a:p>
            <a:p>
              <a:pPr algn="ctr" eaLnBrk="1" hangingPunct="1"/>
              <a:r>
                <a:rPr lang="ja-JP" altLang="en-US" sz="1200"/>
                <a:t>若山</a:t>
              </a:r>
            </a:p>
          </p:txBody>
        </p:sp>
        <p:cxnSp>
          <p:nvCxnSpPr>
            <p:cNvPr id="26" name="AutoShape 121"/>
            <p:cNvCxnSpPr>
              <a:cxnSpLocks noChangeShapeType="1"/>
              <a:stCxn id="18" idx="2"/>
              <a:endCxn id="25" idx="0"/>
            </p:cNvCxnSpPr>
            <p:nvPr/>
          </p:nvCxnSpPr>
          <p:spPr bwMode="auto">
            <a:xfrm rot="5400000">
              <a:off x="4239113" y="4604528"/>
              <a:ext cx="334732" cy="92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97"/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4406943" y="3679825"/>
              <a:ext cx="1587" cy="2529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Line 131"/>
          <p:cNvSpPr>
            <a:spLocks noChangeShapeType="1"/>
          </p:cNvSpPr>
          <p:nvPr/>
        </p:nvSpPr>
        <p:spPr bwMode="auto">
          <a:xfrm>
            <a:off x="3384550" y="1423988"/>
            <a:ext cx="0" cy="4165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/>
          </a:p>
        </p:txBody>
      </p:sp>
      <p:cxnSp>
        <p:nvCxnSpPr>
          <p:cNvPr id="29" name="AutoShape 126"/>
          <p:cNvCxnSpPr>
            <a:cxnSpLocks noChangeShapeType="1"/>
            <a:stCxn id="25" idx="1"/>
            <a:endCxn id="8" idx="3"/>
          </p:cNvCxnSpPr>
          <p:nvPr/>
        </p:nvCxnSpPr>
        <p:spPr bwMode="auto">
          <a:xfrm flipH="1" flipV="1">
            <a:off x="1766888" y="2546350"/>
            <a:ext cx="2435225" cy="2478088"/>
          </a:xfrm>
          <a:prstGeom prst="straightConnector1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126"/>
          <p:cNvCxnSpPr>
            <a:cxnSpLocks noChangeShapeType="1"/>
            <a:stCxn id="17" idx="1"/>
            <a:endCxn id="8" idx="3"/>
          </p:cNvCxnSpPr>
          <p:nvPr/>
        </p:nvCxnSpPr>
        <p:spPr bwMode="auto">
          <a:xfrm flipH="1" flipV="1">
            <a:off x="1766888" y="2546350"/>
            <a:ext cx="2436812" cy="881063"/>
          </a:xfrm>
          <a:prstGeom prst="straightConnector1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Text Box 120"/>
          <p:cNvSpPr txBox="1">
            <a:spLocks noChangeArrowheads="1"/>
          </p:cNvSpPr>
          <p:nvPr/>
        </p:nvSpPr>
        <p:spPr bwMode="auto">
          <a:xfrm>
            <a:off x="5435600" y="4772025"/>
            <a:ext cx="1152525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担当</a:t>
            </a:r>
            <a:endParaRPr lang="en-US" altLang="ja-JP" sz="1200"/>
          </a:p>
          <a:p>
            <a:pPr algn="ctr" eaLnBrk="1" hangingPunct="1"/>
            <a:r>
              <a:rPr lang="ja-JP" altLang="en-US" sz="1200"/>
              <a:t>高澤</a:t>
            </a:r>
          </a:p>
        </p:txBody>
      </p:sp>
      <p:sp>
        <p:nvSpPr>
          <p:cNvPr id="32" name="Text Box 120"/>
          <p:cNvSpPr txBox="1">
            <a:spLocks noChangeArrowheads="1"/>
          </p:cNvSpPr>
          <p:nvPr/>
        </p:nvSpPr>
        <p:spPr bwMode="auto">
          <a:xfrm>
            <a:off x="6696075" y="4772025"/>
            <a:ext cx="1152525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担当</a:t>
            </a:r>
            <a:endParaRPr lang="en-US" altLang="ja-JP" sz="1200"/>
          </a:p>
          <a:p>
            <a:pPr algn="ctr" eaLnBrk="1" hangingPunct="1"/>
            <a:r>
              <a:rPr lang="ja-JP" altLang="en-US" sz="1200"/>
              <a:t>長田</a:t>
            </a:r>
          </a:p>
        </p:txBody>
      </p:sp>
      <p:cxnSp>
        <p:nvCxnSpPr>
          <p:cNvPr id="33" name="AutoShape 98"/>
          <p:cNvCxnSpPr>
            <a:cxnSpLocks noChangeShapeType="1"/>
          </p:cNvCxnSpPr>
          <p:nvPr/>
        </p:nvCxnSpPr>
        <p:spPr bwMode="auto">
          <a:xfrm rot="16200000" flipH="1">
            <a:off x="5202238" y="3987800"/>
            <a:ext cx="377825" cy="12414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113"/>
          <p:cNvCxnSpPr>
            <a:cxnSpLocks noChangeShapeType="1"/>
          </p:cNvCxnSpPr>
          <p:nvPr/>
        </p:nvCxnSpPr>
        <p:spPr bwMode="auto">
          <a:xfrm rot="16200000" flipH="1">
            <a:off x="5814219" y="3375819"/>
            <a:ext cx="377825" cy="24653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9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③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プロジェクト体制（２）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人員計画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オブジェクト 6"/>
          <p:cNvGraphicFramePr>
            <a:graphicFrameLocks noGrp="1" noChangeAspect="1"/>
          </p:cNvGraphicFramePr>
          <p:nvPr/>
        </p:nvGraphicFramePr>
        <p:xfrm>
          <a:off x="312738" y="1546225"/>
          <a:ext cx="86487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ワークシート" r:id="rId4" imgW="7934154" imgH="1257159" progId="Excel.Sheet.8">
                  <p:embed/>
                </p:oleObj>
              </mc:Choice>
              <mc:Fallback>
                <p:oleObj name="ワークシート" r:id="rId4" imgW="7934154" imgH="1257159" progId="Excel.Sheet.8">
                  <p:embed/>
                  <p:pic>
                    <p:nvPicPr>
                      <p:cNvPr id="0" name="オブジェクト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546225"/>
                        <a:ext cx="86487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Grp="1" noChangeAspect="1"/>
          </p:cNvGraphicFramePr>
          <p:nvPr/>
        </p:nvGraphicFramePr>
        <p:xfrm>
          <a:off x="280988" y="3422650"/>
          <a:ext cx="328136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ワークシート" r:id="rId7" imgW="3009963" imgH="1257159" progId="Excel.Sheet.8">
                  <p:embed/>
                </p:oleObj>
              </mc:Choice>
              <mc:Fallback>
                <p:oleObj name="ワークシート" r:id="rId7" imgW="3009963" imgH="1257159" progId="Excel.Sheet.8">
                  <p:embed/>
                  <p:pic>
                    <p:nvPicPr>
                      <p:cNvPr id="0" name="オブジェクト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3422650"/>
                        <a:ext cx="3281362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③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プロジェクト体制（３）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>
                <a:solidFill>
                  <a:schemeClr val="tx1"/>
                </a:solidFill>
              </a:rPr>
              <a:t>メンバースキル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24300" y="800100"/>
            <a:ext cx="4535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1200" dirty="0">
                <a:latin typeface="ＭＳ ゴシック" pitchFamily="49" charset="-128"/>
                <a:ea typeface="ＭＳ ゴシック" pitchFamily="49" charset="-128"/>
              </a:rPr>
              <a:t>Ｆ：指導出来る　　　　　Ｌ：独力で設計／ＰＧが出来る　</a:t>
            </a:r>
            <a:br>
              <a:rPr lang="ja-JP" altLang="en-US" sz="1200" dirty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1200" dirty="0">
                <a:latin typeface="ＭＳ ゴシック" pitchFamily="49" charset="-128"/>
                <a:ea typeface="ＭＳ ゴシック" pitchFamily="49" charset="-128"/>
              </a:rPr>
              <a:t>　Ｐ：指導の下対応出来る　Ｎ：経験・知識共に有していない</a:t>
            </a:r>
          </a:p>
        </p:txBody>
      </p:sp>
      <p:graphicFrame>
        <p:nvGraphicFramePr>
          <p:cNvPr id="7" name="オブジェクト 1"/>
          <p:cNvGraphicFramePr>
            <a:graphicFrameLocks noGrp="1" noChangeAspect="1"/>
          </p:cNvGraphicFramePr>
          <p:nvPr/>
        </p:nvGraphicFramePr>
        <p:xfrm>
          <a:off x="465138" y="1611313"/>
          <a:ext cx="7616825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ワークシート" r:id="rId4" imgW="5067162" imgH="1552406" progId="Excel.Sheet.8">
                  <p:embed/>
                </p:oleObj>
              </mc:Choice>
              <mc:Fallback>
                <p:oleObj name="ワークシート" r:id="rId4" imgW="5067162" imgH="1552406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611313"/>
                        <a:ext cx="7616825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374</Words>
  <Application>Microsoft Macintosh PowerPoint</Application>
  <PresentationFormat>画面に合わせる (4:3)</PresentationFormat>
  <Paragraphs>245</Paragraphs>
  <Slides>18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30" baseType="lpstr">
      <vt:lpstr>Calibri</vt:lpstr>
      <vt:lpstr>MS PGothic</vt:lpstr>
      <vt:lpstr>ＭＳ Ｐゴシック</vt:lpstr>
      <vt:lpstr>ＭＳ ゴシック</vt:lpstr>
      <vt:lpstr>Osaka</vt:lpstr>
      <vt:lpstr>Tahoma</vt:lpstr>
      <vt:lpstr>Times</vt:lpstr>
      <vt:lpstr>Wingdings</vt:lpstr>
      <vt:lpstr>新細明體</vt:lpstr>
      <vt:lpstr>Arial</vt:lpstr>
      <vt:lpstr>Office ​​テーマ</vt:lpstr>
      <vt:lpstr>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Tatsuya Wakayama</cp:lastModifiedBy>
  <cp:revision>11</cp:revision>
  <dcterms:created xsi:type="dcterms:W3CDTF">2017-04-10T12:59:12Z</dcterms:created>
  <dcterms:modified xsi:type="dcterms:W3CDTF">2017-04-26T14:29:18Z</dcterms:modified>
</cp:coreProperties>
</file>