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65" r:id="rId2"/>
  </p:sldMasterIdLst>
  <p:notesMasterIdLst>
    <p:notesMasterId r:id="rId9"/>
  </p:notesMasterIdLst>
  <p:sldIdLst>
    <p:sldId id="285" r:id="rId3"/>
    <p:sldId id="384" r:id="rId4"/>
    <p:sldId id="403" r:id="rId5"/>
    <p:sldId id="401" r:id="rId6"/>
    <p:sldId id="399" r:id="rId7"/>
    <p:sldId id="389" r:id="rId8"/>
  </p:sldIdLst>
  <p:sldSz cx="9906000" cy="6858000" type="A4"/>
  <p:notesSz cx="6735763" cy="98663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33CC33"/>
    <a:srgbClr val="FFFF00"/>
    <a:srgbClr val="6600FF"/>
    <a:srgbClr val="FF3399"/>
    <a:srgbClr val="FF33CC"/>
    <a:srgbClr val="00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8" autoAdjust="0"/>
    <p:restoredTop sz="91570" autoAdjust="0"/>
  </p:normalViewPr>
  <p:slideViewPr>
    <p:cSldViewPr>
      <p:cViewPr varScale="1">
        <p:scale>
          <a:sx n="83" d="100"/>
          <a:sy n="83" d="100"/>
        </p:scale>
        <p:origin x="-1392" y="-90"/>
      </p:cViewPr>
      <p:guideLst>
        <p:guide orient="horz" pos="2160"/>
        <p:guide pos="3120"/>
      </p:guideLst>
    </p:cSldViewPr>
  </p:slideViewPr>
  <p:outlineViewPr>
    <p:cViewPr>
      <p:scale>
        <a:sx n="75" d="100"/>
        <a:sy n="75" d="100"/>
      </p:scale>
      <p:origin x="0" y="490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900" y="-84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831" cy="49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ja-JP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5373" y="0"/>
            <a:ext cx="2918831" cy="49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ja-JP"/>
          </a:p>
        </p:txBody>
      </p:sp>
      <p:sp>
        <p:nvSpPr>
          <p:cNvPr id="1198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5325" y="739775"/>
            <a:ext cx="5345113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98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198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285"/>
            <a:ext cx="2918831" cy="49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ja-JP"/>
          </a:p>
        </p:txBody>
      </p:sp>
      <p:sp>
        <p:nvSpPr>
          <p:cNvPr id="1198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723B243-2F57-4F31-9456-6044A16E18D0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421746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95325" y="739775"/>
            <a:ext cx="5345113" cy="37004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3B243-2F57-4F31-9456-6044A16E18D0}" type="slidenum">
              <a:rPr lang="en-US" altLang="ja-JP" smtClean="0"/>
              <a:pPr/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7990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95325" y="739775"/>
            <a:ext cx="5345113" cy="37004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3B243-2F57-4F31-9456-6044A16E18D0}" type="slidenum">
              <a:rPr lang="en-US" altLang="ja-JP" smtClean="0"/>
              <a:pPr/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7990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37665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69785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50039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endParaRPr lang="ja-JP" altLang="ja-JP" noProof="0" smtClean="0"/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endParaRPr lang="ja-JP" altLang="ja-JP" noProof="0" smtClean="0"/>
          </a:p>
        </p:txBody>
      </p:sp>
      <p:sp>
        <p:nvSpPr>
          <p:cNvPr id="176138" name="Rectangle 10"/>
          <p:cNvSpPr>
            <a:spLocks noChangeArrowheads="1"/>
          </p:cNvSpPr>
          <p:nvPr/>
        </p:nvSpPr>
        <p:spPr bwMode="auto">
          <a:xfrm>
            <a:off x="584729" y="2708275"/>
            <a:ext cx="8915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  <a:lvl2pPr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9pPr>
          </a:lstStyle>
          <a:p>
            <a:endParaRPr lang="ja-JP" altLang="ja-JP"/>
          </a:p>
        </p:txBody>
      </p:sp>
      <p:sp>
        <p:nvSpPr>
          <p:cNvPr id="2" name="テキスト ボックス 1"/>
          <p:cNvSpPr txBox="1"/>
          <p:nvPr userDrawn="1"/>
        </p:nvSpPr>
        <p:spPr>
          <a:xfrm>
            <a:off x="7371269" y="6093297"/>
            <a:ext cx="2231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NWD</a:t>
            </a:r>
            <a:r>
              <a:rPr kumimoji="1" lang="ja-JP" altLang="en-US" b="1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株式会社</a:t>
            </a:r>
            <a:endParaRPr kumimoji="1" lang="ja-JP" altLang="en-US" b="1" dirty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19645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127215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507339" y="98107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47589" y="98107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77063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11947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701263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9698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148024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271928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3493218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45560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74972" y="0"/>
            <a:ext cx="2247768" cy="55070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28229" y="0"/>
            <a:ext cx="6581642" cy="55070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952678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28229" y="0"/>
            <a:ext cx="8915400" cy="47625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表プレースホルダー 2"/>
          <p:cNvSpPr>
            <a:spLocks noGrp="1"/>
          </p:cNvSpPr>
          <p:nvPr>
            <p:ph type="tbl" idx="1"/>
          </p:nvPr>
        </p:nvSpPr>
        <p:spPr>
          <a:xfrm>
            <a:off x="507339" y="981076"/>
            <a:ext cx="8915400" cy="4525963"/>
          </a:xfrm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394166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28229" y="0"/>
            <a:ext cx="8915400" cy="47625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half" idx="1"/>
          </p:nvPr>
        </p:nvSpPr>
        <p:spPr>
          <a:xfrm>
            <a:off x="507339" y="981076"/>
            <a:ext cx="4375150" cy="452596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47589" y="981076"/>
            <a:ext cx="4375150" cy="452596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83548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24866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98576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98886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13551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 userDrawn="1"/>
        </p:nvSpPr>
        <p:spPr>
          <a:xfrm>
            <a:off x="7371269" y="6093297"/>
            <a:ext cx="2231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NWD</a:t>
            </a:r>
            <a:r>
              <a:rPr kumimoji="1" lang="ja-JP" altLang="en-US" b="1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株式会社</a:t>
            </a:r>
            <a:endParaRPr kumimoji="1" lang="ja-JP" altLang="en-US" b="1" dirty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823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793642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03583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ＭＳ Ｐゴシック" charset="-128"/>
        </a:defRPr>
      </a:lvl2pPr>
      <a:lvl3pPr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ＭＳ Ｐゴシック" charset="-128"/>
        </a:defRPr>
      </a:lvl3pPr>
      <a:lvl4pPr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ＭＳ Ｐゴシック" charset="-128"/>
        </a:defRPr>
      </a:lvl4pPr>
      <a:lvl5pPr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0" y="0"/>
            <a:ext cx="9906000" cy="503238"/>
          </a:xfrm>
          <a:prstGeom prst="rect">
            <a:avLst/>
          </a:prstGeom>
          <a:solidFill>
            <a:srgbClr val="0041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28229" y="0"/>
            <a:ext cx="8915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7339" y="981076"/>
            <a:ext cx="89154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" name="Rectangle 11"/>
          <p:cNvSpPr>
            <a:spLocks noGrp="1" noChangeArrowheads="1"/>
          </p:cNvSpPr>
          <p:nvPr userDrawn="1"/>
        </p:nvSpPr>
        <p:spPr bwMode="auto">
          <a:xfrm>
            <a:off x="4679553" y="6453188"/>
            <a:ext cx="546894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>
              <a:defRPr/>
            </a:pPr>
            <a:fld id="{CE10C3ED-AA9A-45EC-AA46-87228C2BBC7E}" type="slidenum">
              <a:rPr lang="en-US" altLang="ja-JP" sz="1000" smtClean="0"/>
              <a:pPr algn="ctr" eaLnBrk="1" hangingPunct="1">
                <a:defRPr/>
              </a:pPr>
              <a:t>‹#›</a:t>
            </a:fld>
            <a:endParaRPr lang="en-US" altLang="ja-JP" sz="1000" dirty="0" smtClean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" y="6335610"/>
            <a:ext cx="9908579" cy="4571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8000">
                <a:srgbClr val="0066FF"/>
              </a:gs>
              <a:gs pos="100000">
                <a:srgbClr val="0033C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 userDrawn="1"/>
        </p:nvSpPr>
        <p:spPr>
          <a:xfrm>
            <a:off x="428498" y="6453336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b="1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NWD</a:t>
            </a:r>
            <a:r>
              <a:rPr kumimoji="1" lang="ja-JP" altLang="en-US" sz="1800" b="1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株式会社</a:t>
            </a:r>
            <a:endParaRPr kumimoji="1" lang="ja-JP" altLang="en-US" sz="1800" b="1" dirty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HGP創英角ｺﾞｼｯｸUB" pitchFamily="50" charset="-128"/>
          <a:ea typeface="HGP創英角ｺﾞｼｯｸUB" pitchFamily="50" charset="-128"/>
        </a:defRPr>
      </a:lvl2pPr>
      <a:lvl3pPr algn="l" rtl="0" fontAlgn="base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HGP創英角ｺﾞｼｯｸUB" pitchFamily="50" charset="-128"/>
          <a:ea typeface="HGP創英角ｺﾞｼｯｸUB" pitchFamily="50" charset="-128"/>
        </a:defRPr>
      </a:lvl3pPr>
      <a:lvl4pPr algn="l" rtl="0" fontAlgn="base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HGP創英角ｺﾞｼｯｸUB" pitchFamily="50" charset="-128"/>
          <a:ea typeface="HGP創英角ｺﾞｼｯｸUB" pitchFamily="50" charset="-128"/>
        </a:defRPr>
      </a:lvl4pPr>
      <a:lvl5pPr algn="l" rtl="0" fontAlgn="base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HGP創英角ｺﾞｼｯｸUB" pitchFamily="50" charset="-128"/>
          <a:ea typeface="HGP創英角ｺﾞｼｯｸUB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HGP創英角ｺﾞｼｯｸUB" pitchFamily="50" charset="-128"/>
          <a:ea typeface="HGP創英角ｺﾞｼｯｸUB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HGP創英角ｺﾞｼｯｸUB" pitchFamily="50" charset="-128"/>
          <a:ea typeface="HGP創英角ｺﾞｼｯｸUB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HGP創英角ｺﾞｼｯｸUB" pitchFamily="50" charset="-128"/>
          <a:ea typeface="HGP創英角ｺﾞｼｯｸUB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60" name="Rectangle 8"/>
          <p:cNvSpPr>
            <a:spLocks noChangeArrowheads="1"/>
          </p:cNvSpPr>
          <p:nvPr/>
        </p:nvSpPr>
        <p:spPr bwMode="auto">
          <a:xfrm>
            <a:off x="495300" y="2709194"/>
            <a:ext cx="8592159" cy="117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ja-JP" altLang="en-US" sz="3200" dirty="0">
                <a:latin typeface="HGP創英角ｺﾞｼｯｸUB" pitchFamily="50" charset="-128"/>
                <a:ea typeface="HGP創英角ｺﾞｼｯｸUB" pitchFamily="50" charset="-128"/>
              </a:rPr>
              <a:t>遠隔</a:t>
            </a:r>
            <a:r>
              <a:rPr lang="ja-JP" altLang="en-US" sz="3200" dirty="0" smtClean="0">
                <a:latin typeface="HGP創英角ｺﾞｼｯｸUB" pitchFamily="50" charset="-128"/>
                <a:ea typeface="HGP創英角ｺﾞｼｯｸUB" pitchFamily="50" charset="-128"/>
              </a:rPr>
              <a:t>監視システム開発プロジェクト</a:t>
            </a:r>
            <a:endParaRPr lang="ja-JP" altLang="en-US" sz="32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77163" name="Rectangle 11"/>
          <p:cNvSpPr>
            <a:spLocks noChangeArrowheads="1"/>
          </p:cNvSpPr>
          <p:nvPr/>
        </p:nvSpPr>
        <p:spPr bwMode="auto">
          <a:xfrm>
            <a:off x="4368271" y="4796756"/>
            <a:ext cx="5186892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n-US" altLang="ja-JP" sz="2000" dirty="0" smtClean="0">
                <a:latin typeface="HGP創英角ｺﾞｼｯｸUB" pitchFamily="50" charset="-128"/>
                <a:ea typeface="HGP創英角ｺﾞｼｯｸUB" pitchFamily="50" charset="-128"/>
              </a:rPr>
              <a:t>NWD</a:t>
            </a:r>
            <a:r>
              <a:rPr lang="ja-JP" altLang="en-US" sz="2000" dirty="0" smtClean="0">
                <a:latin typeface="HGP創英角ｺﾞｼｯｸUB" pitchFamily="50" charset="-128"/>
                <a:ea typeface="HGP創英角ｺﾞｼｯｸUB" pitchFamily="50" charset="-128"/>
              </a:rPr>
              <a:t>株式</a:t>
            </a:r>
            <a:r>
              <a:rPr lang="ja-JP" altLang="en-US" sz="2000" dirty="0">
                <a:latin typeface="HGP創英角ｺﾞｼｯｸUB" pitchFamily="50" charset="-128"/>
                <a:ea typeface="HGP創英角ｺﾞｼｯｸUB" pitchFamily="50" charset="-128"/>
              </a:rPr>
              <a:t>会社</a:t>
            </a:r>
          </a:p>
          <a:p>
            <a:pPr algn="r"/>
            <a:r>
              <a:rPr lang="ja-JP" altLang="en-US" sz="2000" dirty="0">
                <a:latin typeface="HGP創英角ｺﾞｼｯｸUB" pitchFamily="50" charset="-128"/>
                <a:ea typeface="HGP創英角ｺﾞｼｯｸUB" pitchFamily="50" charset="-128"/>
              </a:rPr>
              <a:t>先行</a:t>
            </a:r>
            <a:r>
              <a:rPr lang="ja-JP" altLang="en-US" sz="2000" dirty="0" smtClean="0">
                <a:latin typeface="HGP創英角ｺﾞｼｯｸUB" pitchFamily="50" charset="-128"/>
                <a:ea typeface="HGP創英角ｺﾞｼｯｸUB" pitchFamily="50" charset="-128"/>
              </a:rPr>
              <a:t>開発</a:t>
            </a:r>
            <a:r>
              <a:rPr lang="ja-JP" altLang="en-US" sz="2000" dirty="0">
                <a:latin typeface="HGP創英角ｺﾞｼｯｸUB" pitchFamily="50" charset="-128"/>
                <a:ea typeface="HGP創英角ｺﾞｼｯｸUB" pitchFamily="50" charset="-128"/>
              </a:rPr>
              <a:t>グループ</a:t>
            </a:r>
          </a:p>
          <a:p>
            <a:pPr algn="r"/>
            <a:r>
              <a:rPr lang="ja-JP" altLang="en-US" sz="2000" dirty="0" smtClean="0">
                <a:latin typeface="HGP創英角ｺﾞｼｯｸUB" pitchFamily="50" charset="-128"/>
                <a:ea typeface="HGP創英角ｺﾞｼｯｸUB" pitchFamily="50" charset="-128"/>
              </a:rPr>
              <a:t>２０１６年１０月０３日</a:t>
            </a:r>
            <a:endParaRPr lang="ja-JP" altLang="en-US" sz="20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ja-JP" altLang="en-US" dirty="0"/>
              <a:t>１</a:t>
            </a:r>
            <a:r>
              <a:rPr kumimoji="1" lang="ja-JP" altLang="en-US" dirty="0" smtClean="0"/>
              <a:t>．基本要求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28497" y="836712"/>
            <a:ext cx="9127014" cy="5472608"/>
          </a:xfrm>
        </p:spPr>
        <p:txBody>
          <a:bodyPr>
            <a:noAutofit/>
          </a:bodyPr>
          <a:lstStyle/>
          <a:p>
            <a:pPr marL="514350" indent="-514350">
              <a:spcBef>
                <a:spcPts val="600"/>
              </a:spcBef>
              <a:buFont typeface="+mj-ea"/>
              <a:buAutoNum type="circleNumDbPlain"/>
            </a:pPr>
            <a:r>
              <a:rPr lang="ja-JP" altLang="en-US" sz="2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遠隔監視システムの</a:t>
            </a:r>
            <a:r>
              <a:rPr lang="en-US" altLang="ja-JP" sz="2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FD</a:t>
            </a:r>
            <a:r>
              <a:rPr lang="ja-JP" altLang="en-US" sz="2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～</a:t>
            </a:r>
            <a:r>
              <a:rPr lang="en-US" altLang="ja-JP" sz="2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FT</a:t>
            </a:r>
          </a:p>
          <a:p>
            <a:pPr marL="914400" lvl="1" indent="-514350"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サーバ機能</a:t>
            </a:r>
            <a:endParaRPr lang="en-US" altLang="ja-JP" sz="20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1314450" lvl="2" indent="-5143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ユーザ認証</a:t>
            </a:r>
            <a:r>
              <a:rPr lang="en-US" altLang="ja-JP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</a:t>
            </a:r>
            <a:r>
              <a:rPr lang="ja-JP" altLang="en-US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管理者は表示機能＋設定・管理機能、一般ユーザは表示機能が使用可</a:t>
            </a:r>
            <a:r>
              <a:rPr lang="en-US" altLang="ja-JP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)</a:t>
            </a:r>
          </a:p>
          <a:p>
            <a:pPr marL="1314450" lvl="2" indent="-5143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監視</a:t>
            </a:r>
            <a:r>
              <a:rPr lang="ja-JP" altLang="en-US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装置管理</a:t>
            </a:r>
            <a:r>
              <a:rPr lang="en-US" altLang="ja-JP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</a:t>
            </a:r>
            <a:r>
              <a:rPr lang="ja-JP" altLang="en-US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登録</a:t>
            </a:r>
            <a:r>
              <a:rPr lang="ja-JP" altLang="en-US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、編集、削除</a:t>
            </a:r>
            <a:r>
              <a:rPr lang="en-US" altLang="ja-JP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)</a:t>
            </a:r>
            <a:endParaRPr lang="en-US" altLang="ja-JP" sz="1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1314450" lvl="2" indent="-5143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トレンドデータ</a:t>
            </a:r>
            <a:r>
              <a:rPr lang="en-US" altLang="ja-JP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</a:t>
            </a:r>
            <a:r>
              <a:rPr lang="ja-JP" altLang="en-US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温度、湿度</a:t>
            </a:r>
            <a:r>
              <a:rPr lang="en-US" altLang="ja-JP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)</a:t>
            </a:r>
            <a:r>
              <a:rPr lang="ja-JP" altLang="en-US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収集</a:t>
            </a:r>
            <a:endParaRPr lang="en-US" altLang="ja-JP" sz="16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1314450" lvl="2" indent="-5143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監視</a:t>
            </a:r>
            <a:r>
              <a:rPr lang="ja-JP" altLang="en-US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機能</a:t>
            </a:r>
            <a:r>
              <a:rPr lang="en-US" altLang="ja-JP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</a:t>
            </a:r>
            <a:r>
              <a:rPr lang="ja-JP" altLang="en-US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設定した範囲を超えた場合に警告表示、メール通知を行う</a:t>
            </a:r>
            <a:r>
              <a:rPr lang="en-US" altLang="ja-JP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)</a:t>
            </a:r>
            <a:endParaRPr lang="en-US" altLang="ja-JP" sz="16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1314450" lvl="2" indent="-5143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履歴データ</a:t>
            </a:r>
            <a:r>
              <a:rPr lang="en-US" altLang="ja-JP" sz="1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</a:t>
            </a:r>
            <a:r>
              <a:rPr lang="ja-JP" altLang="en-US" sz="1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温度、湿度</a:t>
            </a:r>
            <a:r>
              <a:rPr lang="en-US" altLang="ja-JP" sz="1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)</a:t>
            </a:r>
            <a:r>
              <a:rPr lang="ja-JP" altLang="en-US" sz="1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収集</a:t>
            </a:r>
            <a:endParaRPr lang="en-US" altLang="ja-JP" sz="1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1314450" lvl="2" indent="-5143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トレンドデータ表示</a:t>
            </a:r>
            <a:r>
              <a:rPr lang="en-US" altLang="ja-JP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</a:t>
            </a:r>
            <a:r>
              <a:rPr lang="ja-JP" altLang="en-US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グラフ表示</a:t>
            </a:r>
            <a:r>
              <a:rPr lang="en-US" altLang="ja-JP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)</a:t>
            </a:r>
            <a:endParaRPr lang="en-US" altLang="ja-JP" sz="1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1314450" lvl="2" indent="-5143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監視装置の設定</a:t>
            </a:r>
            <a:r>
              <a:rPr lang="ja-JP" altLang="en-US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変更</a:t>
            </a:r>
            <a:r>
              <a:rPr lang="en-US" altLang="ja-JP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</a:t>
            </a:r>
            <a:r>
              <a:rPr lang="ja-JP" altLang="en-US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温度・湿度の校正、データ収集周期</a:t>
            </a:r>
            <a:r>
              <a:rPr lang="en-US" altLang="ja-JP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)</a:t>
            </a:r>
            <a:endParaRPr lang="en-US" altLang="ja-JP" sz="16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1314450" lvl="2" indent="-5143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ja-JP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csv</a:t>
            </a:r>
            <a:r>
              <a:rPr lang="ja-JP" altLang="en-US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出力</a:t>
            </a:r>
            <a:endParaRPr lang="en-US" altLang="ja-JP" sz="16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914400" lvl="1" indent="-514350"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監視装置機能</a:t>
            </a:r>
            <a:endParaRPr lang="en-US" altLang="ja-JP" sz="20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1314450" lvl="2" indent="-5143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トレンドデータ</a:t>
            </a:r>
            <a:r>
              <a:rPr lang="en-US" altLang="ja-JP" sz="1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</a:t>
            </a:r>
            <a:r>
              <a:rPr lang="ja-JP" altLang="en-US" sz="1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温度、</a:t>
            </a:r>
            <a:r>
              <a:rPr lang="ja-JP" altLang="en-US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湿度</a:t>
            </a:r>
            <a:r>
              <a:rPr lang="en-US" altLang="ja-JP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)</a:t>
            </a:r>
            <a:r>
              <a:rPr lang="ja-JP" altLang="en-US" sz="1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収集</a:t>
            </a:r>
            <a:endParaRPr lang="en-US" altLang="ja-JP" sz="1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1314450" lvl="2" indent="-5143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履歴データ</a:t>
            </a:r>
            <a:r>
              <a:rPr lang="en-US" altLang="ja-JP" sz="1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</a:t>
            </a:r>
            <a:r>
              <a:rPr lang="ja-JP" altLang="en-US" sz="1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温度、湿度</a:t>
            </a:r>
            <a:r>
              <a:rPr lang="en-US" altLang="ja-JP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)</a:t>
            </a:r>
            <a:r>
              <a:rPr lang="ja-JP" altLang="en-US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保存</a:t>
            </a:r>
            <a:endParaRPr lang="en-US" altLang="ja-JP" sz="1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1314450" lvl="2" indent="-5143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装置の設定変更</a:t>
            </a:r>
            <a:endParaRPr lang="en-US" altLang="ja-JP" sz="1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1314450" lvl="2" indent="-5143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ja-JP" sz="16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5137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ja-JP" altLang="en-US" dirty="0"/>
              <a:t>２</a:t>
            </a:r>
            <a:r>
              <a:rPr kumimoji="1" lang="ja-JP" altLang="en-US" dirty="0" smtClean="0"/>
              <a:t>．動作環境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28498" y="692696"/>
            <a:ext cx="9049005" cy="5112568"/>
          </a:xfrm>
        </p:spPr>
        <p:txBody>
          <a:bodyPr>
            <a:noAutofit/>
          </a:bodyPr>
          <a:lstStyle/>
          <a:p>
            <a:pPr marL="514350" indent="-514350">
              <a:spcBef>
                <a:spcPts val="1200"/>
              </a:spcBef>
              <a:buFont typeface="+mj-ea"/>
              <a:buAutoNum type="circleNumDbPlain"/>
            </a:pPr>
            <a:r>
              <a:rPr lang="ja-JP" altLang="en-US" sz="2000" dirty="0"/>
              <a:t>動作</a:t>
            </a:r>
            <a:r>
              <a:rPr lang="ja-JP" altLang="en-US" sz="2000" dirty="0" smtClean="0"/>
              <a:t>環境（サーバ）</a:t>
            </a:r>
            <a:endParaRPr lang="en-US" altLang="ja-JP" sz="1800" dirty="0" smtClean="0"/>
          </a:p>
          <a:p>
            <a:pPr marL="540000" lvl="1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sz="1800" dirty="0"/>
              <a:t>ハードウェア</a:t>
            </a:r>
            <a:r>
              <a:rPr lang="ja-JP" altLang="en-US" sz="1800" dirty="0" smtClean="0"/>
              <a:t>：</a:t>
            </a:r>
            <a:r>
              <a:rPr lang="en-US" altLang="ja-JP" sz="1800" dirty="0" smtClean="0"/>
              <a:t>PC</a:t>
            </a:r>
            <a:endParaRPr lang="en-US" altLang="ja-JP" sz="1800" dirty="0"/>
          </a:p>
          <a:p>
            <a:pPr marL="540000" lvl="1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ja-JP" sz="1800" dirty="0" smtClean="0"/>
              <a:t>OS</a:t>
            </a:r>
            <a:r>
              <a:rPr lang="ja-JP" altLang="en-US" sz="1800" dirty="0" smtClean="0"/>
              <a:t>：</a:t>
            </a:r>
            <a:r>
              <a:rPr lang="en-US" altLang="ja-JP" sz="1800" dirty="0" smtClean="0"/>
              <a:t>Solaris</a:t>
            </a:r>
            <a:endParaRPr lang="ja-JP" altLang="en-US" sz="1400" dirty="0"/>
          </a:p>
          <a:p>
            <a:pPr marL="540000" lvl="1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sz="1800" dirty="0" smtClean="0"/>
              <a:t>サーバミドルウェア：</a:t>
            </a:r>
            <a:r>
              <a:rPr lang="en-US" altLang="ja-JP" sz="1800" dirty="0"/>
              <a:t> </a:t>
            </a:r>
            <a:r>
              <a:rPr lang="en-US" altLang="ja-JP" sz="1800" dirty="0" err="1" smtClean="0"/>
              <a:t>GlassFish</a:t>
            </a:r>
            <a:endParaRPr lang="en-US" altLang="ja-JP" sz="1800" dirty="0" smtClean="0"/>
          </a:p>
          <a:p>
            <a:pPr marL="540000" lvl="1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sz="1800" dirty="0" smtClean="0"/>
              <a:t>データベース：</a:t>
            </a:r>
            <a:r>
              <a:rPr lang="en-US" altLang="ja-JP" sz="1800" dirty="0"/>
              <a:t>Oracle Database Express Edition 11g Release 2</a:t>
            </a:r>
            <a:endParaRPr lang="en-US" altLang="ja-JP" sz="1800" dirty="0" smtClean="0"/>
          </a:p>
          <a:p>
            <a:pPr marL="514350" indent="-514350">
              <a:spcBef>
                <a:spcPts val="1200"/>
              </a:spcBef>
              <a:buFont typeface="+mj-ea"/>
              <a:buAutoNum type="circleNumDbPlain"/>
            </a:pPr>
            <a:r>
              <a:rPr lang="ja-JP" altLang="en-US" sz="2000" dirty="0" smtClean="0"/>
              <a:t>動作環境（</a:t>
            </a:r>
            <a:r>
              <a:rPr lang="ja-JP" altLang="en-US" sz="2000" dirty="0"/>
              <a:t>遠隔監視装置</a:t>
            </a:r>
            <a:r>
              <a:rPr lang="ja-JP" altLang="en-US" sz="2000" dirty="0" smtClean="0"/>
              <a:t>）</a:t>
            </a:r>
            <a:endParaRPr lang="en-US" altLang="ja-JP" sz="1800" dirty="0"/>
          </a:p>
          <a:p>
            <a:pPr marL="540000" lvl="1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sz="1800" dirty="0" smtClean="0"/>
              <a:t>ハードウェア：</a:t>
            </a:r>
            <a:r>
              <a:rPr lang="en-US" altLang="ja-JP" sz="1800" dirty="0" smtClean="0"/>
              <a:t>Raspberry</a:t>
            </a:r>
            <a:r>
              <a:rPr lang="ja-JP" altLang="en-US" sz="1800" dirty="0" smtClean="0"/>
              <a:t> </a:t>
            </a:r>
            <a:r>
              <a:rPr lang="en-US" altLang="ja-JP" sz="1800" dirty="0" smtClean="0"/>
              <a:t>Pi</a:t>
            </a:r>
          </a:p>
          <a:p>
            <a:pPr marL="540000" lvl="1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ja-JP" sz="1800" dirty="0" smtClean="0"/>
              <a:t>OS</a:t>
            </a:r>
            <a:r>
              <a:rPr lang="ja-JP" altLang="en-US" sz="1800" dirty="0" smtClean="0"/>
              <a:t>：</a:t>
            </a:r>
            <a:r>
              <a:rPr lang="en-US" altLang="ja-JP" sz="1800" dirty="0" err="1"/>
              <a:t>Raspbian</a:t>
            </a:r>
            <a:endParaRPr lang="ja-JP" altLang="en-US" sz="1400" dirty="0"/>
          </a:p>
          <a:p>
            <a:pPr marL="417150" indent="-457200">
              <a:spcBef>
                <a:spcPts val="600"/>
              </a:spcBef>
              <a:buFont typeface="+mj-ea"/>
              <a:buAutoNum type="circleNumDbPlain"/>
            </a:pPr>
            <a:r>
              <a:rPr lang="ja-JP" altLang="en-US" sz="2000" dirty="0" smtClean="0"/>
              <a:t>開発環境</a:t>
            </a:r>
            <a:endParaRPr lang="en-US" altLang="ja-JP" sz="2000" dirty="0"/>
          </a:p>
          <a:p>
            <a:pPr marL="540000" lvl="1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sz="1800" dirty="0" smtClean="0"/>
              <a:t>統合開発環境：</a:t>
            </a:r>
            <a:r>
              <a:rPr lang="en-US" altLang="ja-JP" sz="1800" dirty="0" smtClean="0"/>
              <a:t>NetBeans</a:t>
            </a:r>
            <a:endParaRPr lang="ja-JP" altLang="en-US" sz="1400" dirty="0"/>
          </a:p>
          <a:p>
            <a:pPr marL="540000" lvl="1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sz="1800" dirty="0" smtClean="0"/>
              <a:t>プラットフォーム：</a:t>
            </a:r>
            <a:r>
              <a:rPr lang="en-US" altLang="ja-JP" sz="1800" dirty="0" smtClean="0"/>
              <a:t>Java EE 7</a:t>
            </a:r>
            <a:endParaRPr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244401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aptop"/>
          <p:cNvSpPr>
            <a:spLocks noEditPoints="1" noChangeArrowheads="1"/>
          </p:cNvSpPr>
          <p:nvPr/>
        </p:nvSpPr>
        <p:spPr bwMode="auto">
          <a:xfrm>
            <a:off x="8100796" y="2204864"/>
            <a:ext cx="1220689" cy="848058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4" name="角丸四角形 53"/>
          <p:cNvSpPr/>
          <p:nvPr/>
        </p:nvSpPr>
        <p:spPr>
          <a:xfrm>
            <a:off x="353498" y="620689"/>
            <a:ext cx="6705736" cy="3600399"/>
          </a:xfrm>
          <a:prstGeom prst="roundRect">
            <a:avLst>
              <a:gd name="adj" fmla="val 852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Solaris</a:t>
            </a:r>
            <a:endParaRPr kumimoji="1" lang="ja-JP" altLang="en-US" sz="14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3" name="円/楕円 52"/>
          <p:cNvSpPr/>
          <p:nvPr/>
        </p:nvSpPr>
        <p:spPr>
          <a:xfrm>
            <a:off x="896550" y="4077072"/>
            <a:ext cx="8346926" cy="100811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800" dirty="0"/>
              <a:t>ローカルネットワーク</a:t>
            </a:r>
            <a:endParaRPr kumimoji="1" lang="ja-JP" altLang="en-US" sz="1800" dirty="0"/>
          </a:p>
        </p:txBody>
      </p:sp>
      <p:sp>
        <p:nvSpPr>
          <p:cNvPr id="17" name="角丸四角形 16"/>
          <p:cNvSpPr/>
          <p:nvPr/>
        </p:nvSpPr>
        <p:spPr>
          <a:xfrm>
            <a:off x="5265035" y="1052737"/>
            <a:ext cx="1560173" cy="1464896"/>
          </a:xfrm>
          <a:prstGeom prst="roundRect">
            <a:avLst>
              <a:gd name="adj" fmla="val 85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DB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サーバ</a:t>
            </a:r>
            <a:endParaRPr kumimoji="1" lang="ja-JP" altLang="en-US" sz="14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ja-JP" altLang="en-US" dirty="0"/>
              <a:t>３</a:t>
            </a:r>
            <a:r>
              <a:rPr kumimoji="1" lang="ja-JP" altLang="en-US" dirty="0" smtClean="0"/>
              <a:t>．システム構成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699257" y="1052736"/>
            <a:ext cx="4300043" cy="2990236"/>
          </a:xfrm>
          <a:prstGeom prst="roundRect">
            <a:avLst>
              <a:gd name="adj" fmla="val 85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WEB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サーバ</a:t>
            </a:r>
            <a:endParaRPr kumimoji="1" lang="ja-JP" altLang="en-US" sz="14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027408" y="1527740"/>
            <a:ext cx="996493" cy="3958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画面制御</a:t>
            </a:r>
            <a:endParaRPr kumimoji="1" lang="ja-JP" altLang="en-US" sz="11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2222697" y="1527740"/>
            <a:ext cx="996493" cy="3958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端末監視</a:t>
            </a:r>
            <a:endParaRPr kumimoji="1" lang="ja-JP" altLang="en-US" sz="11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515592" y="2062992"/>
            <a:ext cx="1137949" cy="3958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設定変更</a:t>
            </a:r>
            <a:r>
              <a:rPr kumimoji="1" lang="en-US" altLang="ja-JP" sz="11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/>
            </a:r>
            <a:br>
              <a:rPr kumimoji="1" lang="en-US" altLang="ja-JP" sz="11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</a:br>
            <a:r>
              <a:rPr kumimoji="1" lang="en-US" altLang="ja-JP" sz="11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(MQTT</a:t>
            </a:r>
            <a:r>
              <a:rPr kumimoji="1" lang="ja-JP" altLang="en-US" sz="11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kumimoji="1" lang="en-US" altLang="ja-JP" sz="11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Pub)</a:t>
            </a:r>
            <a:endParaRPr kumimoji="1" lang="ja-JP" altLang="en-US" sz="11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514875" y="2567048"/>
            <a:ext cx="1137949" cy="3958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データ</a:t>
            </a:r>
            <a:r>
              <a:rPr lang="ja-JP" altLang="en-US" sz="11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監視</a:t>
            </a:r>
            <a:r>
              <a:rPr lang="en-US" altLang="ja-JP" sz="11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/>
            </a:r>
            <a:br>
              <a:rPr lang="en-US" altLang="ja-JP" sz="11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</a:br>
            <a:r>
              <a:rPr lang="en-US" altLang="ja-JP" sz="11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(MQTT</a:t>
            </a:r>
            <a:r>
              <a:rPr lang="ja-JP" altLang="en-US" sz="11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lang="en-US" altLang="ja-JP" sz="11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Sub)</a:t>
            </a:r>
            <a:endParaRPr kumimoji="1" lang="ja-JP" altLang="en-US" sz="11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" name="フローチャート : 磁気ディスク 3"/>
          <p:cNvSpPr/>
          <p:nvPr/>
        </p:nvSpPr>
        <p:spPr>
          <a:xfrm>
            <a:off x="5577070" y="1374484"/>
            <a:ext cx="999015" cy="703493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/>
              <a:t>データベース</a:t>
            </a:r>
            <a:endParaRPr kumimoji="1" lang="ja-JP" altLang="en-US" sz="1100" dirty="0"/>
          </a:p>
        </p:txBody>
      </p:sp>
      <p:sp>
        <p:nvSpPr>
          <p:cNvPr id="16" name="正方形/長方形 15"/>
          <p:cNvSpPr/>
          <p:nvPr/>
        </p:nvSpPr>
        <p:spPr>
          <a:xfrm>
            <a:off x="3538247" y="1527740"/>
            <a:ext cx="1137949" cy="3958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データ</a:t>
            </a:r>
            <a:r>
              <a:rPr kumimoji="1" lang="en-US" altLang="ja-JP" sz="11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/>
            </a:r>
            <a:br>
              <a:rPr kumimoji="1" lang="en-US" altLang="ja-JP" sz="11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</a:br>
            <a:r>
              <a:rPr kumimoji="1" lang="ja-JP" altLang="en-US" sz="11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アクセス</a:t>
            </a:r>
            <a:endParaRPr kumimoji="1" lang="ja-JP" altLang="en-US" sz="11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5265035" y="2578076"/>
            <a:ext cx="1560173" cy="1464896"/>
          </a:xfrm>
          <a:prstGeom prst="roundRect">
            <a:avLst>
              <a:gd name="adj" fmla="val 85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MQTT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ブローカ</a:t>
            </a:r>
            <a:endParaRPr kumimoji="1" lang="ja-JP" altLang="en-US" sz="14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9" name="フローチャート : 磁気ディスク 18"/>
          <p:cNvSpPr/>
          <p:nvPr/>
        </p:nvSpPr>
        <p:spPr>
          <a:xfrm>
            <a:off x="5577070" y="2964164"/>
            <a:ext cx="999015" cy="725861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/>
              <a:t>温度</a:t>
            </a:r>
            <a:r>
              <a:rPr kumimoji="1" lang="en-US" altLang="ja-JP" sz="1100" dirty="0" smtClean="0"/>
              <a:t>/</a:t>
            </a:r>
            <a:r>
              <a:rPr kumimoji="1" lang="ja-JP" altLang="en-US" sz="1100" dirty="0" smtClean="0"/>
              <a:t>湿度データ</a:t>
            </a:r>
            <a:endParaRPr kumimoji="1" lang="ja-JP" altLang="en-US" sz="1100" dirty="0"/>
          </a:p>
        </p:txBody>
      </p:sp>
      <p:cxnSp>
        <p:nvCxnSpPr>
          <p:cNvPr id="21" name="直線コネクタ 20"/>
          <p:cNvCxnSpPr>
            <a:stCxn id="9" idx="3"/>
            <a:endCxn id="12" idx="1"/>
          </p:cNvCxnSpPr>
          <p:nvPr/>
        </p:nvCxnSpPr>
        <p:spPr>
          <a:xfrm>
            <a:off x="2023901" y="1725642"/>
            <a:ext cx="19879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stCxn id="12" idx="3"/>
            <a:endCxn id="16" idx="1"/>
          </p:cNvCxnSpPr>
          <p:nvPr/>
        </p:nvCxnSpPr>
        <p:spPr>
          <a:xfrm>
            <a:off x="3219190" y="1725642"/>
            <a:ext cx="31905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カギ線コネクタ 25"/>
          <p:cNvCxnSpPr>
            <a:stCxn id="12" idx="3"/>
            <a:endCxn id="14" idx="1"/>
          </p:cNvCxnSpPr>
          <p:nvPr/>
        </p:nvCxnSpPr>
        <p:spPr>
          <a:xfrm>
            <a:off x="3219190" y="1725642"/>
            <a:ext cx="296402" cy="535252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/>
          <p:cNvCxnSpPr>
            <a:stCxn id="16" idx="3"/>
            <a:endCxn id="4" idx="2"/>
          </p:cNvCxnSpPr>
          <p:nvPr/>
        </p:nvCxnSpPr>
        <p:spPr>
          <a:xfrm>
            <a:off x="4676195" y="1725643"/>
            <a:ext cx="900874" cy="589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カギ線コネクタ 30"/>
          <p:cNvCxnSpPr/>
          <p:nvPr/>
        </p:nvCxnSpPr>
        <p:spPr>
          <a:xfrm>
            <a:off x="4652823" y="2831625"/>
            <a:ext cx="924246" cy="56214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カギ線コネクタ 33"/>
          <p:cNvCxnSpPr/>
          <p:nvPr/>
        </p:nvCxnSpPr>
        <p:spPr>
          <a:xfrm flipV="1">
            <a:off x="4652823" y="1810724"/>
            <a:ext cx="924246" cy="95424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1027407" y="3087934"/>
            <a:ext cx="3648788" cy="39580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JavaEE</a:t>
            </a:r>
            <a:endParaRPr kumimoji="1" lang="ja-JP" altLang="en-US" sz="11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1027407" y="3492122"/>
            <a:ext cx="3648788" cy="39580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アプリケーションサーバ</a:t>
            </a:r>
            <a:endParaRPr kumimoji="1" lang="ja-JP" altLang="en-US" sz="11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5" name="modem"/>
          <p:cNvSpPr>
            <a:spLocks noEditPoints="1" noChangeArrowheads="1"/>
          </p:cNvSpPr>
          <p:nvPr/>
        </p:nvSpPr>
        <p:spPr bwMode="auto">
          <a:xfrm>
            <a:off x="1176338" y="5450544"/>
            <a:ext cx="1280385" cy="597167"/>
          </a:xfrm>
          <a:custGeom>
            <a:avLst/>
            <a:gdLst>
              <a:gd name="T0" fmla="*/ 0 w 21600"/>
              <a:gd name="T1" fmla="*/ 5152 h 21600"/>
              <a:gd name="T2" fmla="*/ 2941 w 21600"/>
              <a:gd name="T3" fmla="*/ 0 h 21600"/>
              <a:gd name="T4" fmla="*/ 18625 w 21600"/>
              <a:gd name="T5" fmla="*/ 0 h 21600"/>
              <a:gd name="T6" fmla="*/ 21600 w 21600"/>
              <a:gd name="T7" fmla="*/ 5152 h 21600"/>
              <a:gd name="T8" fmla="*/ 21600 w 21600"/>
              <a:gd name="T9" fmla="*/ 21600 h 21600"/>
              <a:gd name="T10" fmla="*/ 0 w 21600"/>
              <a:gd name="T11" fmla="*/ 21600 h 21600"/>
              <a:gd name="T12" fmla="*/ 10800 w 21600"/>
              <a:gd name="T13" fmla="*/ 0 h 21600"/>
              <a:gd name="T14" fmla="*/ 10800 w 21600"/>
              <a:gd name="T15" fmla="*/ 21600 h 21600"/>
              <a:gd name="T16" fmla="*/ 0 w 21600"/>
              <a:gd name="T17" fmla="*/ 13376 h 21600"/>
              <a:gd name="T18" fmla="*/ 21600 w 21600"/>
              <a:gd name="T19" fmla="*/ 13376 h 21600"/>
              <a:gd name="T20" fmla="*/ 400 w 21600"/>
              <a:gd name="T21" fmla="*/ 22400 h 21600"/>
              <a:gd name="T22" fmla="*/ 21200 w 21600"/>
              <a:gd name="T23" fmla="*/ 30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ja-JP" altLang="en-US" sz="1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6" name="稲妻 55"/>
          <p:cNvSpPr/>
          <p:nvPr/>
        </p:nvSpPr>
        <p:spPr>
          <a:xfrm rot="4100372">
            <a:off x="1692971" y="4712897"/>
            <a:ext cx="396217" cy="925202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896549" y="6074246"/>
            <a:ext cx="16738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監視</a:t>
            </a:r>
            <a:r>
              <a:rPr lang="ja-JP" altLang="en-US" sz="11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装置</a:t>
            </a:r>
            <a:r>
              <a:rPr lang="en-US" altLang="ja-JP" sz="11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</a:t>
            </a:r>
            <a:r>
              <a:rPr kumimoji="1" lang="en-US" altLang="ja-JP" sz="11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Raspberry Pi)</a:t>
            </a:r>
            <a:endParaRPr kumimoji="1" lang="ja-JP" altLang="en-US" sz="11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7968062" y="1943254"/>
            <a:ext cx="13933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監視端末</a:t>
            </a:r>
            <a:r>
              <a:rPr kumimoji="1" lang="en-US" altLang="ja-JP" sz="11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</a:t>
            </a:r>
            <a:r>
              <a:rPr kumimoji="1" lang="ja-JP" altLang="en-US" sz="11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ブラウザ</a:t>
            </a:r>
            <a:r>
              <a:rPr kumimoji="1" lang="en-US" altLang="ja-JP" sz="11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)</a:t>
            </a:r>
            <a:endParaRPr kumimoji="1" lang="ja-JP" altLang="en-US" sz="11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223637" y="571333"/>
            <a:ext cx="7069623" cy="3649755"/>
          </a:xfrm>
          <a:prstGeom prst="roundRect">
            <a:avLst>
              <a:gd name="adj" fmla="val 8958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角丸四角形 70"/>
          <p:cNvSpPr/>
          <p:nvPr/>
        </p:nvSpPr>
        <p:spPr>
          <a:xfrm>
            <a:off x="8023327" y="5974966"/>
            <a:ext cx="440063" cy="262346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541399" y="5902958"/>
            <a:ext cx="1205022" cy="406362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ja-JP" altLang="en-US" sz="1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開発範囲</a:t>
            </a:r>
            <a:endParaRPr lang="en-US" altLang="ja-JP" sz="1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74" name="カギ線コネクタ 73"/>
          <p:cNvCxnSpPr/>
          <p:nvPr/>
        </p:nvCxnSpPr>
        <p:spPr>
          <a:xfrm rot="5400000">
            <a:off x="3143304" y="2497859"/>
            <a:ext cx="1760557" cy="4121683"/>
          </a:xfrm>
          <a:prstGeom prst="bentConnector4">
            <a:avLst>
              <a:gd name="adj1" fmla="val 43108"/>
              <a:gd name="adj2" fmla="val 100241"/>
            </a:avLst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カギ線コネクタ 42"/>
          <p:cNvCxnSpPr>
            <a:stCxn id="50" idx="2"/>
            <a:endCxn id="8" idx="5"/>
          </p:cNvCxnSpPr>
          <p:nvPr/>
        </p:nvCxnSpPr>
        <p:spPr>
          <a:xfrm rot="5400000" flipH="1" flipV="1">
            <a:off x="5363968" y="540756"/>
            <a:ext cx="835005" cy="5859339"/>
          </a:xfrm>
          <a:prstGeom prst="bentConnector4">
            <a:avLst>
              <a:gd name="adj1" fmla="val -100383"/>
              <a:gd name="adj2" fmla="val 100026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カギ線コネクタ 43"/>
          <p:cNvCxnSpPr>
            <a:stCxn id="19" idx="2"/>
            <a:endCxn id="14" idx="3"/>
          </p:cNvCxnSpPr>
          <p:nvPr/>
        </p:nvCxnSpPr>
        <p:spPr>
          <a:xfrm rot="10800000">
            <a:off x="4653541" y="2260894"/>
            <a:ext cx="923529" cy="1066200"/>
          </a:xfrm>
          <a:prstGeom prst="bentConnector3">
            <a:avLst>
              <a:gd name="adj1" fmla="val 41061"/>
            </a:avLst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カギ線コネクタ 50"/>
          <p:cNvCxnSpPr/>
          <p:nvPr/>
        </p:nvCxnSpPr>
        <p:spPr>
          <a:xfrm rot="5400000">
            <a:off x="2997093" y="2497860"/>
            <a:ext cx="1760557" cy="4121683"/>
          </a:xfrm>
          <a:prstGeom prst="bentConnector4">
            <a:avLst>
              <a:gd name="adj1" fmla="val 36616"/>
              <a:gd name="adj2" fmla="val 100241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角丸四角形 51"/>
          <p:cNvSpPr/>
          <p:nvPr/>
        </p:nvSpPr>
        <p:spPr>
          <a:xfrm>
            <a:off x="1097712" y="5301209"/>
            <a:ext cx="1437020" cy="804931"/>
          </a:xfrm>
          <a:prstGeom prst="roundRect">
            <a:avLst>
              <a:gd name="adj" fmla="val 8958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290629" y="4967590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WiFi</a:t>
            </a:r>
            <a:endParaRPr kumimoji="1" lang="ja-JP" altLang="en-US" sz="11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617677" y="5589241"/>
            <a:ext cx="8354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温度</a:t>
            </a:r>
            <a:r>
              <a:rPr lang="ja-JP" altLang="en-US" sz="11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センサ</a:t>
            </a:r>
            <a:endParaRPr lang="en-US" altLang="ja-JP" sz="11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sz="11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湿度センサ</a:t>
            </a:r>
            <a:endParaRPr kumimoji="1" lang="en-US" altLang="ja-JP" sz="11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893170" y="4653136"/>
            <a:ext cx="8082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MQTT</a:t>
            </a:r>
            <a:r>
              <a:rPr kumimoji="1" lang="ja-JP" altLang="en-US" sz="11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kumimoji="1" lang="en-US" altLang="ja-JP" sz="11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Pub</a:t>
            </a:r>
            <a:endParaRPr kumimoji="1" lang="ja-JP" altLang="en-US" sz="11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74558" y="4558701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MQTT</a:t>
            </a:r>
            <a:r>
              <a:rPr kumimoji="1" lang="ja-JP" altLang="en-US" sz="11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kumimoji="1" lang="en-US" altLang="ja-JP" sz="11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Sub</a:t>
            </a:r>
            <a:endParaRPr kumimoji="1" lang="ja-JP" altLang="en-US" sz="11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" name="四角形吹き出し 2"/>
          <p:cNvSpPr/>
          <p:nvPr/>
        </p:nvSpPr>
        <p:spPr>
          <a:xfrm>
            <a:off x="3512840" y="5301208"/>
            <a:ext cx="2268630" cy="773038"/>
          </a:xfrm>
          <a:prstGeom prst="wedgeRectCallout">
            <a:avLst>
              <a:gd name="adj1" fmla="val -96470"/>
              <a:gd name="adj2" fmla="val -144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 smtClean="0">
                <a:solidFill>
                  <a:schemeClr val="tx1"/>
                </a:solidFill>
              </a:rPr>
              <a:t>今回は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1</a:t>
            </a:r>
            <a:r>
              <a:rPr kumimoji="1" lang="ja-JP" altLang="en-US" sz="1600" dirty="0" smtClean="0">
                <a:solidFill>
                  <a:schemeClr val="tx1"/>
                </a:solidFill>
              </a:rPr>
              <a:t>台のみだが</a:t>
            </a:r>
            <a:endParaRPr kumimoji="1" lang="en-US" altLang="ja-JP" sz="1600" dirty="0" smtClean="0">
              <a:solidFill>
                <a:schemeClr val="tx1"/>
              </a:solidFill>
            </a:endParaRPr>
          </a:p>
          <a:p>
            <a:r>
              <a:rPr lang="ja-JP" altLang="en-US" sz="1600" dirty="0">
                <a:solidFill>
                  <a:schemeClr val="tx1"/>
                </a:solidFill>
              </a:rPr>
              <a:t>複</a:t>
            </a:r>
            <a:r>
              <a:rPr lang="ja-JP" altLang="en-US" sz="1600" dirty="0" smtClean="0">
                <a:solidFill>
                  <a:schemeClr val="tx1"/>
                </a:solidFill>
              </a:rPr>
              <a:t>数台接続を考慮した設計とする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52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ja-JP" altLang="en-US" dirty="0"/>
              <a:t>４</a:t>
            </a:r>
            <a:r>
              <a:rPr kumimoji="1" lang="ja-JP" altLang="en-US" dirty="0" smtClean="0"/>
              <a:t>．納品物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 bwMode="auto">
          <a:xfrm>
            <a:off x="506506" y="908720"/>
            <a:ext cx="8814979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>
              <a:buFont typeface="+mj-ea"/>
              <a:buAutoNum type="circleNumDbPlain"/>
            </a:pPr>
            <a:r>
              <a:rPr lang="ja-JP" altLang="en-US" sz="2400" kern="0" dirty="0" smtClean="0"/>
              <a:t>機能設計書</a:t>
            </a:r>
            <a:endParaRPr lang="en-US" altLang="ja-JP" sz="2400" kern="0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400" kern="0" dirty="0"/>
              <a:t>構造設計書</a:t>
            </a:r>
            <a:endParaRPr lang="en-US" altLang="ja-JP" sz="2400" kern="0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400" kern="0" dirty="0" smtClean="0"/>
              <a:t>詳細設計書</a:t>
            </a:r>
            <a:endParaRPr lang="en-US" altLang="ja-JP" sz="2400" kern="0" dirty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400" kern="0" dirty="0" smtClean="0"/>
              <a:t>ソースコード一式</a:t>
            </a:r>
            <a:endParaRPr lang="en-US" altLang="ja-JP" sz="2400" kern="0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400" kern="0" dirty="0" smtClean="0"/>
              <a:t>単体評価</a:t>
            </a:r>
            <a:r>
              <a:rPr lang="ja-JP" altLang="en-US" sz="2400" kern="0" dirty="0"/>
              <a:t>仕様書兼成績書</a:t>
            </a:r>
            <a:endParaRPr lang="en-US" altLang="ja-JP" sz="2400" kern="0" dirty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400" kern="0" dirty="0" smtClean="0"/>
              <a:t>結合評価仕様書兼成績書</a:t>
            </a:r>
            <a:endParaRPr lang="en-US" altLang="ja-JP" sz="2400" kern="0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400" kern="0" dirty="0"/>
              <a:t>機能評価</a:t>
            </a:r>
            <a:r>
              <a:rPr lang="ja-JP" altLang="en-US" sz="2400" kern="0" dirty="0" smtClean="0"/>
              <a:t>仕様書兼成績書</a:t>
            </a:r>
            <a:endParaRPr lang="ja-JP" alt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102925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24286" y="1454151"/>
            <a:ext cx="88156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ja-JP" altLang="en-US" dirty="0">
                <a:latin typeface="Times" charset="0"/>
                <a:ea typeface="HGP創英角ｺﾞｼｯｸUB" pitchFamily="50" charset="-128"/>
              </a:rPr>
              <a:t>ご意見・ご質問</a:t>
            </a:r>
            <a:r>
              <a:rPr lang="ja-JP" altLang="en-US" dirty="0" smtClean="0">
                <a:latin typeface="Times" charset="0"/>
                <a:ea typeface="HGP創英角ｺﾞｼｯｸUB" pitchFamily="50" charset="-128"/>
              </a:rPr>
              <a:t>等ございましたら</a:t>
            </a:r>
            <a:r>
              <a:rPr lang="ja-JP" altLang="en-US" dirty="0">
                <a:latin typeface="Times" charset="0"/>
                <a:ea typeface="HGP創英角ｺﾞｼｯｸUB" pitchFamily="50" charset="-128"/>
              </a:rPr>
              <a:t>、遠慮なくお申し付け下さい。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975122" y="2817813"/>
            <a:ext cx="7924800" cy="1871662"/>
          </a:xfrm>
          <a:prstGeom prst="rect">
            <a:avLst/>
          </a:prstGeom>
          <a:ln/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280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  <a:lvl2pPr>
              <a:defRPr kumimoji="1" sz="280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>
              <a:defRPr kumimoji="1" sz="280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>
              <a:defRPr kumimoji="1" sz="280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>
              <a:defRPr kumimoji="1" sz="280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defRPr>
            </a:lvl9pPr>
          </a:lstStyle>
          <a:p>
            <a:pPr algn="ctr"/>
            <a:r>
              <a:rPr lang="ja-JP" altLang="en-US" sz="3200" dirty="0" err="1" smtClean="0">
                <a:latin typeface="ＭＳ Ｐゴシック" charset="-128"/>
              </a:rPr>
              <a:t>ー</a:t>
            </a:r>
            <a:r>
              <a:rPr lang="ja-JP" altLang="en-US" sz="3200" dirty="0" smtClean="0">
                <a:latin typeface="ＭＳ Ｐゴシック" charset="-128"/>
              </a:rPr>
              <a:t>　以　上　</a:t>
            </a:r>
            <a:r>
              <a:rPr lang="ja-JP" altLang="en-US" sz="3200" dirty="0" err="1" smtClean="0">
                <a:latin typeface="ＭＳ Ｐゴシック" charset="-128"/>
              </a:rPr>
              <a:t>ー</a:t>
            </a:r>
            <a:endParaRPr lang="ja-JP" altLang="en-US" sz="3200" i="1" dirty="0">
              <a:latin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646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op_blue_s1">
  <a:themeElements>
    <a:clrScheme name="top_blue_s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op_blue_s1">
      <a:majorFont>
        <a:latin typeface="HGP創英角ｺﾞｼｯｸUB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op_blue_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p_blue_s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p_blue_s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p_blue_s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p_blue_s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p_blue_s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p_blue_s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p_blue_s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p_blue_s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p_blue_s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p_blue_s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p_blue_s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side_blue14">
  <a:themeElements>
    <a:clrScheme name="inside_blue1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nside_blue14">
      <a:majorFont>
        <a:latin typeface="HGP創英角ｺﾞｼｯｸUB"/>
        <a:ea typeface="HGP創英角ｺﾞｼｯｸUB"/>
        <a:cs typeface=""/>
      </a:majorFont>
      <a:minorFont>
        <a:latin typeface="HGP創英角ｺﾞｼｯｸUB"/>
        <a:ea typeface="HGP創英角ｺﾞｼｯｸ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nside_blue1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ide_blue1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ide_blue1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ide_blue1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ide_blue1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ide_blue1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ide_blue1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ide_blue1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ide_blue1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ide_blue1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ide_blue1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ide_blue1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MacHDD1TB:Applications:Microsoft Office 2004:テンプレート:個人用テンプレート:inside_blue14.pot</Template>
  <TotalTime>12831</TotalTime>
  <Words>293</Words>
  <Application>Microsoft Office PowerPoint</Application>
  <PresentationFormat>A4 210 x 297 mm</PresentationFormat>
  <Paragraphs>68</Paragraphs>
  <Slides>6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2</vt:i4>
      </vt:variant>
      <vt:variant>
        <vt:lpstr>スライド タイトル</vt:lpstr>
      </vt:variant>
      <vt:variant>
        <vt:i4>6</vt:i4>
      </vt:variant>
    </vt:vector>
  </HeadingPairs>
  <TitlesOfParts>
    <vt:vector size="8" baseType="lpstr">
      <vt:lpstr>top_blue_s1</vt:lpstr>
      <vt:lpstr>inside_blue14</vt:lpstr>
      <vt:lpstr>PowerPoint プレゼンテーション</vt:lpstr>
      <vt:lpstr>１．基本要求　</vt:lpstr>
      <vt:lpstr>２．動作環境</vt:lpstr>
      <vt:lpstr>３．システム構成</vt:lpstr>
      <vt:lpstr>４．納品物</vt:lpstr>
      <vt:lpstr>PowerPoint プレゼンテーション</vt:lpstr>
    </vt:vector>
  </TitlesOfParts>
  <Company>パナソニック エクセルテクノロジー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見積仕様書</dc:title>
  <dc:creator>システム開発G</dc:creator>
  <cp:lastModifiedBy>IKEDA_Naoki_ikeda.naoki002@jp.panasonic.com</cp:lastModifiedBy>
  <cp:revision>794</cp:revision>
  <cp:lastPrinted>2016-10-01T10:00:20Z</cp:lastPrinted>
  <dcterms:created xsi:type="dcterms:W3CDTF">2013-03-18T13:13:08Z</dcterms:created>
  <dcterms:modified xsi:type="dcterms:W3CDTF">2016-10-03T21:55:42Z</dcterms:modified>
</cp:coreProperties>
</file>