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ifL06SpRLhO5zve9k2S+zzUrDX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42b3bb1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42b3bb1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42b3bb1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42b3bb1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42b3bb11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42b3bb11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42b3bb1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42b3bb1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42b3bb1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42b3bb1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42b3bb11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42b3bb1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2b3bb1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2b3bb1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42b3bb1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42b3bb1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2b3bb1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2b3bb1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 showMasterSp="0">
  <p:cSld name="47_Custom Layout">
    <p:bg>
      <p:bgPr>
        <a:solidFill>
          <a:srgbClr val="FB702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857" y="1889301"/>
            <a:ext cx="4127677" cy="126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/>
        </p:nvSpPr>
        <p:spPr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cybersécurité aussi, le savoir n’a de valeur que si il est partagé.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3"/>
          <p:cNvSpPr txBox="1"/>
          <p:nvPr/>
        </p:nvSpPr>
        <p:spPr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Cybersecurity too, knowledge only increases in value once shared.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3"/>
          <p:cNvCxnSpPr/>
          <p:nvPr/>
        </p:nvCxnSpPr>
        <p:spPr>
          <a:xfrm>
            <a:off x="4579144" y="3558677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bg>
      <p:bgPr>
        <a:solidFill>
          <a:srgbClr val="0C0C0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61165" y="4782146"/>
            <a:ext cx="339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Copyright ©2020 WOCSA – All rights reserved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7" name="Google Shape;87;p16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4" name="Google Shape;94;p16"/>
          <p:cNvCxnSpPr/>
          <p:nvPr/>
        </p:nvCxnSpPr>
        <p:spPr>
          <a:xfrm>
            <a:off x="6940576" y="26634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6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6"/>
          <p:cNvSpPr/>
          <p:nvPr/>
        </p:nvSpPr>
        <p:spPr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dessin&#10;&#10;Description générée automatiquement"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496" y="4813805"/>
            <a:ext cx="593288" cy="1993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 showMasterSp="0">
  <p:cSld name="47_Custom Layout">
    <p:bg>
      <p:bgPr>
        <a:solidFill>
          <a:srgbClr val="FB702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857" y="1889301"/>
            <a:ext cx="4127677" cy="126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/>
        </p:nvSpPr>
        <p:spPr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cybersécurité aussi, le savoir n’a de valeur que si il est partagé.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8"/>
          <p:cNvSpPr txBox="1"/>
          <p:nvPr/>
        </p:nvSpPr>
        <p:spPr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Cybersecurity too, knowledge only increases in value once shared.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8"/>
          <p:cNvSpPr txBox="1"/>
          <p:nvPr/>
        </p:nvSpPr>
        <p:spPr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8"/>
          <p:cNvCxnSpPr/>
          <p:nvPr/>
        </p:nvCxnSpPr>
        <p:spPr>
          <a:xfrm>
            <a:off x="4579144" y="3558677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1" name="Google Shape;111;p29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9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29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9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6" name="Google Shape;116;p29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9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9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9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9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bg>
      <p:bgPr>
        <a:solidFill>
          <a:srgbClr val="FB702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type="title"/>
          </p:nvPr>
        </p:nvSpPr>
        <p:spPr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6" name="Google Shape;126;p30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0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0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30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61165" y="4782146"/>
            <a:ext cx="339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©2020 WOCSA – All rights reserved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0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30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30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0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0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dessin&#10;&#10;Description générée automatiquement" id="137" name="Google Shape;13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496" y="4820464"/>
            <a:ext cx="593288" cy="199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indent="-33655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indent="-32385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20" name="Google Shape;20;p14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2;p14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14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14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4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14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14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14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b="0" i="0" sz="2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64406" y="1369219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dessin&#10;&#10;Description générée automatiquement" id="76" name="Google Shape;7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9.png"/><Relationship Id="rId12" Type="http://schemas.openxmlformats.org/officeDocument/2006/relationships/image" Target="../media/image23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company/wocsa/https://github.com/wocsa" TargetMode="External"/><Relationship Id="rId4" Type="http://schemas.openxmlformats.org/officeDocument/2006/relationships/hyperlink" Target="https://www.linkedin.com/company/wocsa/https://github.com/wocsa" TargetMode="External"/><Relationship Id="rId5" Type="http://schemas.openxmlformats.org/officeDocument/2006/relationships/hyperlink" Target="https://www.youtube.com/@WOCSA-rx2mn/" TargetMode="Externa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42b3bb115_0_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242b3bb115_0_87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49" name="Google Shape;249;g2242b3bb115_0_87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242b3bb115_0_87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51" name="Google Shape;251;g2242b3bb115_0_87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52" name="Google Shape;252;g2242b3bb115_0_87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g2242b3bb115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V.  Phase 5 : Intrusion physique - Serrure Connectée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4360229" y="2250814"/>
            <a:ext cx="4122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en-GB" sz="1800"/>
              <a:t>Join us to change the digital world:</a:t>
            </a:r>
            <a:br>
              <a:rPr lang="en-GB" sz="1800"/>
            </a:br>
            <a:r>
              <a:rPr lang="en-GB" sz="1800"/>
              <a:t>https://www.helloasso.com/associations/wocsa/adhesions/bulletin-d-adhesion-2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Please provide your feedback for our quality check process:</a:t>
            </a:r>
            <a:br>
              <a:rPr lang="en-GB" sz="1800"/>
            </a:br>
            <a:r>
              <a:rPr lang="en-GB" sz="1800"/>
              <a:t>https://www.wocsa.org/qcheck.php</a:t>
            </a:r>
            <a:br>
              <a:rPr lang="en-GB" sz="1800"/>
            </a:br>
            <a:endParaRPr sz="1800"/>
          </a:p>
        </p:txBody>
      </p:sp>
      <p:sp>
        <p:nvSpPr>
          <p:cNvPr id="259" name="Google Shape;259;p11"/>
          <p:cNvSpPr txBox="1"/>
          <p:nvPr/>
        </p:nvSpPr>
        <p:spPr>
          <a:xfrm>
            <a:off x="1047553" y="1127338"/>
            <a:ext cx="7298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</a:pPr>
            <a:r>
              <a:rPr b="0" i="0" lang="en-GB" sz="41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Join Us!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68" y="2239320"/>
            <a:ext cx="368724" cy="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68" y="3446965"/>
            <a:ext cx="368724" cy="368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qr code on a black background&#10;&#10;Description automatically generated"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704" y="1690376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8193" y="581546"/>
            <a:ext cx="248863" cy="24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8193" y="949462"/>
            <a:ext cx="259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1"/>
          <p:cNvSpPr txBox="1"/>
          <p:nvPr/>
        </p:nvSpPr>
        <p:spPr>
          <a:xfrm>
            <a:off x="4137116" y="893903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contact@wocsa.org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4126247" y="514421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www.wocsa.org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8887" y="537971"/>
            <a:ext cx="249943" cy="24994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>
            <a:off x="6688865" y="456734"/>
            <a:ext cx="25449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@wocsa_asso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2302" y="956340"/>
            <a:ext cx="263112" cy="26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01208" y="1384542"/>
            <a:ext cx="245301" cy="245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company&#10;&#10;Description automatically generated" id="271" name="Google Shape;27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1704" y="457893"/>
            <a:ext cx="2586120" cy="86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face with black eyes&#10;&#10;Description automatically generated" id="272" name="Google Shape;272;p11"/>
          <p:cNvPicPr preferRelativeResize="0"/>
          <p:nvPr/>
        </p:nvPicPr>
        <p:blipFill rotWithShape="1">
          <a:blip r:embed="rId11">
            <a:alphaModFix/>
          </a:blip>
          <a:srcRect b="0" l="11455" r="11454" t="0"/>
          <a:stretch/>
        </p:blipFill>
        <p:spPr>
          <a:xfrm>
            <a:off x="3848193" y="1709779"/>
            <a:ext cx="286333" cy="20893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A red play button with a white arrow&#10;&#10;Description automatically generated" id="273" name="Google Shape;273;p11"/>
          <p:cNvPicPr preferRelativeResize="0"/>
          <p:nvPr/>
        </p:nvPicPr>
        <p:blipFill rotWithShape="1">
          <a:blip r:embed="rId12">
            <a:alphaModFix/>
          </a:blip>
          <a:srcRect b="15508" l="10797" r="9041" t="16735"/>
          <a:stretch/>
        </p:blipFill>
        <p:spPr>
          <a:xfrm>
            <a:off x="3836343" y="1320018"/>
            <a:ext cx="307287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4166312" y="1244903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@WOCSA-rx2mn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4133213" y="1613626"/>
            <a:ext cx="5931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https://discord.gg/pDunje3tpb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11/07/2024</a:t>
            </a:r>
            <a:endParaRPr/>
          </a:p>
        </p:txBody>
      </p:sp>
      <p:sp>
        <p:nvSpPr>
          <p:cNvPr id="277" name="Google Shape;27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42b3bb115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FB7023"/>
                </a:solidFill>
              </a:rPr>
              <a:t>Internet des objets : Découverte et sensibilisation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242b3bb115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Disclaimer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following demonstration is for educational purposes only.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do not promote or encourage illegal activities.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Knowing your enemy is a half-won battle</a:t>
            </a:r>
            <a:endParaRPr/>
          </a:p>
        </p:txBody>
      </p:sp>
      <p:sp>
        <p:nvSpPr>
          <p:cNvPr id="156" name="Google Shape;156;g2242b3bb115_0_3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57" name="Google Shape;157;g2242b3bb115_0_3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242b3bb115_0_3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9" name="Google Shape;159;g2242b3bb115_0_3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0" name="Google Shape;160;g2242b3bb115_0_3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42b3bb115_0_144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66" name="Google Shape;166;g2242b3bb115_0_144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42b3bb115_0_144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8" name="Google Shape;168;g2242b3bb115_0_144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9" name="Google Shape;169;g2242b3bb115_0_144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g2242b3bb115_0_144"/>
          <p:cNvSpPr txBox="1"/>
          <p:nvPr>
            <p:ph type="title"/>
          </p:nvPr>
        </p:nvSpPr>
        <p:spPr>
          <a:xfrm>
            <a:off x="311700" y="1937013"/>
            <a:ext cx="85206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B7023"/>
                </a:solidFill>
              </a:rPr>
              <a:t>Internet des objets : Découverte et sensibilisation</a:t>
            </a:r>
            <a:endParaRPr>
              <a:solidFill>
                <a:srgbClr val="FB702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702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B7023"/>
                </a:solidFill>
              </a:rPr>
              <a:t>PARTIE I : Comprendre les Notions Fondamentales</a:t>
            </a:r>
            <a:endParaRPr i="1">
              <a:solidFill>
                <a:srgbClr val="FB702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42b3bb115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GB"/>
              <a:t>Introduction au scénario - La maison connectée </a:t>
            </a:r>
            <a:endParaRPr/>
          </a:p>
        </p:txBody>
      </p:sp>
      <p:sp>
        <p:nvSpPr>
          <p:cNvPr id="176" name="Google Shape;176;g2242b3bb115_0_97"/>
          <p:cNvSpPr txBox="1"/>
          <p:nvPr>
            <p:ph idx="1" type="body"/>
          </p:nvPr>
        </p:nvSpPr>
        <p:spPr>
          <a:xfrm>
            <a:off x="311700" y="1152475"/>
            <a:ext cx="8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L’Internet des Objets (IoT) : </a:t>
            </a:r>
            <a:r>
              <a:rPr b="1" lang="en-GB" sz="1400">
                <a:solidFill>
                  <a:schemeClr val="dk1"/>
                </a:solidFill>
              </a:rPr>
              <a:t>Réseau</a:t>
            </a:r>
            <a:r>
              <a:rPr lang="en-GB" sz="1400">
                <a:solidFill>
                  <a:schemeClr val="dk1"/>
                </a:solidFill>
              </a:rPr>
              <a:t> d’appareils </a:t>
            </a:r>
            <a:r>
              <a:rPr b="1" lang="en-GB" sz="1400">
                <a:solidFill>
                  <a:schemeClr val="dk1"/>
                </a:solidFill>
              </a:rPr>
              <a:t>connectés</a:t>
            </a:r>
            <a:r>
              <a:rPr lang="en-GB" sz="1400">
                <a:solidFill>
                  <a:schemeClr val="dk1"/>
                </a:solidFill>
              </a:rPr>
              <a:t> à </a:t>
            </a:r>
            <a:r>
              <a:rPr b="1" lang="en-GB" sz="1400">
                <a:solidFill>
                  <a:schemeClr val="dk1"/>
                </a:solidFill>
              </a:rPr>
              <a:t>Internet</a:t>
            </a:r>
            <a:r>
              <a:rPr lang="en-GB" sz="1400">
                <a:solidFill>
                  <a:schemeClr val="dk1"/>
                </a:solidFill>
              </a:rPr>
              <a:t> pour </a:t>
            </a:r>
            <a:r>
              <a:rPr b="1" lang="en-GB" sz="1400">
                <a:solidFill>
                  <a:schemeClr val="dk1"/>
                </a:solidFill>
              </a:rPr>
              <a:t>automatiser</a:t>
            </a:r>
            <a:r>
              <a:rPr lang="en-GB" sz="1400">
                <a:solidFill>
                  <a:schemeClr val="dk1"/>
                </a:solidFill>
              </a:rPr>
              <a:t> et </a:t>
            </a:r>
            <a:r>
              <a:rPr b="1" lang="en-GB" sz="1400">
                <a:solidFill>
                  <a:schemeClr val="dk1"/>
                </a:solidFill>
              </a:rPr>
              <a:t>contrôler</a:t>
            </a:r>
            <a:r>
              <a:rPr lang="en-GB" sz="1400">
                <a:solidFill>
                  <a:schemeClr val="dk1"/>
                </a:solidFill>
              </a:rPr>
              <a:t> à distance.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Les cas d’usage des capteurs IoT : Quelques exemples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Gestion de l’éclairage : éclairage raisonné et automatisée des pièces à vivre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La gestion des bâtiments intelligents : optimisation du chauffage, qualité de l’air 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La gestion des ressources : optimisation de la distribution de l’eau, d’électricité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La gestion de la sécurité : caméra de surveillance, détection de mouvements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La station de contrôle des capteurs IoT domestiques : les serveurs Smart Home (Home Assistant, Open HAB…)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IoT : Base de la domotique pour améliorer le confort, la sécurité et la gestion des ressources énergétiques d'une maison.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IoT et Cybersécurité : Amis ou Ennemis 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7" name="Google Shape;177;g2242b3bb115_0_97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78" name="Google Shape;178;g2242b3bb115_0_97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242b3bb115_0_97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80" name="Google Shape;180;g2242b3bb115_0_97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81" name="Google Shape;181;g2242b3bb115_0_97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2" name="Google Shape;182;g2242b3bb115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4975" y="1729575"/>
            <a:ext cx="1937324" cy="1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42b3bb115_0_46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88" name="Google Shape;188;g2242b3bb115_0_46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42b3bb115_0_46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90" name="Google Shape;190;g2242b3bb115_0_46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91" name="Google Shape;191;g2242b3bb115_0_46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g2242b3bb115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 Phase 1 : Une attaque "Evil Twin" - Quezaco ?</a:t>
            </a:r>
            <a:endParaRPr/>
          </a:p>
        </p:txBody>
      </p:sp>
      <p:pic>
        <p:nvPicPr>
          <p:cNvPr id="193" name="Google Shape;193;g2242b3bb115_0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8675" y="2571750"/>
            <a:ext cx="3685325" cy="21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242b3bb115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Qu'est-ce qu'une Attaque "Evil Twin"?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Création d'un faux point d'accès Wi-Fi, ressemblant à un réseau légitime.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Objectif : Inciter les utilisateurs à se connecter pour voler leurs informations de connexion au wifi légitime.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Principe de l'ingénierie sociale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Manipulation des utilisateurs pour qu’ils révèlent leurs informations.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Exploitation de la confiance ou de la négligence des utilisateurs.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5" name="Google Shape;195;g2242b3bb115_0_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8301" y="330651"/>
            <a:ext cx="1823300" cy="18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42b3bb115_0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Création du Faux Réseau Wi-Fi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Processus 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Utilisation d’un ordinateur portable, d’une carte WiFi et de Airbase-ng pour créer un faux réseau Wi-Fi.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Génération d’un réseau WiFi avec un nom similaire au réseau légitime (ex. "Maison_Dupont_FREE").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Dé</a:t>
            </a:r>
            <a:r>
              <a:rPr lang="en-GB" sz="1200">
                <a:solidFill>
                  <a:schemeClr val="dk1"/>
                </a:solidFill>
              </a:rPr>
              <a:t>sauthentification (deauth) pour forcer les utilisateurs à se déconnecter du réseau légitime et se reconnecter au “Evil Twin”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Capture des identifiants de connexion : le cambrioleur/hacker peut se connecter légitimement au réseau WiFi légitime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Matériel et logiciel 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Ordinateur portable ou appareil mobile avec antenne Wi-Fi.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Logiciel spécialisé (ex. Airbase-ng) pour créer le faux point d'accès.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g2242b3bb115_0_121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02" name="Google Shape;202;g2242b3bb115_0_121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242b3bb115_0_121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04" name="Google Shape;204;g2242b3bb115_0_121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05" name="Google Shape;205;g2242b3bb115_0_121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g2242b3bb115_0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 Phase 1 : Une attaque "Evil Twin" - Quezaco ?</a:t>
            </a:r>
            <a:endParaRPr/>
          </a:p>
        </p:txBody>
      </p:sp>
      <p:pic>
        <p:nvPicPr>
          <p:cNvPr id="207" name="Google Shape;207;g2242b3bb115_0_121"/>
          <p:cNvPicPr preferRelativeResize="0"/>
          <p:nvPr/>
        </p:nvPicPr>
        <p:blipFill rotWithShape="1">
          <a:blip r:embed="rId7">
            <a:alphaModFix/>
          </a:blip>
          <a:srcRect b="50850" l="0" r="0" t="0"/>
          <a:stretch/>
        </p:blipFill>
        <p:spPr>
          <a:xfrm>
            <a:off x="7401752" y="573400"/>
            <a:ext cx="1430550" cy="15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42b3bb115_0_121"/>
          <p:cNvPicPr preferRelativeResize="0"/>
          <p:nvPr/>
        </p:nvPicPr>
        <p:blipFill rotWithShape="1">
          <a:blip r:embed="rId8">
            <a:alphaModFix/>
          </a:blip>
          <a:srcRect b="0" l="8086" r="8635" t="0"/>
          <a:stretch/>
        </p:blipFill>
        <p:spPr>
          <a:xfrm>
            <a:off x="5169175" y="2732850"/>
            <a:ext cx="3663125" cy="1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2b3bb115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Scan du Réseau Domestique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Utilisation de l’outil nmap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Logiciel permettant d’identifier les appareils connectés à un réseau.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Détection des appareils vulnérables (caméras, serveurs, etc.).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Identification des appareils vulnérables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Repérage des appareils utilisant des logiciels obsolètes ou mal configurés.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Repérage des serveurs Smart Home.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Repérage des appareils utilisateurs pour d’autres attaques (vol de données personnelles, …)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4" name="Google Shape;214;g2242b3bb115_0_57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15" name="Google Shape;215;g2242b3bb115_0_57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242b3bb115_0_57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7" name="Google Shape;217;g2242b3bb115_0_57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8" name="Google Shape;218;g2242b3bb115_0_57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g2242b3bb115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III. Phase 2 : Intrusion dans le réseau domestique - NMAP</a:t>
            </a:r>
            <a:endParaRPr/>
          </a:p>
        </p:txBody>
      </p:sp>
      <p:pic>
        <p:nvPicPr>
          <p:cNvPr id="220" name="Google Shape;220;g2242b3bb115_0_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550" y="1107153"/>
            <a:ext cx="3058900" cy="17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42b3bb115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242b3bb115_0_67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27" name="Google Shape;227;g2242b3bb115_0_67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242b3bb115_0_67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9" name="Google Shape;229;g2242b3bb115_0_67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0" name="Google Shape;230;g2242b3bb115_0_67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g2242b3bb115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IV. Phase 3 : Compromission des appareils IoT - HA, Caméra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42b3bb115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42b3bb115_0_77"/>
          <p:cNvSpPr txBox="1"/>
          <p:nvPr/>
        </p:nvSpPr>
        <p:spPr>
          <a:xfrm>
            <a:off x="961050" y="60425"/>
            <a:ext cx="72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solidFill>
                  <a:schemeClr val="hlink"/>
                </a:solidFill>
                <a:hlinkClick r:id="rId3"/>
              </a:rPr>
              <a:t>https://www.linkedin.com/company/wocsa/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4"/>
              </a:rPr>
              <a:t>https://github.com/wocsa</a:t>
            </a:r>
            <a:r>
              <a:rPr b="1" lang="en-GB" sz="1000">
                <a:solidFill>
                  <a:schemeClr val="dk2"/>
                </a:solidFill>
              </a:rPr>
              <a:t>   —   </a:t>
            </a:r>
            <a:r>
              <a:rPr b="1" lang="en-GB" sz="1000" u="sng">
                <a:solidFill>
                  <a:schemeClr val="hlink"/>
                </a:solidFill>
                <a:hlinkClick r:id="rId5"/>
              </a:rPr>
              <a:t>https://www.youtube.com/@WOCSA-rx2mn/</a:t>
            </a:r>
            <a:r>
              <a:rPr b="1" lang="en-GB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38" name="Google Shape;238;g2242b3bb115_0_77"/>
          <p:cNvPicPr preferRelativeResize="0"/>
          <p:nvPr/>
        </p:nvPicPr>
        <p:blipFill rotWithShape="1">
          <a:blip r:embed="rId6">
            <a:alphaModFix/>
          </a:blip>
          <a:srcRect b="34806" l="0" r="0" t="35131"/>
          <a:stretch/>
        </p:blipFill>
        <p:spPr>
          <a:xfrm>
            <a:off x="0" y="85312"/>
            <a:ext cx="961050" cy="28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242b3bb115_0_77"/>
          <p:cNvSpPr txBox="1"/>
          <p:nvPr/>
        </p:nvSpPr>
        <p:spPr>
          <a:xfrm>
            <a:off x="0" y="4804800"/>
            <a:ext cx="26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Copyright ©2024 WOCSA – All rights reserved 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0" name="Google Shape;240;g2242b3bb115_0_77"/>
          <p:cNvSpPr txBox="1"/>
          <p:nvPr/>
        </p:nvSpPr>
        <p:spPr>
          <a:xfrm>
            <a:off x="7972500" y="469067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19/10/24 - n°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1" name="Google Shape;241;g2242b3bb115_0_77"/>
          <p:cNvSpPr txBox="1"/>
          <p:nvPr>
            <p:ph idx="12" type="sldNum"/>
          </p:nvPr>
        </p:nvSpPr>
        <p:spPr>
          <a:xfrm>
            <a:off x="8832304" y="4663225"/>
            <a:ext cx="24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g2242b3bb115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V.  Conclusion : Conséquences et bonnes pratiques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