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50" r:id="rId2"/>
    <p:sldId id="257" r:id="rId3"/>
    <p:sldId id="259" r:id="rId4"/>
    <p:sldId id="260" r:id="rId5"/>
    <p:sldId id="261" r:id="rId6"/>
    <p:sldId id="262" r:id="rId7"/>
    <p:sldId id="297" r:id="rId8"/>
    <p:sldId id="264" r:id="rId9"/>
    <p:sldId id="265" r:id="rId10"/>
    <p:sldId id="266" r:id="rId11"/>
    <p:sldId id="267" r:id="rId12"/>
    <p:sldId id="271" r:id="rId13"/>
    <p:sldId id="284" r:id="rId14"/>
    <p:sldId id="285" r:id="rId15"/>
    <p:sldId id="286" r:id="rId16"/>
    <p:sldId id="287" r:id="rId17"/>
    <p:sldId id="298" r:id="rId18"/>
    <p:sldId id="290" r:id="rId19"/>
    <p:sldId id="300" r:id="rId20"/>
    <p:sldId id="292" r:id="rId21"/>
    <p:sldId id="339" r:id="rId22"/>
    <p:sldId id="340" r:id="rId23"/>
    <p:sldId id="341" r:id="rId24"/>
    <p:sldId id="342" r:id="rId25"/>
    <p:sldId id="361" r:id="rId26"/>
    <p:sldId id="343" r:id="rId27"/>
    <p:sldId id="344" r:id="rId28"/>
    <p:sldId id="345" r:id="rId29"/>
    <p:sldId id="346" r:id="rId30"/>
    <p:sldId id="347" r:id="rId31"/>
    <p:sldId id="349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A686F-8539-4729-A2B1-6757866F98CF}" type="datetimeFigureOut">
              <a:rPr lang="en-US" smtClean="0"/>
              <a:pPr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96E86-3D04-4D5F-A889-F309AEDEA3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6CC0E-F3BC-42A7-B0A5-3D39CFBD2034}" type="slidenum">
              <a:rPr lang="en-US"/>
              <a:pPr/>
              <a:t>11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ABCDE1-785B-40D0-85BA-A785727B3C3E}" type="slidenum">
              <a:rPr lang="en-US"/>
              <a:pPr/>
              <a:t>19</a:t>
            </a:fld>
            <a:endParaRPr 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5594"/>
          </a:xfrm>
          <a:ln/>
        </p:spPr>
        <p:txBody>
          <a:bodyPr lIns="95606" tIns="46964" rIns="95606" bIns="46964"/>
          <a:lstStyle/>
          <a:p>
            <a:endParaRPr lang="en-US"/>
          </a:p>
        </p:txBody>
      </p:sp>
      <p:sp>
        <p:nvSpPr>
          <p:cNvPr id="871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64062" cy="3424237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45E67-6B3C-4085-A686-17BE635DAB7F}" type="slidenum">
              <a:rPr lang="en-US"/>
              <a:pPr/>
              <a:t>20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7" y="4342191"/>
            <a:ext cx="5033367" cy="4115405"/>
          </a:xfrm>
          <a:noFill/>
          <a:ln/>
        </p:spPr>
        <p:txBody>
          <a:bodyPr lIns="90434" tIns="44423" rIns="90434" bIns="44423"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37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62475" cy="342265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A0C60-EA01-4F52-BC6D-A72B21B022C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4DF3B5-FC7F-4042-A833-78EF998BDF9F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E983EE-AD9A-4751-AA34-0BE369FFB6DB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D2F2-C048-4959-B943-C2936397BE18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EC13-502D-41B6-9EF3-25DEC6FE2DAD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7DE1CB-451F-4050-B3B6-485CF749B453}" type="datetime1">
              <a:rPr lang="en-US" altLang="zh-CN" smtClean="0"/>
              <a:pPr/>
              <a:t>9/24/2014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2EC098-9BA1-4DB2-8E0C-1899DB8234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AC7DFE-4263-4DB2-A107-61509CA02203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18577B1-99C2-48F5-B65C-EB6534B41532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5982-CA84-4EFB-B62F-9E765B1996B0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DB85-BEF8-4778-A6BC-59178CABF8A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619894-3E3E-4595-96E2-688579A08FFB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6257-9CD9-49BA-8949-F9FC090ED3AE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5040B60-766E-4809-85A1-FC8C54A1102E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DBA7D6-F27C-4BA3-A61F-5A1577ED994C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1A0ED36-1F83-4160-8ABE-C50BC9AC67F1}" type="datetime1">
              <a:rPr lang="en-US" smtClean="0"/>
              <a:pPr/>
              <a:t>9/24/2014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B7B7737-64C9-4FC4-815F-01427859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Outline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 Level Parallelism (ILP)</a:t>
            </a:r>
          </a:p>
          <a:p>
            <a:r>
              <a:rPr lang="en-US" dirty="0" smtClean="0"/>
              <a:t>Dependencies and Hazards</a:t>
            </a:r>
          </a:p>
          <a:p>
            <a:r>
              <a:rPr lang="en-US" dirty="0" smtClean="0"/>
              <a:t>Compiler Techniques to increase ILP</a:t>
            </a:r>
          </a:p>
          <a:p>
            <a:r>
              <a:rPr lang="en-US" dirty="0" smtClean="0"/>
              <a:t>Dynamic Scheduling</a:t>
            </a:r>
          </a:p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Parallel Processing</a:t>
            </a:r>
          </a:p>
          <a:p>
            <a:r>
              <a:rPr lang="en-US" dirty="0" smtClean="0"/>
              <a:t>Flynn’s Classification</a:t>
            </a:r>
          </a:p>
          <a:p>
            <a:r>
              <a:rPr lang="en-US" dirty="0" smtClean="0"/>
              <a:t>Challenges in Parallel Processing</a:t>
            </a:r>
          </a:p>
          <a:p>
            <a:r>
              <a:rPr lang="en-US" dirty="0" smtClean="0"/>
              <a:t>Shared Memory Architecture</a:t>
            </a:r>
          </a:p>
          <a:p>
            <a:r>
              <a:rPr lang="en-US" dirty="0" smtClean="0"/>
              <a:t>Cache Coherence Problem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Dependences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4191000" cy="41148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    An </a:t>
            </a:r>
            <a:r>
              <a:rPr lang="en-US" sz="2400" dirty="0"/>
              <a:t>instruction </a:t>
            </a:r>
            <a:r>
              <a:rPr lang="en-US" sz="2400" i="1" dirty="0"/>
              <a:t>j</a:t>
            </a:r>
            <a:r>
              <a:rPr lang="en-US" sz="2400" dirty="0"/>
              <a:t> is data dependent on instruction </a:t>
            </a:r>
            <a:r>
              <a:rPr lang="en-US" sz="2400" i="1" dirty="0" err="1"/>
              <a:t>i</a:t>
            </a:r>
            <a:r>
              <a:rPr lang="en-US" sz="2400" dirty="0"/>
              <a:t> if either of the following hold:</a:t>
            </a:r>
          </a:p>
          <a:p>
            <a:pPr lvl="1" algn="just"/>
            <a:r>
              <a:rPr lang="en-US" sz="2000" dirty="0" smtClean="0"/>
              <a:t> The result of Instruction I may </a:t>
            </a:r>
            <a:r>
              <a:rPr lang="en-US" sz="2000" dirty="0"/>
              <a:t>be used by instruction </a:t>
            </a:r>
            <a:r>
              <a:rPr lang="en-US" sz="2000" dirty="0" smtClean="0"/>
              <a:t>j.</a:t>
            </a:r>
            <a:endParaRPr lang="en-US" sz="2000" dirty="0"/>
          </a:p>
          <a:p>
            <a:pPr lvl="1" algn="just"/>
            <a:r>
              <a:rPr lang="en-US" sz="2000" dirty="0" smtClean="0"/>
              <a:t>Instruction </a:t>
            </a:r>
            <a:r>
              <a:rPr lang="en-US" sz="2000" dirty="0"/>
              <a:t>j is data dependent on instruction k, and instruction k is data dependent on instruction </a:t>
            </a:r>
            <a:r>
              <a:rPr lang="en-US" sz="2000" dirty="0" err="1" smtClean="0"/>
              <a:t>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362200"/>
            <a:ext cx="4343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/>
              <a:t>LOOP	LD	</a:t>
            </a:r>
            <a:r>
              <a:rPr lang="en-US" sz="2000" dirty="0">
                <a:solidFill>
                  <a:schemeClr val="hlink"/>
                </a:solidFill>
              </a:rPr>
              <a:t>F0</a:t>
            </a:r>
            <a:r>
              <a:rPr lang="en-US" sz="2000" dirty="0"/>
              <a:t>, 0(R1</a:t>
            </a:r>
            <a:r>
              <a:rPr lang="en-US" sz="2000" dirty="0" smtClean="0"/>
              <a:t>) -&gt; </a:t>
            </a:r>
            <a:r>
              <a:rPr lang="en-US" sz="2000" dirty="0" err="1" smtClean="0"/>
              <a:t>i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	ADD	</a:t>
            </a:r>
            <a:r>
              <a:rPr lang="en-US" sz="2000" dirty="0">
                <a:solidFill>
                  <a:schemeClr val="folHlink"/>
                </a:solidFill>
              </a:rPr>
              <a:t>F4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hlink"/>
                </a:solidFill>
              </a:rPr>
              <a:t>F0</a:t>
            </a:r>
            <a:r>
              <a:rPr lang="en-US" sz="2000" dirty="0"/>
              <a:t>, </a:t>
            </a:r>
            <a:r>
              <a:rPr lang="en-US" sz="2000" dirty="0" smtClean="0"/>
              <a:t>F2 -&gt; j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	SD	</a:t>
            </a:r>
            <a:r>
              <a:rPr lang="en-US" sz="2000" dirty="0">
                <a:solidFill>
                  <a:schemeClr val="folHlink"/>
                </a:solidFill>
              </a:rPr>
              <a:t>F4</a:t>
            </a:r>
            <a:r>
              <a:rPr lang="en-US" sz="2000" dirty="0"/>
              <a:t>, 0(R1</a:t>
            </a:r>
            <a:r>
              <a:rPr lang="en-US" sz="2000" dirty="0" smtClean="0"/>
              <a:t>) -&gt; k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	SUB	</a:t>
            </a:r>
            <a:r>
              <a:rPr lang="en-US" sz="2000" dirty="0">
                <a:solidFill>
                  <a:srgbClr val="00CC66"/>
                </a:solidFill>
              </a:rPr>
              <a:t>R1, R1</a:t>
            </a:r>
            <a:r>
              <a:rPr lang="en-US" sz="2000" dirty="0"/>
              <a:t>, -8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000" dirty="0"/>
              <a:t>		BNE	</a:t>
            </a:r>
            <a:r>
              <a:rPr lang="en-US" sz="2000" dirty="0">
                <a:solidFill>
                  <a:srgbClr val="00CC66"/>
                </a:solidFill>
              </a:rPr>
              <a:t>R1</a:t>
            </a:r>
            <a:r>
              <a:rPr lang="en-US" sz="2000" dirty="0"/>
              <a:t>, R2, LOOP		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6858000" y="2743200"/>
            <a:ext cx="304800" cy="30480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6858000" y="3429000"/>
            <a:ext cx="0" cy="381000"/>
          </a:xfrm>
          <a:prstGeom prst="line">
            <a:avLst/>
          </a:prstGeom>
          <a:noFill/>
          <a:ln w="127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12700">
            <a:solidFill>
              <a:srgbClr val="00CC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 Dependences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3505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Every instruction is control dependent on some set of branches, and, in general, these control dependencies must be preserved to preserve program order.</a:t>
            </a:r>
          </a:p>
          <a:p>
            <a:pPr>
              <a:buFont typeface="Wingdings" pitchFamily="2" charset="2"/>
              <a:buNone/>
              <a:tabLst>
                <a:tab pos="746125" algn="l"/>
              </a:tabLst>
            </a:pPr>
            <a:endParaRPr 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p1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S1;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if p2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	S2;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latin typeface="Courier New" pitchFamily="49" charset="0"/>
              </a:rPr>
              <a:t>}</a:t>
            </a:r>
            <a:endParaRPr lang="en-US" altLang="en-US" sz="18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rgbClr val="0332B7"/>
                </a:solidFill>
                <a:latin typeface="Courier New" pitchFamily="49" charset="0"/>
              </a:rPr>
              <a:t>S1</a:t>
            </a:r>
            <a:r>
              <a:rPr lang="en-US" altLang="en-US" sz="2000" dirty="0" smtClean="0"/>
              <a:t> is </a:t>
            </a:r>
            <a:r>
              <a:rPr lang="en-US" altLang="en-US" sz="2000" dirty="0" smtClean="0">
                <a:solidFill>
                  <a:srgbClr val="0332B7"/>
                </a:solidFill>
              </a:rPr>
              <a:t>control dependent</a:t>
            </a:r>
            <a:r>
              <a:rPr lang="en-US" altLang="en-US" sz="2000" dirty="0" smtClean="0"/>
              <a:t> on </a:t>
            </a:r>
            <a:r>
              <a:rPr lang="en-US" altLang="en-US" sz="2000" dirty="0" smtClean="0">
                <a:solidFill>
                  <a:srgbClr val="0332B7"/>
                </a:solidFill>
                <a:latin typeface="Courier New" pitchFamily="49" charset="0"/>
              </a:rPr>
              <a:t>p1</a:t>
            </a:r>
            <a:r>
              <a:rPr lang="en-US" altLang="en-US" sz="2000" dirty="0" smtClean="0"/>
              <a:t>, and </a:t>
            </a:r>
            <a:r>
              <a:rPr lang="en-US" altLang="en-US" sz="2000" dirty="0" smtClean="0">
                <a:solidFill>
                  <a:srgbClr val="0332B7"/>
                </a:solidFill>
                <a:latin typeface="Courier New" pitchFamily="49" charset="0"/>
              </a:rPr>
              <a:t>S2</a:t>
            </a:r>
            <a:r>
              <a:rPr lang="en-US" altLang="en-US" sz="2000" dirty="0" smtClean="0"/>
              <a:t> is </a:t>
            </a:r>
            <a:r>
              <a:rPr lang="en-US" altLang="en-US" sz="2000" dirty="0" smtClean="0">
                <a:solidFill>
                  <a:srgbClr val="0332B7"/>
                </a:solidFill>
              </a:rPr>
              <a:t>control dependent</a:t>
            </a:r>
            <a:r>
              <a:rPr lang="en-US" altLang="en-US" sz="2000" dirty="0" smtClean="0"/>
              <a:t> on </a:t>
            </a:r>
            <a:r>
              <a:rPr lang="en-US" altLang="en-US" sz="2000" dirty="0" smtClean="0">
                <a:solidFill>
                  <a:srgbClr val="0332B7"/>
                </a:solidFill>
                <a:latin typeface="Courier New" pitchFamily="49" charset="0"/>
              </a:rPr>
              <a:t>p2</a:t>
            </a:r>
            <a:r>
              <a:rPr lang="en-US" altLang="en-US" sz="2000" dirty="0" smtClean="0"/>
              <a:t> but not on </a:t>
            </a:r>
            <a:r>
              <a:rPr lang="en-US" altLang="en-US" sz="2000" dirty="0" smtClean="0">
                <a:latin typeface="Courier New" pitchFamily="49" charset="0"/>
              </a:rPr>
              <a:t>p1</a:t>
            </a:r>
            <a:r>
              <a:rPr lang="en-US" altLang="en-US" sz="2000" dirty="0" smtClean="0"/>
              <a:t>.</a:t>
            </a:r>
          </a:p>
          <a:p>
            <a:pPr lvl="3" indent="-223838">
              <a:buFont typeface="Wingdings" pitchFamily="2" charset="2"/>
              <a:buNone/>
              <a:tabLst>
                <a:tab pos="746125" algn="l"/>
              </a:tabLst>
            </a:pPr>
            <a:endParaRPr lang="en-US" sz="1600" dirty="0"/>
          </a:p>
          <a:p>
            <a:pPr lvl="3" indent="-223838">
              <a:buFont typeface="Wingdings" pitchFamily="2" charset="2"/>
              <a:buNone/>
              <a:tabLst>
                <a:tab pos="746125" algn="l"/>
              </a:tabLst>
            </a:pPr>
            <a:endParaRPr 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09600" y="4800600"/>
            <a:ext cx="7848600" cy="1754326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Two constraints imposed by control dependences: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An instruction that is control dependent on a branch cannot be moved </a:t>
            </a:r>
            <a:r>
              <a:rPr lang="en-US" i="1" dirty="0">
                <a:solidFill>
                  <a:schemeClr val="tx1"/>
                </a:solidFill>
              </a:rPr>
              <a:t>before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dirty="0" smtClean="0">
                <a:solidFill>
                  <a:schemeClr val="tx1"/>
                </a:solidFill>
              </a:rPr>
              <a:t>branch.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An instruction that is not control dependent on a branch cannot be moved </a:t>
            </a:r>
            <a:r>
              <a:rPr lang="en-US" i="1" dirty="0">
                <a:solidFill>
                  <a:schemeClr val="tx1"/>
                </a:solidFill>
              </a:rPr>
              <a:t>after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dirty="0" smtClean="0">
                <a:solidFill>
                  <a:schemeClr val="tx1"/>
                </a:solidFill>
              </a:rPr>
              <a:t>branch.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2895600"/>
          </a:xfrm>
        </p:spPr>
        <p:txBody>
          <a:bodyPr/>
          <a:lstStyle/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            </a:t>
            </a:r>
          </a:p>
          <a:p>
            <a:pPr marL="800100" lvl="1" indent="-342900"/>
            <a:r>
              <a:rPr lang="en-US" sz="2800" dirty="0" smtClean="0"/>
              <a:t>Register Renaming</a:t>
            </a:r>
          </a:p>
          <a:p>
            <a:pPr marL="800100" lvl="1" indent="-342900"/>
            <a:r>
              <a:rPr lang="en-US" sz="2800" dirty="0" smtClean="0"/>
              <a:t>Pipeline Scheduling</a:t>
            </a:r>
          </a:p>
          <a:p>
            <a:pPr marL="800100" lvl="1" indent="-342900"/>
            <a:r>
              <a:rPr lang="en-US" sz="2800" dirty="0" smtClean="0"/>
              <a:t>Loop Unrolling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553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Compiler techniques to increase ILP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  <a:noFill/>
        </p:spPr>
        <p:txBody>
          <a:bodyPr lIns="90488" tIns="44450" rIns="90488" bIns="44450"/>
          <a:lstStyle/>
          <a:p>
            <a:pPr algn="ctr"/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Register Renaming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029200"/>
          </a:xfrm>
          <a:noFill/>
        </p:spPr>
        <p:txBody>
          <a:bodyPr lIns="90488" tIns="44450" rIns="90488" bIns="44450"/>
          <a:lstStyle/>
          <a:p>
            <a:pPr algn="just"/>
            <a:r>
              <a:rPr lang="en-US" altLang="en-US" dirty="0" smtClean="0"/>
              <a:t>Instructions involved in a name dependence can execute simultaneously if name used in instructions is changed so instructions do not conflict.</a:t>
            </a:r>
          </a:p>
          <a:p>
            <a:pPr lvl="1"/>
            <a:endParaRPr lang="en-US" altLang="en-US" dirty="0" smtClean="0">
              <a:solidFill>
                <a:srgbClr val="0332B7"/>
              </a:solidFill>
            </a:endParaRPr>
          </a:p>
          <a:p>
            <a:pPr lvl="1"/>
            <a:r>
              <a:rPr lang="en-US" altLang="en-US" dirty="0" smtClean="0"/>
              <a:t>Register renaming resolves name dependence for registers either by compiler or by HW.</a:t>
            </a:r>
          </a:p>
          <a:p>
            <a:pPr>
              <a:buNone/>
            </a:pPr>
            <a:endParaRPr lang="en-US" altLang="en-US" dirty="0" smtClean="0">
              <a:solidFill>
                <a:srgbClr val="0332B7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125" y="4087813"/>
            <a:ext cx="3810000" cy="1184275"/>
            <a:chOff x="1296" y="1680"/>
            <a:chExt cx="2400" cy="746"/>
          </a:xfrm>
        </p:grpSpPr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1584" y="1680"/>
              <a:ext cx="2112" cy="74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I: sub </a:t>
              </a:r>
              <a:r>
                <a:rPr lang="en-US" altLang="en-US" sz="2400" dirty="0">
                  <a:latin typeface="Courier New" pitchFamily="49" charset="0"/>
                </a:rPr>
                <a:t>r1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,r4,r3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J: add </a:t>
              </a:r>
              <a:r>
                <a:rPr lang="en-US" altLang="en-US" sz="2400" dirty="0">
                  <a:latin typeface="Courier New" pitchFamily="49" charset="0"/>
                </a:rPr>
                <a:t>r1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K: </a:t>
              </a:r>
              <a:r>
                <a:rPr lang="en-US" altLang="en-US" sz="2400" dirty="0" err="1">
                  <a:solidFill>
                    <a:schemeClr val="tx1"/>
                  </a:solidFill>
                  <a:latin typeface="Courier New" pitchFamily="49" charset="0"/>
                </a:rPr>
                <a:t>mul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 r6,r1,r7</a:t>
              </a:r>
            </a:p>
          </p:txBody>
        </p:sp>
        <p:sp>
          <p:nvSpPr>
            <p:cNvPr id="16397" name="Arc 9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T0" fmla="*/ 0 w 24532"/>
                <a:gd name="T1" fmla="*/ 1 h 43200"/>
                <a:gd name="T2" fmla="*/ 10 w 24532"/>
                <a:gd name="T3" fmla="*/ 287 h 43200"/>
                <a:gd name="T4" fmla="*/ 35 w 24532"/>
                <a:gd name="T5" fmla="*/ 144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67288" y="4087813"/>
            <a:ext cx="3810000" cy="1196975"/>
            <a:chOff x="1296" y="1680"/>
            <a:chExt cx="2400" cy="754"/>
          </a:xfrm>
        </p:grpSpPr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1584" y="1680"/>
              <a:ext cx="2112" cy="754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I: sub </a:t>
              </a:r>
              <a:r>
                <a:rPr lang="en-US" altLang="en-US" sz="2400" dirty="0">
                  <a:latin typeface="Courier New" pitchFamily="49" charset="0"/>
                </a:rPr>
                <a:t>r1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,r4,r3 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J: add </a:t>
              </a:r>
              <a:r>
                <a:rPr lang="en-US" altLang="en-US" sz="2400" b="1" dirty="0">
                  <a:latin typeface="Courier New" pitchFamily="49" charset="0"/>
                </a:rPr>
                <a:t>r8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,r2,r3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K: </a:t>
              </a:r>
              <a:r>
                <a:rPr lang="en-US" altLang="en-US" sz="2400" dirty="0" err="1">
                  <a:solidFill>
                    <a:schemeClr val="tx1"/>
                  </a:solidFill>
                  <a:latin typeface="Courier New" pitchFamily="49" charset="0"/>
                </a:rPr>
                <a:t>mul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 r6,</a:t>
              </a:r>
              <a:r>
                <a:rPr lang="en-US" altLang="en-US" sz="2400" b="1" dirty="0">
                  <a:latin typeface="Courier New" pitchFamily="49" charset="0"/>
                </a:rPr>
                <a:t>r8</a:t>
              </a:r>
              <a:r>
                <a:rPr lang="en-US" altLang="en-US" sz="2400" dirty="0">
                  <a:solidFill>
                    <a:schemeClr val="tx1"/>
                  </a:solidFill>
                  <a:latin typeface="Courier New" pitchFamily="49" charset="0"/>
                </a:rPr>
                <a:t>,r7</a:t>
              </a:r>
            </a:p>
          </p:txBody>
        </p:sp>
        <p:sp>
          <p:nvSpPr>
            <p:cNvPr id="16395" name="Arc 12"/>
            <p:cNvSpPr>
              <a:spLocks/>
            </p:cNvSpPr>
            <p:nvPr/>
          </p:nvSpPr>
          <p:spPr bwMode="auto">
            <a:xfrm flipH="1" flipV="1">
              <a:off x="1296" y="1776"/>
              <a:ext cx="295" cy="288"/>
            </a:xfrm>
            <a:custGeom>
              <a:avLst/>
              <a:gdLst>
                <a:gd name="T0" fmla="*/ 0 w 24532"/>
                <a:gd name="T1" fmla="*/ 1 h 43200"/>
                <a:gd name="T2" fmla="*/ 10 w 24532"/>
                <a:gd name="T3" fmla="*/ 287 h 43200"/>
                <a:gd name="T4" fmla="*/ 35 w 24532"/>
                <a:gd name="T5" fmla="*/ 144 h 43200"/>
                <a:gd name="T6" fmla="*/ 0 60000 65536"/>
                <a:gd name="T7" fmla="*/ 0 60000 65536"/>
                <a:gd name="T8" fmla="*/ 0 60000 65536"/>
                <a:gd name="T9" fmla="*/ 0 w 24532"/>
                <a:gd name="T10" fmla="*/ 0 h 43200"/>
                <a:gd name="T11" fmla="*/ 24532 w 2453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</a:path>
                <a:path w="24532" h="43200" stroke="0" extrusionOk="0">
                  <a:moveTo>
                    <a:pt x="-1" y="199"/>
                  </a:moveTo>
                  <a:cubicBezTo>
                    <a:pt x="971" y="66"/>
                    <a:pt x="1951" y="-1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200"/>
                    <a:pt x="1555" y="43167"/>
                    <a:pt x="869" y="43101"/>
                  </a:cubicBezTo>
                  <a:lnTo>
                    <a:pt x="293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3" name="Line 13"/>
          <p:cNvSpPr>
            <a:spLocks noChangeShapeType="1"/>
          </p:cNvSpPr>
          <p:nvPr/>
        </p:nvSpPr>
        <p:spPr bwMode="auto">
          <a:xfrm>
            <a:off x="4129088" y="4675188"/>
            <a:ext cx="5159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Pipeline Scheduling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pPr algn="just"/>
            <a:r>
              <a:rPr lang="en-US" dirty="0" smtClean="0"/>
              <a:t>Rearranging and modifying instruction to maximize instruction execution overlap.</a:t>
            </a:r>
          </a:p>
          <a:p>
            <a:pPr algn="just"/>
            <a:r>
              <a:rPr lang="en-US" altLang="en-US" dirty="0" smtClean="0"/>
              <a:t>Assume following latencies for all examples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33400" y="3048000"/>
            <a:ext cx="8305800" cy="3352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r>
              <a:rPr lang="en-US" sz="1800" i="1" dirty="0"/>
              <a:t>Instruction	</a:t>
            </a:r>
            <a:r>
              <a:rPr lang="en-US" sz="1800" i="1" dirty="0" err="1"/>
              <a:t>Instruction</a:t>
            </a:r>
            <a:r>
              <a:rPr lang="en-US" sz="1800" i="1" dirty="0"/>
              <a:t>	Latency		</a:t>
            </a:r>
            <a:r>
              <a:rPr lang="en-US" sz="1800" i="1" dirty="0" smtClean="0"/>
              <a:t> stalls </a:t>
            </a:r>
            <a:r>
              <a:rPr lang="en-US" sz="1800" i="1" dirty="0"/>
              <a:t>between </a:t>
            </a:r>
            <a:br>
              <a:rPr lang="en-US" sz="1800" i="1" dirty="0"/>
            </a:br>
            <a:r>
              <a:rPr lang="en-US" sz="1800" i="1" dirty="0"/>
              <a:t>producing result	using result 	in cycles	</a:t>
            </a:r>
            <a:endParaRPr lang="en-US" sz="1800" i="1" dirty="0" smtClean="0"/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FP ALU op	Another FP ALU op	   4		   3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FP ALU op	Store double	   3		   2 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Load double	FP ALU op	   1		   1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Load double	Store double	   1		   0</a:t>
            </a:r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57400" algn="l"/>
                <a:tab pos="45720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Integer op	Integer op	   1		  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685800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chemeClr val="tx1"/>
                </a:solidFill>
              </a:rPr>
              <a:t>Pipeline Scheduling - Example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763" y="1287463"/>
            <a:ext cx="7162800" cy="1531937"/>
          </a:xfrm>
        </p:spPr>
        <p:txBody>
          <a:bodyPr/>
          <a:lstStyle/>
          <a:p>
            <a:r>
              <a:rPr lang="en-US" altLang="en-US" dirty="0" smtClean="0"/>
              <a:t>This code, add a scalar to a vector: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for (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=1000;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&gt;0; 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=i–1)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	x[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] = x[</a:t>
            </a:r>
            <a:r>
              <a:rPr lang="en-US" altLang="en-US" dirty="0" err="1" smtClean="0">
                <a:latin typeface="Courier New" pitchFamily="49" charset="0"/>
              </a:rPr>
              <a:t>i</a:t>
            </a:r>
            <a:r>
              <a:rPr lang="en-US" altLang="en-US" dirty="0" smtClean="0">
                <a:latin typeface="Courier New" pitchFamily="49" charset="0"/>
              </a:rPr>
              <a:t>] + s;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838200" y="3505200"/>
            <a:ext cx="7696200" cy="182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70000"/>
              </a:lnSpc>
              <a:spcBef>
                <a:spcPct val="30000"/>
              </a:spcBef>
              <a:buSzPct val="100000"/>
              <a:tabLst>
                <a:tab pos="914400" algn="l"/>
                <a:tab pos="1943100" algn="l"/>
                <a:tab pos="3200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Loop:	L.D	F0,0(R1)	;F0=vector element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SzPct val="100000"/>
              <a:tabLst>
                <a:tab pos="914400" algn="l"/>
                <a:tab pos="1943100" algn="l"/>
                <a:tab pos="3200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		ADD.D	F4,F0,F2	;add scalar from F2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SzPct val="100000"/>
              <a:tabLst>
                <a:tab pos="914400" algn="l"/>
                <a:tab pos="1943100" algn="l"/>
                <a:tab pos="3200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		S.D	F4, 0(R1);store result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SzPct val="100000"/>
              <a:tabLst>
                <a:tab pos="914400" algn="l"/>
                <a:tab pos="1943100" algn="l"/>
                <a:tab pos="3200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		DADDUI	R1,R1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,#-8;decrement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pointer 8B (DW)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SzPct val="100000"/>
              <a:tabLst>
                <a:tab pos="914400" algn="l"/>
                <a:tab pos="1943100" algn="l"/>
                <a:tab pos="3200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		BNEZ	R1,Loop	;branch R1!=zero</a:t>
            </a:r>
          </a:p>
          <a:p>
            <a:pPr marL="285750" indent="-285750">
              <a:lnSpc>
                <a:spcPct val="70000"/>
              </a:lnSpc>
              <a:spcBef>
                <a:spcPct val="30000"/>
              </a:spcBef>
              <a:buSzPct val="100000"/>
              <a:tabLst>
                <a:tab pos="914400" algn="l"/>
                <a:tab pos="1943100" algn="l"/>
                <a:tab pos="3200400" algn="l"/>
              </a:tabLst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 		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838200" y="2819400"/>
            <a:ext cx="69215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  <a:tabLst>
                <a:tab pos="914400" algn="l"/>
                <a:tab pos="1657350" algn="l"/>
                <a:tab pos="3028950" algn="l"/>
              </a:tabLst>
            </a:pPr>
            <a:r>
              <a:rPr lang="en-US" sz="2400" dirty="0">
                <a:solidFill>
                  <a:schemeClr val="tx1"/>
                </a:solidFill>
                <a:cs typeface="Arial" pitchFamily="34" charset="0"/>
              </a:rPr>
              <a:t> First translate into </a:t>
            </a:r>
            <a:r>
              <a:rPr lang="en-US" sz="2400" dirty="0" smtClean="0">
                <a:solidFill>
                  <a:schemeClr val="tx1"/>
                </a:solidFill>
                <a:cs typeface="Arial" pitchFamily="34" charset="0"/>
              </a:rPr>
              <a:t>MIPS </a:t>
            </a:r>
            <a:r>
              <a:rPr lang="en-US" sz="2400" dirty="0">
                <a:solidFill>
                  <a:schemeClr val="tx1"/>
                </a:solidFill>
                <a:cs typeface="Arial" pitchFamily="34" charset="0"/>
              </a:rPr>
              <a:t>code: 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tabLst>
                <a:tab pos="914400" algn="l"/>
                <a:tab pos="1657350" algn="l"/>
                <a:tab pos="3028950" algn="l"/>
              </a:tabLst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781800" cy="990600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Execution without Scheduling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48200"/>
            <a:ext cx="7467600" cy="762000"/>
          </a:xfrm>
          <a:noFill/>
        </p:spPr>
        <p:txBody>
          <a:bodyPr lIns="90487" tIns="44450" rIns="90487" bIns="44450">
            <a:normAutofit/>
          </a:bodyPr>
          <a:lstStyle/>
          <a:p>
            <a:pPr>
              <a:tabLst>
                <a:tab pos="1200150" algn="l"/>
                <a:tab pos="1657350" algn="l"/>
                <a:tab pos="3028950" algn="l"/>
              </a:tabLst>
            </a:pPr>
            <a:r>
              <a:rPr lang="en-US" sz="2000" dirty="0" smtClean="0">
                <a:solidFill>
                  <a:srgbClr val="0332B7"/>
                </a:solidFill>
              </a:rPr>
              <a:t> </a:t>
            </a:r>
            <a:r>
              <a:rPr lang="en-US" sz="2000" dirty="0" smtClean="0"/>
              <a:t>9 clock cycles are required to execute the complete instruction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749300" y="1352550"/>
            <a:ext cx="80137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1 Loop:	L.D	</a:t>
            </a:r>
            <a:r>
              <a:rPr lang="en-US" sz="1800" dirty="0">
                <a:latin typeface="Courier New" pitchFamily="49" charset="0"/>
              </a:rPr>
              <a:t>F0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,0(R1)	;F0=vector element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2		</a:t>
            </a:r>
            <a:r>
              <a:rPr lang="en-US" sz="1800" dirty="0">
                <a:latin typeface="Courier New" pitchFamily="49" charset="0"/>
              </a:rPr>
              <a:t>stall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3		ADD.D	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F4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800" dirty="0">
                <a:latin typeface="Courier New" pitchFamily="49" charset="0"/>
              </a:rPr>
              <a:t>F0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,F2	;add scalar in F2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4		</a:t>
            </a:r>
            <a:r>
              <a:rPr lang="en-US" sz="1800" dirty="0">
                <a:latin typeface="Courier New" pitchFamily="49" charset="0"/>
              </a:rPr>
              <a:t>stall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5		</a:t>
            </a:r>
            <a:r>
              <a:rPr lang="en-US" sz="1800" dirty="0">
                <a:latin typeface="Courier New" pitchFamily="49" charset="0"/>
              </a:rPr>
              <a:t>stall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6 	S.D	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F4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, 0(R1)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;store result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7 	DADDUI	R1,R1,-8	;decrement pointer 8B (DW)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latin typeface="Courier New" pitchFamily="49" charset="0"/>
              </a:rPr>
              <a:t>stall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assumes can’t forward to branch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tabLst>
                <a:tab pos="1200150" algn="l"/>
                <a:tab pos="2120900" algn="l"/>
                <a:tab pos="337185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9 	BNEZ	R1,Loop	;branch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R1!=zero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6400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Execution with Scheduling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1</a:t>
            </a:r>
            <a:r>
              <a:rPr lang="en-US" dirty="0" smtClean="0"/>
              <a:t>           </a:t>
            </a:r>
            <a:r>
              <a:rPr lang="en-US" dirty="0" smtClean="0">
                <a:latin typeface="Courier New" pitchFamily="49" charset="0"/>
              </a:rPr>
              <a:t>Loop: L.D F0, 0(R1)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2           DADDUI R1, R1, #-8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3           ADD.D F4, F0, F2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4           Stall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5           Stall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6           S.D F4, 0(R1)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</a:rPr>
              <a:t>7           BNEZ R1,Loop;branch1!=zero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49530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7 clock cycles are required to execute the complete instruction.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Unrolling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The loop body is replicated multiple times.</a:t>
            </a:r>
          </a:p>
          <a:p>
            <a:pPr marL="457200" indent="-457200"/>
            <a:r>
              <a:rPr lang="en-US" dirty="0" smtClean="0"/>
              <a:t>More instructions in one loop to perform more overlapping.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Replicate body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Remove loop overhead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Rename registers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Schedule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77200" cy="944562"/>
          </a:xfrm>
          <a:noFill/>
          <a:ln/>
        </p:spPr>
        <p:txBody>
          <a:bodyPr lIns="90487" tIns="44450" rIns="90487" bIns="44450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Unrolling - Four </a:t>
            </a:r>
            <a:r>
              <a:rPr lang="en-US" b="1" dirty="0">
                <a:solidFill>
                  <a:schemeClr val="tx1"/>
                </a:solidFill>
              </a:rPr>
              <a:t>Times </a:t>
            </a:r>
            <a:r>
              <a:rPr lang="en-US" b="1" dirty="0" smtClean="0">
                <a:solidFill>
                  <a:schemeClr val="tx1"/>
                </a:solidFill>
              </a:rPr>
              <a:t>(straightforward </a:t>
            </a:r>
            <a:r>
              <a:rPr lang="en-US" b="1" dirty="0">
                <a:solidFill>
                  <a:schemeClr val="tx1"/>
                </a:solidFill>
              </a:rPr>
              <a:t>way)</a:t>
            </a:r>
          </a:p>
        </p:txBody>
      </p:sp>
      <p:sp>
        <p:nvSpPr>
          <p:cNvPr id="870404" name="Rectangle 4"/>
          <p:cNvSpPr>
            <a:spLocks noChangeArrowheads="1"/>
          </p:cNvSpPr>
          <p:nvPr/>
        </p:nvSpPr>
        <p:spPr bwMode="auto">
          <a:xfrm>
            <a:off x="685800" y="1447800"/>
            <a:ext cx="7696200" cy="5260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 Loop:	L.D	F0,0(R1)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3	ADD.D	F4,F0,F2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6	S.D	0(R1),F4 	</a:t>
            </a:r>
            <a:r>
              <a:rPr lang="en-US" sz="1800" dirty="0">
                <a:latin typeface="Courier New" pitchFamily="49" charset="0"/>
              </a:rPr>
              <a:t>;drop DSUBUI &amp; BNEZ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7	L.D	F6,-8(R1)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9	ADD.D	F8,F6,F2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12	S.D	-8(R1),F8 	;drop DSUBUI &amp; BNEZ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13	L.D	F10,-16(R1)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15	ADD.D	F12,F10,F2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18	S.D	-16(R1),F12 	;drop DSUBUI &amp; BNEZ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19	L.D	F14,-24(R1)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21	ADD.D	F16,F14,F2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24	S.D	-24(R1),F16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latin typeface="Courier New" pitchFamily="49" charset="0"/>
              </a:rPr>
              <a:t>25	DADDUI	R1,R1,#-32	;alter to 4*8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26	BNEZ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R1,LOOP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dirty="0">
                <a:latin typeface="Courier New" pitchFamily="49" charset="0"/>
              </a:rPr>
              <a:t>27    </a:t>
            </a:r>
            <a:r>
              <a:rPr lang="en-US" dirty="0" smtClean="0">
                <a:latin typeface="Courier New" pitchFamily="49" charset="0"/>
              </a:rPr>
              <a:t> NOP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endParaRPr lang="en-US" sz="1800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i="1" dirty="0">
                <a:latin typeface="Comic Sans MS" pitchFamily="66" charset="0"/>
              </a:rPr>
              <a:t> </a:t>
            </a:r>
            <a:r>
              <a:rPr lang="en-US" sz="2400" i="1" dirty="0"/>
              <a:t>27 clock cycles, or 6.75 per iteration</a:t>
            </a:r>
            <a:endParaRPr lang="en-US" sz="2400" dirty="0"/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(Assumes R1 is multiple of 4)</a:t>
            </a:r>
          </a:p>
        </p:txBody>
      </p:sp>
      <p:sp>
        <p:nvSpPr>
          <p:cNvPr id="870405" name="Text Box 5"/>
          <p:cNvSpPr txBox="1">
            <a:spLocks noChangeArrowheads="1"/>
          </p:cNvSpPr>
          <p:nvPr/>
        </p:nvSpPr>
        <p:spPr bwMode="auto">
          <a:xfrm>
            <a:off x="4584700" y="1295400"/>
            <a:ext cx="1452563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0">
                <a:latin typeface="Comic Sans MS" pitchFamily="66" charset="0"/>
              </a:rPr>
              <a:t>1-cycle stall</a:t>
            </a:r>
          </a:p>
        </p:txBody>
      </p:sp>
      <p:sp>
        <p:nvSpPr>
          <p:cNvPr id="870406" name="Text Box 6"/>
          <p:cNvSpPr txBox="1">
            <a:spLocks noChangeArrowheads="1"/>
          </p:cNvSpPr>
          <p:nvPr/>
        </p:nvSpPr>
        <p:spPr bwMode="auto">
          <a:xfrm>
            <a:off x="4640263" y="1676400"/>
            <a:ext cx="1489075" cy="3667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b="0">
                <a:solidFill>
                  <a:schemeClr val="accent1"/>
                </a:solidFill>
                <a:latin typeface="Comic Sans MS" pitchFamily="66" charset="0"/>
              </a:rPr>
              <a:t>2-cycle stall</a:t>
            </a:r>
          </a:p>
        </p:txBody>
      </p:sp>
      <p:sp>
        <p:nvSpPr>
          <p:cNvPr id="870407" name="Line 7"/>
          <p:cNvSpPr>
            <a:spLocks noChangeShapeType="1"/>
          </p:cNvSpPr>
          <p:nvPr/>
        </p:nvSpPr>
        <p:spPr bwMode="auto">
          <a:xfrm flipH="1">
            <a:off x="3760788" y="1524000"/>
            <a:ext cx="9144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408" name="Line 8"/>
          <p:cNvSpPr>
            <a:spLocks noChangeShapeType="1"/>
          </p:cNvSpPr>
          <p:nvPr/>
        </p:nvSpPr>
        <p:spPr bwMode="auto">
          <a:xfrm flipH="1">
            <a:off x="3760788" y="1828800"/>
            <a:ext cx="914400" cy="228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65300" y="1766888"/>
            <a:ext cx="1690688" cy="1090612"/>
            <a:chOff x="855" y="1113"/>
            <a:chExt cx="1065" cy="687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864" y="1113"/>
              <a:ext cx="1056" cy="171"/>
              <a:chOff x="864" y="1104"/>
              <a:chExt cx="1056" cy="171"/>
            </a:xfrm>
          </p:grpSpPr>
          <p:sp>
            <p:nvSpPr>
              <p:cNvPr id="870411" name="Line 11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412" name="Line 12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55" y="1629"/>
              <a:ext cx="1056" cy="171"/>
              <a:chOff x="864" y="1104"/>
              <a:chExt cx="1056" cy="171"/>
            </a:xfrm>
          </p:grpSpPr>
          <p:sp>
            <p:nvSpPr>
              <p:cNvPr id="870414" name="Line 14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415" name="Line 15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751013" y="3421063"/>
            <a:ext cx="1690687" cy="1090612"/>
            <a:chOff x="855" y="1113"/>
            <a:chExt cx="1065" cy="687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864" y="1113"/>
              <a:ext cx="1056" cy="171"/>
              <a:chOff x="864" y="1104"/>
              <a:chExt cx="1056" cy="171"/>
            </a:xfrm>
          </p:grpSpPr>
          <p:sp>
            <p:nvSpPr>
              <p:cNvPr id="870418" name="Line 18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419" name="Line 19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55" y="1629"/>
              <a:ext cx="1056" cy="171"/>
              <a:chOff x="864" y="1104"/>
              <a:chExt cx="1056" cy="171"/>
            </a:xfrm>
          </p:grpSpPr>
          <p:sp>
            <p:nvSpPr>
              <p:cNvPr id="870421" name="Line 21"/>
              <p:cNvSpPr>
                <a:spLocks noChangeShapeType="1"/>
              </p:cNvSpPr>
              <p:nvPr/>
            </p:nvSpPr>
            <p:spPr bwMode="auto">
              <a:xfrm>
                <a:off x="864" y="110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422" name="Line 22"/>
              <p:cNvSpPr>
                <a:spLocks noChangeShapeType="1"/>
              </p:cNvSpPr>
              <p:nvPr/>
            </p:nvSpPr>
            <p:spPr bwMode="auto">
              <a:xfrm>
                <a:off x="864" y="1275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467600" cy="1447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  <a:t>     Instruction Level Parallelism      (ILP)</a:t>
            </a:r>
            <a:br>
              <a:rPr lang="en-US" sz="4000" b="1" dirty="0" smtClean="0">
                <a:solidFill>
                  <a:schemeClr val="tx1"/>
                </a:solidFill>
                <a:latin typeface="Aparajita" pitchFamily="34" charset="0"/>
                <a:cs typeface="Aparajita" pitchFamily="34" charset="0"/>
              </a:rPr>
            </a:b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7000"/>
            <a:ext cx="7054850" cy="863600"/>
          </a:xfrm>
          <a:noFill/>
        </p:spPr>
        <p:txBody>
          <a:bodyPr lIns="90487" tIns="44450" rIns="90487" bIns="44450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Loop Unrolling – Minimized Stalls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512762" y="1362075"/>
            <a:ext cx="7412037" cy="50757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 Loop:	L.D	F0,0(R1)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2	L.D	F6,-8(R1)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3	L.D	F10,-16(R1)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4	L.D	F14,-24(R1)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5	ADD.D	F4,F0,F2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6	ADD.D	F8,F6,F2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7	ADD.D	F12,F10,F2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8	ADD.D	F16,F14,F2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9	S.D	F4,0(R1)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10	S.D	F8,-8(R1)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11	S.D	F12,-16(R1)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12	DSUBUI	R1,R1,#32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13	</a:t>
            </a:r>
            <a:r>
              <a:rPr lang="en-US" dirty="0">
                <a:solidFill>
                  <a:schemeClr val="tx1"/>
                </a:solidFill>
              </a:rPr>
              <a:t>S.D	 F16</a:t>
            </a:r>
            <a:r>
              <a:rPr lang="en-US" dirty="0"/>
              <a:t>, 8(R1); 8-32 = -24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14	</a:t>
            </a:r>
            <a:r>
              <a:rPr lang="en-US" dirty="0">
                <a:solidFill>
                  <a:schemeClr val="tx1"/>
                </a:solidFill>
              </a:rPr>
              <a:t>BNEZ	R1,LOOP</a:t>
            </a: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2400" dirty="0">
                <a:solidFill>
                  <a:schemeClr val="tx1"/>
                </a:solidFill>
                <a:latin typeface="Courier" pitchFamily="49" charset="0"/>
              </a:rPr>
              <a:t> </a:t>
            </a:r>
            <a:endParaRPr lang="en-US" sz="2400" dirty="0" smtClean="0">
              <a:solidFill>
                <a:schemeClr val="tx1"/>
              </a:solidFill>
              <a:latin typeface="Courier" pitchFamily="49" charset="0"/>
            </a:endParaRP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r>
              <a:rPr lang="en-US" sz="2400" i="1" dirty="0" smtClean="0"/>
              <a:t>14 </a:t>
            </a:r>
            <a:r>
              <a:rPr lang="en-US" sz="2400" i="1" dirty="0"/>
              <a:t>clock cycles, or 3.5 per iteration</a:t>
            </a:r>
          </a:p>
          <a:p>
            <a:pPr>
              <a:spcBef>
                <a:spcPct val="0"/>
              </a:spcBef>
              <a:tabLst>
                <a:tab pos="971550" algn="l"/>
                <a:tab pos="1885950" algn="l"/>
                <a:tab pos="3657600" algn="l"/>
              </a:tabLst>
            </a:pPr>
            <a:endParaRPr lang="en-US" sz="2400" dirty="0">
              <a:solidFill>
                <a:srgbClr val="0332B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Parallel 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/>
            <a:r>
              <a:rPr lang="en-US" dirty="0" smtClean="0"/>
              <a:t>Parallel Processing is an efficient form of information processing which emphasizes the exploitation of concurrent events.</a:t>
            </a:r>
          </a:p>
          <a:p>
            <a:pPr lvl="1"/>
            <a:r>
              <a:rPr lang="en-US" dirty="0" smtClean="0"/>
              <a:t>Concurrency implies parallelism, simultaneity and pipelining.</a:t>
            </a:r>
          </a:p>
          <a:p>
            <a:pPr lvl="1"/>
            <a:r>
              <a:rPr lang="en-US" dirty="0" smtClean="0"/>
              <a:t>Multiple jobs or programs –multiprogramming</a:t>
            </a:r>
          </a:p>
          <a:p>
            <a:pPr lvl="1"/>
            <a:r>
              <a:rPr lang="en-US" dirty="0" smtClean="0"/>
              <a:t>Time sharing</a:t>
            </a:r>
          </a:p>
          <a:p>
            <a:pPr lvl="1"/>
            <a:r>
              <a:rPr lang="en-US" dirty="0" smtClean="0"/>
              <a:t>Multiprocessing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65532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Parallel Processing – Contd..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Processing requires knowledge of: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Computing Alternatives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629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Parallel Processing – Contd..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Parallel Processing in </a:t>
            </a:r>
            <a:r>
              <a:rPr lang="en-US" dirty="0" err="1" smtClean="0"/>
              <a:t>UniProcessor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Functional Units</a:t>
            </a:r>
          </a:p>
          <a:p>
            <a:pPr lvl="1"/>
            <a:r>
              <a:rPr lang="en-US" dirty="0" smtClean="0"/>
              <a:t>Pipelining, Parallel Adders, Carry Look Ahead Adders</a:t>
            </a:r>
          </a:p>
          <a:p>
            <a:pPr lvl="1"/>
            <a:r>
              <a:rPr lang="en-US" dirty="0" smtClean="0"/>
              <a:t>Overlapped CPU and I/O operation</a:t>
            </a:r>
          </a:p>
          <a:p>
            <a:pPr lvl="1"/>
            <a:r>
              <a:rPr lang="en-US" dirty="0" smtClean="0"/>
              <a:t>Use of Hierarchical Memory</a:t>
            </a:r>
          </a:p>
          <a:p>
            <a:pPr lvl="1"/>
            <a:r>
              <a:rPr lang="en-US" dirty="0" smtClean="0"/>
              <a:t>Balancing Subsystem Bandwidth</a:t>
            </a:r>
          </a:p>
          <a:p>
            <a:pPr lvl="1"/>
            <a:r>
              <a:rPr lang="en-US" dirty="0" smtClean="0"/>
              <a:t>Multiprogramming and Time Sharing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64008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Parallel Processing - Examples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Embedded Systems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Scientific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705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>
                <a:solidFill>
                  <a:schemeClr val="tx1"/>
                </a:solidFill>
              </a:rPr>
              <a:t>Flynn’s Classification of Computer Architectures 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 smtClean="0">
                <a:solidFill>
                  <a:schemeClr val="tx1"/>
                </a:solidFill>
              </a:rPr>
              <a:t>(Derived from Michael Flynn, 1972)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72084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Michael Flynn proposed a classification for computer architectures based on the number of instruction steams and data streams (Flynn’s Taxonomy).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Flynn uses the </a:t>
            </a:r>
            <a:r>
              <a:rPr lang="en-US" u="sng" dirty="0"/>
              <a:t>stream concept</a:t>
            </a:r>
            <a:r>
              <a:rPr lang="en-US" dirty="0"/>
              <a:t> for describing a machine's structure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 stream simply means a sequence of items (data or instructions).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The classification of computer architectures based on the number of instruction steams and data streams (Flynn’s Taxonomy</a:t>
            </a:r>
            <a:r>
              <a:rPr lang="en-US" dirty="0" smtClean="0"/>
              <a:t>).</a:t>
            </a:r>
          </a:p>
          <a:p>
            <a:r>
              <a:rPr lang="en-US" b="1" dirty="0"/>
              <a:t>Flynn’s Taxonomy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SISD: Single instruction single data</a:t>
            </a:r>
          </a:p>
          <a:p>
            <a:r>
              <a:rPr lang="en-US" dirty="0"/>
              <a:t>     – Classical von Neumann 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SIMD: Single instruction multiple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MISD: Multiple instructions single data</a:t>
            </a:r>
          </a:p>
          <a:p>
            <a:r>
              <a:rPr lang="en-US" dirty="0"/>
              <a:t>     – Non existent, just listed for completeness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MIMD: Multiple instructions multiple data</a:t>
            </a:r>
          </a:p>
          <a:p>
            <a:r>
              <a:rPr lang="en-US" dirty="0"/>
              <a:t>     – Most common and general parallel machine 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705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700" b="1" dirty="0" smtClean="0">
                <a:solidFill>
                  <a:schemeClr val="tx1"/>
                </a:solidFill>
              </a:rPr>
              <a:t>Flynn’s Classification of Computer Architectures </a:t>
            </a:r>
            <a:br>
              <a:rPr lang="en-US" sz="2700" b="1" dirty="0" smtClean="0">
                <a:solidFill>
                  <a:schemeClr val="tx1"/>
                </a:solidFill>
              </a:rPr>
            </a:br>
            <a:r>
              <a:rPr lang="en-US" sz="2700" b="1" dirty="0" smtClean="0">
                <a:solidFill>
                  <a:schemeClr val="tx1"/>
                </a:solidFill>
              </a:rPr>
              <a:t>(Derived from Michael Flynn, 1972)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SISD (Singe-Instruction stream, Singe-Data stream)</a:t>
            </a:r>
          </a:p>
          <a:p>
            <a:pPr lvl="0"/>
            <a:r>
              <a:rPr lang="en-US" dirty="0"/>
              <a:t>SISD corresponds to the traditional mono-processor ( von Neumann computer). A single data stream is being processed by one instruction stream       OR</a:t>
            </a:r>
          </a:p>
          <a:p>
            <a:pPr lvl="0"/>
            <a:r>
              <a:rPr lang="en-US" dirty="0"/>
              <a:t>A single-processor computer (</a:t>
            </a:r>
            <a:r>
              <a:rPr lang="en-US" dirty="0" err="1"/>
              <a:t>uni</a:t>
            </a:r>
            <a:r>
              <a:rPr lang="en-US" dirty="0"/>
              <a:t>-processor) in which a single stream of instructions is generated from the program.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Captions:</a:t>
            </a:r>
          </a:p>
          <a:p>
            <a:pPr lvl="1"/>
            <a:r>
              <a:rPr lang="fr-FR" b="1" dirty="0" smtClean="0"/>
              <a:t>CU -Control Unit; PU –</a:t>
            </a:r>
            <a:r>
              <a:rPr lang="fr-FR" b="1" dirty="0" err="1" smtClean="0"/>
              <a:t>Processing</a:t>
            </a:r>
            <a:r>
              <a:rPr lang="fr-FR" b="1" dirty="0" smtClean="0"/>
              <a:t> Unit</a:t>
            </a:r>
          </a:p>
          <a:p>
            <a:pPr lvl="1"/>
            <a:r>
              <a:rPr lang="en-US" b="1" dirty="0" smtClean="0"/>
              <a:t>MU –Memory Unit; IS –Instruction Stream</a:t>
            </a:r>
          </a:p>
          <a:p>
            <a:pPr lvl="1"/>
            <a:r>
              <a:rPr lang="en-US" b="1" dirty="0" smtClean="0"/>
              <a:t>DS –Date Stream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81400"/>
            <a:ext cx="5486400" cy="189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5532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rgbClr val="575F6D"/>
                </a:solidFill>
              </a:rPr>
              <a:t/>
            </a:r>
            <a:br>
              <a:rPr lang="en-US" sz="2000" dirty="0" smtClean="0">
                <a:solidFill>
                  <a:srgbClr val="575F6D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Flynn’s Classification of Computer Architectures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(Derived from Michael Flynn, 1972) (</a:t>
            </a:r>
            <a:r>
              <a:rPr lang="en-US" sz="2000" b="1" dirty="0" err="1" smtClean="0">
                <a:solidFill>
                  <a:schemeClr val="tx1"/>
                </a:solidFill>
              </a:rPr>
              <a:t>contd</a:t>
            </a:r>
            <a:r>
              <a:rPr lang="en-US" sz="2000" b="1" dirty="0" smtClean="0">
                <a:solidFill>
                  <a:schemeClr val="tx1"/>
                </a:solidFill>
              </a:rPr>
              <a:t>…)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46663"/>
            <a:ext cx="7467600" cy="230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05400"/>
            <a:ext cx="53816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SIMD (Single-Instruction stream, Multiple-Data streams)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Each instruction is executed on a different set of data by different processors </a:t>
            </a:r>
            <a:r>
              <a:rPr lang="en-US" dirty="0" err="1"/>
              <a:t>i.e</a:t>
            </a:r>
            <a:r>
              <a:rPr lang="en-US" dirty="0"/>
              <a:t> multiple processing units of the same type process on multiple-data streams.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This group is dedicated to array processing machines.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Sometimes,  vector processors can also be seen as a part of this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6400800" cy="1173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solidFill>
                  <a:srgbClr val="575F6D"/>
                </a:solidFill>
              </a:rPr>
              <a:t/>
            </a:r>
            <a:br>
              <a:rPr lang="en-US" sz="2000" dirty="0" smtClean="0">
                <a:solidFill>
                  <a:srgbClr val="575F6D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Flynn’s Classification of Computer Architectures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(Derived from Michael Flynn, 1972) (</a:t>
            </a:r>
            <a:r>
              <a:rPr lang="en-US" sz="2000" b="1" dirty="0" err="1" smtClean="0">
                <a:solidFill>
                  <a:schemeClr val="tx1"/>
                </a:solidFill>
              </a:rPr>
              <a:t>contd</a:t>
            </a:r>
            <a:r>
              <a:rPr lang="en-US" sz="2000" b="1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6932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MISD (Multiple-Instruction streams, Singe-Data stream)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Each processor executes a different sequence of instructions.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case of MISD computers, multiple processing units operate on one single-data stream 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In practice, this kind of organization has never been used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2" y="3352799"/>
            <a:ext cx="7000875" cy="292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77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solidFill>
                  <a:srgbClr val="575F6D"/>
                </a:solidFill>
              </a:rPr>
              <a:t/>
            </a:r>
            <a:br>
              <a:rPr lang="en-US" sz="2000" dirty="0" smtClean="0">
                <a:solidFill>
                  <a:srgbClr val="575F6D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Flynn’s Classification of Computer Architectures </a:t>
            </a:r>
            <a:br>
              <a:rPr lang="en-US" sz="2000" b="1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(Derived from Michael Flynn, 1972) (</a:t>
            </a:r>
            <a:r>
              <a:rPr lang="en-US" sz="2000" b="1" dirty="0" err="1" smtClean="0">
                <a:solidFill>
                  <a:schemeClr val="tx1"/>
                </a:solidFill>
              </a:rPr>
              <a:t>contd</a:t>
            </a:r>
            <a:r>
              <a:rPr lang="en-US" sz="2000" b="1" dirty="0" smtClean="0">
                <a:solidFill>
                  <a:schemeClr val="tx1"/>
                </a:solidFill>
              </a:rPr>
              <a:t>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8927" y="1524000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/>
              <a:t>MIMD</a:t>
            </a:r>
            <a:r>
              <a:rPr lang="en-US" dirty="0"/>
              <a:t> (</a:t>
            </a:r>
            <a:r>
              <a:rPr lang="en-US" b="1" dirty="0"/>
              <a:t>M</a:t>
            </a:r>
            <a:r>
              <a:rPr lang="en-US" dirty="0"/>
              <a:t>ultiple-</a:t>
            </a:r>
            <a:r>
              <a:rPr lang="en-US" b="1" dirty="0"/>
              <a:t>I</a:t>
            </a:r>
            <a:r>
              <a:rPr lang="en-US" dirty="0"/>
              <a:t>nstruction streams, </a:t>
            </a:r>
            <a:r>
              <a:rPr lang="en-US" b="1" dirty="0"/>
              <a:t>M</a:t>
            </a:r>
            <a:r>
              <a:rPr lang="en-US" dirty="0"/>
              <a:t>ultiple-</a:t>
            </a:r>
            <a:r>
              <a:rPr lang="en-US" b="1" dirty="0"/>
              <a:t>D</a:t>
            </a:r>
            <a:r>
              <a:rPr lang="en-US" dirty="0"/>
              <a:t>ata streams)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Each processor has a separate program.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An instruction stream is generated from each program.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Each instruction operates on different data.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This last machine type builds the group for the traditional multi-processors. Several processing units operate on multiple-data streams.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3324225"/>
            <a:ext cx="6096001" cy="311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What’s ILP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Architectural technique that allows the overlap of individual machine </a:t>
            </a:r>
            <a:r>
              <a:rPr lang="en-US" sz="2800" dirty="0" smtClean="0"/>
              <a:t>operations.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/>
              <a:t>( add, </a:t>
            </a:r>
            <a:r>
              <a:rPr lang="en-US" sz="2800" dirty="0" err="1"/>
              <a:t>mul</a:t>
            </a:r>
            <a:r>
              <a:rPr lang="en-US" sz="2800" dirty="0"/>
              <a:t>, load, store </a:t>
            </a:r>
            <a:r>
              <a:rPr lang="en-US" sz="2800" dirty="0" smtClean="0"/>
              <a:t>…)</a:t>
            </a: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Multiple operations will execute in </a:t>
            </a:r>
            <a:r>
              <a:rPr lang="en-US" sz="2800" dirty="0" smtClean="0"/>
              <a:t>parallel. </a:t>
            </a:r>
            <a:r>
              <a:rPr lang="en-US" sz="2800" dirty="0"/>
              <a:t>(simultaneously</a:t>
            </a:r>
            <a:r>
              <a:rPr lang="en-US" sz="2800" dirty="0" smtClean="0"/>
              <a:t>)</a:t>
            </a: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Goal: Speed Up the execution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Example: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load R1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R2			add   R3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R3, “1”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add  R3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R3, “1”		add   R4 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n-GB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R3, R2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CA" sz="1800" dirty="0">
                <a:latin typeface="Courier New" pitchFamily="49" charset="0"/>
              </a:rPr>
              <a:t>		add  R4 </a:t>
            </a:r>
            <a:r>
              <a:rPr lang="en-CA" sz="1800" dirty="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CA" sz="1800" dirty="0">
                <a:latin typeface="Courier New" pitchFamily="49" charset="0"/>
              </a:rPr>
              <a:t> R4, R2		store [R4] </a:t>
            </a:r>
            <a:r>
              <a:rPr lang="en-CA" sz="1800" dirty="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CA" sz="1800" dirty="0">
                <a:latin typeface="Courier New" pitchFamily="49" charset="0"/>
              </a:rPr>
              <a:t> R0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Two Approaches to Parallel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Implicit Parallelism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Explicit Parallelism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68199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724400"/>
            <a:ext cx="68103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6705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Bell’s Taxonomy of MIMD computers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1"/>
            <a:ext cx="8070573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Challenges in Parallel Processing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Dealing with memory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 smtClean="0"/>
              <a:t>Global </a:t>
            </a:r>
            <a:r>
              <a:rPr lang="en-US" altLang="zh-CN" sz="1600" dirty="0"/>
              <a:t>Shared Memory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Distributed Shared Memory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Global shared memory with separate cache for processors</a:t>
            </a:r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Potential</a:t>
            </a:r>
            <a:r>
              <a:rPr lang="en-US" altLang="zh-CN" sz="1800" dirty="0"/>
              <a:t> Hazards: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Individual CPU caches or memories can become out of synch with each other.  “Cache Coherence”</a:t>
            </a:r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Solutions: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UMA/NUMA machines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Snoopy cache controllers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Write-through protocols</a:t>
            </a:r>
          </a:p>
        </p:txBody>
      </p:sp>
      <p:pic>
        <p:nvPicPr>
          <p:cNvPr id="61444" name="Picture 4" descr="shared_mem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1295400"/>
            <a:ext cx="2438400" cy="2189163"/>
          </a:xfrm>
          <a:noFill/>
          <a:ln/>
        </p:spPr>
      </p:pic>
      <p:pic>
        <p:nvPicPr>
          <p:cNvPr id="61448" name="Picture 8" descr="snoopy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191000"/>
            <a:ext cx="1771650" cy="2357438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C098-9BA1-4DB2-8E0C-1899DB8234F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memory architectures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524000"/>
            <a:ext cx="5334000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Multiple CPU’s (or cores)</a:t>
            </a:r>
          </a:p>
          <a:p>
            <a:r>
              <a:rPr lang="en-US" sz="2400" dirty="0" smtClean="0"/>
              <a:t>One memory with a global address space</a:t>
            </a:r>
          </a:p>
          <a:p>
            <a:pPr lvl="1"/>
            <a:r>
              <a:rPr lang="en-US" sz="2000" dirty="0" smtClean="0"/>
              <a:t>May have many modules</a:t>
            </a:r>
          </a:p>
          <a:p>
            <a:pPr lvl="1"/>
            <a:r>
              <a:rPr lang="en-US" sz="2000" dirty="0" smtClean="0"/>
              <a:t>All CPUs access all memory through the global address space</a:t>
            </a:r>
          </a:p>
          <a:p>
            <a:r>
              <a:rPr lang="en-US" sz="2400" dirty="0" smtClean="0"/>
              <a:t>All CPUs can make changes to the shared memory</a:t>
            </a:r>
          </a:p>
          <a:p>
            <a:pPr lvl="1"/>
            <a:r>
              <a:rPr lang="en-US" sz="2000" dirty="0" smtClean="0"/>
              <a:t>Changes made by one processor are visible to all other processors?</a:t>
            </a:r>
          </a:p>
          <a:p>
            <a:r>
              <a:rPr lang="en-US" sz="2400" dirty="0" smtClean="0"/>
              <a:t>Data parallelism or function parallelism?</a:t>
            </a:r>
          </a:p>
        </p:txBody>
      </p:sp>
      <p:pic>
        <p:nvPicPr>
          <p:cNvPr id="3076" name="Picture 5" descr="Shared memory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251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memory architectures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5334000" cy="1143000"/>
          </a:xfrm>
        </p:spPr>
        <p:txBody>
          <a:bodyPr/>
          <a:lstStyle/>
          <a:p>
            <a:r>
              <a:rPr lang="en-US" sz="2400" dirty="0" smtClean="0"/>
              <a:t>How to connect CPUs and memory?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324100"/>
            <a:ext cx="50196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Shared memory architectures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3028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5925" y="2200275"/>
            <a:ext cx="2895600" cy="3048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3505200" y="1547813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dirty="0"/>
              <a:t>One large memory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One the same side of the interconnect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1600" dirty="0"/>
              <a:t>Mostly Bus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Memory reference has the same latency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FF0000"/>
                </a:solidFill>
              </a:rPr>
              <a:t>Uniform memory access (UMA)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000" dirty="0"/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000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dirty="0"/>
              <a:t>Many small memories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Local and remote memory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Memory latency is different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rgbClr val="FF0000"/>
                </a:solidFill>
              </a:rPr>
              <a:t>Non-uniform memory access (NUMA)</a:t>
            </a: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114800"/>
            <a:ext cx="3698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</a:rPr>
              <a:t>Cache coherence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91000"/>
            <a:ext cx="7772400" cy="2362200"/>
          </a:xfrm>
        </p:spPr>
        <p:txBody>
          <a:bodyPr>
            <a:normAutofit/>
          </a:bodyPr>
          <a:lstStyle/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100" dirty="0" smtClean="0"/>
              <a:t> Due to the cache copies of the memory, different processors will see different values of the same memory location.</a:t>
            </a:r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  <a:buNone/>
            </a:pPr>
            <a:endParaRPr lang="en-US" sz="2100" dirty="0" smtClean="0"/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100" dirty="0" smtClean="0"/>
              <a:t> Processors see different values for u after event 3.</a:t>
            </a:r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  <a:buNone/>
            </a:pPr>
            <a:endParaRPr lang="en-US" sz="2100" dirty="0" smtClean="0"/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100" dirty="0" smtClean="0"/>
              <a:t>With write-back cache, memory stores the stale date.</a:t>
            </a:r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  <a:buNone/>
            </a:pPr>
            <a:endParaRPr lang="en-US" sz="2100" dirty="0" smtClean="0"/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endParaRPr lang="en-US" sz="2100" dirty="0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371600"/>
            <a:ext cx="46482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</a:rPr>
              <a:t>Bus Snoopy Cache Coherence protocols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990600"/>
          </a:xfrm>
        </p:spPr>
        <p:txBody>
          <a:bodyPr/>
          <a:lstStyle/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100" dirty="0" smtClean="0"/>
              <a:t> Memory: Centralized with uniform access time and bus interconnect.</a:t>
            </a:r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sz="2100" dirty="0" smtClean="0"/>
              <a:t> Example: All Intel Multi Processor machines.</a:t>
            </a:r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endParaRPr lang="en-US" sz="2100" dirty="0" smtClean="0"/>
          </a:p>
          <a:p>
            <a:pPr marL="173038" indent="-173038" eaLnBrk="1" hangingPunct="1">
              <a:lnSpc>
                <a:spcPct val="80000"/>
              </a:lnSpc>
              <a:spcBef>
                <a:spcPct val="30000"/>
              </a:spcBef>
            </a:pPr>
            <a:endParaRPr lang="en-US" sz="2100" dirty="0" smtClean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4581525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Bus Snooping idea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 smtClean="0"/>
              <a:t>All requests for data are sent to all processors (through the bus).</a:t>
            </a:r>
          </a:p>
          <a:p>
            <a:pPr>
              <a:defRPr/>
            </a:pPr>
            <a:r>
              <a:rPr lang="en-US" sz="2800" dirty="0" smtClean="0"/>
              <a:t>Processors snoop to see if they have a copy and respond accordingly.</a:t>
            </a:r>
          </a:p>
          <a:p>
            <a:pPr lvl="1">
              <a:defRPr/>
            </a:pPr>
            <a:r>
              <a:rPr lang="en-US" sz="2400" dirty="0" smtClean="0"/>
              <a:t>Cache listens to both CPU and BUS.</a:t>
            </a:r>
          </a:p>
          <a:p>
            <a:pPr lvl="1">
              <a:defRPr/>
            </a:pPr>
            <a:r>
              <a:rPr lang="en-US" sz="2400" dirty="0" smtClean="0"/>
              <a:t>The state of a cache line may change by (1) CPU memory operation, and (2) bus transaction (remote CPU’s memory operation).</a:t>
            </a:r>
          </a:p>
          <a:p>
            <a:pPr>
              <a:defRPr/>
            </a:pPr>
            <a:r>
              <a:rPr lang="en-US" sz="2800" dirty="0" smtClean="0"/>
              <a:t>Requires broadcast since caching information is at processors.</a:t>
            </a:r>
          </a:p>
          <a:p>
            <a:pPr lvl="1">
              <a:defRPr/>
            </a:pPr>
            <a:r>
              <a:rPr lang="en-US" sz="2400" dirty="0" smtClean="0"/>
              <a:t>Bus is a natural broadcast medium.</a:t>
            </a:r>
          </a:p>
          <a:p>
            <a:pPr lvl="1">
              <a:defRPr/>
            </a:pPr>
            <a:r>
              <a:rPr lang="en-US" sz="2400" dirty="0" smtClean="0"/>
              <a:t>Bus (centralized medium) also serializes requests.</a:t>
            </a:r>
          </a:p>
          <a:p>
            <a:pPr>
              <a:defRPr/>
            </a:pPr>
            <a:r>
              <a:rPr lang="en-US" sz="2800" dirty="0" smtClean="0"/>
              <a:t>Dominates small scale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65532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Types of snoopy bus protocols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Write invalidate protocols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to shared data: an invalidate is sent to the bus (all caches snoop and invalidate copies).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Write broadcast protocols (typically write through)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to shared data: broadcast on bus, processors snoop and update any copies.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Example: Sequential </a:t>
            </a:r>
            <a:r>
              <a:rPr lang="en-US" b="1" dirty="0" err="1" smtClean="0">
                <a:solidFill>
                  <a:schemeClr val="tx1"/>
                </a:solidFill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ILP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Sequential execution (Without ILP)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Add r1, r2  r8	4 cycles		</a:t>
            </a:r>
            <a:endParaRPr lang="en-US" sz="20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Add r3, r4 </a:t>
            </a:r>
            <a:r>
              <a:rPr lang="en-US" sz="2000" dirty="0">
                <a:sym typeface="Wingdings" pitchFamily="2" charset="2"/>
              </a:rPr>
              <a:t> r7	4 cycles	</a:t>
            </a:r>
            <a:r>
              <a:rPr lang="en-US" sz="2000" dirty="0" smtClean="0">
                <a:sym typeface="Wingdings" pitchFamily="2" charset="2"/>
              </a:rPr>
              <a:t>        </a:t>
            </a:r>
            <a:r>
              <a:rPr lang="en-US" sz="2000" dirty="0">
                <a:sym typeface="Wingdings" pitchFamily="2" charset="2"/>
              </a:rPr>
              <a:t>8 cycles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ILP execution (overlap execution)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Add r1, r2  r8			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Add r3, r4 </a:t>
            </a:r>
            <a:r>
              <a:rPr lang="en-US" sz="2000" dirty="0">
                <a:sym typeface="Wingdings" pitchFamily="2" charset="2"/>
              </a:rPr>
              <a:t> r7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            Total </a:t>
            </a:r>
            <a:r>
              <a:rPr lang="en-US" sz="2400" dirty="0">
                <a:sym typeface="Wingdings" pitchFamily="2" charset="2"/>
              </a:rPr>
              <a:t>of 5 cycles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2468" name="AutoShape 4"/>
          <p:cNvSpPr>
            <a:spLocks/>
          </p:cNvSpPr>
          <p:nvPr/>
        </p:nvSpPr>
        <p:spPr bwMode="auto">
          <a:xfrm>
            <a:off x="4267200" y="20574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ILP?</a:t>
            </a:r>
          </a:p>
          <a:p>
            <a:pPr lvl="1"/>
            <a:r>
              <a:rPr lang="en-US" altLang="zh-CN" dirty="0" smtClean="0"/>
              <a:t>Dependencies</a:t>
            </a:r>
          </a:p>
          <a:p>
            <a:pPr lvl="1"/>
            <a:r>
              <a:rPr lang="en-US" altLang="zh-CN" dirty="0" smtClean="0"/>
              <a:t>Dynamic Scheduling</a:t>
            </a:r>
          </a:p>
          <a:p>
            <a:pPr lvl="1"/>
            <a:r>
              <a:rPr lang="en-US" altLang="zh-CN" dirty="0" err="1" smtClean="0"/>
              <a:t>Tomasulo’s</a:t>
            </a:r>
            <a:r>
              <a:rPr lang="en-US" altLang="zh-CN" dirty="0" smtClean="0"/>
              <a:t> Algorithm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is Parallel </a:t>
            </a:r>
            <a:r>
              <a:rPr lang="en-US" altLang="zh-CN" dirty="0" smtClean="0"/>
              <a:t>Processing?</a:t>
            </a:r>
          </a:p>
          <a:p>
            <a:r>
              <a:rPr lang="en-US" altLang="zh-CN" dirty="0" smtClean="0"/>
              <a:t>Flynn’s Classification</a:t>
            </a:r>
            <a:endParaRPr lang="en-US" altLang="zh-CN" dirty="0"/>
          </a:p>
          <a:p>
            <a:r>
              <a:rPr lang="en-US" altLang="zh-CN" dirty="0" smtClean="0"/>
              <a:t>Challenges </a:t>
            </a:r>
            <a:r>
              <a:rPr lang="en-US" altLang="zh-CN" dirty="0"/>
              <a:t>in Parallel </a:t>
            </a:r>
            <a:r>
              <a:rPr lang="en-US" altLang="zh-CN" dirty="0" smtClean="0"/>
              <a:t>Processing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Share memory architectures</a:t>
            </a:r>
          </a:p>
          <a:p>
            <a:pPr lvl="2"/>
            <a:r>
              <a:rPr lang="en-US" dirty="0" smtClean="0"/>
              <a:t>Cache coherence problem</a:t>
            </a:r>
          </a:p>
          <a:p>
            <a:pPr lvl="2"/>
            <a:r>
              <a:rPr lang="en-US" dirty="0" smtClean="0"/>
              <a:t>Cache coherence protocols</a:t>
            </a:r>
          </a:p>
          <a:p>
            <a:pPr lvl="3"/>
            <a:r>
              <a:rPr lang="en-US" dirty="0" smtClean="0"/>
              <a:t>Snoopy bus</a:t>
            </a:r>
          </a:p>
          <a:p>
            <a:pPr lvl="1"/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ILP </a:t>
            </a:r>
            <a:r>
              <a:rPr lang="en-US" b="1" dirty="0" err="1">
                <a:solidFill>
                  <a:schemeClr val="tx1"/>
                </a:solidFill>
              </a:rPr>
              <a:t>v</a:t>
            </a:r>
            <a:r>
              <a:rPr lang="en-US" sz="2400" b="1" dirty="0" err="1">
                <a:solidFill>
                  <a:schemeClr val="tx1"/>
                </a:solidFill>
              </a:rPr>
              <a:t>s</a:t>
            </a:r>
            <a:r>
              <a:rPr lang="en-US" b="1" dirty="0">
                <a:solidFill>
                  <a:schemeClr val="tx1"/>
                </a:solidFill>
              </a:rPr>
              <a:t> Parallel Processing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5052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ILP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r>
              <a:rPr lang="en-US" sz="2000" dirty="0"/>
              <a:t>Overlap individual machine operations </a:t>
            </a:r>
            <a:r>
              <a:rPr lang="en-US" sz="2000" dirty="0" smtClean="0"/>
              <a:t>- Executes </a:t>
            </a:r>
            <a:r>
              <a:rPr lang="en-US" sz="2000" dirty="0"/>
              <a:t>in </a:t>
            </a:r>
            <a:r>
              <a:rPr lang="en-US" sz="2000" dirty="0" smtClean="0"/>
              <a:t>parallel.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Transparent to the user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Goal: speed up execution</a:t>
            </a:r>
            <a:endParaRPr lang="en-US" dirty="0"/>
          </a:p>
          <a:p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70248" y="1600200"/>
            <a:ext cx="4111752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/>
              <a:t>Parallel </a:t>
            </a:r>
            <a:r>
              <a:rPr lang="en-US" b="1" dirty="0" smtClean="0"/>
              <a:t>Processing</a:t>
            </a:r>
          </a:p>
          <a:p>
            <a:pPr>
              <a:buFont typeface="Wingdings" pitchFamily="2" charset="2"/>
              <a:buNone/>
            </a:pPr>
            <a:endParaRPr lang="en-US" b="1" dirty="0"/>
          </a:p>
          <a:p>
            <a:pPr algn="just"/>
            <a:r>
              <a:rPr lang="en-US" sz="2000" dirty="0" smtClean="0"/>
              <a:t>Separate </a:t>
            </a:r>
            <a:r>
              <a:rPr lang="en-US" sz="2000" dirty="0"/>
              <a:t>processors getting separate chunks of the </a:t>
            </a:r>
            <a:r>
              <a:rPr lang="en-US" sz="2000" dirty="0" smtClean="0"/>
              <a:t>program.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Nontransparent to the user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/>
              <a:t>Goal: speed up and quality up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ILP Challenges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1. H/W </a:t>
            </a:r>
            <a:r>
              <a:rPr lang="en-US" dirty="0"/>
              <a:t>terminology Data Hazards ( RAW, WAR, WAW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 smtClean="0"/>
              <a:t>2. S/W </a:t>
            </a:r>
            <a:r>
              <a:rPr lang="en-US" dirty="0"/>
              <a:t>terminology Data Dependencies 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477000" cy="792162"/>
          </a:xfrm>
        </p:spPr>
        <p:txBody>
          <a:bodyPr/>
          <a:lstStyle/>
          <a:p>
            <a:pPr algn="ctr"/>
            <a:r>
              <a:rPr lang="en-US" altLang="en-US" b="1" dirty="0" smtClean="0">
                <a:solidFill>
                  <a:schemeClr val="tx1"/>
                </a:solidFill>
              </a:rPr>
              <a:t>Data Dependence and Hazards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873752"/>
          </a:xfrm>
        </p:spPr>
        <p:txBody>
          <a:bodyPr/>
          <a:lstStyle/>
          <a:p>
            <a:pPr marL="457200" indent="-457200"/>
            <a:r>
              <a:rPr lang="en-US" altLang="en-US" dirty="0" smtClean="0"/>
              <a:t>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is data dependent on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I</a:t>
            </a:r>
            <a:r>
              <a:rPr lang="en-US" altLang="en-US" baseline="-25000" dirty="0" smtClean="0"/>
              <a:t>:</a:t>
            </a:r>
            <a:r>
              <a:rPr lang="en-US" altLang="en-US" dirty="0" smtClean="0"/>
              <a:t> </a:t>
            </a:r>
          </a:p>
          <a:p>
            <a:pPr marL="800100" lvl="1" indent="-342900">
              <a:buNone/>
            </a:pPr>
            <a:r>
              <a:rPr lang="en-US" altLang="en-US" dirty="0" smtClean="0"/>
              <a:t>1.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reads operand written by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I</a:t>
            </a:r>
            <a:endParaRPr lang="en-US" altLang="en-US" baseline="-25000" dirty="0" smtClean="0"/>
          </a:p>
          <a:p>
            <a:pPr marL="800100" lvl="1" indent="-342900">
              <a:buNone/>
            </a:pP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90800" y="2286000"/>
            <a:ext cx="3352800" cy="8284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I: add </a:t>
            </a:r>
            <a:r>
              <a:rPr lang="en-US" altLang="en-US" sz="2400" dirty="0">
                <a:latin typeface="Courier New" pitchFamily="49" charset="0"/>
              </a:rPr>
              <a:t>r1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,r2,r3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J: sub r4,</a:t>
            </a:r>
            <a:r>
              <a:rPr lang="en-US" altLang="en-US" sz="2400" dirty="0">
                <a:latin typeface="Courier New" pitchFamily="49" charset="0"/>
              </a:rPr>
              <a:t>r1</a:t>
            </a:r>
            <a:r>
              <a:rPr lang="en-US" altLang="en-US" sz="2400" dirty="0">
                <a:solidFill>
                  <a:schemeClr val="tx1"/>
                </a:solidFill>
                <a:latin typeface="Courier New" pitchFamily="49" charset="0"/>
              </a:rPr>
              <a:t>,r3</a:t>
            </a:r>
          </a:p>
        </p:txBody>
      </p:sp>
      <p:sp>
        <p:nvSpPr>
          <p:cNvPr id="5" name="Arc 5"/>
          <p:cNvSpPr>
            <a:spLocks/>
          </p:cNvSpPr>
          <p:nvPr/>
        </p:nvSpPr>
        <p:spPr bwMode="auto">
          <a:xfrm flipH="1" flipV="1">
            <a:off x="1981200" y="2438400"/>
            <a:ext cx="468313" cy="533400"/>
          </a:xfrm>
          <a:custGeom>
            <a:avLst/>
            <a:gdLst>
              <a:gd name="T0" fmla="*/ 0 w 24532"/>
              <a:gd name="T1" fmla="*/ 2117 h 43200"/>
              <a:gd name="T2" fmla="*/ 16608 w 24532"/>
              <a:gd name="T3" fmla="*/ 456152 h 43200"/>
              <a:gd name="T4" fmla="*/ 55972 w 24532"/>
              <a:gd name="T5" fmla="*/ 228600 h 43200"/>
              <a:gd name="T6" fmla="*/ 0 60000 65536"/>
              <a:gd name="T7" fmla="*/ 0 60000 65536"/>
              <a:gd name="T8" fmla="*/ 0 60000 65536"/>
              <a:gd name="T9" fmla="*/ 0 w 24532"/>
              <a:gd name="T10" fmla="*/ 0 h 43200"/>
              <a:gd name="T11" fmla="*/ 24532 w 2453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</a:path>
              <a:path w="24532" h="43200" stroke="0" extrusionOk="0">
                <a:moveTo>
                  <a:pt x="-1" y="199"/>
                </a:moveTo>
                <a:cubicBezTo>
                  <a:pt x="971" y="66"/>
                  <a:pt x="1951" y="-1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200"/>
                  <a:pt x="1555" y="43167"/>
                  <a:pt x="869" y="43101"/>
                </a:cubicBezTo>
                <a:lnTo>
                  <a:pt x="2932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3352800"/>
            <a:ext cx="78486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r>
              <a:rPr lang="en-US" altLang="en-US" sz="2100" dirty="0"/>
              <a:t>2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is data dependent on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which is dependent on </a:t>
            </a:r>
            <a:r>
              <a:rPr lang="en-US" altLang="en-US" dirty="0" err="1" smtClean="0"/>
              <a:t>Instr</a:t>
            </a:r>
            <a:r>
              <a:rPr lang="en-US" altLang="en-US" baseline="-25000" dirty="0" err="1" smtClean="0"/>
              <a:t>I</a:t>
            </a:r>
            <a:endParaRPr lang="en-US" altLang="en-US" baseline="-25000" dirty="0" smtClean="0"/>
          </a:p>
          <a:p>
            <a:pPr marL="800100" lvl="1" indent="-342900"/>
            <a:endParaRPr lang="en-US" altLang="en-US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000" dirty="0" smtClean="0"/>
              <a:t> If two instructions are data dependent, they cannot execute simultaneously or be completely overlapped.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000" dirty="0" smtClean="0"/>
              <a:t>Data </a:t>
            </a:r>
            <a:r>
              <a:rPr lang="en-US" altLang="en-US" sz="2000" dirty="0"/>
              <a:t>dependence in instruction sequence </a:t>
            </a:r>
            <a:br>
              <a:rPr lang="en-US" altLang="en-US" sz="2000" dirty="0"/>
            </a:b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data dependence in source code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effect of original data dependence must be </a:t>
            </a:r>
            <a:r>
              <a:rPr lang="en-US" altLang="en-US" sz="2000" dirty="0" smtClean="0"/>
              <a:t>preserved.</a:t>
            </a:r>
            <a:endParaRPr lang="en-US" altLang="en-US" sz="20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altLang="en-US" sz="2000" dirty="0" smtClean="0"/>
              <a:t>Hazard caused due to data </a:t>
            </a:r>
            <a:r>
              <a:rPr lang="en-US" altLang="en-US" sz="2000" dirty="0"/>
              <a:t>dependence </a:t>
            </a:r>
            <a:r>
              <a:rPr lang="en-US" altLang="en-US" sz="2000" dirty="0" smtClean="0"/>
              <a:t>in pipeline is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called </a:t>
            </a:r>
            <a:r>
              <a:rPr lang="en-US" altLang="en-US" sz="2000" dirty="0" smtClean="0"/>
              <a:t>as </a:t>
            </a:r>
            <a:r>
              <a:rPr lang="en-US" altLang="en-US" sz="2000" dirty="0"/>
              <a:t>Read After Write (RAW) hazard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Types of Dependencies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467600" cy="4949952"/>
          </a:xfrm>
        </p:spPr>
        <p:txBody>
          <a:bodyPr>
            <a:normAutofit/>
          </a:bodyPr>
          <a:lstStyle/>
          <a:p>
            <a:r>
              <a:rPr lang="en-US" sz="2800" dirty="0"/>
              <a:t>Name dependencies</a:t>
            </a:r>
          </a:p>
          <a:p>
            <a:pPr lvl="4"/>
            <a:r>
              <a:rPr lang="en-US" sz="2300" dirty="0"/>
              <a:t>Output dependence</a:t>
            </a:r>
          </a:p>
          <a:p>
            <a:pPr lvl="4"/>
            <a:r>
              <a:rPr lang="en-US" sz="2300" dirty="0"/>
              <a:t>Anti-dependence</a:t>
            </a:r>
          </a:p>
          <a:p>
            <a:endParaRPr lang="en-US" sz="2800" dirty="0" smtClean="0"/>
          </a:p>
          <a:p>
            <a:r>
              <a:rPr lang="en-US" sz="2800" dirty="0" smtClean="0"/>
              <a:t>Data </a:t>
            </a:r>
            <a:r>
              <a:rPr lang="en-US" sz="2800" dirty="0"/>
              <a:t>True dependence</a:t>
            </a:r>
          </a:p>
          <a:p>
            <a:endParaRPr lang="en-US" sz="2800" dirty="0" smtClean="0"/>
          </a:p>
          <a:p>
            <a:r>
              <a:rPr lang="en-US" sz="2800" dirty="0" smtClean="0"/>
              <a:t>Control 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Name dependences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4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Output dependence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j writes </a:t>
            </a:r>
            <a:r>
              <a:rPr lang="en-US" sz="2400" dirty="0"/>
              <a:t>the same register or memory location. 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The </a:t>
            </a:r>
            <a:r>
              <a:rPr lang="en-US" sz="2400" dirty="0"/>
              <a:t>ordering </a:t>
            </a:r>
            <a:r>
              <a:rPr lang="en-US" sz="2400" dirty="0" smtClean="0"/>
              <a:t>is preserved </a:t>
            </a:r>
            <a:r>
              <a:rPr lang="en-US" sz="2400" dirty="0"/>
              <a:t>to leave the correct value in the </a:t>
            </a:r>
            <a:r>
              <a:rPr lang="en-US" sz="2400" dirty="0" smtClean="0"/>
              <a:t>register.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smtClean="0"/>
              <a:t>For </a:t>
            </a:r>
            <a:r>
              <a:rPr lang="en-US" dirty="0" smtClean="0"/>
              <a:t>Example:  </a:t>
            </a:r>
            <a:r>
              <a:rPr lang="en-US" sz="1800" dirty="0" err="1" smtClean="0"/>
              <a:t>i</a:t>
            </a:r>
            <a:r>
              <a:rPr lang="en-US" sz="1800" dirty="0" smtClean="0"/>
              <a:t>:</a:t>
            </a:r>
            <a:r>
              <a:rPr lang="en-US" dirty="0" smtClean="0"/>
              <a:t> </a:t>
            </a:r>
            <a:r>
              <a:rPr lang="en-US" sz="1800" dirty="0" smtClean="0"/>
              <a:t>add </a:t>
            </a:r>
            <a:r>
              <a:rPr lang="en-US" sz="1800" dirty="0"/>
              <a:t>r7,r4,r3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1800" dirty="0" smtClean="0"/>
              <a:t>                                 j: div </a:t>
            </a:r>
            <a:r>
              <a:rPr lang="en-US" sz="1800" dirty="0"/>
              <a:t>r7,r2,r8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Anti-dependence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smtClean="0"/>
              <a:t>Instruction </a:t>
            </a:r>
            <a:r>
              <a:rPr lang="en-US" sz="2400" dirty="0"/>
              <a:t>j writes a register or memory location that instruction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sz="2400" dirty="0" smtClean="0"/>
              <a:t>reads.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smtClean="0"/>
              <a:t>For Example : </a:t>
            </a:r>
            <a:r>
              <a:rPr lang="en-US" sz="1800" dirty="0" err="1" smtClean="0"/>
              <a:t>i</a:t>
            </a:r>
            <a:r>
              <a:rPr lang="en-US" sz="1800" dirty="0" smtClean="0"/>
              <a:t> : </a:t>
            </a:r>
            <a:r>
              <a:rPr lang="en-US" sz="1800" dirty="0"/>
              <a:t>add r6,r5,r4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/>
              <a:t>		</a:t>
            </a:r>
            <a:r>
              <a:rPr lang="en-US" sz="1800" dirty="0" smtClean="0"/>
              <a:t>                                 j</a:t>
            </a:r>
            <a:r>
              <a:rPr lang="en-US" sz="1800" dirty="0"/>
              <a:t>: sub r5,r8,r11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7B7737-64C9-4FC4-815F-0142785900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674</TotalTime>
  <Words>1446</Words>
  <Application>Microsoft Office PowerPoint</Application>
  <PresentationFormat>On-screen Show (4:3)</PresentationFormat>
  <Paragraphs>417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Oriel</vt:lpstr>
      <vt:lpstr>Outline</vt:lpstr>
      <vt:lpstr>     Instruction Level Parallelism      (ILP) </vt:lpstr>
      <vt:lpstr>What’s ILP</vt:lpstr>
      <vt:lpstr>Example: Sequential vs ILP</vt:lpstr>
      <vt:lpstr>ILP vs Parallel Processing</vt:lpstr>
      <vt:lpstr>ILP Challenges</vt:lpstr>
      <vt:lpstr>Data Dependence and Hazards</vt:lpstr>
      <vt:lpstr>Types of Dependencies</vt:lpstr>
      <vt:lpstr>Name dependences</vt:lpstr>
      <vt:lpstr>Data Dependences</vt:lpstr>
      <vt:lpstr>Control Dependences</vt:lpstr>
      <vt:lpstr>Compiler techniques to increase ILP</vt:lpstr>
      <vt:lpstr> Register Renaming</vt:lpstr>
      <vt:lpstr>Pipeline Scheduling</vt:lpstr>
      <vt:lpstr>Pipeline Scheduling - Example</vt:lpstr>
      <vt:lpstr>Loop Execution without Scheduling</vt:lpstr>
      <vt:lpstr>Loop Execution with Scheduling</vt:lpstr>
      <vt:lpstr>Loop Unrolling</vt:lpstr>
      <vt:lpstr>Loop Unrolling - Four Times (straightforward way)</vt:lpstr>
      <vt:lpstr>Loop Unrolling – Minimized Stalls</vt:lpstr>
      <vt:lpstr>Parallel Processing</vt:lpstr>
      <vt:lpstr>Parallel Processing – Contd..</vt:lpstr>
      <vt:lpstr>Parallel Processing – Contd..</vt:lpstr>
      <vt:lpstr>Parallel Processing - Examples</vt:lpstr>
      <vt:lpstr> Flynn’s Classification of Computer Architectures  (Derived from Michael Flynn, 1972)</vt:lpstr>
      <vt:lpstr> Flynn’s Classification of Computer Architectures  (Derived from Michael Flynn, 1972)</vt:lpstr>
      <vt:lpstr> Flynn’s Classification of Computer Architectures  (Derived from Michael Flynn, 1972) (contd…)</vt:lpstr>
      <vt:lpstr> Flynn’s Classification of Computer Architectures  (Derived from Michael Flynn, 1972) (contd…)</vt:lpstr>
      <vt:lpstr> Flynn’s Classification of Computer Architectures  (Derived from Michael Flynn, 1972) (contd…)</vt:lpstr>
      <vt:lpstr> Two Approaches to Parallel Programming</vt:lpstr>
      <vt:lpstr> Bell’s Taxonomy of MIMD computers</vt:lpstr>
      <vt:lpstr>Challenges in Parallel Processing</vt:lpstr>
      <vt:lpstr>Shared memory architectures</vt:lpstr>
      <vt:lpstr>Shared memory architectures</vt:lpstr>
      <vt:lpstr>Shared memory architectures</vt:lpstr>
      <vt:lpstr>Cache coherence problem</vt:lpstr>
      <vt:lpstr>Bus Snoopy Cache Coherence protocols</vt:lpstr>
      <vt:lpstr>Bus Snooping idea</vt:lpstr>
      <vt:lpstr>Types of snoopy bus protocols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KIRUPA</dc:creator>
  <cp:lastModifiedBy>sherly</cp:lastModifiedBy>
  <cp:revision>55</cp:revision>
  <dcterms:created xsi:type="dcterms:W3CDTF">2014-06-17T07:10:32Z</dcterms:created>
  <dcterms:modified xsi:type="dcterms:W3CDTF">2014-09-24T11:19:41Z</dcterms:modified>
</cp:coreProperties>
</file>