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92" r:id="rId5"/>
    <p:sldId id="293" r:id="rId6"/>
    <p:sldId id="294" r:id="rId7"/>
    <p:sldId id="296" r:id="rId8"/>
    <p:sldId id="297" r:id="rId9"/>
    <p:sldId id="298" r:id="rId10"/>
    <p:sldId id="299" r:id="rId11"/>
    <p:sldId id="300" r:id="rId12"/>
    <p:sldId id="262" r:id="rId13"/>
    <p:sldId id="302" r:id="rId14"/>
    <p:sldId id="303" r:id="rId15"/>
    <p:sldId id="301" r:id="rId16"/>
    <p:sldId id="305" r:id="rId17"/>
    <p:sldId id="306" r:id="rId18"/>
    <p:sldId id="307" r:id="rId19"/>
    <p:sldId id="308" r:id="rId20"/>
    <p:sldId id="309" r:id="rId21"/>
    <p:sldId id="310" r:id="rId22"/>
    <p:sldId id="325" r:id="rId23"/>
    <p:sldId id="311" r:id="rId24"/>
    <p:sldId id="312" r:id="rId25"/>
    <p:sldId id="313" r:id="rId26"/>
    <p:sldId id="322" r:id="rId27"/>
    <p:sldId id="321" r:id="rId28"/>
    <p:sldId id="320" r:id="rId29"/>
    <p:sldId id="319" r:id="rId30"/>
    <p:sldId id="314" r:id="rId31"/>
    <p:sldId id="316" r:id="rId32"/>
    <p:sldId id="317" r:id="rId33"/>
    <p:sldId id="318" r:id="rId34"/>
    <p:sldId id="324" r:id="rId35"/>
    <p:sldId id="323"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B43AF42-B21F-486A-844C-628C526CCC0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21C6E71-76DC-42A8-9EFD-A10B58C11E4E}" type="slidenum">
              <a:rPr lang="en-US" smtClean="0"/>
              <a:pPr/>
              <a:t>1</a:t>
            </a:fld>
            <a:endParaRPr lang="en-US" smtClean="0"/>
          </a:p>
        </p:txBody>
      </p:sp>
      <p:sp>
        <p:nvSpPr>
          <p:cNvPr id="62467" name="Slide Image Placeholder 1"/>
          <p:cNvSpPr>
            <a:spLocks noGrp="1" noRot="1" noChangeAspect="1" noTextEdit="1"/>
          </p:cNvSpPr>
          <p:nvPr>
            <p:ph type="sldImg"/>
          </p:nvPr>
        </p:nvSpPr>
        <p:spPr>
          <a:ln/>
        </p:spPr>
      </p:sp>
      <p:sp>
        <p:nvSpPr>
          <p:cNvPr id="62468"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246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98204F-CEB8-45BF-A82E-1409CD39DEF8}" type="slidenum">
              <a:rPr lang="en-US" sz="1200">
                <a:latin typeface="Calibri" pitchFamily="34" charset="0"/>
              </a:rPr>
              <a:pPr algn="r"/>
              <a:t>1</a:t>
            </a:fld>
            <a:endParaRPr 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B70D7A7-B3D4-4B5F-AA03-E532C117949E}" type="slidenum">
              <a:rPr lang="en-US" smtClean="0"/>
              <a:pPr/>
              <a:t>10</a:t>
            </a:fld>
            <a:endParaRPr lang="en-US" smtClean="0"/>
          </a:p>
        </p:txBody>
      </p:sp>
      <p:sp>
        <p:nvSpPr>
          <p:cNvPr id="71683" name="Slide Image Placeholder 1"/>
          <p:cNvSpPr>
            <a:spLocks noGrp="1" noRot="1" noChangeAspect="1" noTextEdit="1"/>
          </p:cNvSpPr>
          <p:nvPr>
            <p:ph type="sldImg"/>
          </p:nvPr>
        </p:nvSpPr>
        <p:spPr>
          <a:ln/>
        </p:spPr>
      </p:sp>
      <p:sp>
        <p:nvSpPr>
          <p:cNvPr id="71684"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168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7A24FEF-4DE4-4A13-A4D7-537F9A7FEBFA}"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812DEE8-D072-48CC-9AEC-D5D1F0823D08}" type="slidenum">
              <a:rPr lang="en-US" smtClean="0"/>
              <a:pPr/>
              <a:t>11</a:t>
            </a:fld>
            <a:endParaRPr lang="en-US" smtClean="0"/>
          </a:p>
        </p:txBody>
      </p:sp>
      <p:sp>
        <p:nvSpPr>
          <p:cNvPr id="72707" name="Slide Image Placeholder 1"/>
          <p:cNvSpPr>
            <a:spLocks noGrp="1" noRot="1" noChangeAspect="1" noTextEdit="1"/>
          </p:cNvSpPr>
          <p:nvPr>
            <p:ph type="sldImg"/>
          </p:nvPr>
        </p:nvSpPr>
        <p:spPr>
          <a:ln/>
        </p:spPr>
      </p:sp>
      <p:sp>
        <p:nvSpPr>
          <p:cNvPr id="72708"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270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DF8057-688E-4AEE-B9B3-C016953D3054}"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1EAE69BD-25A6-4984-BF24-B3A3EAEC30E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BE8C6F8-2E12-44E7-B6E7-4BA280E08E5B}" type="slidenum">
              <a:rPr lang="en-US" smtClean="0"/>
              <a:pPr/>
              <a:t>13</a:t>
            </a:fld>
            <a:endParaRPr lang="en-US" smtClean="0"/>
          </a:p>
        </p:txBody>
      </p:sp>
      <p:sp>
        <p:nvSpPr>
          <p:cNvPr id="74755" name="Slide Image Placeholder 1"/>
          <p:cNvSpPr>
            <a:spLocks noGrp="1" noRot="1" noChangeAspect="1" noTextEdit="1"/>
          </p:cNvSpPr>
          <p:nvPr>
            <p:ph type="sldImg"/>
          </p:nvPr>
        </p:nvSpPr>
        <p:spPr>
          <a:ln/>
        </p:spPr>
      </p:sp>
      <p:sp>
        <p:nvSpPr>
          <p:cNvPr id="74756"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475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EA9FF4C-FEE6-4712-A140-A7C2975425D9}"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7AA76FB-820D-4D4F-A240-458869E82A9C}" type="slidenum">
              <a:rPr lang="en-US" smtClean="0"/>
              <a:pPr/>
              <a:t>14</a:t>
            </a:fld>
            <a:endParaRPr lang="en-US" smtClean="0"/>
          </a:p>
        </p:txBody>
      </p:sp>
      <p:sp>
        <p:nvSpPr>
          <p:cNvPr id="75779" name="Slide Image Placeholder 1"/>
          <p:cNvSpPr>
            <a:spLocks noGrp="1" noRot="1" noChangeAspect="1" noTextEdit="1"/>
          </p:cNvSpPr>
          <p:nvPr>
            <p:ph type="sldImg"/>
          </p:nvPr>
        </p:nvSpPr>
        <p:spPr>
          <a:ln/>
        </p:spPr>
      </p:sp>
      <p:sp>
        <p:nvSpPr>
          <p:cNvPr id="7578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578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17AECB1-38A7-4A73-86AA-217771A95DAB}"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2C89F4C-0ECC-481A-ABE4-2B5B2AC76F5D}" type="slidenum">
              <a:rPr lang="en-US" smtClean="0"/>
              <a:pPr/>
              <a:t>15</a:t>
            </a:fld>
            <a:endParaRPr lang="en-US" smtClean="0"/>
          </a:p>
        </p:txBody>
      </p:sp>
      <p:sp>
        <p:nvSpPr>
          <p:cNvPr id="76803" name="Slide Image Placeholder 1"/>
          <p:cNvSpPr>
            <a:spLocks noGrp="1" noRot="1" noChangeAspect="1" noTextEdit="1"/>
          </p:cNvSpPr>
          <p:nvPr>
            <p:ph type="sldImg"/>
          </p:nvPr>
        </p:nvSpPr>
        <p:spPr>
          <a:ln/>
        </p:spPr>
      </p:sp>
      <p:sp>
        <p:nvSpPr>
          <p:cNvPr id="76804"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680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1068EBB-9ABA-4092-8CBC-50DBBB6933F9}" type="slidenum">
              <a:rPr lang="en-US" sz="1200">
                <a:latin typeface="Calibri" pitchFamily="34" charset="0"/>
              </a:rPr>
              <a:pPr algn="r"/>
              <a:t>15</a:t>
            </a:fld>
            <a:endParaRPr lang="en-US" sz="12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Slide Number Placeholder 3"/>
          <p:cNvSpPr>
            <a:spLocks noGrp="1"/>
          </p:cNvSpPr>
          <p:nvPr>
            <p:ph type="sldNum" sz="quarter" idx="5"/>
          </p:nvPr>
        </p:nvSpPr>
        <p:spPr>
          <a:noFill/>
        </p:spPr>
        <p:txBody>
          <a:bodyPr/>
          <a:lstStyle/>
          <a:p>
            <a:fld id="{6E4D8E3F-A3F2-4C09-8D5B-597B32A30420}"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3F39327-FFDB-469A-9C98-2C618F5BB1DF}" type="slidenum">
              <a:rPr lang="en-US" smtClean="0"/>
              <a:pPr/>
              <a:t>17</a:t>
            </a:fld>
            <a:endParaRPr lang="en-US" smtClean="0"/>
          </a:p>
        </p:txBody>
      </p:sp>
      <p:sp>
        <p:nvSpPr>
          <p:cNvPr id="78851" name="Slide Image Placeholder 1"/>
          <p:cNvSpPr>
            <a:spLocks noGrp="1" noRot="1" noChangeAspect="1" noTextEdit="1"/>
          </p:cNvSpPr>
          <p:nvPr>
            <p:ph type="sldImg"/>
          </p:nvPr>
        </p:nvSpPr>
        <p:spPr>
          <a:ln/>
        </p:spPr>
      </p:sp>
      <p:sp>
        <p:nvSpPr>
          <p:cNvPr id="78852"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885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35231B6-6196-4222-ACC1-A3AA16FB47BD}" type="slidenum">
              <a:rPr lang="en-US" sz="1200">
                <a:latin typeface="Calibri" pitchFamily="34" charset="0"/>
              </a:rPr>
              <a:pPr algn="r"/>
              <a:t>17</a:t>
            </a:fld>
            <a:endParaRPr lang="en-US"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B7829A1-FDEC-4E51-A721-D5C63377954E}" type="slidenum">
              <a:rPr lang="en-US" smtClean="0"/>
              <a:pPr/>
              <a:t>18</a:t>
            </a:fld>
            <a:endParaRPr lang="en-US" smtClean="0"/>
          </a:p>
        </p:txBody>
      </p:sp>
      <p:sp>
        <p:nvSpPr>
          <p:cNvPr id="79875" name="Slide Image Placeholder 1"/>
          <p:cNvSpPr>
            <a:spLocks noGrp="1" noRot="1" noChangeAspect="1" noTextEdit="1"/>
          </p:cNvSpPr>
          <p:nvPr>
            <p:ph type="sldImg"/>
          </p:nvPr>
        </p:nvSpPr>
        <p:spPr>
          <a:ln/>
        </p:spPr>
      </p:sp>
      <p:sp>
        <p:nvSpPr>
          <p:cNvPr id="79876" name="Notes Placeholder 2"/>
          <p:cNvSpPr>
            <a:spLocks noGrp="1"/>
          </p:cNvSpPr>
          <p:nvPr>
            <p:ph type="body" idx="1"/>
          </p:nvPr>
        </p:nvSpPr>
        <p:spPr>
          <a:noFill/>
          <a:ln/>
        </p:spPr>
        <p:txBody>
          <a:bodyPr/>
          <a:lstStyle/>
          <a:p>
            <a:pPr eaLnBrk="1" hangingPunct="1">
              <a:spcBef>
                <a:spcPct val="0"/>
              </a:spcBef>
            </a:pPr>
            <a:endParaRPr lang="en-US" smtClean="0"/>
          </a:p>
        </p:txBody>
      </p:sp>
      <p:sp>
        <p:nvSpPr>
          <p:cNvPr id="7987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8100252-4757-46CF-BF3D-21DBBD1467C3}" type="slidenum">
              <a:rPr lang="en-US" sz="1200">
                <a:latin typeface="Calibri" pitchFamily="34" charset="0"/>
              </a:rPr>
              <a:pPr algn="r"/>
              <a:t>18</a:t>
            </a:fld>
            <a:endParaRPr 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smtClean="0"/>
          </a:p>
        </p:txBody>
      </p:sp>
      <p:sp>
        <p:nvSpPr>
          <p:cNvPr id="80900" name="Slide Number Placeholder 3"/>
          <p:cNvSpPr>
            <a:spLocks noGrp="1"/>
          </p:cNvSpPr>
          <p:nvPr>
            <p:ph type="sldNum" sz="quarter" idx="5"/>
          </p:nvPr>
        </p:nvSpPr>
        <p:spPr>
          <a:noFill/>
        </p:spPr>
        <p:txBody>
          <a:bodyPr/>
          <a:lstStyle/>
          <a:p>
            <a:fld id="{02495913-49BA-4259-A965-40903FB96F4E}"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061E95B-AD18-4B2D-AD3B-02529666E3DA}" type="slidenum">
              <a:rPr lang="en-US" smtClean="0"/>
              <a:pPr/>
              <a:t>2</a:t>
            </a:fld>
            <a:endParaRPr lang="en-US" smtClean="0"/>
          </a:p>
        </p:txBody>
      </p:sp>
      <p:sp>
        <p:nvSpPr>
          <p:cNvPr id="63491" name="Slide Image Placeholder 1"/>
          <p:cNvSpPr>
            <a:spLocks noGrp="1" noRot="1" noChangeAspect="1" noTextEdit="1"/>
          </p:cNvSpPr>
          <p:nvPr>
            <p:ph type="sldImg"/>
          </p:nvPr>
        </p:nvSpPr>
        <p:spPr>
          <a:ln/>
        </p:spPr>
      </p:sp>
      <p:sp>
        <p:nvSpPr>
          <p:cNvPr id="63492"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349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B1C02B2-CA9D-4FA9-9979-A41039F7909F}" type="slidenum">
              <a:rPr lang="en-US" sz="1200">
                <a:latin typeface="Calibri" pitchFamily="34" charset="0"/>
              </a:rPr>
              <a:pPr algn="r"/>
              <a:t>2</a:t>
            </a:fld>
            <a:endParaRPr lang="en-US" sz="120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84CD805-11D7-47F4-8B99-5834DEC825D8}" type="slidenum">
              <a:rPr lang="en-US" smtClean="0"/>
              <a:pPr/>
              <a:t>20</a:t>
            </a:fld>
            <a:endParaRPr lang="en-US" smtClean="0"/>
          </a:p>
        </p:txBody>
      </p:sp>
      <p:sp>
        <p:nvSpPr>
          <p:cNvPr id="81923" name="Slide Image Placeholder 1"/>
          <p:cNvSpPr>
            <a:spLocks noGrp="1" noRot="1" noChangeAspect="1" noTextEdit="1"/>
          </p:cNvSpPr>
          <p:nvPr>
            <p:ph type="sldImg"/>
          </p:nvPr>
        </p:nvSpPr>
        <p:spPr>
          <a:ln/>
        </p:spPr>
      </p:sp>
      <p:sp>
        <p:nvSpPr>
          <p:cNvPr id="81924" name="Notes Placeholder 2"/>
          <p:cNvSpPr>
            <a:spLocks noGrp="1"/>
          </p:cNvSpPr>
          <p:nvPr>
            <p:ph type="body" idx="1"/>
          </p:nvPr>
        </p:nvSpPr>
        <p:spPr>
          <a:noFill/>
          <a:ln/>
        </p:spPr>
        <p:txBody>
          <a:bodyPr/>
          <a:lstStyle/>
          <a:p>
            <a:pPr eaLnBrk="1" hangingPunct="1">
              <a:spcBef>
                <a:spcPct val="0"/>
              </a:spcBef>
            </a:pPr>
            <a:endParaRPr lang="en-US" smtClean="0"/>
          </a:p>
        </p:txBody>
      </p:sp>
      <p:sp>
        <p:nvSpPr>
          <p:cNvPr id="8192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438B346-872E-451D-972E-157151A1E52B}" type="slidenum">
              <a:rPr lang="en-US" sz="1200">
                <a:latin typeface="Calibri" pitchFamily="34" charset="0"/>
              </a:rPr>
              <a:pPr algn="r"/>
              <a:t>20</a:t>
            </a:fld>
            <a:endParaRPr lang="en-US"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endParaRPr lang="en-US" smtClean="0"/>
          </a:p>
        </p:txBody>
      </p:sp>
      <p:sp>
        <p:nvSpPr>
          <p:cNvPr id="82948" name="Slide Number Placeholder 3"/>
          <p:cNvSpPr>
            <a:spLocks noGrp="1"/>
          </p:cNvSpPr>
          <p:nvPr>
            <p:ph type="sldNum" sz="quarter" idx="5"/>
          </p:nvPr>
        </p:nvSpPr>
        <p:spPr>
          <a:noFill/>
        </p:spPr>
        <p:txBody>
          <a:bodyPr/>
          <a:lstStyle/>
          <a:p>
            <a:fld id="{0715797C-0366-4F0D-B3B0-BD2579B868A0}"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FE7194A-3284-42F0-B986-F2C7A82B1069}" type="slidenum">
              <a:rPr lang="en-US" smtClean="0"/>
              <a:pPr/>
              <a:t>23</a:t>
            </a:fld>
            <a:endParaRPr lang="en-US" smtClean="0"/>
          </a:p>
        </p:txBody>
      </p:sp>
      <p:sp>
        <p:nvSpPr>
          <p:cNvPr id="83971" name="Slide Image Placeholder 1"/>
          <p:cNvSpPr>
            <a:spLocks noGrp="1" noRot="1" noChangeAspect="1" noTextEdit="1"/>
          </p:cNvSpPr>
          <p:nvPr>
            <p:ph type="sldImg"/>
          </p:nvPr>
        </p:nvSpPr>
        <p:spPr>
          <a:ln/>
        </p:spPr>
      </p:sp>
      <p:sp>
        <p:nvSpPr>
          <p:cNvPr id="83972" name="Notes Placeholder 2"/>
          <p:cNvSpPr>
            <a:spLocks noGrp="1"/>
          </p:cNvSpPr>
          <p:nvPr>
            <p:ph type="body" idx="1"/>
          </p:nvPr>
        </p:nvSpPr>
        <p:spPr>
          <a:noFill/>
          <a:ln/>
        </p:spPr>
        <p:txBody>
          <a:bodyPr/>
          <a:lstStyle/>
          <a:p>
            <a:pPr eaLnBrk="1" hangingPunct="1">
              <a:spcBef>
                <a:spcPct val="0"/>
              </a:spcBef>
            </a:pPr>
            <a:endParaRPr lang="en-US" smtClean="0"/>
          </a:p>
        </p:txBody>
      </p:sp>
      <p:sp>
        <p:nvSpPr>
          <p:cNvPr id="8397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6C9022-ADB8-49E8-9039-7BB4C9A7E307}" type="slidenum">
              <a:rPr lang="en-US" sz="1200">
                <a:latin typeface="Calibri" pitchFamily="34" charset="0"/>
              </a:rPr>
              <a:pPr algn="r"/>
              <a:t>23</a:t>
            </a:fld>
            <a:endParaRPr lang="en-US"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endParaRPr lang="en-US" smtClean="0"/>
          </a:p>
        </p:txBody>
      </p:sp>
      <p:sp>
        <p:nvSpPr>
          <p:cNvPr id="84996" name="Slide Number Placeholder 3"/>
          <p:cNvSpPr>
            <a:spLocks noGrp="1"/>
          </p:cNvSpPr>
          <p:nvPr>
            <p:ph type="sldNum" sz="quarter" idx="5"/>
          </p:nvPr>
        </p:nvSpPr>
        <p:spPr>
          <a:noFill/>
        </p:spPr>
        <p:txBody>
          <a:bodyPr/>
          <a:lstStyle/>
          <a:p>
            <a:fld id="{0AED22C3-7069-409C-9E41-78327E2926B8}"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p>
            <a:fld id="{74D48F33-7831-4613-97AE-44836562F7CE}"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endParaRPr lang="en-US" smtClean="0"/>
          </a:p>
        </p:txBody>
      </p:sp>
      <p:sp>
        <p:nvSpPr>
          <p:cNvPr id="87044" name="Slide Number Placeholder 3"/>
          <p:cNvSpPr>
            <a:spLocks noGrp="1"/>
          </p:cNvSpPr>
          <p:nvPr>
            <p:ph type="sldNum" sz="quarter" idx="5"/>
          </p:nvPr>
        </p:nvSpPr>
        <p:spPr>
          <a:noFill/>
        </p:spPr>
        <p:txBody>
          <a:bodyPr/>
          <a:lstStyle/>
          <a:p>
            <a:fld id="{757A7691-57A4-4BD0-AC70-86C3076364D4}"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Slide Number Placeholder 3"/>
          <p:cNvSpPr>
            <a:spLocks noGrp="1"/>
          </p:cNvSpPr>
          <p:nvPr>
            <p:ph type="sldNum" sz="quarter" idx="5"/>
          </p:nvPr>
        </p:nvSpPr>
        <p:spPr>
          <a:noFill/>
        </p:spPr>
        <p:txBody>
          <a:bodyPr/>
          <a:lstStyle/>
          <a:p>
            <a:fld id="{D47F78B4-E46D-4C97-8325-221A0073956A}"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7509842E-8183-4304-9389-6A075F0614D1}"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A4C308BA-B983-4EB2-BBC5-3433E67B505F}"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461E0BF-35F9-4F13-BEE2-8109E2C5C038}" type="slidenum">
              <a:rPr lang="en-US" smtClean="0"/>
              <a:pPr/>
              <a:t>30</a:t>
            </a:fld>
            <a:endParaRPr lang="en-US" smtClean="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114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85EF55E-801E-4CE2-881F-119BD427498E}" type="slidenum">
              <a:rPr lang="en-US" sz="1200">
                <a:latin typeface="Calibri" pitchFamily="34" charset="0"/>
              </a:rPr>
              <a:pPr algn="r"/>
              <a:t>30</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FCDDB727-9ABA-41B4-8DE9-4CEEA9591A46}"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p>
        </p:txBody>
      </p:sp>
      <p:sp>
        <p:nvSpPr>
          <p:cNvPr id="92164" name="Slide Number Placeholder 3"/>
          <p:cNvSpPr>
            <a:spLocks noGrp="1"/>
          </p:cNvSpPr>
          <p:nvPr>
            <p:ph type="sldNum" sz="quarter" idx="5"/>
          </p:nvPr>
        </p:nvSpPr>
        <p:spPr>
          <a:noFill/>
        </p:spPr>
        <p:txBody>
          <a:bodyPr/>
          <a:lstStyle/>
          <a:p>
            <a:fld id="{9FDB6DB7-4666-4C2D-962C-5213539378B9}" type="slidenum">
              <a:rPr lang="en-US" smtClean="0"/>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45035D7-B349-4D7D-A3E0-22C609FA0C41}" type="slidenum">
              <a:rPr lang="en-US" smtClean="0"/>
              <a:pPr/>
              <a:t>32</a:t>
            </a:fld>
            <a:endParaRPr lang="en-US" smtClean="0"/>
          </a:p>
        </p:txBody>
      </p:sp>
      <p:sp>
        <p:nvSpPr>
          <p:cNvPr id="93187" name="Slide Image Placeholder 1"/>
          <p:cNvSpPr>
            <a:spLocks noGrp="1" noRot="1" noChangeAspect="1" noTextEdit="1"/>
          </p:cNvSpPr>
          <p:nvPr>
            <p:ph type="sldImg"/>
          </p:nvPr>
        </p:nvSpPr>
        <p:spPr>
          <a:ln/>
        </p:spPr>
      </p:sp>
      <p:sp>
        <p:nvSpPr>
          <p:cNvPr id="93188"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318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0579542-5FBE-4164-B7F4-7987C3EF88AA}" type="slidenum">
              <a:rPr lang="en-US" sz="1200">
                <a:latin typeface="Calibri" pitchFamily="34" charset="0"/>
              </a:rPr>
              <a:pPr algn="r"/>
              <a:t>32</a:t>
            </a:fld>
            <a:endParaRPr lang="en-US" sz="120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smtClean="0"/>
          </a:p>
        </p:txBody>
      </p:sp>
      <p:sp>
        <p:nvSpPr>
          <p:cNvPr id="94212" name="Slide Number Placeholder 3"/>
          <p:cNvSpPr>
            <a:spLocks noGrp="1"/>
          </p:cNvSpPr>
          <p:nvPr>
            <p:ph type="sldNum" sz="quarter" idx="5"/>
          </p:nvPr>
        </p:nvSpPr>
        <p:spPr>
          <a:noFill/>
        </p:spPr>
        <p:txBody>
          <a:bodyPr/>
          <a:lstStyle/>
          <a:p>
            <a:fld id="{25DE4B07-0BA9-4180-94E5-92A6B0300547}"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en-US" smtClean="0"/>
          </a:p>
        </p:txBody>
      </p:sp>
      <p:sp>
        <p:nvSpPr>
          <p:cNvPr id="95236" name="Slide Number Placeholder 3"/>
          <p:cNvSpPr>
            <a:spLocks noGrp="1"/>
          </p:cNvSpPr>
          <p:nvPr>
            <p:ph type="sldNum" sz="quarter" idx="5"/>
          </p:nvPr>
        </p:nvSpPr>
        <p:spPr>
          <a:noFill/>
        </p:spPr>
        <p:txBody>
          <a:bodyPr/>
          <a:lstStyle/>
          <a:p>
            <a:fld id="{6A185FBC-D5E0-45D8-A0CF-4031E1062D72}"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p>
        </p:txBody>
      </p:sp>
      <p:sp>
        <p:nvSpPr>
          <p:cNvPr id="96260" name="Slide Number Placeholder 3"/>
          <p:cNvSpPr>
            <a:spLocks noGrp="1"/>
          </p:cNvSpPr>
          <p:nvPr>
            <p:ph type="sldNum" sz="quarter" idx="5"/>
          </p:nvPr>
        </p:nvSpPr>
        <p:spPr>
          <a:noFill/>
        </p:spPr>
        <p:txBody>
          <a:bodyPr/>
          <a:lstStyle/>
          <a:p>
            <a:fld id="{4858E6CE-0C60-45CF-8024-78708474370B}"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BA967C1E-B023-4A94-AA72-64D357514874}"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p>
        </p:txBody>
      </p:sp>
      <p:sp>
        <p:nvSpPr>
          <p:cNvPr id="98308" name="Slide Number Placeholder 3"/>
          <p:cNvSpPr>
            <a:spLocks noGrp="1"/>
          </p:cNvSpPr>
          <p:nvPr>
            <p:ph type="sldNum" sz="quarter" idx="5"/>
          </p:nvPr>
        </p:nvSpPr>
        <p:spPr>
          <a:noFill/>
        </p:spPr>
        <p:txBody>
          <a:bodyPr/>
          <a:lstStyle/>
          <a:p>
            <a:fld id="{76C48C83-989E-476B-AC0F-571EC250403B}"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p>
        </p:txBody>
      </p:sp>
      <p:sp>
        <p:nvSpPr>
          <p:cNvPr id="99332" name="Slide Number Placeholder 3"/>
          <p:cNvSpPr>
            <a:spLocks noGrp="1"/>
          </p:cNvSpPr>
          <p:nvPr>
            <p:ph type="sldNum" sz="quarter" idx="5"/>
          </p:nvPr>
        </p:nvSpPr>
        <p:spPr>
          <a:noFill/>
        </p:spPr>
        <p:txBody>
          <a:bodyPr/>
          <a:lstStyle/>
          <a:p>
            <a:fld id="{063A7D2C-B589-4778-A620-7170359AD477}" type="slidenum">
              <a:rPr lang="en-US" smtClean="0"/>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p>
        </p:txBody>
      </p:sp>
      <p:sp>
        <p:nvSpPr>
          <p:cNvPr id="100356" name="Slide Number Placeholder 3"/>
          <p:cNvSpPr>
            <a:spLocks noGrp="1"/>
          </p:cNvSpPr>
          <p:nvPr>
            <p:ph type="sldNum" sz="quarter" idx="5"/>
          </p:nvPr>
        </p:nvSpPr>
        <p:spPr>
          <a:noFill/>
        </p:spPr>
        <p:txBody>
          <a:bodyPr/>
          <a:lstStyle/>
          <a:p>
            <a:fld id="{03FA1AC5-EE73-426B-A70E-60E200DA1739}" type="slidenum">
              <a:rPr lang="en-US" smtClean="0"/>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E6EFB089-776F-4C15-947E-AA8FC1324D1C}" type="slidenum">
              <a:rPr lang="en-US" smtClean="0"/>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5650AFC-AFCE-4E50-B3EF-ABF341FEC115}" type="slidenum">
              <a:rPr lang="en-US" smtClean="0"/>
              <a:pPr/>
              <a:t>4</a:t>
            </a:fld>
            <a:endParaRPr lang="en-US" smtClean="0"/>
          </a:p>
        </p:txBody>
      </p:sp>
      <p:sp>
        <p:nvSpPr>
          <p:cNvPr id="65539" name="Slide Image Placeholder 1"/>
          <p:cNvSpPr>
            <a:spLocks noGrp="1" noRot="1" noChangeAspect="1" noTextEdit="1"/>
          </p:cNvSpPr>
          <p:nvPr>
            <p:ph type="sldImg"/>
          </p:nvPr>
        </p:nvSpPr>
        <p:spPr>
          <a:ln/>
        </p:spPr>
      </p:sp>
      <p:sp>
        <p:nvSpPr>
          <p:cNvPr id="6554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554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8F5C9CB-5DB0-41C3-801C-3FFAD49E2969}"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390E1EA-58CF-444D-9D3F-1AABAE9BBD10}" type="slidenum">
              <a:rPr lang="en-US" smtClean="0"/>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mtClean="0"/>
          </a:p>
        </p:txBody>
      </p:sp>
      <p:sp>
        <p:nvSpPr>
          <p:cNvPr id="103428" name="Slide Number Placeholder 3"/>
          <p:cNvSpPr>
            <a:spLocks noGrp="1"/>
          </p:cNvSpPr>
          <p:nvPr>
            <p:ph type="sldNum" sz="quarter" idx="5"/>
          </p:nvPr>
        </p:nvSpPr>
        <p:spPr>
          <a:noFill/>
        </p:spPr>
        <p:txBody>
          <a:bodyPr/>
          <a:lstStyle/>
          <a:p>
            <a:fld id="{D2A403CC-C8A5-4113-9077-181B2BDFEF71}" type="slidenum">
              <a:rPr lang="en-US" smtClean="0"/>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p>
        </p:txBody>
      </p:sp>
      <p:sp>
        <p:nvSpPr>
          <p:cNvPr id="104452" name="Slide Number Placeholder 3"/>
          <p:cNvSpPr>
            <a:spLocks noGrp="1"/>
          </p:cNvSpPr>
          <p:nvPr>
            <p:ph type="sldNum" sz="quarter" idx="5"/>
          </p:nvPr>
        </p:nvSpPr>
        <p:spPr>
          <a:noFill/>
        </p:spPr>
        <p:txBody>
          <a:bodyPr/>
          <a:lstStyle/>
          <a:p>
            <a:fld id="{EE8E699D-412B-4E07-984E-BAF6C65553C7}"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p>
        </p:txBody>
      </p:sp>
      <p:sp>
        <p:nvSpPr>
          <p:cNvPr id="105476" name="Slide Number Placeholder 3"/>
          <p:cNvSpPr>
            <a:spLocks noGrp="1"/>
          </p:cNvSpPr>
          <p:nvPr>
            <p:ph type="sldNum" sz="quarter" idx="5"/>
          </p:nvPr>
        </p:nvSpPr>
        <p:spPr>
          <a:noFill/>
        </p:spPr>
        <p:txBody>
          <a:bodyPr/>
          <a:lstStyle/>
          <a:p>
            <a:fld id="{00AB47F5-E232-4780-BD94-7B8E72F0D0E9}" type="slidenum">
              <a:rPr lang="en-US" smtClean="0"/>
              <a:pPr/>
              <a:t>44</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p>
        </p:txBody>
      </p:sp>
      <p:sp>
        <p:nvSpPr>
          <p:cNvPr id="106500" name="Slide Number Placeholder 3"/>
          <p:cNvSpPr>
            <a:spLocks noGrp="1"/>
          </p:cNvSpPr>
          <p:nvPr>
            <p:ph type="sldNum" sz="quarter" idx="5"/>
          </p:nvPr>
        </p:nvSpPr>
        <p:spPr>
          <a:noFill/>
        </p:spPr>
        <p:txBody>
          <a:bodyPr/>
          <a:lstStyle/>
          <a:p>
            <a:fld id="{E7E23BE3-7745-43D2-9A35-998BE28D64AB}" type="slidenum">
              <a:rPr lang="en-US" smtClean="0"/>
              <a:pPr/>
              <a:t>45</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p>
        </p:txBody>
      </p:sp>
      <p:sp>
        <p:nvSpPr>
          <p:cNvPr id="107524" name="Slide Number Placeholder 3"/>
          <p:cNvSpPr>
            <a:spLocks noGrp="1"/>
          </p:cNvSpPr>
          <p:nvPr>
            <p:ph type="sldNum" sz="quarter" idx="5"/>
          </p:nvPr>
        </p:nvSpPr>
        <p:spPr>
          <a:noFill/>
        </p:spPr>
        <p:txBody>
          <a:bodyPr/>
          <a:lstStyle/>
          <a:p>
            <a:fld id="{C8CA3D21-D2CC-47EC-8171-4480DE11E449}"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fld id="{BA1C2602-633C-4533-83DF-40827DA5144C}" type="slidenum">
              <a:rPr lang="en-US" smtClean="0"/>
              <a:pPr/>
              <a:t>47</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endParaRPr lang="en-US" smtClean="0"/>
          </a:p>
        </p:txBody>
      </p:sp>
      <p:sp>
        <p:nvSpPr>
          <p:cNvPr id="109572" name="Slide Number Placeholder 3"/>
          <p:cNvSpPr>
            <a:spLocks noGrp="1"/>
          </p:cNvSpPr>
          <p:nvPr>
            <p:ph type="sldNum" sz="quarter" idx="5"/>
          </p:nvPr>
        </p:nvSpPr>
        <p:spPr>
          <a:noFill/>
        </p:spPr>
        <p:txBody>
          <a:bodyPr/>
          <a:lstStyle/>
          <a:p>
            <a:fld id="{29FFCD0B-C51D-44E2-B352-C0506C21FE42}"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mtClean="0"/>
          </a:p>
        </p:txBody>
      </p:sp>
      <p:sp>
        <p:nvSpPr>
          <p:cNvPr id="110596" name="Slide Number Placeholder 3"/>
          <p:cNvSpPr>
            <a:spLocks noGrp="1"/>
          </p:cNvSpPr>
          <p:nvPr>
            <p:ph type="sldNum" sz="quarter" idx="5"/>
          </p:nvPr>
        </p:nvSpPr>
        <p:spPr>
          <a:noFill/>
        </p:spPr>
        <p:txBody>
          <a:bodyPr/>
          <a:lstStyle/>
          <a:p>
            <a:fld id="{5C802258-9DA0-4B2A-8906-211FD64400DF}"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mtClean="0"/>
          </a:p>
        </p:txBody>
      </p:sp>
      <p:sp>
        <p:nvSpPr>
          <p:cNvPr id="111620" name="Slide Number Placeholder 3"/>
          <p:cNvSpPr>
            <a:spLocks noGrp="1"/>
          </p:cNvSpPr>
          <p:nvPr>
            <p:ph type="sldNum" sz="quarter" idx="5"/>
          </p:nvPr>
        </p:nvSpPr>
        <p:spPr>
          <a:noFill/>
        </p:spPr>
        <p:txBody>
          <a:bodyPr/>
          <a:lstStyle/>
          <a:p>
            <a:fld id="{8D9BADA0-9F4A-4C1D-8D14-A230E8C5F395}"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4DFAF29B-3E12-43BA-9210-052EE5970CD6}"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mtClean="0"/>
          </a:p>
        </p:txBody>
      </p:sp>
      <p:sp>
        <p:nvSpPr>
          <p:cNvPr id="112644" name="Slide Number Placeholder 3"/>
          <p:cNvSpPr>
            <a:spLocks noGrp="1"/>
          </p:cNvSpPr>
          <p:nvPr>
            <p:ph type="sldNum" sz="quarter" idx="5"/>
          </p:nvPr>
        </p:nvSpPr>
        <p:spPr>
          <a:noFill/>
        </p:spPr>
        <p:txBody>
          <a:bodyPr/>
          <a:lstStyle/>
          <a:p>
            <a:fld id="{2A1DD512-FDFE-4AB7-9683-442100CD8B50}" type="slidenum">
              <a:rPr lang="en-US" smtClean="0"/>
              <a:pPr/>
              <a:t>51</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en-US" smtClean="0"/>
          </a:p>
        </p:txBody>
      </p:sp>
      <p:sp>
        <p:nvSpPr>
          <p:cNvPr id="113668" name="Slide Number Placeholder 3"/>
          <p:cNvSpPr>
            <a:spLocks noGrp="1"/>
          </p:cNvSpPr>
          <p:nvPr>
            <p:ph type="sldNum" sz="quarter" idx="5"/>
          </p:nvPr>
        </p:nvSpPr>
        <p:spPr>
          <a:noFill/>
        </p:spPr>
        <p:txBody>
          <a:bodyPr/>
          <a:lstStyle/>
          <a:p>
            <a:fld id="{384903A5-D03A-426D-8A56-77C21A151F71}" type="slidenum">
              <a:rPr lang="en-US" smtClean="0"/>
              <a:pPr/>
              <a:t>52</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eaLnBrk="1" hangingPunct="1"/>
            <a:endParaRPr lang="en-US" smtClean="0"/>
          </a:p>
        </p:txBody>
      </p:sp>
      <p:sp>
        <p:nvSpPr>
          <p:cNvPr id="114692" name="Slide Number Placeholder 3"/>
          <p:cNvSpPr>
            <a:spLocks noGrp="1"/>
          </p:cNvSpPr>
          <p:nvPr>
            <p:ph type="sldNum" sz="quarter" idx="5"/>
          </p:nvPr>
        </p:nvSpPr>
        <p:spPr>
          <a:noFill/>
        </p:spPr>
        <p:txBody>
          <a:bodyPr/>
          <a:lstStyle/>
          <a:p>
            <a:fld id="{481965BA-8383-4A63-9F67-52360A095C8C}" type="slidenum">
              <a:rPr lang="en-US" smtClean="0"/>
              <a:pPr/>
              <a:t>53</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7120B3B4-27B4-476C-8F03-A5543AD83F81}" type="slidenum">
              <a:rPr lang="en-US" smtClean="0"/>
              <a:pPr/>
              <a:t>54</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smtClean="0"/>
          </a:p>
        </p:txBody>
      </p:sp>
      <p:sp>
        <p:nvSpPr>
          <p:cNvPr id="116740" name="Slide Number Placeholder 3"/>
          <p:cNvSpPr>
            <a:spLocks noGrp="1"/>
          </p:cNvSpPr>
          <p:nvPr>
            <p:ph type="sldNum" sz="quarter" idx="5"/>
          </p:nvPr>
        </p:nvSpPr>
        <p:spPr>
          <a:noFill/>
        </p:spPr>
        <p:txBody>
          <a:bodyPr/>
          <a:lstStyle/>
          <a:p>
            <a:fld id="{0D435123-7A44-4F85-84A4-EDD8890F5A45}" type="slidenum">
              <a:rPr lang="en-US" smtClean="0"/>
              <a:pPr/>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endParaRPr lang="en-US" smtClean="0"/>
          </a:p>
        </p:txBody>
      </p:sp>
      <p:sp>
        <p:nvSpPr>
          <p:cNvPr id="117764" name="Slide Number Placeholder 3"/>
          <p:cNvSpPr>
            <a:spLocks noGrp="1"/>
          </p:cNvSpPr>
          <p:nvPr>
            <p:ph type="sldNum" sz="quarter" idx="5"/>
          </p:nvPr>
        </p:nvSpPr>
        <p:spPr>
          <a:noFill/>
        </p:spPr>
        <p:txBody>
          <a:bodyPr/>
          <a:lstStyle/>
          <a:p>
            <a:fld id="{2327692B-9FE8-4C11-8F02-E06E82DA41D3}"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endParaRPr lang="en-US" smtClean="0"/>
          </a:p>
        </p:txBody>
      </p:sp>
      <p:sp>
        <p:nvSpPr>
          <p:cNvPr id="118788" name="Slide Number Placeholder 3"/>
          <p:cNvSpPr>
            <a:spLocks noGrp="1"/>
          </p:cNvSpPr>
          <p:nvPr>
            <p:ph type="sldNum" sz="quarter" idx="5"/>
          </p:nvPr>
        </p:nvSpPr>
        <p:spPr>
          <a:noFill/>
        </p:spPr>
        <p:txBody>
          <a:bodyPr/>
          <a:lstStyle/>
          <a:p>
            <a:fld id="{1911628F-5F51-40CD-B4A4-B33CDBBAE7D9}"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smtClean="0"/>
          </a:p>
        </p:txBody>
      </p:sp>
      <p:sp>
        <p:nvSpPr>
          <p:cNvPr id="119812" name="Slide Number Placeholder 3"/>
          <p:cNvSpPr>
            <a:spLocks noGrp="1"/>
          </p:cNvSpPr>
          <p:nvPr>
            <p:ph type="sldNum" sz="quarter" idx="5"/>
          </p:nvPr>
        </p:nvSpPr>
        <p:spPr>
          <a:noFill/>
        </p:spPr>
        <p:txBody>
          <a:bodyPr/>
          <a:lstStyle/>
          <a:p>
            <a:fld id="{8F601CBE-36C9-47BB-980A-0324ABD276F4}" type="slidenum">
              <a:rPr lang="en-US" smtClean="0"/>
              <a:pPr/>
              <a:t>58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229AEB1-B0B5-4871-BED6-24141DB24708}" type="slidenum">
              <a:rPr lang="en-US" smtClean="0"/>
              <a:pPr/>
              <a:t>6</a:t>
            </a:fld>
            <a:endParaRPr lang="en-US" smtClean="0"/>
          </a:p>
        </p:txBody>
      </p:sp>
      <p:sp>
        <p:nvSpPr>
          <p:cNvPr id="67587" name="Slide Image Placeholder 1"/>
          <p:cNvSpPr>
            <a:spLocks noGrp="1" noRot="1" noChangeAspect="1" noTextEdit="1"/>
          </p:cNvSpPr>
          <p:nvPr>
            <p:ph type="sldImg"/>
          </p:nvPr>
        </p:nvSpPr>
        <p:spPr>
          <a:ln/>
        </p:spPr>
      </p:sp>
      <p:sp>
        <p:nvSpPr>
          <p:cNvPr id="67588"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758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5C7A68-07BD-4D16-B455-CDE275D4AEE1}"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245F4D67-6D7F-44CB-A6BB-3818CEAC295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3B5B777-51D5-45B1-8473-8E20724449E1}" type="slidenum">
              <a:rPr lang="en-US" smtClean="0"/>
              <a:pPr/>
              <a:t>8</a:t>
            </a:fld>
            <a:endParaRPr lang="en-US" smtClean="0"/>
          </a:p>
        </p:txBody>
      </p:sp>
      <p:sp>
        <p:nvSpPr>
          <p:cNvPr id="69635" name="Slide Image Placeholder 1"/>
          <p:cNvSpPr>
            <a:spLocks noGrp="1" noRot="1" noChangeAspect="1" noTextEdit="1"/>
          </p:cNvSpPr>
          <p:nvPr>
            <p:ph type="sldImg"/>
          </p:nvPr>
        </p:nvSpPr>
        <p:spPr>
          <a:ln/>
        </p:spPr>
      </p:sp>
      <p:sp>
        <p:nvSpPr>
          <p:cNvPr id="69636"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963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6794231-E108-491F-B067-F7DCFBD6EF87}"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6EADFD29-A30A-471C-AB61-B68B1B7EE384}"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4E0693-B687-4531-908D-1DB0A66EA3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C787D3-5313-45B3-98F5-4A523BFAFA3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97444F-3E79-49DD-B554-C183CD74F6E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4D7073-10CF-40CE-A83F-ACE5F1871D7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D793-2EE3-48BD-9FAE-EBA958F231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C86C3F-349B-4D0D-B412-5CFCDCC699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D056B1-7480-4E95-B51A-9F25DB24DE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C55887D-6C33-408F-AF5E-2254D41124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9DED4BE-3E04-4A85-B7EE-5F7DC4AFCB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B444DE-2BCF-41C6-9D12-5F0D8FC8A3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E4560F-28EC-429E-BDA1-5662D857B4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C71DD3-7191-45FC-A744-C2903BF09A4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A55A18F-BC0F-4386-BC1B-BE801C73F3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z="3600" smtClean="0"/>
              <a:t>Chapter 3 </a:t>
            </a:r>
            <a:br>
              <a:rPr lang="en-US" sz="3600" smtClean="0"/>
            </a:br>
            <a:r>
              <a:rPr lang="en-US" sz="3600" smtClean="0"/>
              <a:t>8051 Microcontroller</a:t>
            </a:r>
            <a:r>
              <a:rPr lang="en-US" smtClean="0"/>
              <a:t> </a:t>
            </a:r>
          </a:p>
        </p:txBody>
      </p:sp>
      <p:sp>
        <p:nvSpPr>
          <p:cNvPr id="9219" name="Content Placeholder 2"/>
          <p:cNvSpPr>
            <a:spLocks noGrp="1"/>
          </p:cNvSpPr>
          <p:nvPr>
            <p:ph idx="4294967295"/>
          </p:nvPr>
        </p:nvSpPr>
        <p:spPr/>
        <p:txBody>
          <a:bodyPr/>
          <a:lstStyle/>
          <a:p>
            <a:pPr eaLnBrk="1" hangingPunct="1">
              <a:buFontTx/>
              <a:buNone/>
            </a:pPr>
            <a:r>
              <a:rPr lang="en-US" smtClean="0"/>
              <a:t>Objectives</a:t>
            </a:r>
          </a:p>
          <a:p>
            <a:pPr eaLnBrk="1" hangingPunct="1">
              <a:buFontTx/>
              <a:buNone/>
            </a:pPr>
            <a:endParaRPr lang="en-US" smtClean="0"/>
          </a:p>
          <a:p>
            <a:pPr lvl="1" eaLnBrk="1" hangingPunct="1">
              <a:buFont typeface="Wingdings" pitchFamily="2" charset="2"/>
              <a:buChar char="Ø"/>
            </a:pPr>
            <a:r>
              <a:rPr lang="en-US" smtClean="0"/>
              <a:t>Understand the 8051 Architecture</a:t>
            </a:r>
          </a:p>
          <a:p>
            <a:pPr lvl="1" eaLnBrk="1" hangingPunct="1">
              <a:buFont typeface="Wingdings" pitchFamily="2" charset="2"/>
              <a:buChar char="Ø"/>
            </a:pPr>
            <a:r>
              <a:rPr lang="en-US" smtClean="0"/>
              <a:t>Use SFR in C</a:t>
            </a:r>
          </a:p>
          <a:p>
            <a:pPr lvl="1" eaLnBrk="1" hangingPunct="1">
              <a:buFont typeface="Wingdings" pitchFamily="2" charset="2"/>
              <a:buChar char="Ø"/>
            </a:pPr>
            <a:r>
              <a:rPr lang="en-US" smtClean="0"/>
              <a:t>Use I/O ports in C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algn="l" eaLnBrk="1" hangingPunct="1"/>
            <a:r>
              <a:rPr lang="en-US" sz="2900" smtClean="0"/>
              <a:t>3. 8051 Internal Architecture</a:t>
            </a:r>
            <a:r>
              <a:rPr lang="en-US" sz="4000" smtClean="0"/>
              <a:t> </a:t>
            </a:r>
          </a:p>
        </p:txBody>
      </p:sp>
      <p:sp>
        <p:nvSpPr>
          <p:cNvPr id="15363" name="Content Placeholder 2"/>
          <p:cNvSpPr>
            <a:spLocks noGrp="1"/>
          </p:cNvSpPr>
          <p:nvPr>
            <p:ph idx="4294967295"/>
          </p:nvPr>
        </p:nvSpPr>
        <p:spPr>
          <a:xfrm>
            <a:off x="457200" y="1219200"/>
            <a:ext cx="8229600" cy="5486400"/>
          </a:xfrm>
        </p:spPr>
        <p:txBody>
          <a:bodyPr/>
          <a:lstStyle/>
          <a:p>
            <a:pPr eaLnBrk="1" hangingPunct="1"/>
            <a:r>
              <a:rPr lang="en-US" sz="2400" smtClean="0"/>
              <a:t> The CPU has many important registers. The Program Count (PC) always holds the code memory location of next instruction. </a:t>
            </a:r>
          </a:p>
          <a:p>
            <a:pPr eaLnBrk="1" hangingPunct="1"/>
            <a:r>
              <a:rPr lang="en-US" sz="2400" smtClean="0"/>
              <a:t>The CPU is the heart of any computer which is in charge of computer operations. </a:t>
            </a:r>
          </a:p>
          <a:p>
            <a:pPr eaLnBrk="1" hangingPunct="1"/>
            <a:r>
              <a:rPr lang="en-US" sz="2400" smtClean="0"/>
              <a:t>It fetches instructions from the code memory into the instruction Register (IR), </a:t>
            </a:r>
          </a:p>
          <a:p>
            <a:pPr eaLnBrk="1" hangingPunct="1">
              <a:buFontTx/>
              <a:buNone/>
            </a:pPr>
            <a:r>
              <a:rPr lang="en-US" sz="2400" smtClean="0"/>
              <a:t>    analyzes the opcode of the instruction, updates the PC to the location of next instruction,</a:t>
            </a:r>
          </a:p>
          <a:p>
            <a:pPr eaLnBrk="1" hangingPunct="1">
              <a:buFontTx/>
              <a:buNone/>
            </a:pPr>
            <a:r>
              <a:rPr lang="en-US" sz="2400" smtClean="0"/>
              <a:t>    fetches the oprand from the data memory if necessary, and  finally performs the operation in the Arithmetic-Logic Unit (ALU) within the CPU.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marL="342900" indent="-342900" eaLnBrk="1" hangingPunct="1"/>
            <a:r>
              <a:rPr lang="en-US" sz="2800" smtClean="0"/>
              <a:t>Contd.</a:t>
            </a:r>
          </a:p>
        </p:txBody>
      </p:sp>
      <p:sp>
        <p:nvSpPr>
          <p:cNvPr id="16387" name="Content Placeholder 2"/>
          <p:cNvSpPr>
            <a:spLocks noGrp="1"/>
          </p:cNvSpPr>
          <p:nvPr>
            <p:ph idx="4294967295"/>
          </p:nvPr>
        </p:nvSpPr>
        <p:spPr/>
        <p:txBody>
          <a:bodyPr/>
          <a:lstStyle/>
          <a:p>
            <a:pPr marL="514350" indent="-514350" eaLnBrk="1" hangingPunct="1"/>
            <a:r>
              <a:rPr lang="en-US" sz="2800" smtClean="0"/>
              <a:t>The B register is a register just for multiplication and division operation which requires more register spaces for the product of multiplication and the quotient and the remainder for the division. </a:t>
            </a:r>
          </a:p>
          <a:p>
            <a:pPr marL="514350" indent="-514350" eaLnBrk="1" hangingPunct="1"/>
            <a:r>
              <a:rPr lang="en-US" sz="2800" smtClean="0"/>
              <a:t>The immediate result is stored in the accumulator register (Acc) for next operation </a:t>
            </a:r>
          </a:p>
          <a:p>
            <a:pPr marL="514350" indent="-514350" eaLnBrk="1" hangingPunct="1"/>
            <a:r>
              <a:rPr lang="en-US" sz="2800" smtClean="0"/>
              <a:t>and the Program Status Word (PSW) is updated depending on the status of the operation result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4"/>
          <p:cNvGraphicFramePr>
            <a:graphicFrameLocks noChangeAspect="1"/>
          </p:cNvGraphicFramePr>
          <p:nvPr/>
        </p:nvGraphicFramePr>
        <p:xfrm>
          <a:off x="1981200" y="0"/>
          <a:ext cx="5410200" cy="6705600"/>
        </p:xfrm>
        <a:graphic>
          <a:graphicData uri="http://schemas.openxmlformats.org/presentationml/2006/ole">
            <p:oleObj spid="_x0000_s4098" name="Visio" r:id="rId4" imgW="7756097" imgH="9981947" progId="Visio.Drawing.11">
              <p:embed/>
            </p:oleObj>
          </a:graphicData>
        </a:graphic>
      </p:graphicFrame>
      <p:sp>
        <p:nvSpPr>
          <p:cNvPr id="4100" name="Text Box 6"/>
          <p:cNvSpPr txBox="1">
            <a:spLocks noChangeArrowheads="1"/>
          </p:cNvSpPr>
          <p:nvPr/>
        </p:nvSpPr>
        <p:spPr bwMode="auto">
          <a:xfrm>
            <a:off x="3048000" y="0"/>
            <a:ext cx="2971800" cy="366713"/>
          </a:xfrm>
          <a:prstGeom prst="rect">
            <a:avLst/>
          </a:prstGeom>
          <a:noFill/>
          <a:ln w="9525">
            <a:noFill/>
            <a:miter lim="800000"/>
            <a:headEnd/>
            <a:tailEnd/>
          </a:ln>
        </p:spPr>
        <p:txBody>
          <a:bodyPr>
            <a:spAutoFit/>
          </a:bodyPr>
          <a:lstStyle/>
          <a:p>
            <a:pPr algn="ctr">
              <a:spcBef>
                <a:spcPct val="50000"/>
              </a:spcBef>
            </a:pPr>
            <a:r>
              <a:rPr lang="en-US"/>
              <a:t>8051 Internal Architecture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457200" y="0"/>
            <a:ext cx="8229600" cy="1143000"/>
          </a:xfrm>
        </p:spPr>
        <p:txBody>
          <a:bodyPr/>
          <a:lstStyle/>
          <a:p>
            <a:pPr marL="342900" indent="-342900" algn="l" eaLnBrk="1" hangingPunct="1"/>
            <a:r>
              <a:rPr lang="en-US" sz="3200" smtClean="0"/>
              <a:t>                                3.2 Ports</a:t>
            </a:r>
            <a:br>
              <a:rPr lang="en-US" sz="3200" smtClean="0"/>
            </a:br>
            <a:r>
              <a:rPr lang="en-US" sz="3200" smtClean="0"/>
              <a:t>1). </a:t>
            </a:r>
            <a:r>
              <a:rPr lang="en-US" sz="2800" smtClean="0"/>
              <a:t>Port Reading and Writing</a:t>
            </a:r>
          </a:p>
        </p:txBody>
      </p:sp>
      <p:sp>
        <p:nvSpPr>
          <p:cNvPr id="5124" name="Content Placeholder 2"/>
          <p:cNvSpPr>
            <a:spLocks noGrp="1"/>
          </p:cNvSpPr>
          <p:nvPr>
            <p:ph idx="4294967295"/>
          </p:nvPr>
        </p:nvSpPr>
        <p:spPr>
          <a:xfrm>
            <a:off x="457200" y="1143000"/>
            <a:ext cx="8229600" cy="4983163"/>
          </a:xfrm>
        </p:spPr>
        <p:txBody>
          <a:bodyPr/>
          <a:lstStyle/>
          <a:p>
            <a:pPr marL="514350" indent="-514350" eaLnBrk="1" hangingPunct="1">
              <a:buFontTx/>
              <a:buNone/>
            </a:pPr>
            <a:r>
              <a:rPr lang="en-US" smtClean="0"/>
              <a:t>   </a:t>
            </a:r>
            <a:r>
              <a:rPr lang="en-US" sz="2400" smtClean="0"/>
              <a:t>There are 4 8-bit ports: P0, P1, P2 and P3. All of them are dual purpose ports except P1 which is only used for I/O. The following diagram shows a single bit in an 8051 I/O port.</a:t>
            </a:r>
          </a:p>
        </p:txBody>
      </p:sp>
      <p:sp>
        <p:nvSpPr>
          <p:cNvPr id="51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2" name="Object 4"/>
          <p:cNvGraphicFramePr>
            <a:graphicFrameLocks noChangeAspect="1"/>
          </p:cNvGraphicFramePr>
          <p:nvPr/>
        </p:nvGraphicFramePr>
        <p:xfrm>
          <a:off x="2057400" y="2743200"/>
          <a:ext cx="5257800" cy="3505200"/>
        </p:xfrm>
        <a:graphic>
          <a:graphicData uri="http://schemas.openxmlformats.org/presentationml/2006/ole">
            <p:oleObj spid="_x0000_s5122" name="Visio" r:id="rId4" imgW="5552954" imgH="3041976" progId="Visio.Drawing.11">
              <p:embed/>
            </p:oleObj>
          </a:graphicData>
        </a:graphic>
      </p:graphicFrame>
      <p:sp>
        <p:nvSpPr>
          <p:cNvPr id="5126" name="Text Box 6"/>
          <p:cNvSpPr txBox="1">
            <a:spLocks noChangeArrowheads="1"/>
          </p:cNvSpPr>
          <p:nvPr/>
        </p:nvSpPr>
        <p:spPr bwMode="auto">
          <a:xfrm>
            <a:off x="3429000" y="6248400"/>
            <a:ext cx="2971800" cy="366713"/>
          </a:xfrm>
          <a:prstGeom prst="rect">
            <a:avLst/>
          </a:prstGeom>
          <a:noFill/>
          <a:ln w="9525">
            <a:noFill/>
            <a:miter lim="800000"/>
            <a:headEnd/>
            <a:tailEnd/>
          </a:ln>
        </p:spPr>
        <p:txBody>
          <a:bodyPr>
            <a:spAutoFit/>
          </a:bodyPr>
          <a:lstStyle/>
          <a:p>
            <a:pPr algn="ctr">
              <a:spcBef>
                <a:spcPct val="50000"/>
              </a:spcBef>
            </a:pPr>
            <a:r>
              <a:rPr lang="en-US"/>
              <a:t>Single Bit In I/O Port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381000" y="228600"/>
            <a:ext cx="8229600" cy="762000"/>
          </a:xfrm>
        </p:spPr>
        <p:txBody>
          <a:bodyPr/>
          <a:lstStyle/>
          <a:p>
            <a:pPr marL="342900" indent="-342900" eaLnBrk="1" hangingPunct="1"/>
            <a:r>
              <a:rPr lang="en-US" sz="3600" smtClean="0"/>
              <a:t>Contd.</a:t>
            </a:r>
          </a:p>
        </p:txBody>
      </p:sp>
      <p:sp>
        <p:nvSpPr>
          <p:cNvPr id="17411" name="Content Placeholder 2"/>
          <p:cNvSpPr>
            <a:spLocks noGrp="1"/>
          </p:cNvSpPr>
          <p:nvPr>
            <p:ph idx="4294967295"/>
          </p:nvPr>
        </p:nvSpPr>
        <p:spPr/>
        <p:txBody>
          <a:bodyPr/>
          <a:lstStyle/>
          <a:p>
            <a:pPr marL="514350" indent="-514350" eaLnBrk="1" hangingPunct="1">
              <a:lnSpc>
                <a:spcPct val="90000"/>
              </a:lnSpc>
            </a:pPr>
            <a:r>
              <a:rPr lang="en-US" sz="2800" smtClean="0"/>
              <a:t>When a C program writes a one byte value to a port or a single bit value to a bit of a port, just simply assign the value to the port as follows:</a:t>
            </a:r>
          </a:p>
          <a:p>
            <a:pPr marL="514350" indent="-514350" eaLnBrk="1" hangingPunct="1">
              <a:lnSpc>
                <a:spcPct val="90000"/>
              </a:lnSpc>
              <a:buFontTx/>
              <a:buNone/>
            </a:pPr>
            <a:r>
              <a:rPr lang="en-US" sz="2800" smtClean="0"/>
              <a:t>     P1 = 0x12; or p1^2=1;</a:t>
            </a:r>
          </a:p>
          <a:p>
            <a:pPr marL="514350" indent="-514350" eaLnBrk="1" hangingPunct="1">
              <a:lnSpc>
                <a:spcPct val="90000"/>
              </a:lnSpc>
            </a:pPr>
            <a:r>
              <a:rPr lang="en-US" sz="2800" smtClean="0"/>
              <a:t> p1 represents the 8 bits of  port 1 and p1^2 is the pin #2 of the port 1 of 8051 defined in the reg51.h of C51, a C dedicated for 8051 family.</a:t>
            </a:r>
          </a:p>
          <a:p>
            <a:pPr marL="514350" indent="-514350" eaLnBrk="1" hangingPunct="1">
              <a:lnSpc>
                <a:spcPct val="90000"/>
              </a:lnSpc>
            </a:pPr>
            <a:r>
              <a:rPr lang="en-US" sz="2800" smtClean="0"/>
              <a:t> When data is written to the port pin, it first appears on the latch input (D) and is then passed through to the output (Q) and through an inverter to the Field Effect Transistor (FET).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152400"/>
            <a:ext cx="8229600" cy="914400"/>
          </a:xfrm>
        </p:spPr>
        <p:txBody>
          <a:bodyPr/>
          <a:lstStyle/>
          <a:p>
            <a:pPr marL="342900" indent="-342900" eaLnBrk="1" hangingPunct="1"/>
            <a:r>
              <a:rPr lang="en-US" sz="2800" smtClean="0"/>
              <a:t>Contd.</a:t>
            </a:r>
          </a:p>
        </p:txBody>
      </p:sp>
      <p:sp>
        <p:nvSpPr>
          <p:cNvPr id="18435" name="Content Placeholder 2"/>
          <p:cNvSpPr>
            <a:spLocks noGrp="1"/>
          </p:cNvSpPr>
          <p:nvPr>
            <p:ph idx="4294967295"/>
          </p:nvPr>
        </p:nvSpPr>
        <p:spPr>
          <a:xfrm>
            <a:off x="457200" y="1143000"/>
            <a:ext cx="8229600" cy="4983163"/>
          </a:xfrm>
        </p:spPr>
        <p:txBody>
          <a:bodyPr/>
          <a:lstStyle/>
          <a:p>
            <a:pPr marL="514350" indent="-514350" eaLnBrk="1" hangingPunct="1"/>
            <a:r>
              <a:rPr lang="en-US" sz="2800" smtClean="0"/>
              <a:t>If you write a logic 0 to the port pin, this Q is logic 0 which is inverted to logic 1 and turns on the FET gate. It makes the port pin connected to ground (logic 0).</a:t>
            </a:r>
          </a:p>
          <a:p>
            <a:pPr marL="514350" indent="-514350" eaLnBrk="1" hangingPunct="1"/>
            <a:r>
              <a:rPr lang="en-US" sz="2800" smtClean="0"/>
              <a:t>If you write a logic 1 is written to the port pin, then Q is 1 which is inverted to a logic 0 and turns off the FET gate. Therefore the pin is at logic 1 because it is connected to high.</a:t>
            </a:r>
          </a:p>
          <a:p>
            <a:pPr marL="514350" indent="-514350" eaLnBrk="1" hangingPunct="1"/>
            <a:r>
              <a:rPr lang="en-US" sz="2800" smtClean="0"/>
              <a:t>You can see the written data is stored in the D latch after the data is written to the port pin.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868363"/>
          </a:xfrm>
        </p:spPr>
        <p:txBody>
          <a:bodyPr/>
          <a:lstStyle/>
          <a:p>
            <a:pPr eaLnBrk="1" hangingPunct="1"/>
            <a:r>
              <a:rPr lang="en-US" sz="2800" smtClean="0"/>
              <a:t>Contd.</a:t>
            </a:r>
          </a:p>
        </p:txBody>
      </p:sp>
      <p:sp>
        <p:nvSpPr>
          <p:cNvPr id="19459" name="Rectangle 3"/>
          <p:cNvSpPr>
            <a:spLocks noGrp="1" noChangeArrowheads="1"/>
          </p:cNvSpPr>
          <p:nvPr>
            <p:ph type="body" idx="1"/>
          </p:nvPr>
        </p:nvSpPr>
        <p:spPr>
          <a:xfrm>
            <a:off x="457200" y="990600"/>
            <a:ext cx="8229600" cy="5867400"/>
          </a:xfrm>
        </p:spPr>
        <p:txBody>
          <a:bodyPr/>
          <a:lstStyle/>
          <a:p>
            <a:pPr eaLnBrk="1" hangingPunct="1"/>
            <a:r>
              <a:rPr lang="en-US" sz="2400" smtClean="0"/>
              <a:t>However, you must initialize the port for reading before reading. </a:t>
            </a:r>
          </a:p>
          <a:p>
            <a:pPr eaLnBrk="1" hangingPunct="1"/>
            <a:r>
              <a:rPr lang="en-US" sz="2400" smtClean="0"/>
              <a:t>If the latch was logic 0, then you will always get 0 regardless the data in the port pin because it is grounded through the FET gate.</a:t>
            </a:r>
          </a:p>
          <a:p>
            <a:pPr eaLnBrk="1" hangingPunct="1"/>
            <a:r>
              <a:rPr lang="en-US" sz="2400" smtClean="0"/>
              <a:t>Therefore, in order to read the correct data from a port or a port pin, the last written logic (stored in the latch D) must be 0XFF(8 bits) or 1(single bit).  E.g., you read entire P1 port or single bit of P1 port in this way:</a:t>
            </a:r>
          </a:p>
          <a:p>
            <a:pPr lvl="1" eaLnBrk="1" hangingPunct="1">
              <a:buFontTx/>
              <a:buNone/>
            </a:pPr>
            <a:r>
              <a:rPr lang="en-US" sz="3200" smtClean="0"/>
              <a:t> </a:t>
            </a:r>
            <a:r>
              <a:rPr lang="en-US" sz="2000" smtClean="0"/>
              <a:t>unsigned char x; bit y; </a:t>
            </a:r>
          </a:p>
          <a:p>
            <a:pPr lvl="1" eaLnBrk="1" hangingPunct="1">
              <a:buFontTx/>
              <a:buNone/>
            </a:pPr>
            <a:r>
              <a:rPr lang="en-US" sz="2000" smtClean="0"/>
              <a:t> P1 = 0xFF;   //port reading initialization</a:t>
            </a:r>
          </a:p>
          <a:p>
            <a:pPr lvl="1" eaLnBrk="1" hangingPunct="1">
              <a:buFontTx/>
              <a:buNone/>
            </a:pPr>
            <a:r>
              <a:rPr lang="en-US" sz="2000" smtClean="0"/>
              <a:t> x = p1;         //read port</a:t>
            </a:r>
          </a:p>
          <a:p>
            <a:pPr lvl="1" eaLnBrk="1" hangingPunct="1">
              <a:buFontTx/>
              <a:buNone/>
            </a:pPr>
            <a:r>
              <a:rPr lang="en-US" sz="2000" smtClean="0"/>
              <a:t> y = p1^2;     //read bit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algn="l" eaLnBrk="1" hangingPunct="1"/>
            <a:r>
              <a:rPr lang="en-US" sz="2400" smtClean="0"/>
              <a:t>2). The Port Alternate Functions</a:t>
            </a:r>
          </a:p>
        </p:txBody>
      </p:sp>
      <p:sp>
        <p:nvSpPr>
          <p:cNvPr id="20483" name="Content Placeholder 2"/>
          <p:cNvSpPr>
            <a:spLocks noGrp="1"/>
          </p:cNvSpPr>
          <p:nvPr>
            <p:ph idx="4294967295"/>
          </p:nvPr>
        </p:nvSpPr>
        <p:spPr>
          <a:xfrm>
            <a:off x="0" y="1143000"/>
            <a:ext cx="9144000" cy="5867400"/>
          </a:xfrm>
        </p:spPr>
        <p:txBody>
          <a:bodyPr/>
          <a:lstStyle/>
          <a:p>
            <a:pPr eaLnBrk="1" hangingPunct="1"/>
            <a:r>
              <a:rPr lang="en-US" sz="2400" b="1" smtClean="0"/>
              <a:t>PORT P1 (Pins 1 to 8)</a:t>
            </a:r>
            <a:r>
              <a:rPr lang="en-US" sz="2400" smtClean="0"/>
              <a:t>: The port P1 is a port dedicated for general I/O purpose. The other ports P0, P2 and P3 have dual roles in addition to their basic I/O function. </a:t>
            </a:r>
            <a:endParaRPr lang="en-US" sz="2400" b="1" smtClean="0"/>
          </a:p>
          <a:p>
            <a:pPr eaLnBrk="1" hangingPunct="1"/>
            <a:r>
              <a:rPr lang="en-US" sz="2400" b="1" smtClean="0"/>
              <a:t>PORT P0 (pins 32 to 39):</a:t>
            </a:r>
            <a:r>
              <a:rPr lang="en-US" sz="2400" smtClean="0"/>
              <a:t> When the external memory access is required then Port P0 is  multiplexed for address bus and data bus that can be used to access external memory in conjunction with port P2. P0 acts as A0-A7 in address bus and D0-D7 for port data. It can be used for general purpose I/O if no external memory presents. </a:t>
            </a:r>
          </a:p>
          <a:p>
            <a:pPr eaLnBrk="1" hangingPunct="1"/>
            <a:r>
              <a:rPr lang="en-US" sz="2400" b="1" smtClean="0"/>
              <a:t>PORT P2 (pins 21 to 28)</a:t>
            </a:r>
            <a:r>
              <a:rPr lang="en-US" sz="2400" smtClean="0"/>
              <a:t>: Similar to P0, the port P2 can also play a role (A8-A15) in the address bus in conjunction with PORT P0 to access external memory.</a:t>
            </a:r>
            <a:endParaRPr lang="en-US" sz="2400" b="1" smtClean="0"/>
          </a:p>
          <a:p>
            <a:pPr eaLnBrk="1" hangingPunct="1"/>
            <a:endParaRPr lang="en-US" sz="2400" b="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381000" y="0"/>
            <a:ext cx="8229600" cy="762000"/>
          </a:xfrm>
        </p:spPr>
        <p:txBody>
          <a:bodyPr/>
          <a:lstStyle/>
          <a:p>
            <a:pPr marL="342900" indent="-342900" eaLnBrk="1" hangingPunct="1"/>
            <a:r>
              <a:rPr lang="en-US" sz="2800" smtClean="0"/>
              <a:t>Contd.</a:t>
            </a:r>
          </a:p>
        </p:txBody>
      </p:sp>
      <p:sp>
        <p:nvSpPr>
          <p:cNvPr id="21507" name="Content Placeholder 2"/>
          <p:cNvSpPr>
            <a:spLocks noGrp="1"/>
          </p:cNvSpPr>
          <p:nvPr>
            <p:ph idx="4294967295"/>
          </p:nvPr>
        </p:nvSpPr>
        <p:spPr>
          <a:xfrm>
            <a:off x="457200" y="1066800"/>
            <a:ext cx="8229600" cy="4953000"/>
          </a:xfrm>
        </p:spPr>
        <p:txBody>
          <a:bodyPr/>
          <a:lstStyle/>
          <a:p>
            <a:pPr marL="514350" indent="-514350" eaLnBrk="1" hangingPunct="1">
              <a:lnSpc>
                <a:spcPct val="80000"/>
              </a:lnSpc>
            </a:pPr>
            <a:r>
              <a:rPr lang="en-US" sz="2200" b="1" smtClean="0"/>
              <a:t>PORT P3 (Pins 10 to 17)</a:t>
            </a:r>
            <a:r>
              <a:rPr lang="en-US" sz="2200" smtClean="0"/>
              <a:t>:</a:t>
            </a:r>
            <a:r>
              <a:rPr lang="en-US" sz="2600" smtClean="0"/>
              <a:t> </a:t>
            </a:r>
          </a:p>
          <a:p>
            <a:pPr marL="514350" indent="-514350" eaLnBrk="1" hangingPunct="1">
              <a:lnSpc>
                <a:spcPct val="80000"/>
              </a:lnSpc>
              <a:buFontTx/>
              <a:buNone/>
            </a:pPr>
            <a:r>
              <a:rPr lang="en-US" sz="2600" smtClean="0"/>
              <a:t>     In addition to acting as a normal I/O port, </a:t>
            </a:r>
          </a:p>
          <a:p>
            <a:pPr marL="514350" indent="-514350" eaLnBrk="1" hangingPunct="1">
              <a:lnSpc>
                <a:spcPct val="80000"/>
              </a:lnSpc>
            </a:pPr>
            <a:r>
              <a:rPr lang="en-US" sz="2600" smtClean="0"/>
              <a:t>P3.0 can be used for serial receive input pin(RXD) </a:t>
            </a:r>
          </a:p>
          <a:p>
            <a:pPr marL="514350" indent="-514350" eaLnBrk="1" hangingPunct="1">
              <a:lnSpc>
                <a:spcPct val="80000"/>
              </a:lnSpc>
            </a:pPr>
            <a:r>
              <a:rPr lang="en-US" sz="2600" smtClean="0"/>
              <a:t> P3.1 can be used for serial transmit output pin(TXD) in a serial port, </a:t>
            </a:r>
          </a:p>
          <a:p>
            <a:pPr marL="514350" indent="-514350" eaLnBrk="1" hangingPunct="1">
              <a:lnSpc>
                <a:spcPct val="80000"/>
              </a:lnSpc>
            </a:pPr>
            <a:r>
              <a:rPr lang="en-US" sz="2600" smtClean="0"/>
              <a:t>P3.2 and P3.3 can be used as external interrupt pins(INT0’ and INT1’), </a:t>
            </a:r>
          </a:p>
          <a:p>
            <a:pPr marL="514350" indent="-514350" eaLnBrk="1" hangingPunct="1">
              <a:lnSpc>
                <a:spcPct val="80000"/>
              </a:lnSpc>
            </a:pPr>
            <a:r>
              <a:rPr lang="en-US" sz="2600" smtClean="0"/>
              <a:t>P3.4 and P3.5 are used for external  counter input pins(T0 and T1), </a:t>
            </a:r>
          </a:p>
          <a:p>
            <a:pPr marL="514350" indent="-514350" eaLnBrk="1" hangingPunct="1">
              <a:lnSpc>
                <a:spcPct val="80000"/>
              </a:lnSpc>
            </a:pPr>
            <a:r>
              <a:rPr lang="en-US" sz="2600" smtClean="0"/>
              <a:t>P3.6 and P3.7 can be used as external data memory write and read control signal pins(WR’ and RD’)read and write pins for memory access.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685800"/>
          </a:xfrm>
        </p:spPr>
        <p:txBody>
          <a:bodyPr/>
          <a:lstStyle/>
          <a:p>
            <a:pPr algn="l" eaLnBrk="1" hangingPunct="1"/>
            <a:r>
              <a:rPr lang="en-US" sz="2800" smtClean="0"/>
              <a:t>                    3.3 Memory and SFR</a:t>
            </a:r>
            <a:br>
              <a:rPr lang="en-US" sz="2800" smtClean="0"/>
            </a:br>
            <a:r>
              <a:rPr lang="en-US" sz="2800" smtClean="0"/>
              <a:t>1). Memory</a:t>
            </a:r>
            <a:r>
              <a:rPr lang="en-US" smtClean="0"/>
              <a:t> </a:t>
            </a:r>
          </a:p>
        </p:txBody>
      </p:sp>
      <p:sp>
        <p:nvSpPr>
          <p:cNvPr id="22531" name="Rectangle 3"/>
          <p:cNvSpPr>
            <a:spLocks noGrp="1" noChangeArrowheads="1"/>
          </p:cNvSpPr>
          <p:nvPr>
            <p:ph type="body" idx="1"/>
          </p:nvPr>
        </p:nvSpPr>
        <p:spPr>
          <a:xfrm>
            <a:off x="0" y="1219200"/>
            <a:ext cx="9144000" cy="6172200"/>
          </a:xfrm>
        </p:spPr>
        <p:txBody>
          <a:bodyPr/>
          <a:lstStyle/>
          <a:p>
            <a:pPr eaLnBrk="1" hangingPunct="1"/>
            <a:r>
              <a:rPr lang="en-US" sz="2400" smtClean="0"/>
              <a:t>The 8051 code(program) memory is read-only, while the data memory is read/write accessible. The program memory( in EPROM) can be rewritten by the special programmer circuit.</a:t>
            </a:r>
          </a:p>
          <a:p>
            <a:pPr eaLnBrk="1" hangingPunct="1"/>
            <a:r>
              <a:rPr lang="en-US" sz="2400" smtClean="0"/>
              <a:t>The 8051 memory is organized in a Harvard Architecture. Both the code memory space and data memory space begin at location 0X00 for internal or external memory which is different from the Princeton Architecture where code and data share same memory space.  </a:t>
            </a:r>
          </a:p>
          <a:p>
            <a:pPr eaLnBrk="1" hangingPunct="1"/>
            <a:r>
              <a:rPr lang="en-US" sz="2400" smtClean="0"/>
              <a:t>The advantage of the Harvard Architecture is not only doubling the memory capacity of the microcontroller with same number of address lines but also increases the reliability of the microcontroller, since there are no instructions to write to the code memory which is read only.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sz="3600" smtClean="0"/>
              <a:t/>
            </a:r>
            <a:br>
              <a:rPr lang="en-US" sz="3600" smtClean="0"/>
            </a:br>
            <a:r>
              <a:rPr lang="en-US" sz="2900" smtClean="0"/>
              <a:t/>
            </a:r>
            <a:br>
              <a:rPr lang="en-US" sz="2900" smtClean="0"/>
            </a:br>
            <a:r>
              <a:rPr lang="en-US" sz="2900" smtClean="0"/>
              <a:t>3.1 Overview</a:t>
            </a:r>
            <a:br>
              <a:rPr lang="en-US" sz="2900" smtClean="0"/>
            </a:br>
            <a:r>
              <a:rPr lang="en-US" sz="3600" smtClean="0"/>
              <a:t> </a:t>
            </a:r>
            <a:br>
              <a:rPr lang="en-US" sz="3600" smtClean="0"/>
            </a:br>
            <a:endParaRPr lang="en-US" sz="3600" smtClean="0"/>
          </a:p>
        </p:txBody>
      </p:sp>
      <p:sp>
        <p:nvSpPr>
          <p:cNvPr id="10243" name="Content Placeholder 2"/>
          <p:cNvSpPr>
            <a:spLocks noGrp="1"/>
          </p:cNvSpPr>
          <p:nvPr>
            <p:ph idx="4294967295"/>
          </p:nvPr>
        </p:nvSpPr>
        <p:spPr/>
        <p:txBody>
          <a:bodyPr/>
          <a:lstStyle/>
          <a:p>
            <a:pPr eaLnBrk="1" hangingPunct="1">
              <a:lnSpc>
                <a:spcPct val="90000"/>
              </a:lnSpc>
            </a:pPr>
            <a:r>
              <a:rPr lang="en-US" sz="2600" smtClean="0"/>
              <a:t>The Intel 8051 is a very popular general purpose microcontroller widely used for small scale embedded systems. Many vendors such as Atmel, Philips, and Texas Instruments produce MCS-51 family microcontroller chips. </a:t>
            </a:r>
          </a:p>
          <a:p>
            <a:pPr eaLnBrk="1" hangingPunct="1">
              <a:lnSpc>
                <a:spcPct val="90000"/>
              </a:lnSpc>
            </a:pPr>
            <a:r>
              <a:rPr lang="en-US" sz="2600" smtClean="0"/>
              <a:t>The 8051 is an 8-bit microcontroller with 8 bit data bus and 16-bit address bus. The 16 bit address bus can address a 64K( 2</a:t>
            </a:r>
            <a:r>
              <a:rPr lang="en-US" sz="2600" baseline="30000" smtClean="0"/>
              <a:t>16</a:t>
            </a:r>
            <a:r>
              <a:rPr lang="en-US" sz="2600" smtClean="0"/>
              <a:t>) byte code memory space and a separate 64K byte of data memory space. The 8051 has 4K on-chip read only code memory and 128 bytes of internal Random Access Memory</a:t>
            </a:r>
            <a:r>
              <a:rPr lang="en-US" sz="2600" i="1" smtClean="0"/>
              <a:t> </a:t>
            </a:r>
            <a:r>
              <a:rPr lang="en-US" sz="2600" smtClean="0"/>
              <a:t>(RAM)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457200" y="0"/>
            <a:ext cx="8229600" cy="6858000"/>
          </a:xfrm>
        </p:spPr>
        <p:txBody>
          <a:bodyPr/>
          <a:lstStyle/>
          <a:p>
            <a:pPr marL="514350" indent="-514350" algn="ctr" eaLnBrk="1" hangingPunct="1">
              <a:buFontTx/>
              <a:buNone/>
            </a:pPr>
            <a:r>
              <a:rPr lang="en-US" sz="2000" smtClean="0"/>
              <a:t>separate read instructions for external data and code memory.</a:t>
            </a:r>
            <a:r>
              <a:rPr lang="en-US" sz="2800" smtClean="0"/>
              <a:t> </a:t>
            </a:r>
          </a:p>
        </p:txBody>
      </p:sp>
      <p:sp>
        <p:nvSpPr>
          <p:cNvPr id="614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6" name="Object 4"/>
          <p:cNvGraphicFramePr>
            <a:graphicFrameLocks noChangeAspect="1"/>
          </p:cNvGraphicFramePr>
          <p:nvPr/>
        </p:nvGraphicFramePr>
        <p:xfrm>
          <a:off x="1524000" y="685800"/>
          <a:ext cx="6019800" cy="6019800"/>
        </p:xfrm>
        <a:graphic>
          <a:graphicData uri="http://schemas.openxmlformats.org/presentationml/2006/ole">
            <p:oleObj spid="_x0000_s6146" name="Visio" r:id="rId4" imgW="6070755" imgH="6371396"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868363"/>
          </a:xfrm>
        </p:spPr>
        <p:txBody>
          <a:bodyPr/>
          <a:lstStyle/>
          <a:p>
            <a:pPr eaLnBrk="1" hangingPunct="1"/>
            <a:r>
              <a:rPr lang="en-US" sz="2800" smtClean="0"/>
              <a:t>Contd.</a:t>
            </a:r>
          </a:p>
        </p:txBody>
      </p:sp>
      <p:sp>
        <p:nvSpPr>
          <p:cNvPr id="23555" name="Rectangle 3"/>
          <p:cNvSpPr>
            <a:spLocks noGrp="1" noChangeArrowheads="1"/>
          </p:cNvSpPr>
          <p:nvPr>
            <p:ph type="body" idx="1"/>
          </p:nvPr>
        </p:nvSpPr>
        <p:spPr>
          <a:xfrm>
            <a:off x="0" y="762000"/>
            <a:ext cx="9144000" cy="5867400"/>
          </a:xfrm>
        </p:spPr>
        <p:txBody>
          <a:bodyPr/>
          <a:lstStyle/>
          <a:p>
            <a:pPr eaLnBrk="1" hangingPunct="1">
              <a:lnSpc>
                <a:spcPct val="90000"/>
              </a:lnSpc>
            </a:pPr>
            <a:r>
              <a:rPr lang="en-US" sz="2800" smtClean="0"/>
              <a:t>In this model, the data memory and code memory use separate</a:t>
            </a:r>
            <a:r>
              <a:rPr lang="en-US" sz="2800" b="1" i="1" smtClean="0"/>
              <a:t> </a:t>
            </a:r>
            <a:r>
              <a:rPr lang="en-US" sz="2800" smtClean="0"/>
              <a:t>maps by a special</a:t>
            </a:r>
            <a:r>
              <a:rPr lang="en-US" sz="2800" b="1" i="1" smtClean="0"/>
              <a:t> </a:t>
            </a:r>
            <a:r>
              <a:rPr lang="en-US" sz="2800" smtClean="0"/>
              <a:t>control line called Program Select Enable</a:t>
            </a:r>
            <a:r>
              <a:rPr lang="en-US" sz="2800" b="1" i="1" smtClean="0"/>
              <a:t> </a:t>
            </a:r>
            <a:r>
              <a:rPr lang="en-US" sz="2800" smtClean="0"/>
              <a:t>(PSEN’). </a:t>
            </a:r>
          </a:p>
          <a:p>
            <a:pPr eaLnBrk="1" hangingPunct="1">
              <a:lnSpc>
                <a:spcPct val="90000"/>
              </a:lnSpc>
            </a:pPr>
            <a:r>
              <a:rPr lang="en-US" sz="2800" smtClean="0"/>
              <a:t>This line (i.e. when PSEN’ = 0) is used to indicate that the 16 address lines are being used to address the code memory. </a:t>
            </a:r>
          </a:p>
          <a:p>
            <a:pPr eaLnBrk="1" hangingPunct="1">
              <a:lnSpc>
                <a:spcPct val="90000"/>
              </a:lnSpc>
            </a:pPr>
            <a:r>
              <a:rPr lang="en-US" sz="2800" smtClean="0"/>
              <a:t>When this line is ‘1’, the 16 address lines are being used to address the data memory.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800" smtClean="0"/>
              <a:t>Contd.</a:t>
            </a:r>
          </a:p>
        </p:txBody>
      </p:sp>
      <p:sp>
        <p:nvSpPr>
          <p:cNvPr id="24579" name="Rectangle 3"/>
          <p:cNvSpPr>
            <a:spLocks noGrp="1" noChangeArrowheads="1"/>
          </p:cNvSpPr>
          <p:nvPr>
            <p:ph type="body" idx="1"/>
          </p:nvPr>
        </p:nvSpPr>
        <p:spPr/>
        <p:txBody>
          <a:bodyPr/>
          <a:lstStyle/>
          <a:p>
            <a:pPr eaLnBrk="1" hangingPunct="1">
              <a:lnSpc>
                <a:spcPct val="90000"/>
              </a:lnSpc>
            </a:pPr>
            <a:r>
              <a:rPr lang="en-US" sz="2800" smtClean="0"/>
              <a:t>The 8051 has 256 bytes of internal addressable RAM, although only first 128 bytes are available for general use by the programmer. </a:t>
            </a:r>
          </a:p>
          <a:p>
            <a:pPr eaLnBrk="1" hangingPunct="1">
              <a:lnSpc>
                <a:spcPct val="90000"/>
              </a:lnSpc>
            </a:pPr>
            <a:r>
              <a:rPr lang="en-US" sz="2800" smtClean="0"/>
              <a:t>The first 128 bytes of RAM (from 0x00 to 0x7F) are called the direct memory, and can be used to store data. </a:t>
            </a:r>
          </a:p>
          <a:p>
            <a:pPr eaLnBrk="1" hangingPunct="1">
              <a:lnSpc>
                <a:spcPct val="90000"/>
              </a:lnSpc>
            </a:pPr>
            <a:r>
              <a:rPr lang="en-US" sz="2800" smtClean="0"/>
              <a:t>The lowest 32 bytes of RAM are reserved for 4 general register banks. The 8051 has 4 selectable banks of 8 addressable 8-bit registers, R0 to R7. </a:t>
            </a:r>
          </a:p>
          <a:p>
            <a:pPr>
              <a:lnSpc>
                <a:spcPct val="90000"/>
              </a:lnSpc>
            </a:pPr>
            <a:endParaRPr lang="en-US"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457200" y="0"/>
            <a:ext cx="8229600" cy="685800"/>
          </a:xfrm>
        </p:spPr>
        <p:txBody>
          <a:bodyPr/>
          <a:lstStyle/>
          <a:p>
            <a:pPr marL="342900" indent="-342900" eaLnBrk="1" hangingPunct="1"/>
            <a:r>
              <a:rPr lang="en-US" sz="2800" smtClean="0"/>
              <a:t>Contd.</a:t>
            </a:r>
          </a:p>
        </p:txBody>
      </p:sp>
      <p:sp>
        <p:nvSpPr>
          <p:cNvPr id="25603" name="Content Placeholder 2"/>
          <p:cNvSpPr>
            <a:spLocks noGrp="1"/>
          </p:cNvSpPr>
          <p:nvPr>
            <p:ph idx="4294967295"/>
          </p:nvPr>
        </p:nvSpPr>
        <p:spPr/>
        <p:txBody>
          <a:bodyPr/>
          <a:lstStyle/>
          <a:p>
            <a:pPr marL="514350" indent="-514350" eaLnBrk="1" hangingPunct="1">
              <a:lnSpc>
                <a:spcPct val="80000"/>
              </a:lnSpc>
            </a:pPr>
            <a:r>
              <a:rPr lang="en-US" sz="2600" smtClean="0"/>
              <a:t>This means that there are essentially 32 available general purpose registers, although only 8 (one bank) can be directly accessed at a time.</a:t>
            </a:r>
          </a:p>
          <a:p>
            <a:pPr marL="514350" indent="-514350" eaLnBrk="1" hangingPunct="1">
              <a:lnSpc>
                <a:spcPct val="80000"/>
              </a:lnSpc>
            </a:pPr>
            <a:r>
              <a:rPr lang="en-US" sz="2600" smtClean="0"/>
              <a:t>The advantage of using these register banks is time saving on the context switch for interrupted program to store and recover the status. </a:t>
            </a:r>
          </a:p>
          <a:p>
            <a:pPr marL="514350" indent="-514350" eaLnBrk="1" hangingPunct="1">
              <a:lnSpc>
                <a:spcPct val="80000"/>
              </a:lnSpc>
            </a:pPr>
            <a:r>
              <a:rPr lang="en-US" sz="2600" smtClean="0"/>
              <a:t>Otherwise the push and pop stack operations are needed to save the current state and to recover it after the interrupt is over. </a:t>
            </a:r>
          </a:p>
          <a:p>
            <a:pPr marL="514350" indent="-514350" eaLnBrk="1" hangingPunct="1">
              <a:lnSpc>
                <a:spcPct val="80000"/>
              </a:lnSpc>
            </a:pPr>
            <a:r>
              <a:rPr lang="en-US" sz="2600" smtClean="0"/>
              <a:t>The default bank is bank 0.</a:t>
            </a:r>
          </a:p>
          <a:p>
            <a:pPr marL="514350" indent="-514350" eaLnBrk="1" hangingPunct="1">
              <a:lnSpc>
                <a:spcPct val="80000"/>
              </a:lnSpc>
            </a:pPr>
            <a:r>
              <a:rPr lang="en-US" sz="2600" smtClean="0"/>
              <a:t>The second 128 bytes are used to store Special Function Registers (SFR) that C51 program can configure and control the ports, timer, interrupts, serial communication, and other tasks.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762000"/>
          </a:xfrm>
        </p:spPr>
        <p:txBody>
          <a:bodyPr/>
          <a:lstStyle/>
          <a:p>
            <a:pPr algn="l" eaLnBrk="1" hangingPunct="1"/>
            <a:r>
              <a:rPr lang="en-US" sz="3200" smtClean="0"/>
              <a:t>2). Special Function Registers (SFRs)</a:t>
            </a:r>
          </a:p>
        </p:txBody>
      </p:sp>
      <p:sp>
        <p:nvSpPr>
          <p:cNvPr id="26627" name="Rectangle 3"/>
          <p:cNvSpPr>
            <a:spLocks noGrp="1" noChangeArrowheads="1"/>
          </p:cNvSpPr>
          <p:nvPr>
            <p:ph type="body" idx="1"/>
          </p:nvPr>
        </p:nvSpPr>
        <p:spPr>
          <a:xfrm>
            <a:off x="457200" y="990600"/>
            <a:ext cx="8229600" cy="5867400"/>
          </a:xfrm>
        </p:spPr>
        <p:txBody>
          <a:bodyPr/>
          <a:lstStyle/>
          <a:p>
            <a:pPr eaLnBrk="1" hangingPunct="1">
              <a:lnSpc>
                <a:spcPct val="80000"/>
              </a:lnSpc>
            </a:pPr>
            <a:r>
              <a:rPr lang="en-US" sz="2400" smtClean="0"/>
              <a:t>The SFR is the upper area of addressable memory, from address 0x80 to 0xFF. This area consists of a series of memory-mapped ports and registers. </a:t>
            </a:r>
          </a:p>
          <a:p>
            <a:pPr eaLnBrk="1" hangingPunct="1">
              <a:lnSpc>
                <a:spcPct val="80000"/>
              </a:lnSpc>
            </a:pPr>
            <a:r>
              <a:rPr lang="en-US" sz="2400" smtClean="0"/>
              <a:t>All port input and output can therefore be performed by get and set operations on SFR port name such as P3.</a:t>
            </a:r>
          </a:p>
          <a:p>
            <a:pPr eaLnBrk="1" hangingPunct="1">
              <a:lnSpc>
                <a:spcPct val="80000"/>
              </a:lnSpc>
            </a:pPr>
            <a:r>
              <a:rPr lang="en-US" sz="2400" smtClean="0"/>
              <a:t> Also, different status registers are mapped into the SFR for checking the status of the 8051, and changing some operational parameters of the 8051.</a:t>
            </a:r>
          </a:p>
          <a:p>
            <a:pPr eaLnBrk="1" hangingPunct="1">
              <a:lnSpc>
                <a:spcPct val="80000"/>
              </a:lnSpc>
            </a:pPr>
            <a:r>
              <a:rPr lang="en-US" sz="2400" smtClean="0"/>
              <a:t>All 8051 CPU registers, I/O ports, timers and other architecture components are accessible in 8051 C through SFRs</a:t>
            </a:r>
          </a:p>
          <a:p>
            <a:pPr eaLnBrk="1" hangingPunct="1">
              <a:lnSpc>
                <a:spcPct val="80000"/>
              </a:lnSpc>
            </a:pPr>
            <a:r>
              <a:rPr lang="en-US" sz="2400" smtClean="0"/>
              <a:t> They are accessed in normal internal RAM (080H – 0FFH) by 8051 C, and they all are defined in the header file </a:t>
            </a:r>
            <a:r>
              <a:rPr lang="en-US" sz="2400" i="1" smtClean="0"/>
              <a:t>reg51.h</a:t>
            </a:r>
            <a:r>
              <a:rPr lang="en-US" sz="2400" smtClean="0"/>
              <a:t> listed below.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868363"/>
          </a:xfrm>
        </p:spPr>
        <p:txBody>
          <a:bodyPr/>
          <a:lstStyle/>
          <a:p>
            <a:pPr eaLnBrk="1" hangingPunct="1"/>
            <a:r>
              <a:rPr lang="en-US" sz="3200" smtClean="0"/>
              <a:t>Contd.</a:t>
            </a:r>
          </a:p>
        </p:txBody>
      </p:sp>
      <p:sp>
        <p:nvSpPr>
          <p:cNvPr id="27651" name="Rectangle 3"/>
          <p:cNvSpPr>
            <a:spLocks noGrp="1" noChangeArrowheads="1"/>
          </p:cNvSpPr>
          <p:nvPr>
            <p:ph type="body" idx="1"/>
          </p:nvPr>
        </p:nvSpPr>
        <p:spPr>
          <a:xfrm>
            <a:off x="228600" y="1143000"/>
            <a:ext cx="8686800" cy="5715000"/>
          </a:xfrm>
        </p:spPr>
        <p:txBody>
          <a:bodyPr/>
          <a:lstStyle/>
          <a:p>
            <a:pPr eaLnBrk="1" hangingPunct="1">
              <a:lnSpc>
                <a:spcPct val="90000"/>
              </a:lnSpc>
            </a:pPr>
            <a:r>
              <a:rPr lang="en-US" sz="2800" smtClean="0"/>
              <a:t>There are 21 SFRs. </a:t>
            </a:r>
          </a:p>
          <a:p>
            <a:pPr eaLnBrk="1" hangingPunct="1">
              <a:lnSpc>
                <a:spcPct val="90000"/>
              </a:lnSpc>
            </a:pPr>
            <a:r>
              <a:rPr lang="en-US" sz="2800" smtClean="0"/>
              <a:t>In addition to I/O ports, the most frequently used SFRs to control and configure 8051 operations are:</a:t>
            </a:r>
          </a:p>
          <a:p>
            <a:pPr lvl="1" eaLnBrk="1" hangingPunct="1">
              <a:lnSpc>
                <a:spcPct val="90000"/>
              </a:lnSpc>
              <a:buSzPct val="50000"/>
              <a:buFont typeface="Wingdings" pitchFamily="2" charset="2"/>
              <a:buChar char="v"/>
            </a:pPr>
            <a:r>
              <a:rPr lang="en-US" sz="2400" smtClean="0"/>
              <a:t>TCON (Timer CONtrol)</a:t>
            </a:r>
          </a:p>
          <a:p>
            <a:pPr lvl="1" eaLnBrk="1" hangingPunct="1">
              <a:lnSpc>
                <a:spcPct val="90000"/>
              </a:lnSpc>
              <a:buSzPct val="50000"/>
              <a:buFont typeface="Wingdings" pitchFamily="2" charset="2"/>
              <a:buChar char="v"/>
            </a:pPr>
            <a:r>
              <a:rPr lang="en-US" sz="2400" smtClean="0"/>
              <a:t>TMOD (Timer MODe)</a:t>
            </a:r>
          </a:p>
          <a:p>
            <a:pPr lvl="1" eaLnBrk="1" hangingPunct="1">
              <a:lnSpc>
                <a:spcPct val="90000"/>
              </a:lnSpc>
              <a:buSzPct val="50000"/>
              <a:buFont typeface="Wingdings" pitchFamily="2" charset="2"/>
              <a:buChar char="v"/>
            </a:pPr>
            <a:r>
              <a:rPr lang="en-US" sz="2400" smtClean="0"/>
              <a:t>TH0/TH1 and TL0/TL1 (Timer’s high and low bytes)</a:t>
            </a:r>
          </a:p>
          <a:p>
            <a:pPr lvl="1" eaLnBrk="1" hangingPunct="1">
              <a:lnSpc>
                <a:spcPct val="90000"/>
              </a:lnSpc>
              <a:buSzPct val="50000"/>
              <a:buFont typeface="Wingdings" pitchFamily="2" charset="2"/>
              <a:buChar char="v"/>
            </a:pPr>
            <a:r>
              <a:rPr lang="en-US" sz="2400" smtClean="0"/>
              <a:t>SCON (Serial port CONtrol)</a:t>
            </a:r>
          </a:p>
          <a:p>
            <a:pPr lvl="1" eaLnBrk="1" hangingPunct="1">
              <a:lnSpc>
                <a:spcPct val="90000"/>
              </a:lnSpc>
              <a:buSzPct val="50000"/>
              <a:buFont typeface="Wingdings" pitchFamily="2" charset="2"/>
              <a:buChar char="v"/>
            </a:pPr>
            <a:r>
              <a:rPr lang="en-US" sz="2400" smtClean="0"/>
              <a:t>IP (Interrupt Priority)</a:t>
            </a:r>
          </a:p>
          <a:p>
            <a:pPr lvl="1" eaLnBrk="1" hangingPunct="1">
              <a:lnSpc>
                <a:spcPct val="90000"/>
              </a:lnSpc>
              <a:buSzPct val="50000"/>
              <a:buFont typeface="Wingdings" pitchFamily="2" charset="2"/>
              <a:buChar char="v"/>
            </a:pPr>
            <a:r>
              <a:rPr lang="en-US" sz="2400" smtClean="0"/>
              <a:t>IE ( Interrupt  Enable)</a:t>
            </a:r>
          </a:p>
          <a:p>
            <a:pPr eaLnBrk="1" hangingPunct="1">
              <a:lnSpc>
                <a:spcPct val="90000"/>
              </a:lnSpc>
            </a:pPr>
            <a:r>
              <a:rPr lang="en-US" sz="2800" smtClean="0"/>
              <a:t>Almost all 8051 C embedded programs include the reg51.h.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0"/>
            <a:ext cx="8229600" cy="685800"/>
          </a:xfrm>
        </p:spPr>
        <p:txBody>
          <a:bodyPr/>
          <a:lstStyle/>
          <a:p>
            <a:pPr eaLnBrk="1" hangingPunct="1"/>
            <a:r>
              <a:rPr lang="en-US" sz="2800" smtClean="0"/>
              <a:t>Contd.</a:t>
            </a:r>
          </a:p>
        </p:txBody>
      </p:sp>
      <p:sp>
        <p:nvSpPr>
          <p:cNvPr id="28675" name="Rectangle 3"/>
          <p:cNvSpPr>
            <a:spLocks noGrp="1" noChangeArrowheads="1"/>
          </p:cNvSpPr>
          <p:nvPr>
            <p:ph type="body" idx="1"/>
          </p:nvPr>
        </p:nvSpPr>
        <p:spPr>
          <a:xfrm>
            <a:off x="457200" y="685800"/>
            <a:ext cx="8229600" cy="6172200"/>
          </a:xfrm>
        </p:spPr>
        <p:txBody>
          <a:bodyPr/>
          <a:lstStyle/>
          <a:p>
            <a:pPr eaLnBrk="1" hangingPunct="1">
              <a:lnSpc>
                <a:spcPct val="80000"/>
              </a:lnSpc>
            </a:pPr>
            <a:r>
              <a:rPr lang="en-US" sz="1800" smtClean="0"/>
              <a:t>/*--------------------------------------------------------------------------</a:t>
            </a:r>
          </a:p>
          <a:p>
            <a:pPr eaLnBrk="1" hangingPunct="1">
              <a:lnSpc>
                <a:spcPct val="80000"/>
              </a:lnSpc>
            </a:pPr>
            <a:r>
              <a:rPr lang="en-US" sz="1800" smtClean="0"/>
              <a:t>REG51.H</a:t>
            </a:r>
          </a:p>
          <a:p>
            <a:pPr eaLnBrk="1" hangingPunct="1">
              <a:lnSpc>
                <a:spcPct val="80000"/>
              </a:lnSpc>
            </a:pPr>
            <a:r>
              <a:rPr lang="en-US" sz="1800" smtClean="0"/>
              <a:t>Header file for generic 80C51 and 80C31 microcontroller.</a:t>
            </a:r>
            <a:endParaRPr lang="de-DE" sz="1800" smtClean="0"/>
          </a:p>
          <a:p>
            <a:pPr eaLnBrk="1" hangingPunct="1">
              <a:lnSpc>
                <a:spcPct val="80000"/>
              </a:lnSpc>
            </a:pPr>
            <a:r>
              <a:rPr lang="de-DE" sz="1800" smtClean="0"/>
              <a:t>Copyright (c) 1988-2001 Keil Elektronik GmbH and Keil Software, Inc.</a:t>
            </a:r>
            <a:endParaRPr lang="en-US" sz="1800" smtClean="0"/>
          </a:p>
          <a:p>
            <a:pPr eaLnBrk="1" hangingPunct="1">
              <a:lnSpc>
                <a:spcPct val="80000"/>
              </a:lnSpc>
            </a:pPr>
            <a:r>
              <a:rPr lang="en-US" sz="1800" smtClean="0"/>
              <a:t>All rights reserved.</a:t>
            </a:r>
          </a:p>
          <a:p>
            <a:pPr eaLnBrk="1" hangingPunct="1">
              <a:lnSpc>
                <a:spcPct val="80000"/>
              </a:lnSpc>
            </a:pPr>
            <a:r>
              <a:rPr lang="en-US" sz="1800" smtClean="0"/>
              <a:t>--------------------------------------------------------------------------*/</a:t>
            </a:r>
          </a:p>
          <a:p>
            <a:pPr eaLnBrk="1" hangingPunct="1">
              <a:lnSpc>
                <a:spcPct val="80000"/>
              </a:lnSpc>
            </a:pPr>
            <a:r>
              <a:rPr lang="en-US" sz="1800" smtClean="0"/>
              <a:t>/*  BYTE Register  */</a:t>
            </a:r>
            <a:endParaRPr lang="sv-SE" sz="1800" smtClean="0"/>
          </a:p>
          <a:p>
            <a:pPr eaLnBrk="1" hangingPunct="1">
              <a:lnSpc>
                <a:spcPct val="80000"/>
              </a:lnSpc>
            </a:pPr>
            <a:r>
              <a:rPr lang="sv-SE" sz="1800" smtClean="0"/>
              <a:t>sfr P0   = 0x80;</a:t>
            </a:r>
          </a:p>
          <a:p>
            <a:pPr eaLnBrk="1" hangingPunct="1">
              <a:lnSpc>
                <a:spcPct val="80000"/>
              </a:lnSpc>
            </a:pPr>
            <a:r>
              <a:rPr lang="sv-SE" sz="1800" smtClean="0"/>
              <a:t>sfr P1   = 0x90;</a:t>
            </a:r>
          </a:p>
          <a:p>
            <a:pPr eaLnBrk="1" hangingPunct="1">
              <a:lnSpc>
                <a:spcPct val="80000"/>
              </a:lnSpc>
            </a:pPr>
            <a:r>
              <a:rPr lang="sv-SE" sz="1800" smtClean="0"/>
              <a:t>sfr P2   = 0xA0;</a:t>
            </a:r>
          </a:p>
          <a:p>
            <a:pPr eaLnBrk="1" hangingPunct="1">
              <a:lnSpc>
                <a:spcPct val="80000"/>
              </a:lnSpc>
            </a:pPr>
            <a:r>
              <a:rPr lang="sv-SE" sz="1800" smtClean="0"/>
              <a:t>sfr P3   = 0xB0;</a:t>
            </a:r>
          </a:p>
          <a:p>
            <a:pPr eaLnBrk="1" hangingPunct="1">
              <a:lnSpc>
                <a:spcPct val="80000"/>
              </a:lnSpc>
            </a:pPr>
            <a:r>
              <a:rPr lang="sv-SE" sz="1800" smtClean="0"/>
              <a:t>sfr PSW  = 0xD0;</a:t>
            </a:r>
          </a:p>
          <a:p>
            <a:pPr eaLnBrk="1" hangingPunct="1">
              <a:lnSpc>
                <a:spcPct val="80000"/>
              </a:lnSpc>
            </a:pPr>
            <a:r>
              <a:rPr lang="sv-SE" sz="1800" smtClean="0"/>
              <a:t>sfr ACC  = 0xE0;</a:t>
            </a:r>
          </a:p>
          <a:p>
            <a:pPr eaLnBrk="1" hangingPunct="1">
              <a:lnSpc>
                <a:spcPct val="80000"/>
              </a:lnSpc>
            </a:pPr>
            <a:r>
              <a:rPr lang="sv-SE" sz="1800" smtClean="0"/>
              <a:t>sfr B    = 0xF0;</a:t>
            </a:r>
          </a:p>
          <a:p>
            <a:pPr eaLnBrk="1" hangingPunct="1">
              <a:lnSpc>
                <a:spcPct val="80000"/>
              </a:lnSpc>
            </a:pPr>
            <a:r>
              <a:rPr lang="sv-SE" sz="1800" smtClean="0"/>
              <a:t>sfr SP   = 0x81;</a:t>
            </a:r>
          </a:p>
          <a:p>
            <a:pPr eaLnBrk="1" hangingPunct="1">
              <a:lnSpc>
                <a:spcPct val="80000"/>
              </a:lnSpc>
            </a:pPr>
            <a:r>
              <a:rPr lang="sv-SE" sz="1800" smtClean="0"/>
              <a:t>sfr DPL  = 0x82;</a:t>
            </a:r>
          </a:p>
          <a:p>
            <a:pPr eaLnBrk="1" hangingPunct="1">
              <a:lnSpc>
                <a:spcPct val="80000"/>
              </a:lnSpc>
            </a:pPr>
            <a:r>
              <a:rPr lang="sv-SE" sz="1800" smtClean="0"/>
              <a:t>sfr DPH  = 0x83;</a:t>
            </a:r>
          </a:p>
          <a:p>
            <a:pPr eaLnBrk="1" hangingPunct="1">
              <a:lnSpc>
                <a:spcPct val="80000"/>
              </a:lnSpc>
            </a:pPr>
            <a:r>
              <a:rPr lang="sv-SE" sz="1800" smtClean="0"/>
              <a:t>sfr PCON = 0x87;</a:t>
            </a:r>
          </a:p>
          <a:p>
            <a:pPr eaLnBrk="1" hangingPunct="1">
              <a:lnSpc>
                <a:spcPct val="80000"/>
              </a:lnSpc>
            </a:pPr>
            <a:r>
              <a:rPr lang="sv-SE" sz="1800" smtClean="0"/>
              <a:t>sfr TCON = 0x88;</a:t>
            </a:r>
          </a:p>
          <a:p>
            <a:pPr eaLnBrk="1" hangingPunct="1">
              <a:lnSpc>
                <a:spcPct val="80000"/>
              </a:lnSpc>
            </a:pPr>
            <a:r>
              <a:rPr lang="sv-SE" sz="1800" smtClean="0"/>
              <a:t>sfr TMOD = 0x89;</a:t>
            </a:r>
            <a:endParaRPr lang="en-US" sz="1800" smtClean="0"/>
          </a:p>
          <a:p>
            <a:pPr eaLnBrk="1" hangingPunct="1">
              <a:lnSpc>
                <a:spcPct val="80000"/>
              </a:lnSpc>
            </a:pPr>
            <a:r>
              <a:rPr lang="en-US" sz="1800" smtClean="0"/>
              <a:t>sfr TL0  = 0x8A;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533400"/>
          </a:xfrm>
        </p:spPr>
        <p:txBody>
          <a:bodyPr/>
          <a:lstStyle/>
          <a:p>
            <a:pPr eaLnBrk="1" hangingPunct="1"/>
            <a:r>
              <a:rPr lang="en-US" sz="2800" smtClean="0"/>
              <a:t>Contd.</a:t>
            </a:r>
          </a:p>
        </p:txBody>
      </p:sp>
      <p:sp>
        <p:nvSpPr>
          <p:cNvPr id="29699" name="Rectangle 3"/>
          <p:cNvSpPr>
            <a:spLocks noGrp="1" noChangeArrowheads="1"/>
          </p:cNvSpPr>
          <p:nvPr>
            <p:ph type="body" idx="1"/>
          </p:nvPr>
        </p:nvSpPr>
        <p:spPr>
          <a:xfrm>
            <a:off x="457200" y="609600"/>
            <a:ext cx="8229600" cy="6248400"/>
          </a:xfrm>
        </p:spPr>
        <p:txBody>
          <a:bodyPr/>
          <a:lstStyle/>
          <a:p>
            <a:pPr eaLnBrk="1" hangingPunct="1">
              <a:lnSpc>
                <a:spcPct val="80000"/>
              </a:lnSpc>
            </a:pPr>
            <a:r>
              <a:rPr lang="en-US" sz="1800" smtClean="0"/>
              <a:t>sfr TL1  = 0x8B;</a:t>
            </a:r>
          </a:p>
          <a:p>
            <a:pPr eaLnBrk="1" hangingPunct="1">
              <a:lnSpc>
                <a:spcPct val="80000"/>
              </a:lnSpc>
            </a:pPr>
            <a:r>
              <a:rPr lang="en-US" sz="1800" smtClean="0"/>
              <a:t>sfr TH0  = 0x8C;</a:t>
            </a:r>
          </a:p>
          <a:p>
            <a:pPr eaLnBrk="1" hangingPunct="1">
              <a:lnSpc>
                <a:spcPct val="80000"/>
              </a:lnSpc>
            </a:pPr>
            <a:r>
              <a:rPr lang="en-US" sz="1800" smtClean="0"/>
              <a:t>sfr TH1  = 0x8D;</a:t>
            </a:r>
          </a:p>
          <a:p>
            <a:pPr eaLnBrk="1" hangingPunct="1">
              <a:lnSpc>
                <a:spcPct val="80000"/>
              </a:lnSpc>
            </a:pPr>
            <a:r>
              <a:rPr lang="en-US" sz="1800" smtClean="0"/>
              <a:t>sfr IE   = 0xA8;</a:t>
            </a:r>
          </a:p>
          <a:p>
            <a:pPr eaLnBrk="1" hangingPunct="1">
              <a:lnSpc>
                <a:spcPct val="80000"/>
              </a:lnSpc>
            </a:pPr>
            <a:r>
              <a:rPr lang="en-US" sz="1800" smtClean="0"/>
              <a:t>sfr IP   = 0xB8;</a:t>
            </a:r>
          </a:p>
          <a:p>
            <a:pPr eaLnBrk="1" hangingPunct="1">
              <a:lnSpc>
                <a:spcPct val="80000"/>
              </a:lnSpc>
            </a:pPr>
            <a:r>
              <a:rPr lang="en-US" sz="1800" smtClean="0"/>
              <a:t>sfr SCON = 0x98;</a:t>
            </a:r>
          </a:p>
          <a:p>
            <a:pPr eaLnBrk="1" hangingPunct="1">
              <a:lnSpc>
                <a:spcPct val="80000"/>
              </a:lnSpc>
            </a:pPr>
            <a:r>
              <a:rPr lang="en-US" sz="1800" smtClean="0"/>
              <a:t>sfr SBUF = 0x99;</a:t>
            </a:r>
          </a:p>
          <a:p>
            <a:pPr eaLnBrk="1" hangingPunct="1">
              <a:lnSpc>
                <a:spcPct val="80000"/>
              </a:lnSpc>
            </a:pPr>
            <a:r>
              <a:rPr lang="en-US" sz="1800" smtClean="0"/>
              <a:t>/*  BIT Register  */</a:t>
            </a:r>
          </a:p>
          <a:p>
            <a:pPr eaLnBrk="1" hangingPunct="1">
              <a:lnSpc>
                <a:spcPct val="80000"/>
              </a:lnSpc>
            </a:pPr>
            <a:r>
              <a:rPr lang="en-US" sz="1800" smtClean="0"/>
              <a:t>/*  PSW   */</a:t>
            </a:r>
          </a:p>
          <a:p>
            <a:pPr eaLnBrk="1" hangingPunct="1">
              <a:lnSpc>
                <a:spcPct val="80000"/>
              </a:lnSpc>
            </a:pPr>
            <a:r>
              <a:rPr lang="en-US" sz="1800" smtClean="0"/>
              <a:t>sbit CY   = 0xD7;</a:t>
            </a:r>
          </a:p>
          <a:p>
            <a:pPr eaLnBrk="1" hangingPunct="1">
              <a:lnSpc>
                <a:spcPct val="80000"/>
              </a:lnSpc>
            </a:pPr>
            <a:r>
              <a:rPr lang="en-US" sz="1800" smtClean="0"/>
              <a:t>sbit AC   = 0xD6;</a:t>
            </a:r>
          </a:p>
          <a:p>
            <a:pPr eaLnBrk="1" hangingPunct="1">
              <a:lnSpc>
                <a:spcPct val="80000"/>
              </a:lnSpc>
            </a:pPr>
            <a:r>
              <a:rPr lang="en-US" sz="1800" smtClean="0"/>
              <a:t>sbit F0   = 0xD5;</a:t>
            </a:r>
          </a:p>
          <a:p>
            <a:pPr eaLnBrk="1" hangingPunct="1">
              <a:lnSpc>
                <a:spcPct val="80000"/>
              </a:lnSpc>
            </a:pPr>
            <a:r>
              <a:rPr lang="en-US" sz="1800" smtClean="0"/>
              <a:t>sbit RS1  = 0xD4;</a:t>
            </a:r>
          </a:p>
          <a:p>
            <a:pPr eaLnBrk="1" hangingPunct="1">
              <a:lnSpc>
                <a:spcPct val="80000"/>
              </a:lnSpc>
            </a:pPr>
            <a:r>
              <a:rPr lang="en-US" sz="1800" smtClean="0"/>
              <a:t>sbit RS0  = 0xD3;</a:t>
            </a:r>
          </a:p>
          <a:p>
            <a:pPr eaLnBrk="1" hangingPunct="1">
              <a:lnSpc>
                <a:spcPct val="80000"/>
              </a:lnSpc>
            </a:pPr>
            <a:r>
              <a:rPr lang="en-US" sz="1800" smtClean="0"/>
              <a:t>sbit OV   = 0xD2;</a:t>
            </a:r>
          </a:p>
          <a:p>
            <a:pPr eaLnBrk="1" hangingPunct="1">
              <a:lnSpc>
                <a:spcPct val="80000"/>
              </a:lnSpc>
            </a:pPr>
            <a:r>
              <a:rPr lang="en-US" sz="1800" smtClean="0"/>
              <a:t>sbit P    = 0xD0;</a:t>
            </a:r>
          </a:p>
          <a:p>
            <a:pPr eaLnBrk="1" hangingPunct="1">
              <a:lnSpc>
                <a:spcPct val="80000"/>
              </a:lnSpc>
            </a:pPr>
            <a:r>
              <a:rPr lang="en-US" sz="1800" smtClean="0"/>
              <a:t>/*  TCON  */</a:t>
            </a:r>
          </a:p>
          <a:p>
            <a:pPr eaLnBrk="1" hangingPunct="1">
              <a:lnSpc>
                <a:spcPct val="80000"/>
              </a:lnSpc>
            </a:pPr>
            <a:r>
              <a:rPr lang="en-US" sz="1800" smtClean="0"/>
              <a:t>sbit TF1  = 0x8F;</a:t>
            </a:r>
          </a:p>
          <a:p>
            <a:pPr eaLnBrk="1" hangingPunct="1">
              <a:lnSpc>
                <a:spcPct val="80000"/>
              </a:lnSpc>
            </a:pPr>
            <a:r>
              <a:rPr lang="en-US" sz="1800" smtClean="0"/>
              <a:t>sbit TR1  = 0x8E; </a:t>
            </a:r>
          </a:p>
          <a:p>
            <a:pPr eaLnBrk="1" hangingPunct="1">
              <a:lnSpc>
                <a:spcPct val="80000"/>
              </a:lnSpc>
            </a:pPr>
            <a:r>
              <a:rPr lang="en-US" sz="1800" smtClean="0"/>
              <a:t>sbit TF0  = 0x8D;</a:t>
            </a:r>
          </a:p>
          <a:p>
            <a:pPr eaLnBrk="1" hangingPunct="1">
              <a:lnSpc>
                <a:spcPct val="80000"/>
              </a:lnSpc>
            </a:pPr>
            <a:r>
              <a:rPr lang="en-US" sz="1800" smtClean="0"/>
              <a:t>sbit TR0  = 0x8C;</a:t>
            </a:r>
          </a:p>
          <a:p>
            <a:pPr eaLnBrk="1" hangingPunct="1">
              <a:lnSpc>
                <a:spcPct val="80000"/>
              </a:lnSpc>
            </a:pPr>
            <a:endParaRPr lang="en-US" sz="1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381000"/>
          </a:xfrm>
        </p:spPr>
        <p:txBody>
          <a:bodyPr/>
          <a:lstStyle/>
          <a:p>
            <a:pPr eaLnBrk="1" hangingPunct="1"/>
            <a:r>
              <a:rPr lang="en-US" sz="2800" smtClean="0"/>
              <a:t>Contd.</a:t>
            </a:r>
          </a:p>
        </p:txBody>
      </p:sp>
      <p:sp>
        <p:nvSpPr>
          <p:cNvPr id="30723" name="Rectangle 3"/>
          <p:cNvSpPr>
            <a:spLocks noGrp="1" noChangeArrowheads="1"/>
          </p:cNvSpPr>
          <p:nvPr>
            <p:ph type="body" idx="1"/>
          </p:nvPr>
        </p:nvSpPr>
        <p:spPr>
          <a:xfrm>
            <a:off x="457200" y="533400"/>
            <a:ext cx="8229600" cy="6324600"/>
          </a:xfrm>
        </p:spPr>
        <p:txBody>
          <a:bodyPr/>
          <a:lstStyle/>
          <a:p>
            <a:pPr eaLnBrk="1" hangingPunct="1">
              <a:lnSpc>
                <a:spcPct val="80000"/>
              </a:lnSpc>
            </a:pPr>
            <a:r>
              <a:rPr lang="en-US" sz="1800" smtClean="0"/>
              <a:t>sbit IE1  = 0x8B;</a:t>
            </a:r>
          </a:p>
          <a:p>
            <a:pPr eaLnBrk="1" hangingPunct="1">
              <a:lnSpc>
                <a:spcPct val="80000"/>
              </a:lnSpc>
            </a:pPr>
            <a:r>
              <a:rPr lang="en-US" sz="1800" smtClean="0"/>
              <a:t>sbit IT1  = 0x8A;</a:t>
            </a:r>
          </a:p>
          <a:p>
            <a:pPr eaLnBrk="1" hangingPunct="1">
              <a:lnSpc>
                <a:spcPct val="80000"/>
              </a:lnSpc>
            </a:pPr>
            <a:r>
              <a:rPr lang="en-US" sz="1800" smtClean="0"/>
              <a:t>sbit IE0  = 0x89;</a:t>
            </a:r>
          </a:p>
          <a:p>
            <a:pPr eaLnBrk="1" hangingPunct="1">
              <a:lnSpc>
                <a:spcPct val="80000"/>
              </a:lnSpc>
            </a:pPr>
            <a:r>
              <a:rPr lang="en-US" sz="1800" smtClean="0"/>
              <a:t>sbit IT0  = 0x88; </a:t>
            </a:r>
            <a:r>
              <a:rPr lang="de-DE" sz="1800" smtClean="0"/>
              <a:t>/*  IE   */</a:t>
            </a:r>
          </a:p>
          <a:p>
            <a:pPr eaLnBrk="1" hangingPunct="1">
              <a:lnSpc>
                <a:spcPct val="80000"/>
              </a:lnSpc>
            </a:pPr>
            <a:r>
              <a:rPr lang="de-DE" sz="1800" smtClean="0"/>
              <a:t>sbit EA   = 0xAF;</a:t>
            </a:r>
          </a:p>
          <a:p>
            <a:pPr eaLnBrk="1" hangingPunct="1">
              <a:lnSpc>
                <a:spcPct val="80000"/>
              </a:lnSpc>
            </a:pPr>
            <a:r>
              <a:rPr lang="de-DE" sz="1800" smtClean="0"/>
              <a:t>sbit ES   = 0xAC;</a:t>
            </a:r>
            <a:endParaRPr lang="fr-FR" sz="1800" smtClean="0"/>
          </a:p>
          <a:p>
            <a:pPr eaLnBrk="1" hangingPunct="1">
              <a:lnSpc>
                <a:spcPct val="80000"/>
              </a:lnSpc>
            </a:pPr>
            <a:r>
              <a:rPr lang="fr-FR" sz="1800" smtClean="0"/>
              <a:t>sbit ET1  = 0xAB;</a:t>
            </a:r>
          </a:p>
          <a:p>
            <a:pPr eaLnBrk="1" hangingPunct="1">
              <a:lnSpc>
                <a:spcPct val="80000"/>
              </a:lnSpc>
            </a:pPr>
            <a:r>
              <a:rPr lang="fr-FR" sz="1800" smtClean="0"/>
              <a:t>sbit EX1  = 0xAA;</a:t>
            </a:r>
          </a:p>
          <a:p>
            <a:pPr eaLnBrk="1" hangingPunct="1">
              <a:lnSpc>
                <a:spcPct val="80000"/>
              </a:lnSpc>
            </a:pPr>
            <a:r>
              <a:rPr lang="fr-FR" sz="1800" smtClean="0"/>
              <a:t>sbit ET0  = 0xA9;</a:t>
            </a:r>
          </a:p>
          <a:p>
            <a:pPr eaLnBrk="1" hangingPunct="1">
              <a:lnSpc>
                <a:spcPct val="80000"/>
              </a:lnSpc>
            </a:pPr>
            <a:r>
              <a:rPr lang="fr-FR" sz="1800" smtClean="0"/>
              <a:t>sbit EX0  = 0xA8;</a:t>
            </a:r>
          </a:p>
          <a:p>
            <a:pPr eaLnBrk="1" hangingPunct="1">
              <a:lnSpc>
                <a:spcPct val="80000"/>
              </a:lnSpc>
            </a:pPr>
            <a:r>
              <a:rPr lang="fr-FR" sz="1800" smtClean="0"/>
              <a:t>/*  IP   */ </a:t>
            </a:r>
          </a:p>
          <a:p>
            <a:pPr eaLnBrk="1" hangingPunct="1">
              <a:lnSpc>
                <a:spcPct val="80000"/>
              </a:lnSpc>
            </a:pPr>
            <a:r>
              <a:rPr lang="fr-FR" sz="1800" smtClean="0"/>
              <a:t>sbit PS   = 0xBC;</a:t>
            </a:r>
          </a:p>
          <a:p>
            <a:pPr eaLnBrk="1" hangingPunct="1">
              <a:lnSpc>
                <a:spcPct val="80000"/>
              </a:lnSpc>
            </a:pPr>
            <a:r>
              <a:rPr lang="fr-FR" sz="1800" smtClean="0"/>
              <a:t>sbit PT1  = 0xBB;</a:t>
            </a:r>
          </a:p>
          <a:p>
            <a:pPr eaLnBrk="1" hangingPunct="1">
              <a:lnSpc>
                <a:spcPct val="80000"/>
              </a:lnSpc>
            </a:pPr>
            <a:r>
              <a:rPr lang="fr-FR" sz="1800" smtClean="0"/>
              <a:t>sbit PX1  = 0xBA;</a:t>
            </a:r>
          </a:p>
          <a:p>
            <a:pPr eaLnBrk="1" hangingPunct="1">
              <a:lnSpc>
                <a:spcPct val="80000"/>
              </a:lnSpc>
            </a:pPr>
            <a:r>
              <a:rPr lang="fr-FR" sz="1800" smtClean="0"/>
              <a:t>sbit PT0  = 0xB9;</a:t>
            </a:r>
          </a:p>
          <a:p>
            <a:pPr eaLnBrk="1" hangingPunct="1">
              <a:lnSpc>
                <a:spcPct val="80000"/>
              </a:lnSpc>
            </a:pPr>
            <a:r>
              <a:rPr lang="fr-FR" sz="1800" smtClean="0"/>
              <a:t>sbit PX0  = 0xB8;</a:t>
            </a:r>
          </a:p>
          <a:p>
            <a:pPr eaLnBrk="1" hangingPunct="1">
              <a:lnSpc>
                <a:spcPct val="80000"/>
              </a:lnSpc>
            </a:pPr>
            <a:r>
              <a:rPr lang="fr-FR" sz="1800" smtClean="0"/>
              <a:t>/*  P3  */</a:t>
            </a:r>
          </a:p>
          <a:p>
            <a:pPr eaLnBrk="1" hangingPunct="1">
              <a:lnSpc>
                <a:spcPct val="80000"/>
              </a:lnSpc>
            </a:pPr>
            <a:r>
              <a:rPr lang="fr-FR" sz="1800" smtClean="0"/>
              <a:t>sbit RD   = 0xB7;</a:t>
            </a:r>
          </a:p>
          <a:p>
            <a:pPr eaLnBrk="1" hangingPunct="1">
              <a:lnSpc>
                <a:spcPct val="80000"/>
              </a:lnSpc>
            </a:pPr>
            <a:r>
              <a:rPr lang="fr-FR" sz="1800" smtClean="0"/>
              <a:t>sbit WR   = 0xB6;</a:t>
            </a:r>
          </a:p>
          <a:p>
            <a:pPr eaLnBrk="1" hangingPunct="1">
              <a:lnSpc>
                <a:spcPct val="80000"/>
              </a:lnSpc>
            </a:pPr>
            <a:r>
              <a:rPr lang="fr-FR" sz="1800" smtClean="0"/>
              <a:t>sbit T1   = 0xB5; </a:t>
            </a:r>
          </a:p>
          <a:p>
            <a:pPr eaLnBrk="1" hangingPunct="1">
              <a:lnSpc>
                <a:spcPct val="80000"/>
              </a:lnSpc>
            </a:pPr>
            <a:r>
              <a:rPr lang="fr-FR" sz="1800" smtClean="0"/>
              <a:t>sbit T0   = 0xB4;</a:t>
            </a:r>
          </a:p>
          <a:p>
            <a:pPr eaLnBrk="1" hangingPunct="1">
              <a:lnSpc>
                <a:spcPct val="80000"/>
              </a:lnSpc>
            </a:pPr>
            <a:r>
              <a:rPr lang="fr-FR" sz="1800" smtClean="0"/>
              <a:t>sbit INT1 = 0xB3;</a:t>
            </a:r>
            <a:endParaRPr lang="en-US" sz="1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81000"/>
            <a:ext cx="8229600" cy="457200"/>
          </a:xfrm>
        </p:spPr>
        <p:txBody>
          <a:bodyPr/>
          <a:lstStyle/>
          <a:p>
            <a:pPr eaLnBrk="1" hangingPunct="1"/>
            <a:r>
              <a:rPr lang="en-US" sz="2800" smtClean="0"/>
              <a:t>Contd.</a:t>
            </a:r>
          </a:p>
        </p:txBody>
      </p:sp>
      <p:sp>
        <p:nvSpPr>
          <p:cNvPr id="31747" name="Rectangle 3"/>
          <p:cNvSpPr>
            <a:spLocks noGrp="1" noChangeArrowheads="1"/>
          </p:cNvSpPr>
          <p:nvPr>
            <p:ph type="body" idx="1"/>
          </p:nvPr>
        </p:nvSpPr>
        <p:spPr>
          <a:xfrm>
            <a:off x="457200" y="1371600"/>
            <a:ext cx="8229600" cy="6324600"/>
          </a:xfrm>
        </p:spPr>
        <p:txBody>
          <a:bodyPr/>
          <a:lstStyle/>
          <a:p>
            <a:pPr eaLnBrk="1" hangingPunct="1"/>
            <a:r>
              <a:rPr lang="fr-FR" sz="1800" smtClean="0"/>
              <a:t>sbit INT0 = 0xB2;</a:t>
            </a:r>
          </a:p>
          <a:p>
            <a:pPr eaLnBrk="1" hangingPunct="1"/>
            <a:r>
              <a:rPr lang="fr-FR" sz="1800" smtClean="0"/>
              <a:t>sbit TXD  = 0xB1;</a:t>
            </a:r>
            <a:endParaRPr lang="en-US" sz="1800" smtClean="0"/>
          </a:p>
          <a:p>
            <a:pPr eaLnBrk="1" hangingPunct="1"/>
            <a:r>
              <a:rPr lang="en-US" sz="1800" smtClean="0"/>
              <a:t>sbit RXD  = 0xB0;</a:t>
            </a:r>
          </a:p>
          <a:p>
            <a:pPr eaLnBrk="1" hangingPunct="1"/>
            <a:r>
              <a:rPr lang="en-US" sz="1800" smtClean="0"/>
              <a:t>/*  SCON  */</a:t>
            </a:r>
          </a:p>
          <a:p>
            <a:pPr eaLnBrk="1" hangingPunct="1"/>
            <a:r>
              <a:rPr lang="en-US" sz="1800" smtClean="0"/>
              <a:t>sbit SM0  = 0x9F;</a:t>
            </a:r>
            <a:endParaRPr lang="sv-SE" sz="1800" smtClean="0"/>
          </a:p>
          <a:p>
            <a:pPr eaLnBrk="1" hangingPunct="1"/>
            <a:r>
              <a:rPr lang="sv-SE" sz="1800" smtClean="0"/>
              <a:t>sbit SM1  = 0x9E;</a:t>
            </a:r>
          </a:p>
          <a:p>
            <a:pPr eaLnBrk="1" hangingPunct="1"/>
            <a:r>
              <a:rPr lang="sv-SE" sz="1800" smtClean="0"/>
              <a:t>sbit SM2  = 0x9D;</a:t>
            </a:r>
            <a:endParaRPr lang="en-US" sz="1800" smtClean="0"/>
          </a:p>
          <a:p>
            <a:pPr eaLnBrk="1" hangingPunct="1"/>
            <a:r>
              <a:rPr lang="en-US" sz="1800" smtClean="0"/>
              <a:t>sbit REN  = 0x9C;</a:t>
            </a:r>
          </a:p>
          <a:p>
            <a:pPr eaLnBrk="1" hangingPunct="1"/>
            <a:r>
              <a:rPr lang="en-US" sz="1800" smtClean="0"/>
              <a:t>sbit TB8  = 0x9B;</a:t>
            </a:r>
          </a:p>
          <a:p>
            <a:pPr eaLnBrk="1" hangingPunct="1"/>
            <a:r>
              <a:rPr lang="en-US" sz="1800" smtClean="0"/>
              <a:t>sbit RB8  = 0x9A;</a:t>
            </a:r>
          </a:p>
          <a:p>
            <a:pPr eaLnBrk="1" hangingPunct="1"/>
            <a:r>
              <a:rPr lang="en-US" sz="1800" smtClean="0"/>
              <a:t>sbit TI   = 0x99;</a:t>
            </a:r>
          </a:p>
          <a:p>
            <a:pPr eaLnBrk="1" hangingPunct="1"/>
            <a:r>
              <a:rPr lang="en-US" sz="1800" smtClean="0"/>
              <a:t>sbit RI   = 0x98;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868363"/>
          </a:xfrm>
        </p:spPr>
        <p:txBody>
          <a:bodyPr/>
          <a:lstStyle/>
          <a:p>
            <a:pPr eaLnBrk="1" hangingPunct="1"/>
            <a:r>
              <a:rPr lang="en-US" sz="3200" smtClean="0"/>
              <a:t>Contd.</a:t>
            </a:r>
          </a:p>
        </p:txBody>
      </p:sp>
      <p:sp>
        <p:nvSpPr>
          <p:cNvPr id="11267" name="Rectangle 3"/>
          <p:cNvSpPr>
            <a:spLocks noGrp="1" noChangeArrowheads="1"/>
          </p:cNvSpPr>
          <p:nvPr>
            <p:ph type="body" idx="1"/>
          </p:nvPr>
        </p:nvSpPr>
        <p:spPr>
          <a:xfrm>
            <a:off x="381000" y="990600"/>
            <a:ext cx="8229600" cy="4830763"/>
          </a:xfrm>
        </p:spPr>
        <p:txBody>
          <a:bodyPr/>
          <a:lstStyle/>
          <a:p>
            <a:pPr eaLnBrk="1" hangingPunct="1">
              <a:lnSpc>
                <a:spcPct val="90000"/>
              </a:lnSpc>
            </a:pPr>
            <a:r>
              <a:rPr lang="en-US" sz="2400" smtClean="0"/>
              <a:t>Besides internal RAM, the 8051 has various </a:t>
            </a:r>
            <a:r>
              <a:rPr lang="en-US" sz="2400" i="1" smtClean="0"/>
              <a:t>Special Function Registers </a:t>
            </a:r>
            <a:r>
              <a:rPr lang="en-US" sz="2400" smtClean="0"/>
              <a:t>(SFR) such as the Accumulator, the B register, and many other control registers. </a:t>
            </a:r>
          </a:p>
          <a:p>
            <a:pPr eaLnBrk="1" hangingPunct="1">
              <a:lnSpc>
                <a:spcPct val="90000"/>
              </a:lnSpc>
            </a:pPr>
            <a:r>
              <a:rPr lang="en-US" sz="2400" smtClean="0"/>
              <a:t> 34 8-bit general purpose registers in total.  </a:t>
            </a:r>
          </a:p>
          <a:p>
            <a:pPr eaLnBrk="1" hangingPunct="1">
              <a:lnSpc>
                <a:spcPct val="90000"/>
              </a:lnSpc>
              <a:buFontTx/>
              <a:buNone/>
            </a:pPr>
            <a:r>
              <a:rPr lang="en-US" sz="2400" smtClean="0"/>
              <a:t>    The ALU performs one 8-bit operation at a time. </a:t>
            </a:r>
          </a:p>
          <a:p>
            <a:pPr eaLnBrk="1" hangingPunct="1">
              <a:lnSpc>
                <a:spcPct val="90000"/>
              </a:lnSpc>
            </a:pPr>
            <a:r>
              <a:rPr lang="en-US" sz="2400" smtClean="0"/>
              <a:t> Two 16 bit /Counter timers</a:t>
            </a:r>
          </a:p>
          <a:p>
            <a:pPr eaLnBrk="1" hangingPunct="1">
              <a:lnSpc>
                <a:spcPct val="90000"/>
              </a:lnSpc>
            </a:pPr>
            <a:r>
              <a:rPr lang="en-US" sz="2400" smtClean="0"/>
              <a:t> 3 internal interrupts (one serial), 2 external interrupts. </a:t>
            </a:r>
          </a:p>
          <a:p>
            <a:pPr eaLnBrk="1" hangingPunct="1">
              <a:lnSpc>
                <a:spcPct val="90000"/>
              </a:lnSpc>
            </a:pPr>
            <a:r>
              <a:rPr lang="en-US" sz="2400" smtClean="0"/>
              <a:t> 4 8-bit I/O ports (3 of them are dual purposed). One of them used for serial port, </a:t>
            </a:r>
          </a:p>
          <a:p>
            <a:pPr eaLnBrk="1" hangingPunct="1">
              <a:lnSpc>
                <a:spcPct val="90000"/>
              </a:lnSpc>
              <a:buFontTx/>
              <a:buNone/>
            </a:pPr>
            <a:r>
              <a:rPr lang="en-US" sz="2400" smtClean="0"/>
              <a:t>    Some 8051 chips come with UART for serial communication and ADC for analog to digital conversion.</a:t>
            </a:r>
          </a:p>
          <a:p>
            <a:pPr eaLnBrk="1" hangingPunct="1">
              <a:lnSpc>
                <a:spcPct val="90000"/>
              </a:lnSpc>
              <a:buFontTx/>
              <a:buNone/>
            </a:pPr>
            <a:endParaRPr lang="en-US" sz="2400" smtClean="0"/>
          </a:p>
          <a:p>
            <a:pPr eaLnBrk="1" hangingPunct="1">
              <a:lnSpc>
                <a:spcPct val="90000"/>
              </a:lnSpc>
            </a:pPr>
            <a:endParaRPr lang="en-US" sz="1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4294967295"/>
          </p:nvPr>
        </p:nvSpPr>
        <p:spPr/>
        <p:txBody>
          <a:bodyPr/>
          <a:lstStyle/>
          <a:p>
            <a:pPr marL="514350" indent="-514350" algn="just" eaLnBrk="1" hangingPunct="1">
              <a:lnSpc>
                <a:spcPct val="80000"/>
              </a:lnSpc>
            </a:pPr>
            <a:r>
              <a:rPr lang="en-US" sz="2400" smtClean="0"/>
              <a:t>The sbit register variables of these SFRs defined in reg51.h often used in embedded C program.</a:t>
            </a:r>
            <a:r>
              <a:rPr lang="en-US" sz="2600" smtClean="0"/>
              <a:t> </a:t>
            </a:r>
          </a:p>
          <a:p>
            <a:pPr marL="514350" indent="-514350" eaLnBrk="1" hangingPunct="1">
              <a:lnSpc>
                <a:spcPct val="80000"/>
              </a:lnSpc>
            </a:pPr>
            <a:r>
              <a:rPr lang="en-US" sz="2200" u="sng" smtClean="0"/>
              <a:t>1. TCON (Timer/Counter Control Register) SFR for timer control</a:t>
            </a:r>
            <a:r>
              <a:rPr lang="en-US" sz="2200" smtClean="0"/>
              <a:t> </a:t>
            </a:r>
            <a:endParaRPr lang="en-US" sz="2600" smtClean="0"/>
          </a:p>
          <a:p>
            <a:pPr marL="514350" indent="-514350" eaLnBrk="1" hangingPunct="1">
              <a:lnSpc>
                <a:spcPct val="80000"/>
              </a:lnSpc>
            </a:pPr>
            <a:endParaRPr lang="en-US" sz="1700" smtClean="0"/>
          </a:p>
          <a:p>
            <a:pPr marL="514350" indent="-514350" eaLnBrk="1" hangingPunct="1">
              <a:lnSpc>
                <a:spcPct val="80000"/>
              </a:lnSpc>
            </a:pPr>
            <a:endParaRPr lang="en-US" sz="1700" smtClean="0"/>
          </a:p>
          <a:p>
            <a:pPr marL="514350" indent="-514350" eaLnBrk="1" hangingPunct="1">
              <a:lnSpc>
                <a:spcPct val="80000"/>
              </a:lnSpc>
            </a:pPr>
            <a:endParaRPr lang="en-US" sz="2000" smtClean="0"/>
          </a:p>
          <a:p>
            <a:pPr marL="514350" indent="-514350" eaLnBrk="1" hangingPunct="1">
              <a:lnSpc>
                <a:spcPct val="80000"/>
              </a:lnSpc>
            </a:pPr>
            <a:endParaRPr lang="en-US" sz="2000" smtClean="0"/>
          </a:p>
          <a:p>
            <a:pPr marL="514350" indent="-514350" eaLnBrk="1" hangingPunct="1">
              <a:lnSpc>
                <a:spcPct val="80000"/>
              </a:lnSpc>
            </a:pPr>
            <a:endParaRPr lang="en-US" sz="2000" smtClean="0"/>
          </a:p>
          <a:p>
            <a:pPr marL="514350" indent="-514350" eaLnBrk="1" hangingPunct="1">
              <a:lnSpc>
                <a:spcPct val="80000"/>
              </a:lnSpc>
            </a:pPr>
            <a:endParaRPr lang="en-US" sz="2000" smtClean="0"/>
          </a:p>
          <a:p>
            <a:pPr marL="514350" indent="-514350" eaLnBrk="1" hangingPunct="1">
              <a:lnSpc>
                <a:spcPct val="80000"/>
              </a:lnSpc>
            </a:pPr>
            <a:endParaRPr lang="en-US" sz="2000" smtClean="0"/>
          </a:p>
          <a:p>
            <a:pPr marL="514350" indent="-514350" eaLnBrk="1" hangingPunct="1">
              <a:lnSpc>
                <a:spcPct val="80000"/>
              </a:lnSpc>
            </a:pPr>
            <a:endParaRPr lang="en-US" sz="2000" smtClean="0"/>
          </a:p>
          <a:p>
            <a:pPr marL="514350" indent="-514350" eaLnBrk="1" hangingPunct="1">
              <a:lnSpc>
                <a:spcPct val="80000"/>
              </a:lnSpc>
            </a:pPr>
            <a:r>
              <a:rPr lang="en-US" sz="2000" smtClean="0"/>
              <a:t>TF0/TF1: Timer0/1 overflow flag is set when the timer counter overflows, reset by program</a:t>
            </a:r>
          </a:p>
          <a:p>
            <a:pPr marL="514350" indent="-514350" eaLnBrk="1" hangingPunct="1">
              <a:lnSpc>
                <a:spcPct val="80000"/>
              </a:lnSpc>
            </a:pPr>
            <a:r>
              <a:rPr lang="en-US" sz="2000" smtClean="0"/>
              <a:t>TR0/TR1: Timer0/1 run control bit is set to start, reset to stop the timer0/1</a:t>
            </a:r>
          </a:p>
          <a:p>
            <a:pPr marL="514350" indent="-514350" eaLnBrk="1" hangingPunct="1">
              <a:lnSpc>
                <a:spcPct val="80000"/>
              </a:lnSpc>
            </a:pPr>
            <a:r>
              <a:rPr lang="en-US" sz="2000" smtClean="0"/>
              <a:t>IE0/IE1:     External interrupt 9/1 edge detected flag1 is set when a falling edge interrupt on the external port 0/1, reset(cleared) by hardware itself for falling edge transition-activated INT; Reset by code for low level INT. </a:t>
            </a:r>
          </a:p>
          <a:p>
            <a:pPr marL="514350" indent="-514350" eaLnBrk="1" hangingPunct="1">
              <a:lnSpc>
                <a:spcPct val="80000"/>
              </a:lnSpc>
              <a:buFontTx/>
              <a:buNone/>
            </a:pPr>
            <a:r>
              <a:rPr lang="en-US" sz="2000" smtClean="0"/>
              <a:t>         IT0/IT1   External interrupt type (1: falling edge triggered, 0 low level triggered)</a:t>
            </a:r>
          </a:p>
        </p:txBody>
      </p:sp>
      <p:graphicFrame>
        <p:nvGraphicFramePr>
          <p:cNvPr id="78979" name="Group 131"/>
          <p:cNvGraphicFramePr>
            <a:graphicFrameLocks noGrp="1"/>
          </p:cNvGraphicFramePr>
          <p:nvPr/>
        </p:nvGraphicFramePr>
        <p:xfrm>
          <a:off x="762000" y="2438400"/>
          <a:ext cx="7772400" cy="874713"/>
        </p:xfrm>
        <a:graphic>
          <a:graphicData uri="http://schemas.openxmlformats.org/drawingml/2006/table">
            <a:tbl>
              <a:tblPr/>
              <a:tblGrid>
                <a:gridCol w="971550"/>
                <a:gridCol w="971550"/>
                <a:gridCol w="971550"/>
                <a:gridCol w="971550"/>
                <a:gridCol w="971550"/>
                <a:gridCol w="971550"/>
                <a:gridCol w="971550"/>
                <a:gridCol w="971550"/>
              </a:tblGrid>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(88H)</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TF1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TR1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TF0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TR0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IE1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IE0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1"/>
          </p:nvPr>
        </p:nvSpPr>
        <p:spPr>
          <a:xfrm>
            <a:off x="0" y="457200"/>
            <a:ext cx="9144000" cy="6400800"/>
          </a:xfrm>
        </p:spPr>
        <p:txBody>
          <a:bodyPr/>
          <a:lstStyle/>
          <a:p>
            <a:pPr marL="609600" indent="-609600" algn="just" eaLnBrk="1" hangingPunct="1">
              <a:lnSpc>
                <a:spcPct val="90000"/>
              </a:lnSpc>
              <a:buFontTx/>
              <a:buAutoNum type="arabicPeriod" startAt="2"/>
            </a:pPr>
            <a:r>
              <a:rPr lang="en-US" sz="2400" u="sng" smtClean="0"/>
              <a:t>IE (Interrupt Enable Register) SFR used for interrupt control</a:t>
            </a:r>
          </a:p>
          <a:p>
            <a:pPr marL="609600" indent="-609600" algn="just" eaLnBrk="1" hangingPunct="1">
              <a:lnSpc>
                <a:spcPct val="90000"/>
              </a:lnSpc>
              <a:buFontTx/>
              <a:buAutoNum type="arabicPeriod" startAt="2"/>
            </a:pPr>
            <a:endParaRPr lang="en-US" sz="2400" u="sng" smtClean="0"/>
          </a:p>
          <a:p>
            <a:pPr marL="609600" indent="-609600" algn="just" eaLnBrk="1" hangingPunct="1">
              <a:lnSpc>
                <a:spcPct val="90000"/>
              </a:lnSpc>
              <a:buFontTx/>
              <a:buAutoNum type="arabicPeriod" startAt="2"/>
            </a:pPr>
            <a:endParaRPr lang="en-US" sz="2400" u="sng" smtClean="0"/>
          </a:p>
          <a:p>
            <a:pPr marL="609600" indent="-609600" algn="just" eaLnBrk="1" hangingPunct="1">
              <a:lnSpc>
                <a:spcPct val="90000"/>
              </a:lnSpc>
              <a:buFontTx/>
              <a:buAutoNum type="arabicPeriod" startAt="2"/>
            </a:pPr>
            <a:endParaRPr lang="en-US" sz="2400" u="sng" smtClean="0"/>
          </a:p>
          <a:p>
            <a:pPr marL="609600" indent="-609600" algn="just" eaLnBrk="1" hangingPunct="1">
              <a:lnSpc>
                <a:spcPct val="90000"/>
              </a:lnSpc>
              <a:buFontTx/>
              <a:buNone/>
            </a:pPr>
            <a:endParaRPr lang="en-US" sz="2400" u="sng" smtClean="0"/>
          </a:p>
          <a:p>
            <a:pPr marL="609600" indent="-609600" algn="just" eaLnBrk="1" hangingPunct="1">
              <a:lnSpc>
                <a:spcPct val="90000"/>
              </a:lnSpc>
              <a:buFontTx/>
              <a:buNone/>
            </a:pPr>
            <a:endParaRPr lang="en-US" sz="2400" u="sng" smtClean="0"/>
          </a:p>
          <a:p>
            <a:pPr marL="609600" indent="-609600" algn="just" eaLnBrk="1" hangingPunct="1">
              <a:lnSpc>
                <a:spcPct val="90000"/>
              </a:lnSpc>
              <a:buFontTx/>
              <a:buNone/>
            </a:pPr>
            <a:endParaRPr lang="en-US" sz="2400" u="sng" smtClean="0"/>
          </a:p>
          <a:p>
            <a:pPr marL="609600" indent="-609600" algn="just" eaLnBrk="1" hangingPunct="1">
              <a:lnSpc>
                <a:spcPct val="90000"/>
              </a:lnSpc>
              <a:buFontTx/>
              <a:buNone/>
            </a:pPr>
            <a:endParaRPr lang="en-US" sz="2400" u="sng" smtClean="0"/>
          </a:p>
          <a:p>
            <a:pPr marL="609600" indent="-609600" eaLnBrk="1" hangingPunct="1"/>
            <a:r>
              <a:rPr lang="fr-FR" sz="2000" smtClean="0"/>
              <a:t>EX0/EX1 :   (1/0) Enables/disables the external interrupt 0 and the  </a:t>
            </a:r>
          </a:p>
          <a:p>
            <a:pPr marL="609600" indent="-609600" eaLnBrk="1" hangingPunct="1">
              <a:buFontTx/>
              <a:buNone/>
            </a:pPr>
            <a:r>
              <a:rPr lang="fr-FR" sz="2000" smtClean="0"/>
              <a:t>                                    external  interrupt 1 on port  </a:t>
            </a:r>
            <a:r>
              <a:rPr lang="en-US" sz="2000" smtClean="0"/>
              <a:t>P3.2 and P3.3</a:t>
            </a:r>
            <a:endParaRPr lang="fr-FR" sz="2000" smtClean="0"/>
          </a:p>
          <a:p>
            <a:pPr marL="609600" indent="-609600" eaLnBrk="1" hangingPunct="1"/>
            <a:r>
              <a:rPr lang="fr-FR" sz="2000" smtClean="0"/>
              <a:t>ET0/ET1 :   (1/0) Enables/disables the Timer0 and Timer11 interrupt via  </a:t>
            </a:r>
          </a:p>
          <a:p>
            <a:pPr marL="609600" indent="-609600" eaLnBrk="1" hangingPunct="1">
              <a:buFontTx/>
              <a:buNone/>
            </a:pPr>
            <a:r>
              <a:rPr lang="fr-FR" sz="2000" smtClean="0"/>
              <a:t>                                    TF0/1</a:t>
            </a:r>
            <a:endParaRPr lang="en-US" sz="2000" smtClean="0"/>
          </a:p>
          <a:p>
            <a:pPr marL="609600" indent="-609600" eaLnBrk="1" hangingPunct="1"/>
            <a:r>
              <a:rPr lang="en-US" sz="2000" smtClean="0"/>
              <a:t>ES :              (1/0) Enables/disables the serial port interrupt  for sending </a:t>
            </a:r>
          </a:p>
          <a:p>
            <a:pPr marL="609600" indent="-609600" eaLnBrk="1" hangingPunct="1">
              <a:buFontTx/>
              <a:buNone/>
            </a:pPr>
            <a:r>
              <a:rPr lang="en-US" sz="2000" smtClean="0"/>
              <a:t>                                      and receiving data</a:t>
            </a:r>
          </a:p>
          <a:p>
            <a:pPr marL="609600" indent="-609600" eaLnBrk="1" hangingPunct="1"/>
            <a:r>
              <a:rPr lang="en-US" sz="2000" smtClean="0"/>
              <a:t>EA :             (1/0) Enables/disables all interrupts</a:t>
            </a:r>
          </a:p>
        </p:txBody>
      </p:sp>
      <p:graphicFrame>
        <p:nvGraphicFramePr>
          <p:cNvPr id="82025" name="Group 105"/>
          <p:cNvGraphicFramePr>
            <a:graphicFrameLocks noGrp="1"/>
          </p:cNvGraphicFramePr>
          <p:nvPr>
            <p:ph sz="half" idx="2"/>
          </p:nvPr>
        </p:nvGraphicFramePr>
        <p:xfrm>
          <a:off x="1524000" y="2286000"/>
          <a:ext cx="6477000" cy="915035"/>
        </p:xfrm>
        <a:graphic>
          <a:graphicData uri="http://schemas.openxmlformats.org/drawingml/2006/table">
            <a:tbl>
              <a:tblPr/>
              <a:tblGrid>
                <a:gridCol w="809625"/>
                <a:gridCol w="809625"/>
                <a:gridCol w="809625"/>
                <a:gridCol w="809625"/>
                <a:gridCol w="809625"/>
                <a:gridCol w="809625"/>
                <a:gridCol w="809625"/>
                <a:gridCol w="809625"/>
              </a:tblGrid>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(A8H)</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EA</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EX1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EX0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p:txBody>
          <a:bodyPr/>
          <a:lstStyle/>
          <a:p>
            <a:pPr marL="514350" indent="-514350" eaLnBrk="1" hangingPunct="1">
              <a:lnSpc>
                <a:spcPct val="90000"/>
              </a:lnSpc>
              <a:buFontTx/>
              <a:buNone/>
            </a:pPr>
            <a:r>
              <a:rPr lang="en-US" sz="2200" u="sng" smtClean="0"/>
              <a:t>3. IP ( Interrupt Priority Register) SFR used for IP</a:t>
            </a:r>
            <a:r>
              <a:rPr lang="en-US" sz="2600" u="sng" smtClean="0"/>
              <a:t> setting</a:t>
            </a:r>
          </a:p>
          <a:p>
            <a:pPr marL="514350" indent="-514350" eaLnBrk="1" hangingPunct="1">
              <a:lnSpc>
                <a:spcPct val="90000"/>
              </a:lnSpc>
              <a:buFontTx/>
              <a:buNone/>
            </a:pPr>
            <a:endParaRPr lang="en-US" sz="2600" smtClean="0"/>
          </a:p>
          <a:p>
            <a:pPr lvl="1" eaLnBrk="1" hangingPunct="1">
              <a:lnSpc>
                <a:spcPct val="90000"/>
              </a:lnSpc>
              <a:buFontTx/>
              <a:buNone/>
            </a:pPr>
            <a:r>
              <a:rPr lang="en-US" sz="1700" smtClean="0"/>
              <a:t>PX0/1:   External interrupt 0/1 priority level</a:t>
            </a:r>
          </a:p>
          <a:p>
            <a:pPr lvl="1" eaLnBrk="1" hangingPunct="1">
              <a:lnSpc>
                <a:spcPct val="90000"/>
              </a:lnSpc>
              <a:buFontTx/>
              <a:buNone/>
            </a:pPr>
            <a:r>
              <a:rPr lang="en-US" sz="1700" smtClean="0"/>
              <a:t>PT0/1/2: Timer0, Timer1, Timer2(8052) interrupt priority level</a:t>
            </a:r>
          </a:p>
          <a:p>
            <a:pPr lvl="1" eaLnBrk="1" hangingPunct="1">
              <a:lnSpc>
                <a:spcPct val="90000"/>
              </a:lnSpc>
              <a:buFontTx/>
              <a:buNone/>
            </a:pPr>
            <a:r>
              <a:rPr lang="en-US" sz="1700" smtClean="0"/>
              <a:t>PS:         Serial port interrupt priority level</a:t>
            </a:r>
          </a:p>
          <a:p>
            <a:pPr lvl="1" eaLnBrk="1" hangingPunct="1">
              <a:lnSpc>
                <a:spcPct val="90000"/>
              </a:lnSpc>
              <a:buFontTx/>
              <a:buNone/>
            </a:pPr>
            <a:endParaRPr lang="en-US" sz="1700" smtClean="0"/>
          </a:p>
          <a:p>
            <a:pPr lvl="1" eaLnBrk="1" hangingPunct="1">
              <a:lnSpc>
                <a:spcPct val="90000"/>
              </a:lnSpc>
              <a:buFontTx/>
              <a:buNone/>
            </a:pPr>
            <a:endParaRPr lang="en-US" sz="1700" u="sng" smtClean="0"/>
          </a:p>
          <a:p>
            <a:pPr lvl="1" eaLnBrk="1" hangingPunct="1">
              <a:lnSpc>
                <a:spcPct val="90000"/>
              </a:lnSpc>
              <a:buFontTx/>
              <a:buNone/>
            </a:pPr>
            <a:endParaRPr lang="en-US" sz="1700" u="sng" smtClean="0"/>
          </a:p>
          <a:p>
            <a:pPr marL="514350" indent="-514350" eaLnBrk="1" hangingPunct="1">
              <a:lnSpc>
                <a:spcPct val="90000"/>
              </a:lnSpc>
              <a:buFontTx/>
              <a:buNone/>
            </a:pPr>
            <a:endParaRPr lang="en-US" sz="2200" u="sng" smtClean="0"/>
          </a:p>
          <a:p>
            <a:pPr marL="514350" indent="-514350" eaLnBrk="1" hangingPunct="1">
              <a:lnSpc>
                <a:spcPct val="90000"/>
              </a:lnSpc>
              <a:buFontTx/>
              <a:buNone/>
            </a:pPr>
            <a:r>
              <a:rPr lang="en-US" sz="2200" u="sng" smtClean="0"/>
              <a:t>4.  PSW (Program Status Word) SFR  for CPU status</a:t>
            </a:r>
            <a:endParaRPr lang="en-US" sz="2200" smtClean="0"/>
          </a:p>
          <a:p>
            <a:pPr lvl="1" eaLnBrk="1" hangingPunct="1">
              <a:lnSpc>
                <a:spcPct val="90000"/>
              </a:lnSpc>
              <a:buFontTx/>
              <a:buNone/>
            </a:pPr>
            <a:r>
              <a:rPr lang="en-US" sz="1700" smtClean="0"/>
              <a:t>P: parity check flag</a:t>
            </a:r>
          </a:p>
          <a:p>
            <a:pPr lvl="1" eaLnBrk="1" hangingPunct="1">
              <a:lnSpc>
                <a:spcPct val="90000"/>
              </a:lnSpc>
              <a:buFontTx/>
              <a:buNone/>
            </a:pPr>
            <a:r>
              <a:rPr lang="en-US" sz="1700" smtClean="0"/>
              <a:t>OV: ALU overflow flag</a:t>
            </a:r>
          </a:p>
          <a:p>
            <a:pPr lvl="1" eaLnBrk="1" hangingPunct="1">
              <a:lnSpc>
                <a:spcPct val="90000"/>
              </a:lnSpc>
              <a:buFontTx/>
              <a:buNone/>
            </a:pPr>
            <a:r>
              <a:rPr lang="en-US" sz="1700" smtClean="0"/>
              <a:t>RS0/RS1: Register bank specification mode  </a:t>
            </a:r>
          </a:p>
          <a:p>
            <a:pPr lvl="1" eaLnBrk="1" hangingPunct="1">
              <a:lnSpc>
                <a:spcPct val="90000"/>
              </a:lnSpc>
              <a:buFontTx/>
              <a:buNone/>
            </a:pPr>
            <a:r>
              <a:rPr lang="en-US" sz="1700" smtClean="0"/>
              <a:t>00: bank 0 (00H-07H); 01: bank1; 10: bank 2; 11:  bank 3(18H-1FH)</a:t>
            </a:r>
          </a:p>
          <a:p>
            <a:pPr lvl="1" eaLnBrk="1" hangingPunct="1">
              <a:lnSpc>
                <a:spcPct val="90000"/>
              </a:lnSpc>
              <a:buFontTx/>
              <a:buNone/>
            </a:pPr>
            <a:r>
              <a:rPr lang="en-US" sz="1700" smtClean="0"/>
              <a:t>F0:   User defined lag</a:t>
            </a:r>
          </a:p>
          <a:p>
            <a:pPr lvl="1" eaLnBrk="1" hangingPunct="1">
              <a:lnSpc>
                <a:spcPct val="90000"/>
              </a:lnSpc>
              <a:buFontTx/>
              <a:buNone/>
            </a:pPr>
            <a:r>
              <a:rPr lang="en-US" sz="1700" smtClean="0"/>
              <a:t>CY:  ALU carry out</a:t>
            </a:r>
          </a:p>
          <a:p>
            <a:pPr lvl="1" eaLnBrk="1" hangingPunct="1">
              <a:lnSpc>
                <a:spcPct val="90000"/>
              </a:lnSpc>
              <a:buFontTx/>
              <a:buNone/>
            </a:pPr>
            <a:r>
              <a:rPr lang="en-US" sz="1700" smtClean="0"/>
              <a:t>AC:  ALU auxiliary carry out</a:t>
            </a:r>
          </a:p>
        </p:txBody>
      </p:sp>
      <p:graphicFrame>
        <p:nvGraphicFramePr>
          <p:cNvPr id="33861" name="Group 69"/>
          <p:cNvGraphicFramePr>
            <a:graphicFrameLocks noGrp="1"/>
          </p:cNvGraphicFramePr>
          <p:nvPr/>
        </p:nvGraphicFramePr>
        <p:xfrm>
          <a:off x="762000" y="2209800"/>
          <a:ext cx="6934200" cy="975360"/>
        </p:xfrm>
        <a:graphic>
          <a:graphicData uri="http://schemas.openxmlformats.org/drawingml/2006/table">
            <a:tbl>
              <a:tblPr/>
              <a:tblGrid>
                <a:gridCol w="866775"/>
                <a:gridCol w="866775"/>
                <a:gridCol w="866775"/>
                <a:gridCol w="866775"/>
                <a:gridCol w="866775"/>
                <a:gridCol w="866775"/>
                <a:gridCol w="866775"/>
                <a:gridCol w="866775"/>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PX1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PX0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3864" name="Group 72"/>
          <p:cNvGraphicFramePr>
            <a:graphicFrameLocks noGrp="1"/>
          </p:cNvGraphicFramePr>
          <p:nvPr/>
        </p:nvGraphicFramePr>
        <p:xfrm>
          <a:off x="1752600" y="5791200"/>
          <a:ext cx="5289550" cy="899160"/>
        </p:xfrm>
        <a:graphic>
          <a:graphicData uri="http://schemas.openxmlformats.org/drawingml/2006/table">
            <a:tbl>
              <a:tblPr/>
              <a:tblGrid>
                <a:gridCol w="534988"/>
                <a:gridCol w="703262"/>
                <a:gridCol w="703263"/>
                <a:gridCol w="703262"/>
                <a:gridCol w="703263"/>
                <a:gridCol w="703262"/>
                <a:gridCol w="703263"/>
                <a:gridCol w="534987"/>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  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  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CY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AC</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F0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RS1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RS0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OV</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a:xfrm>
            <a:off x="457200" y="0"/>
            <a:ext cx="8686800" cy="6858000"/>
          </a:xfrm>
        </p:spPr>
        <p:txBody>
          <a:bodyPr/>
          <a:lstStyle/>
          <a:p>
            <a:pPr marL="609600" indent="-609600" eaLnBrk="1" hangingPunct="1">
              <a:lnSpc>
                <a:spcPct val="80000"/>
              </a:lnSpc>
              <a:buFontTx/>
              <a:buAutoNum type="arabicPeriod" startAt="5"/>
            </a:pPr>
            <a:endParaRPr lang="en-US" sz="2400" u="sng" smtClean="0"/>
          </a:p>
          <a:p>
            <a:pPr marL="609600" indent="-609600" eaLnBrk="1" hangingPunct="1">
              <a:lnSpc>
                <a:spcPct val="80000"/>
              </a:lnSpc>
              <a:buFontTx/>
              <a:buAutoNum type="arabicPeriod" startAt="5"/>
            </a:pPr>
            <a:r>
              <a:rPr lang="en-US" sz="2400" u="sng" smtClean="0"/>
              <a:t>P3( Port 3) SFR used for I/O and other special purposes</a:t>
            </a:r>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1200" smtClean="0"/>
          </a:p>
          <a:p>
            <a:pPr marL="609600" indent="-609600" eaLnBrk="1" hangingPunct="1">
              <a:lnSpc>
                <a:spcPct val="80000"/>
              </a:lnSpc>
            </a:pPr>
            <a:r>
              <a:rPr lang="en-US" sz="2000" smtClean="0"/>
              <a:t>Addition to I/O usage, P3 can also be used for:</a:t>
            </a:r>
          </a:p>
          <a:p>
            <a:pPr marL="609600" indent="-609600" eaLnBrk="1" hangingPunct="1">
              <a:lnSpc>
                <a:spcPct val="80000"/>
              </a:lnSpc>
            </a:pPr>
            <a:r>
              <a:rPr lang="en-US" sz="2000" smtClean="0"/>
              <a:t>RXD/TXD:     Receive/Transmit serial data for RS232</a:t>
            </a:r>
            <a:endParaRPr lang="fr-FR" sz="2000" smtClean="0"/>
          </a:p>
          <a:p>
            <a:pPr marL="609600" indent="-609600" eaLnBrk="1" hangingPunct="1">
              <a:lnSpc>
                <a:spcPct val="80000"/>
              </a:lnSpc>
            </a:pPr>
            <a:r>
              <a:rPr lang="fr-FR" sz="2000" smtClean="0"/>
              <a:t>INT0, INT1:   External interrupt port inputs</a:t>
            </a:r>
            <a:endParaRPr lang="en-US" sz="2000" smtClean="0"/>
          </a:p>
          <a:p>
            <a:pPr marL="609600" indent="-609600" eaLnBrk="1" hangingPunct="1">
              <a:lnSpc>
                <a:spcPct val="80000"/>
              </a:lnSpc>
            </a:pPr>
            <a:r>
              <a:rPr lang="en-US" sz="2000" smtClean="0"/>
              <a:t>T0,T1:            Alternative Timer 0/1 bit</a:t>
            </a:r>
          </a:p>
          <a:p>
            <a:pPr marL="609600" indent="-609600" eaLnBrk="1" hangingPunct="1">
              <a:lnSpc>
                <a:spcPct val="80000"/>
              </a:lnSpc>
            </a:pPr>
            <a:r>
              <a:rPr lang="en-US" sz="2000" smtClean="0"/>
              <a:t>WR/RD :        Write/Read control bits used for external memory</a:t>
            </a:r>
          </a:p>
          <a:p>
            <a:pPr marL="609600" indent="-609600" eaLnBrk="1" hangingPunct="1">
              <a:lnSpc>
                <a:spcPct val="80000"/>
              </a:lnSpc>
            </a:pPr>
            <a:r>
              <a:rPr lang="en-US" sz="2000" smtClean="0"/>
              <a:t>If external RAM or EPROM is used, ports P0 and P2 are used to address the external memory.</a:t>
            </a:r>
          </a:p>
          <a:p>
            <a:pPr marL="609600" indent="-609600" eaLnBrk="1" hangingPunct="1">
              <a:lnSpc>
                <a:spcPct val="80000"/>
              </a:lnSpc>
            </a:pPr>
            <a:r>
              <a:rPr lang="en-US" sz="2000" smtClean="0"/>
              <a:t>Other port SFRs such as P0, P1, P2 are mainly used for data I/O.</a:t>
            </a:r>
          </a:p>
        </p:txBody>
      </p:sp>
      <p:graphicFrame>
        <p:nvGraphicFramePr>
          <p:cNvPr id="85094" name="Group 102"/>
          <p:cNvGraphicFramePr>
            <a:graphicFrameLocks noGrp="1"/>
          </p:cNvGraphicFramePr>
          <p:nvPr>
            <p:ph sz="half" idx="2"/>
          </p:nvPr>
        </p:nvGraphicFramePr>
        <p:xfrm>
          <a:off x="762000" y="1600200"/>
          <a:ext cx="7924800" cy="1219200"/>
        </p:xfrm>
        <a:graphic>
          <a:graphicData uri="http://schemas.openxmlformats.org/drawingml/2006/table">
            <a:tbl>
              <a:tblPr/>
              <a:tblGrid>
                <a:gridCol w="990600"/>
                <a:gridCol w="990600"/>
                <a:gridCol w="990600"/>
                <a:gridCol w="990600"/>
                <a:gridCol w="990600"/>
                <a:gridCol w="990600"/>
                <a:gridCol w="990600"/>
                <a:gridCol w="990600"/>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WR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INT1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INT0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TXD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RXD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sz="half" idx="1"/>
          </p:nvPr>
        </p:nvSpPr>
        <p:spPr>
          <a:xfrm>
            <a:off x="457200" y="0"/>
            <a:ext cx="8686800" cy="6858000"/>
          </a:xfrm>
        </p:spPr>
        <p:txBody>
          <a:bodyPr/>
          <a:lstStyle/>
          <a:p>
            <a:pPr marL="609600" indent="-609600" eaLnBrk="1" hangingPunct="1">
              <a:lnSpc>
                <a:spcPct val="80000"/>
              </a:lnSpc>
              <a:buFontTx/>
              <a:buAutoNum type="arabicPeriod" startAt="5"/>
            </a:pPr>
            <a:endParaRPr lang="en-US" sz="2400" u="sng" smtClean="0"/>
          </a:p>
          <a:p>
            <a:pPr marL="609600" indent="-609600" eaLnBrk="1" hangingPunct="1">
              <a:lnSpc>
                <a:spcPct val="80000"/>
              </a:lnSpc>
              <a:buFontTx/>
              <a:buNone/>
            </a:pPr>
            <a:r>
              <a:rPr lang="en-US" sz="2400" u="sng" smtClean="0"/>
              <a:t>6. TL0/TL1 SFRs: Lower byte of Timer 0/1, used to set timer  interrupt period</a:t>
            </a: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pPr>
            <a:r>
              <a:rPr lang="en-US" sz="1400" smtClean="0"/>
              <a:t> </a:t>
            </a:r>
            <a:r>
              <a:rPr lang="en-US" sz="1800" smtClean="0"/>
              <a:t>TH0/TH1 SFRs: Higher byte of Timer 0,used to set timer interrupt period</a:t>
            </a:r>
          </a:p>
          <a:p>
            <a:pPr marL="609600" indent="-609600" eaLnBrk="1" hangingPunct="1">
              <a:lnSpc>
                <a:spcPct val="80000"/>
              </a:lnSpc>
            </a:pPr>
            <a:r>
              <a:rPr lang="en-US" sz="1800" smtClean="0"/>
              <a:t>Some SFRs such as TMOD and  PCON  don’t have pre-defined sbits in reg51.h and the bit configurations of these SFRs will be discussed in the places where they are used.</a:t>
            </a:r>
          </a:p>
          <a:p>
            <a:pPr marL="609600" indent="-609600" eaLnBrk="1" hangingPunct="1">
              <a:lnSpc>
                <a:spcPct val="80000"/>
              </a:lnSpc>
            </a:pPr>
            <a:endParaRPr lang="en-US" sz="1800" u="sng" smtClean="0"/>
          </a:p>
          <a:p>
            <a:pPr marL="609600" indent="-609600" eaLnBrk="1" hangingPunct="1">
              <a:lnSpc>
                <a:spcPct val="80000"/>
              </a:lnSpc>
              <a:buFontTx/>
              <a:buNone/>
            </a:pPr>
            <a:r>
              <a:rPr lang="en-US" sz="2400" u="sng" smtClean="0"/>
              <a:t>7.  TMOD ( Timer Mode Register) SFR(not bit addressable)</a:t>
            </a: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2400" smtClean="0"/>
          </a:p>
          <a:p>
            <a:pPr marL="609600" indent="-609600" eaLnBrk="1" hangingPunct="1">
              <a:lnSpc>
                <a:spcPct val="80000"/>
              </a:lnSpc>
              <a:buFontTx/>
              <a:buNone/>
            </a:pPr>
            <a:r>
              <a:rPr lang="en-US" sz="1800" smtClean="0"/>
              <a:t>        Note: bit 0-3 for Timer0 and bit 4-7 for Timer1 </a:t>
            </a:r>
            <a:r>
              <a:rPr lang="en-US" altLang="ja-JP" sz="1800" smtClean="0">
                <a:ea typeface="ＭＳ Ｐゴシック" pitchFamily="34" charset="-128"/>
              </a:rPr>
              <a:t>Gate Control.</a:t>
            </a:r>
          </a:p>
          <a:p>
            <a:pPr marL="990600" lvl="1" indent="-533400" eaLnBrk="1" hangingPunct="1">
              <a:lnSpc>
                <a:spcPct val="80000"/>
              </a:lnSpc>
              <a:buFontTx/>
              <a:buNone/>
            </a:pPr>
            <a:r>
              <a:rPr lang="en-US" altLang="ja-JP" sz="1800" smtClean="0">
                <a:ea typeface="ＭＳ Ｐゴシック" pitchFamily="34" charset="-128"/>
              </a:rPr>
              <a:t>0= Timer enabled(normal mode)</a:t>
            </a:r>
          </a:p>
          <a:p>
            <a:pPr marL="990600" lvl="1" indent="-533400" eaLnBrk="1" hangingPunct="1">
              <a:lnSpc>
                <a:spcPct val="80000"/>
              </a:lnSpc>
              <a:buFontTx/>
              <a:buNone/>
            </a:pPr>
            <a:r>
              <a:rPr lang="en-US" altLang="ja-JP" sz="1800" smtClean="0">
                <a:ea typeface="ＭＳ Ｐゴシック" pitchFamily="34" charset="-128"/>
              </a:rPr>
              <a:t>1 = if INT0/INT1 is high, the timer is enabled to count the number of pulses in the external interrupt ports (P3.2 and P3.3)</a:t>
            </a:r>
          </a:p>
          <a:p>
            <a:pPr marL="990600" lvl="1" indent="-533400" eaLnBrk="1" hangingPunct="1">
              <a:lnSpc>
                <a:spcPct val="80000"/>
              </a:lnSpc>
              <a:buFontTx/>
              <a:buNone/>
            </a:pPr>
            <a:r>
              <a:rPr lang="en-US" altLang="ja-JP" sz="1800" smtClean="0">
                <a:ea typeface="ＭＳ Ｐゴシック" pitchFamily="34" charset="-128"/>
              </a:rPr>
              <a:t>C/T Counter/Timer Selector</a:t>
            </a:r>
          </a:p>
          <a:p>
            <a:pPr marL="990600" lvl="1" indent="-533400" eaLnBrk="1" hangingPunct="1">
              <a:lnSpc>
                <a:spcPct val="80000"/>
              </a:lnSpc>
              <a:buFontTx/>
              <a:buNone/>
            </a:pPr>
            <a:r>
              <a:rPr lang="en-US" altLang="ja-JP" sz="1800" smtClean="0">
                <a:ea typeface="ＭＳ Ｐゴシック" pitchFamily="34" charset="-128"/>
              </a:rPr>
              <a:t>0 = count internal  clock pulse (count once per machine cycle = oscillator clock/12)</a:t>
            </a:r>
          </a:p>
          <a:p>
            <a:pPr marL="990600" lvl="1" indent="-533400" eaLnBrk="1" hangingPunct="1">
              <a:lnSpc>
                <a:spcPct val="80000"/>
              </a:lnSpc>
              <a:buFontTx/>
              <a:buNone/>
            </a:pPr>
            <a:r>
              <a:rPr lang="en-US" altLang="ja-JP" sz="1800" smtClean="0">
                <a:ea typeface="ＭＳ Ｐゴシック" pitchFamily="34" charset="-128"/>
              </a:rPr>
              <a:t>1 = count external pulses on P3.4 (Timer 0) and P3.5(Timer 1)</a:t>
            </a:r>
            <a:endParaRPr lang="en-US" sz="1800" smtClean="0"/>
          </a:p>
          <a:p>
            <a:pPr marL="609600" indent="-609600" eaLnBrk="1" hangingPunct="1">
              <a:lnSpc>
                <a:spcPct val="80000"/>
              </a:lnSpc>
              <a:buFontTx/>
              <a:buNone/>
            </a:pPr>
            <a:endParaRPr lang="en-US" sz="1800" smtClean="0"/>
          </a:p>
          <a:p>
            <a:pPr marL="609600" indent="-609600" eaLnBrk="1" hangingPunct="1">
              <a:lnSpc>
                <a:spcPct val="80000"/>
              </a:lnSpc>
              <a:buFontTx/>
              <a:buNone/>
            </a:pPr>
            <a:endParaRPr lang="en-US" sz="1800" smtClean="0"/>
          </a:p>
          <a:p>
            <a:pPr marL="609600" indent="-609600" eaLnBrk="1" hangingPunct="1">
              <a:lnSpc>
                <a:spcPct val="80000"/>
              </a:lnSpc>
              <a:buFontTx/>
              <a:buNone/>
            </a:pPr>
            <a:endParaRPr lang="en-US" sz="2400" smtClean="0"/>
          </a:p>
          <a:p>
            <a:pPr marL="609600" indent="-609600" eaLnBrk="1" hangingPunct="1">
              <a:lnSpc>
                <a:spcPct val="80000"/>
              </a:lnSpc>
              <a:buFontTx/>
              <a:buNone/>
            </a:pPr>
            <a:endParaRPr lang="en-US" sz="1200" smtClean="0"/>
          </a:p>
        </p:txBody>
      </p:sp>
      <p:graphicFrame>
        <p:nvGraphicFramePr>
          <p:cNvPr id="96259" name="Group 3"/>
          <p:cNvGraphicFramePr>
            <a:graphicFrameLocks noGrp="1"/>
          </p:cNvGraphicFramePr>
          <p:nvPr>
            <p:ph sz="half" idx="2"/>
          </p:nvPr>
        </p:nvGraphicFramePr>
        <p:xfrm>
          <a:off x="762000" y="3276600"/>
          <a:ext cx="7924800" cy="838200"/>
        </p:xfrm>
        <a:graphic>
          <a:graphicData uri="http://schemas.openxmlformats.org/drawingml/2006/table">
            <a:tbl>
              <a:tblPr/>
              <a:tblGrid>
                <a:gridCol w="990600"/>
                <a:gridCol w="990600"/>
                <a:gridCol w="990600"/>
                <a:gridCol w="990600"/>
                <a:gridCol w="990600"/>
                <a:gridCol w="990600"/>
                <a:gridCol w="990600"/>
                <a:gridCol w="990600"/>
              </a:tblGrid>
              <a:tr h="419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WR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INT1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INT0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TXD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RXD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sz="half" idx="1"/>
          </p:nvPr>
        </p:nvSpPr>
        <p:spPr>
          <a:xfrm>
            <a:off x="457200" y="228600"/>
            <a:ext cx="8534400" cy="6400800"/>
          </a:xfrm>
        </p:spPr>
        <p:txBody>
          <a:bodyPr/>
          <a:lstStyle/>
          <a:p>
            <a:pPr marL="609600" indent="-609600" eaLnBrk="1" hangingPunct="1">
              <a:lnSpc>
                <a:spcPct val="80000"/>
              </a:lnSpc>
            </a:pPr>
            <a:r>
              <a:rPr lang="en-US" sz="2400" smtClean="0"/>
              <a:t>Working as a “Timer”, the timer is incremented by one every machine cycle. A machine cycle consists of 12 oscillator periods, so the count rate is 1/12 of the oscillator frequency. </a:t>
            </a:r>
          </a:p>
          <a:p>
            <a:pPr marL="609600" indent="-609600" eaLnBrk="1" hangingPunct="1">
              <a:lnSpc>
                <a:spcPct val="80000"/>
              </a:lnSpc>
            </a:pPr>
            <a:r>
              <a:rPr lang="en-US" sz="2400" smtClean="0"/>
              <a:t>Working as a “Counter”, the counter is incremented in response to a falling edge transition in the external input pins. </a:t>
            </a:r>
          </a:p>
          <a:p>
            <a:pPr marL="609600" indent="-609600" eaLnBrk="1" hangingPunct="1">
              <a:lnSpc>
                <a:spcPct val="80000"/>
              </a:lnSpc>
            </a:pPr>
            <a:r>
              <a:rPr lang="en-US" sz="2400" smtClean="0"/>
              <a:t>The external input is sampled once every machine cycle. A “high” sample followed by a low sample is counted once.  </a:t>
            </a:r>
          </a:p>
          <a:p>
            <a:pPr marL="609600" indent="-609600" eaLnBrk="1" hangingPunct="1">
              <a:lnSpc>
                <a:spcPct val="80000"/>
              </a:lnSpc>
            </a:pPr>
            <a:r>
              <a:rPr lang="en-US" sz="2400" smtClean="0"/>
              <a:t> Timer 0 and Timer 1 have four operating modes.</a:t>
            </a:r>
          </a:p>
        </p:txBody>
      </p:sp>
      <p:sp>
        <p:nvSpPr>
          <p:cNvPr id="37891" name="Text Box 33"/>
          <p:cNvSpPr txBox="1">
            <a:spLocks noChangeArrowheads="1"/>
          </p:cNvSpPr>
          <p:nvPr/>
        </p:nvSpPr>
        <p:spPr bwMode="auto">
          <a:xfrm>
            <a:off x="2362200" y="4343400"/>
            <a:ext cx="4495800" cy="1676400"/>
          </a:xfrm>
          <a:prstGeom prst="rect">
            <a:avLst/>
          </a:prstGeom>
          <a:solidFill>
            <a:srgbClr val="FFFFFF"/>
          </a:solidFill>
          <a:ln w="9525">
            <a:solidFill>
              <a:srgbClr val="000000"/>
            </a:solidFill>
            <a:miter lim="800000"/>
            <a:headEnd/>
            <a:tailEnd/>
          </a:ln>
        </p:spPr>
        <p:txBody>
          <a:bodyPr wrap="none"/>
          <a:lstStyle/>
          <a:p>
            <a:r>
              <a:rPr lang="fr-FR" altLang="ja-JP" sz="2000">
                <a:latin typeface="Times New Roman" pitchFamily="18" charset="0"/>
                <a:ea typeface="ＭＳ Ｐゴシック" pitchFamily="34" charset="-128"/>
              </a:rPr>
              <a:t>M1, M0          Mode Control</a:t>
            </a:r>
          </a:p>
          <a:p>
            <a:r>
              <a:rPr lang="fr-FR" altLang="ja-JP" sz="2000">
                <a:latin typeface="Times New Roman" pitchFamily="18" charset="0"/>
                <a:ea typeface="ＭＳ Ｐゴシック" pitchFamily="34" charset="-128"/>
              </a:rPr>
              <a:t> 0     0            (Mode 0)  13 bit count mode</a:t>
            </a:r>
          </a:p>
          <a:p>
            <a:r>
              <a:rPr lang="fr-FR" altLang="ja-JP" sz="2000">
                <a:latin typeface="Times New Roman" pitchFamily="18" charset="0"/>
                <a:ea typeface="ＭＳ Ｐゴシック" pitchFamily="34" charset="-128"/>
              </a:rPr>
              <a:t> 0     1            (Mode 1)  16 bit count mode</a:t>
            </a:r>
          </a:p>
          <a:p>
            <a:r>
              <a:rPr lang="fr-FR" altLang="ja-JP" sz="2000">
                <a:latin typeface="Times New Roman" pitchFamily="18" charset="0"/>
                <a:ea typeface="ＭＳ Ｐゴシック" pitchFamily="34" charset="-128"/>
              </a:rPr>
              <a:t> 1     0            (Mode 2)  Auto reload mode</a:t>
            </a:r>
          </a:p>
          <a:p>
            <a:r>
              <a:rPr lang="fr-FR" altLang="ja-JP" sz="2000">
                <a:latin typeface="Times New Roman" pitchFamily="18" charset="0"/>
                <a:ea typeface="ＭＳ Ｐゴシック" pitchFamily="34" charset="-128"/>
              </a:rPr>
              <a:t> 1     1            (Mode 3)  Multiple mode</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0" y="0"/>
            <a:ext cx="9144000" cy="6858000"/>
          </a:xfrm>
        </p:spPr>
        <p:txBody>
          <a:bodyPr/>
          <a:lstStyle/>
          <a:p>
            <a:pPr eaLnBrk="1" hangingPunct="1">
              <a:lnSpc>
                <a:spcPct val="80000"/>
              </a:lnSpc>
            </a:pPr>
            <a:endParaRPr lang="en-US" altLang="ja-JP" sz="2400" smtClean="0">
              <a:ea typeface="ＭＳ Ｐゴシック" pitchFamily="34" charset="-128"/>
            </a:endParaRPr>
          </a:p>
          <a:p>
            <a:pPr eaLnBrk="1" hangingPunct="1">
              <a:lnSpc>
                <a:spcPct val="80000"/>
              </a:lnSpc>
              <a:buFontTx/>
              <a:buNone/>
            </a:pPr>
            <a:r>
              <a:rPr lang="en-US" altLang="ja-JP" sz="2400" smtClean="0">
                <a:ea typeface="ＭＳ Ｐゴシック" pitchFamily="34" charset="-128"/>
              </a:rPr>
              <a:t>                                                    Contd.</a:t>
            </a:r>
          </a:p>
          <a:p>
            <a:pPr eaLnBrk="1" hangingPunct="1">
              <a:lnSpc>
                <a:spcPct val="80000"/>
              </a:lnSpc>
              <a:buFontTx/>
              <a:buNone/>
            </a:pPr>
            <a:endParaRPr lang="en-US" altLang="ja-JP" sz="2400" smtClean="0">
              <a:ea typeface="ＭＳ Ｐゴシック" pitchFamily="34" charset="-128"/>
            </a:endParaRPr>
          </a:p>
          <a:p>
            <a:pPr eaLnBrk="1" hangingPunct="1">
              <a:lnSpc>
                <a:spcPct val="80000"/>
              </a:lnSpc>
            </a:pPr>
            <a:r>
              <a:rPr lang="en-US" altLang="ja-JP" sz="2400" smtClean="0">
                <a:ea typeface="ＭＳ Ｐゴシック" pitchFamily="34" charset="-128"/>
              </a:rPr>
              <a:t>Note: Mode 0-2 are same for both Timer0  and timer1 but mode 3 are not</a:t>
            </a:r>
          </a:p>
          <a:p>
            <a:pPr eaLnBrk="1" hangingPunct="1">
              <a:lnSpc>
                <a:spcPct val="80000"/>
              </a:lnSpc>
            </a:pPr>
            <a:r>
              <a:rPr lang="en-US" altLang="ja-JP" sz="2400" smtClean="0">
                <a:ea typeface="ＭＳ Ｐゴシック" pitchFamily="34" charset="-128"/>
              </a:rPr>
              <a:t>The timer0 has two FSRs called TL0 and TH0 and the timer1 has TL1 and TH1 respectively. </a:t>
            </a:r>
          </a:p>
          <a:p>
            <a:pPr eaLnBrk="1" hangingPunct="1">
              <a:lnSpc>
                <a:spcPct val="80000"/>
              </a:lnSpc>
            </a:pPr>
            <a:r>
              <a:rPr lang="en-US" altLang="ja-JP" sz="2400" smtClean="0">
                <a:ea typeface="ＭＳ Ｐゴシック" pitchFamily="34" charset="-128"/>
              </a:rPr>
              <a:t>TL0/1 are used to store the low byte and TH0/1 are used to store the high byte of the number being counted by the timer/counter. </a:t>
            </a:r>
          </a:p>
          <a:p>
            <a:pPr eaLnBrk="1" hangingPunct="1">
              <a:lnSpc>
                <a:spcPct val="80000"/>
              </a:lnSpc>
            </a:pPr>
            <a:r>
              <a:rPr lang="en-US" altLang="ja-JP" sz="2400" smtClean="0">
                <a:ea typeface="ＭＳ Ｐゴシック" pitchFamily="34" charset="-128"/>
              </a:rPr>
              <a:t>In mode 0, only TH0/1 is used as an 8-bit Counter. The timer will count from the init value in the TH0/1 to 255, and then overflows back to 0. </a:t>
            </a:r>
          </a:p>
          <a:p>
            <a:pPr eaLnBrk="1" hangingPunct="1">
              <a:lnSpc>
                <a:spcPct val="80000"/>
              </a:lnSpc>
            </a:pPr>
            <a:r>
              <a:rPr lang="en-US" altLang="ja-JP" sz="2400" smtClean="0">
                <a:ea typeface="ＭＳ Ｐゴシック" pitchFamily="34" charset="-128"/>
              </a:rPr>
              <a:t>If interrupt is enable (ET0/1 = 1) then an overflow interrupt is triggered at this time which will set TF0/1 to 1.</a:t>
            </a:r>
          </a:p>
          <a:p>
            <a:pPr eaLnBrk="1" hangingPunct="1">
              <a:lnSpc>
                <a:spcPct val="80000"/>
              </a:lnSpc>
            </a:pPr>
            <a:r>
              <a:rPr lang="en-US" altLang="ja-JP" sz="2400" smtClean="0">
                <a:ea typeface="ＭＳ Ｐゴシック" pitchFamily="34" charset="-128"/>
              </a:rPr>
              <a:t>If used as a timer  its rate equal to the oscillator rate divided by (12x32)</a:t>
            </a:r>
          </a:p>
          <a:p>
            <a:pPr eaLnBrk="1" hangingPunct="1">
              <a:lnSpc>
                <a:spcPct val="80000"/>
              </a:lnSpc>
            </a:pPr>
            <a:r>
              <a:rPr lang="en-US" altLang="ja-JP" sz="2400" smtClean="0">
                <a:ea typeface="ＭＳ Ｐゴシック" pitchFamily="34" charset="-128"/>
              </a:rPr>
              <a:t>If used as a counter, the counting rate equals to the oscillator rate divided by 32.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304800"/>
            <a:ext cx="8229600" cy="6553200"/>
          </a:xfrm>
        </p:spPr>
        <p:txBody>
          <a:bodyPr/>
          <a:lstStyle/>
          <a:p>
            <a:pPr eaLnBrk="1" hangingPunct="1">
              <a:buFontTx/>
              <a:buNone/>
            </a:pPr>
            <a:r>
              <a:rPr lang="en-US" altLang="ja-JP" sz="2400" smtClean="0">
                <a:ea typeface="ＭＳ Ｐゴシック" pitchFamily="34" charset="-128"/>
              </a:rPr>
              <a:t>                                          </a:t>
            </a:r>
            <a:r>
              <a:rPr lang="en-US" altLang="ja-JP" sz="2800" smtClean="0">
                <a:ea typeface="ＭＳ Ｐゴシック" pitchFamily="34" charset="-128"/>
              </a:rPr>
              <a:t> Contd</a:t>
            </a:r>
            <a:r>
              <a:rPr lang="en-US" altLang="ja-JP" sz="2400" smtClean="0">
                <a:ea typeface="ＭＳ Ｐゴシック" pitchFamily="34" charset="-128"/>
              </a:rPr>
              <a:t>.</a:t>
            </a:r>
          </a:p>
          <a:p>
            <a:pPr eaLnBrk="1" hangingPunct="1"/>
            <a:endParaRPr lang="en-US" altLang="ja-JP" sz="2400" smtClean="0">
              <a:ea typeface="ＭＳ Ｐゴシック" pitchFamily="34" charset="-128"/>
            </a:endParaRPr>
          </a:p>
          <a:p>
            <a:pPr eaLnBrk="1" hangingPunct="1"/>
            <a:r>
              <a:rPr lang="en-US" altLang="ja-JP" sz="2400" smtClean="0">
                <a:ea typeface="ＭＳ Ｐゴシック" pitchFamily="34" charset="-128"/>
              </a:rPr>
              <a:t>Mode 1 is the same as Mode 0, except that the Timer runs with both 16 bits of TH and TL registers together and it will count to 65535 and then overflow back to 0..</a:t>
            </a:r>
            <a:endParaRPr lang="en-US" sz="2400" smtClean="0"/>
          </a:p>
          <a:p>
            <a:pPr eaLnBrk="1" hangingPunct="1"/>
            <a:r>
              <a:rPr lang="en-US" sz="2400" smtClean="0"/>
              <a:t>If used as a timer  its rate equals to the oscillator rate divided by 12.</a:t>
            </a:r>
          </a:p>
          <a:p>
            <a:pPr eaLnBrk="1" hangingPunct="1"/>
            <a:r>
              <a:rPr lang="en-US" sz="2400" smtClean="0"/>
              <a:t>If used as a counter, the max counting rate equals to the oscillator rate divided by 24.</a:t>
            </a:r>
          </a:p>
          <a:p>
            <a:pPr eaLnBrk="1" hangingPunct="1"/>
            <a:r>
              <a:rPr lang="en-US" sz="2400" smtClean="0"/>
              <a:t>Mode 2 configures the Timer register as an 8-bit Counter (TL0/1) with automatic reload from TH0/1 after overflow. Overflow from TL0/1 not only sets TF1, but also reloads TL0/1 with the preset value of TH0/1 automatically. </a:t>
            </a:r>
          </a:p>
          <a:p>
            <a:pPr eaLnBrk="1" hangingPunct="1"/>
            <a:r>
              <a:rPr lang="en-US" sz="2400" smtClean="0"/>
              <a:t>Mode 3 is not very popular one so we skip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0"/>
            <a:ext cx="8229600" cy="6858000"/>
          </a:xfrm>
        </p:spPr>
        <p:txBody>
          <a:bodyPr/>
          <a:lstStyle/>
          <a:p>
            <a:pPr eaLnBrk="1" hangingPunct="1">
              <a:lnSpc>
                <a:spcPct val="90000"/>
              </a:lnSpc>
            </a:pPr>
            <a:r>
              <a:rPr lang="en-US" sz="2400" smtClean="0"/>
              <a:t>C51 timer/counter configuration example</a:t>
            </a:r>
            <a:r>
              <a:rPr lang="en-US" smtClean="0"/>
              <a:t> </a:t>
            </a:r>
          </a:p>
          <a:p>
            <a:pPr eaLnBrk="1" hangingPunct="1">
              <a:lnSpc>
                <a:spcPct val="90000"/>
              </a:lnSpc>
            </a:pPr>
            <a:endParaRPr lang="en-US" smtClean="0"/>
          </a:p>
          <a:p>
            <a:pPr eaLnBrk="1" hangingPunct="1">
              <a:lnSpc>
                <a:spcPct val="90000"/>
              </a:lnSpc>
              <a:buFontTx/>
              <a:buNone/>
            </a:pPr>
            <a:r>
              <a:rPr lang="en-US" altLang="ja-JP" sz="2400" smtClean="0">
                <a:ea typeface="ＭＳ Ｐゴシック" pitchFamily="34" charset="-128"/>
              </a:rPr>
              <a:t>     //0X52 = 010100102 enable timer 0 in mode 2, </a:t>
            </a:r>
          </a:p>
          <a:p>
            <a:pPr eaLnBrk="1" hangingPunct="1">
              <a:lnSpc>
                <a:spcPct val="90000"/>
              </a:lnSpc>
              <a:buFontTx/>
              <a:buNone/>
            </a:pPr>
            <a:r>
              <a:rPr lang="en-US" altLang="ja-JP" sz="2400" smtClean="0">
                <a:ea typeface="ＭＳ Ｐゴシック" pitchFamily="34" charset="-128"/>
              </a:rPr>
              <a:t>    //counter 1 in mode 1</a:t>
            </a:r>
          </a:p>
          <a:p>
            <a:pPr lvl="1" eaLnBrk="1" hangingPunct="1">
              <a:lnSpc>
                <a:spcPct val="90000"/>
              </a:lnSpc>
              <a:buFontTx/>
              <a:buNone/>
            </a:pPr>
            <a:r>
              <a:rPr lang="en-US" altLang="ja-JP" sz="2400" smtClean="0">
                <a:ea typeface="ＭＳ Ｐゴシック" pitchFamily="34" charset="-128"/>
              </a:rPr>
              <a:t>TMOD = 0X52;</a:t>
            </a:r>
          </a:p>
          <a:p>
            <a:pPr lvl="1" eaLnBrk="1" hangingPunct="1">
              <a:lnSpc>
                <a:spcPct val="90000"/>
              </a:lnSpc>
              <a:buFontTx/>
              <a:buNone/>
            </a:pPr>
            <a:endParaRPr lang="en-US" altLang="ja-JP" sz="2400" smtClean="0">
              <a:ea typeface="ＭＳ Ｐゴシック" pitchFamily="34" charset="-128"/>
            </a:endParaRPr>
          </a:p>
          <a:p>
            <a:pPr eaLnBrk="1" hangingPunct="1">
              <a:lnSpc>
                <a:spcPct val="90000"/>
              </a:lnSpc>
            </a:pPr>
            <a:r>
              <a:rPr lang="en-US" altLang="ja-JP" sz="2400" smtClean="0">
                <a:ea typeface="ＭＳ Ｐゴシック" pitchFamily="34" charset="-128"/>
              </a:rPr>
              <a:t>Here we set  the Timer/couter1 as a counter in mode 1 with 0101</a:t>
            </a:r>
            <a:r>
              <a:rPr lang="en-US" altLang="ja-JP" sz="2000" baseline="-25000" smtClean="0">
                <a:ea typeface="ＭＳ Ｐゴシック" pitchFamily="34" charset="-128"/>
              </a:rPr>
              <a:t>2</a:t>
            </a:r>
            <a:r>
              <a:rPr lang="en-US" altLang="ja-JP" sz="2400" smtClean="0">
                <a:ea typeface="ＭＳ Ｐゴシック" pitchFamily="34" charset="-128"/>
              </a:rPr>
              <a:t>  and set the Timer/counter0 as a timer in mode 2 with 0010</a:t>
            </a:r>
            <a:r>
              <a:rPr lang="en-US" altLang="ja-JP" sz="2000" baseline="-25000" smtClean="0">
                <a:ea typeface="ＭＳ Ｐゴシック" pitchFamily="34" charset="-128"/>
              </a:rPr>
              <a:t>2</a:t>
            </a:r>
            <a:r>
              <a:rPr lang="en-US" altLang="ja-JP" sz="2400" smtClean="0">
                <a:ea typeface="ＭＳ Ｐゴシック" pitchFamily="34" charset="-128"/>
              </a:rPr>
              <a:t>.  </a:t>
            </a:r>
          </a:p>
          <a:p>
            <a:pPr eaLnBrk="1" hangingPunct="1">
              <a:lnSpc>
                <a:spcPct val="90000"/>
              </a:lnSpc>
            </a:pPr>
            <a:r>
              <a:rPr lang="en-US" altLang="ja-JP" sz="2400" smtClean="0">
                <a:ea typeface="ＭＳ Ｐゴシック" pitchFamily="34" charset="-128"/>
              </a:rPr>
              <a:t>The counter in mode 1  counts the input pulses up to 65,535 and then overflows back to 0.  </a:t>
            </a:r>
          </a:p>
          <a:p>
            <a:pPr eaLnBrk="1" hangingPunct="1">
              <a:lnSpc>
                <a:spcPct val="90000"/>
              </a:lnSpc>
            </a:pPr>
            <a:r>
              <a:rPr lang="en-US" altLang="ja-JP" sz="2400" smtClean="0">
                <a:ea typeface="ＭＳ Ｐゴシック" pitchFamily="34" charset="-128"/>
              </a:rPr>
              <a:t>If the T1(P3.5) pin is connected to an encoder which produces one pulse each revolution of a motor, then we can use TH1 and TL1 to calculate total input pulses in the port pin P3.5 by TH1*256 + TL1 in a specified period of time which is controlled by the timer0. In this way, we can conclude how fast the motor is running.</a:t>
            </a:r>
            <a:endParaRPr lang="en-US" sz="24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457200" y="304800"/>
            <a:ext cx="8229600" cy="5821363"/>
          </a:xfrm>
        </p:spPr>
        <p:txBody>
          <a:bodyPr/>
          <a:lstStyle/>
          <a:p>
            <a:pPr algn="ctr" eaLnBrk="1" hangingPunct="1">
              <a:buFontTx/>
              <a:buNone/>
            </a:pPr>
            <a:r>
              <a:rPr lang="en-US" altLang="ja-JP" smtClean="0">
                <a:ea typeface="ＭＳ Ｐゴシック" pitchFamily="34" charset="-128"/>
              </a:rPr>
              <a:t>Contd.</a:t>
            </a:r>
          </a:p>
          <a:p>
            <a:pPr eaLnBrk="1" hangingPunct="1"/>
            <a:r>
              <a:rPr lang="en-US" altLang="ja-JP" smtClean="0">
                <a:ea typeface="ＭＳ Ｐゴシック" pitchFamily="34" charset="-128"/>
              </a:rPr>
              <a:t>The timer 0 is set in mode 2 which is an auto reload mode. You can set  TH0 and TH1 to control the time out period for calculation the rotation rate of the motor.</a:t>
            </a:r>
          </a:p>
          <a:p>
            <a:pPr eaLnBrk="1" hangingPunct="1"/>
            <a:r>
              <a:rPr lang="en-US" altLang="ja-JP" smtClean="0">
                <a:ea typeface="ＭＳ Ｐゴシック" pitchFamily="34" charset="-128"/>
              </a:rPr>
              <a:t>After time out from timer 0, the TH1 and TL1 must be cleared to 0 to start over the pulse counting again.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pPr algn="l" eaLnBrk="1" hangingPunct="1">
              <a:defRPr/>
            </a:pPr>
            <a:r>
              <a:rPr lang="en-US" sz="4000" smtClean="0"/>
              <a:t/>
            </a:r>
            <a:br>
              <a:rPr lang="en-US" sz="4000" smtClean="0"/>
            </a:br>
            <a:r>
              <a:rPr lang="en-US" sz="3200" smtClean="0"/>
              <a:t/>
            </a:r>
            <a:br>
              <a:rPr lang="en-US" sz="3200" smtClean="0"/>
            </a:br>
            <a:r>
              <a:rPr lang="en-US" sz="3200" smtClean="0"/>
              <a:t>1. 8051 Chip Pins</a:t>
            </a:r>
            <a:r>
              <a:rPr lang="en-US" smtClean="0"/>
              <a:t> </a:t>
            </a:r>
            <a:r>
              <a:rPr lang="en-US" sz="3200" smtClean="0"/>
              <a:t/>
            </a:r>
            <a:br>
              <a:rPr lang="en-US" sz="3200" smtClean="0"/>
            </a:br>
            <a:r>
              <a:rPr lang="en-US" sz="4000" smtClean="0"/>
              <a:t> </a:t>
            </a:r>
            <a:br>
              <a:rPr lang="en-US" sz="4000" smtClean="0"/>
            </a:br>
            <a:endParaRPr lang="en-US" sz="4000" smtClean="0"/>
          </a:p>
        </p:txBody>
      </p:sp>
      <p:sp>
        <p:nvSpPr>
          <p:cNvPr id="12291" name="Content Placeholder 2"/>
          <p:cNvSpPr>
            <a:spLocks noGrp="1"/>
          </p:cNvSpPr>
          <p:nvPr>
            <p:ph idx="4294967295"/>
          </p:nvPr>
        </p:nvSpPr>
        <p:spPr>
          <a:xfrm>
            <a:off x="457200" y="1219200"/>
            <a:ext cx="8229600" cy="4525963"/>
          </a:xfrm>
        </p:spPr>
        <p:txBody>
          <a:bodyPr/>
          <a:lstStyle/>
          <a:p>
            <a:pPr algn="ctr" eaLnBrk="1" hangingPunct="1">
              <a:lnSpc>
                <a:spcPct val="80000"/>
              </a:lnSpc>
              <a:buFontTx/>
              <a:buNone/>
            </a:pPr>
            <a:r>
              <a:rPr lang="en-US" sz="2600" smtClean="0"/>
              <a:t>    40 pins on the 8051 chip. </a:t>
            </a:r>
          </a:p>
          <a:p>
            <a:pPr eaLnBrk="1" hangingPunct="1">
              <a:lnSpc>
                <a:spcPct val="80000"/>
              </a:lnSpc>
              <a:buFontTx/>
              <a:buNone/>
            </a:pPr>
            <a:r>
              <a:rPr lang="en-US" sz="2600" smtClean="0"/>
              <a:t>    Most of these pins are used to connect to I/O devices or external data and code memory. </a:t>
            </a:r>
          </a:p>
          <a:p>
            <a:pPr eaLnBrk="1" hangingPunct="1">
              <a:lnSpc>
                <a:spcPct val="80000"/>
              </a:lnSpc>
            </a:pPr>
            <a:r>
              <a:rPr lang="en-US" sz="2600" smtClean="0"/>
              <a:t>    4 I/O port take 32 pins(4 x 8 bits) plus a pair of XTALS pins for crystal clock </a:t>
            </a:r>
          </a:p>
          <a:p>
            <a:pPr eaLnBrk="1" hangingPunct="1">
              <a:lnSpc>
                <a:spcPct val="80000"/>
              </a:lnSpc>
            </a:pPr>
            <a:r>
              <a:rPr lang="en-US" sz="2600" smtClean="0"/>
              <a:t>    A pair of Vcc and GND pins for power supply (the 8051 chip needs +5V 500mA to function properly)</a:t>
            </a:r>
          </a:p>
          <a:p>
            <a:pPr eaLnBrk="1" hangingPunct="1">
              <a:lnSpc>
                <a:spcPct val="80000"/>
              </a:lnSpc>
            </a:pPr>
            <a:r>
              <a:rPr lang="en-US" sz="2600" smtClean="0"/>
              <a:t>    A pair of timer pins for timing controls, a group of pins (EA, ALE, PSEN, WR, RD) for internal and external data and code memory access controls </a:t>
            </a:r>
          </a:p>
          <a:p>
            <a:pPr eaLnBrk="1" hangingPunct="1">
              <a:lnSpc>
                <a:spcPct val="80000"/>
              </a:lnSpc>
            </a:pPr>
            <a:r>
              <a:rPr lang="en-US" sz="2600" smtClean="0"/>
              <a:t>    One Reset pin for reboot purpose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228600"/>
            <a:ext cx="8229600" cy="6400800"/>
          </a:xfrm>
        </p:spPr>
        <p:txBody>
          <a:bodyPr/>
          <a:lstStyle/>
          <a:p>
            <a:pPr eaLnBrk="1" hangingPunct="1">
              <a:lnSpc>
                <a:spcPct val="80000"/>
              </a:lnSpc>
            </a:pPr>
            <a:r>
              <a:rPr lang="en-US" altLang="ja-JP" sz="2000" smtClean="0">
                <a:ea typeface="ＭＳ Ｐゴシック" pitchFamily="34" charset="-128"/>
              </a:rPr>
              <a:t>Example produces a 25 ms timeout delay by timer1.  25,000 machine clocks take 25ms, because one machine cycle = 1 µs in 12 MHZ crystal oscillator 8051.</a:t>
            </a:r>
          </a:p>
          <a:p>
            <a:pPr eaLnBrk="1" hangingPunct="1">
              <a:lnSpc>
                <a:spcPct val="80000"/>
              </a:lnSpc>
            </a:pPr>
            <a:endParaRPr lang="en-US" sz="2000" smtClean="0"/>
          </a:p>
          <a:p>
            <a:pPr lvl="1" eaLnBrk="1" hangingPunct="1">
              <a:lnSpc>
                <a:spcPct val="80000"/>
              </a:lnSpc>
              <a:buFontTx/>
              <a:buNone/>
            </a:pPr>
            <a:r>
              <a:rPr lang="en-US" altLang="ja-JP" sz="2000" smtClean="0">
                <a:ea typeface="ＭＳ Ｐゴシック" pitchFamily="34" charset="-128"/>
              </a:rPr>
              <a:t>//Clear all T1 control bits in TMOD.</a:t>
            </a:r>
          </a:p>
          <a:p>
            <a:pPr lvl="1" eaLnBrk="1" hangingPunct="1">
              <a:lnSpc>
                <a:spcPct val="80000"/>
              </a:lnSpc>
              <a:buFontTx/>
              <a:buNone/>
            </a:pPr>
            <a:r>
              <a:rPr lang="en-US" altLang="ja-JP" sz="2000" smtClean="0">
                <a:ea typeface="ＭＳ Ｐゴシック" pitchFamily="34" charset="-128"/>
              </a:rPr>
              <a:t>TMOD &amp;=  0x0F; </a:t>
            </a:r>
          </a:p>
          <a:p>
            <a:pPr lvl="1" eaLnBrk="1" hangingPunct="1">
              <a:lnSpc>
                <a:spcPct val="80000"/>
              </a:lnSpc>
              <a:buFontTx/>
              <a:buNone/>
            </a:pPr>
            <a:r>
              <a:rPr lang="en-US" altLang="ja-JP" sz="2000" smtClean="0">
                <a:ea typeface="ＭＳ Ｐゴシック" pitchFamily="34" charset="-128"/>
              </a:rPr>
              <a:t>//set T1 in mode 1 and leave T0 unchanged</a:t>
            </a:r>
          </a:p>
          <a:p>
            <a:pPr lvl="1" eaLnBrk="1" hangingPunct="1">
              <a:lnSpc>
                <a:spcPct val="80000"/>
              </a:lnSpc>
              <a:buFontTx/>
              <a:buNone/>
            </a:pPr>
            <a:r>
              <a:rPr lang="en-US" altLang="ja-JP" sz="2000" smtClean="0">
                <a:ea typeface="ＭＳ Ｐゴシック" pitchFamily="34" charset="-128"/>
              </a:rPr>
              <a:t>TMOD  |=   0X10;   </a:t>
            </a:r>
          </a:p>
          <a:p>
            <a:pPr lvl="1" eaLnBrk="1" hangingPunct="1">
              <a:lnSpc>
                <a:spcPct val="80000"/>
              </a:lnSpc>
              <a:buFontTx/>
              <a:buNone/>
            </a:pPr>
            <a:r>
              <a:rPr lang="en-US" altLang="ja-JP" sz="2000" smtClean="0">
                <a:ea typeface="ＭＳ Ｐゴシック" pitchFamily="34" charset="-128"/>
              </a:rPr>
              <a:t>ET1 = 0;               //don’t need interrupt</a:t>
            </a:r>
          </a:p>
          <a:p>
            <a:pPr lvl="1" eaLnBrk="1" hangingPunct="1">
              <a:lnSpc>
                <a:spcPct val="80000"/>
              </a:lnSpc>
              <a:buFontTx/>
              <a:buNone/>
            </a:pPr>
            <a:r>
              <a:rPr lang="en-US" altLang="ja-JP" sz="2000" smtClean="0">
                <a:ea typeface="ＭＳ Ｐゴシック" pitchFamily="34" charset="-128"/>
              </a:rPr>
              <a:t>TH =  0X9E;            //0X9E = 158</a:t>
            </a:r>
          </a:p>
          <a:p>
            <a:pPr lvl="1" eaLnBrk="1" hangingPunct="1">
              <a:lnSpc>
                <a:spcPct val="80000"/>
              </a:lnSpc>
              <a:buFontTx/>
              <a:buNone/>
            </a:pPr>
            <a:r>
              <a:rPr lang="en-US" altLang="ja-JP" sz="2000" smtClean="0">
                <a:ea typeface="ＭＳ Ｐゴシック" pitchFamily="34" charset="-128"/>
              </a:rPr>
              <a:t>TL =  0X62;            </a:t>
            </a:r>
          </a:p>
          <a:p>
            <a:pPr lvl="1" eaLnBrk="1" hangingPunct="1">
              <a:lnSpc>
                <a:spcPct val="80000"/>
              </a:lnSpc>
              <a:buFontTx/>
              <a:buNone/>
            </a:pPr>
            <a:r>
              <a:rPr lang="en-US" altLang="ja-JP" sz="2000" smtClean="0">
                <a:ea typeface="ＭＳ Ｐゴシック" pitchFamily="34" charset="-128"/>
              </a:rPr>
              <a:t>           //0X62 = 98, 158 x 256 + 98 = 40536</a:t>
            </a:r>
          </a:p>
          <a:p>
            <a:pPr lvl="1" eaLnBrk="1" hangingPunct="1">
              <a:lnSpc>
                <a:spcPct val="80000"/>
              </a:lnSpc>
              <a:buFontTx/>
              <a:buNone/>
            </a:pPr>
            <a:r>
              <a:rPr lang="en-US" altLang="ja-JP" sz="2000" smtClean="0">
                <a:ea typeface="ＭＳ Ｐゴシック" pitchFamily="34" charset="-128"/>
              </a:rPr>
              <a:t>           // 65536 – 25000 = 40536</a:t>
            </a:r>
          </a:p>
          <a:p>
            <a:pPr lvl="1" eaLnBrk="1" hangingPunct="1">
              <a:lnSpc>
                <a:spcPct val="80000"/>
              </a:lnSpc>
              <a:buFontTx/>
              <a:buNone/>
            </a:pPr>
            <a:r>
              <a:rPr lang="en-US" altLang="ja-JP" sz="2000" smtClean="0">
                <a:ea typeface="ＭＳ Ｐゴシック" pitchFamily="34" charset="-128"/>
              </a:rPr>
              <a:t>TF1 = 0;         //reset timer 1 overflow flag</a:t>
            </a:r>
          </a:p>
          <a:p>
            <a:pPr lvl="1" eaLnBrk="1" hangingPunct="1">
              <a:lnSpc>
                <a:spcPct val="80000"/>
              </a:lnSpc>
              <a:buFontTx/>
              <a:buNone/>
            </a:pPr>
            <a:r>
              <a:rPr lang="en-US" altLang="ja-JP" sz="2000" smtClean="0">
                <a:ea typeface="ＭＳ Ｐゴシック" pitchFamily="34" charset="-128"/>
              </a:rPr>
              <a:t>TR1 =1;                 // start timer1</a:t>
            </a:r>
          </a:p>
          <a:p>
            <a:pPr lvl="1" eaLnBrk="1" hangingPunct="1">
              <a:lnSpc>
                <a:spcPct val="80000"/>
              </a:lnSpc>
              <a:buFontTx/>
              <a:buNone/>
            </a:pPr>
            <a:r>
              <a:rPr lang="en-US" altLang="ja-JP" sz="2000" smtClean="0">
                <a:ea typeface="ＭＳ Ｐゴシック" pitchFamily="34" charset="-128"/>
              </a:rPr>
              <a:t>// The loop will go 25ms until the timer 1 //overflow flag is set to 1</a:t>
            </a:r>
          </a:p>
          <a:p>
            <a:pPr lvl="1" eaLnBrk="1" hangingPunct="1">
              <a:lnSpc>
                <a:spcPct val="80000"/>
              </a:lnSpc>
              <a:buFontTx/>
              <a:buNone/>
            </a:pPr>
            <a:r>
              <a:rPr lang="en-US" altLang="ja-JP" sz="2000" smtClean="0">
                <a:ea typeface="ＭＳ Ｐゴシック" pitchFamily="34" charset="-128"/>
              </a:rPr>
              <a:t>while ( TF1 != 1);  </a:t>
            </a:r>
          </a:p>
          <a:p>
            <a:pPr lvl="1" eaLnBrk="1" hangingPunct="1">
              <a:lnSpc>
                <a:spcPct val="80000"/>
              </a:lnSpc>
              <a:buFontTx/>
              <a:buNone/>
            </a:pPr>
            <a:r>
              <a:rPr lang="en-US" altLang="ja-JP" sz="2000" smtClean="0">
                <a:ea typeface="ＭＳ Ｐゴシック" pitchFamily="34" charset="-128"/>
              </a:rPr>
              <a:t>TF1 =0;                 //reset TF1</a:t>
            </a:r>
          </a:p>
          <a:p>
            <a:pPr lvl="1" eaLnBrk="1" hangingPunct="1">
              <a:lnSpc>
                <a:spcPct val="80000"/>
              </a:lnSpc>
              <a:buFontTx/>
              <a:buNone/>
            </a:pPr>
            <a:endParaRPr lang="en-US" altLang="ja-JP" sz="1800" smtClean="0">
              <a:ea typeface="ＭＳ Ｐゴシック" pitchFamily="34" charset="-128"/>
            </a:endParaRPr>
          </a:p>
          <a:p>
            <a:pPr eaLnBrk="1" hangingPunct="1">
              <a:lnSpc>
                <a:spcPct val="80000"/>
              </a:lnSpc>
            </a:pPr>
            <a:r>
              <a:rPr lang="en-US" altLang="ja-JP" sz="2000" smtClean="0">
                <a:ea typeface="ＭＳ Ｐゴシック" pitchFamily="34" charset="-128"/>
              </a:rPr>
              <a:t>You can not use any bit symbol in TMOD because it is not bit addressable. You must use bit-wise operation to set TMOD.</a:t>
            </a:r>
            <a:endParaRPr lang="en-US" sz="2000" smtClean="0">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half" idx="1"/>
          </p:nvPr>
        </p:nvSpPr>
        <p:spPr>
          <a:xfrm>
            <a:off x="457200" y="0"/>
            <a:ext cx="8305800" cy="6477000"/>
          </a:xfrm>
        </p:spPr>
        <p:txBody>
          <a:bodyPr/>
          <a:lstStyle/>
          <a:p>
            <a:pPr eaLnBrk="1" hangingPunct="1">
              <a:lnSpc>
                <a:spcPct val="80000"/>
              </a:lnSpc>
            </a:pPr>
            <a:endParaRPr lang="en-US" sz="2400" u="sng" smtClean="0"/>
          </a:p>
          <a:p>
            <a:pPr eaLnBrk="1" hangingPunct="1">
              <a:lnSpc>
                <a:spcPct val="80000"/>
              </a:lnSpc>
              <a:buFontTx/>
              <a:buNone/>
            </a:pPr>
            <a:r>
              <a:rPr lang="en-US" sz="2400" u="sng" smtClean="0"/>
              <a:t>8.  PCON ( Power Control Register) SFR (Not bit addreesible)</a:t>
            </a:r>
          </a:p>
          <a:p>
            <a:pPr eaLnBrk="1" hangingPunct="1">
              <a:lnSpc>
                <a:spcPct val="80000"/>
              </a:lnSpc>
              <a:buFontTx/>
              <a:buNone/>
            </a:pPr>
            <a:endParaRPr lang="en-US" sz="2400" u="sng" smtClean="0"/>
          </a:p>
          <a:p>
            <a:pPr eaLnBrk="1" hangingPunct="1">
              <a:lnSpc>
                <a:spcPct val="80000"/>
              </a:lnSpc>
              <a:buFontTx/>
              <a:buNone/>
            </a:pPr>
            <a:endParaRPr lang="en-US" sz="2400" u="sng" smtClean="0"/>
          </a:p>
          <a:p>
            <a:pPr eaLnBrk="1" hangingPunct="1">
              <a:lnSpc>
                <a:spcPct val="80000"/>
              </a:lnSpc>
              <a:buFontTx/>
              <a:buNone/>
            </a:pPr>
            <a:endParaRPr lang="en-US" sz="2400" u="sng" smtClean="0"/>
          </a:p>
          <a:p>
            <a:pPr eaLnBrk="1" hangingPunct="1">
              <a:lnSpc>
                <a:spcPct val="80000"/>
              </a:lnSpc>
              <a:buFontTx/>
              <a:buNone/>
            </a:pPr>
            <a:endParaRPr lang="en-US" sz="2400" u="sng" smtClean="0"/>
          </a:p>
          <a:p>
            <a:pPr eaLnBrk="1" hangingPunct="1">
              <a:lnSpc>
                <a:spcPct val="80000"/>
              </a:lnSpc>
              <a:buFontTx/>
              <a:buNone/>
            </a:pPr>
            <a:endParaRPr lang="en-US" sz="2400" u="sng" smtClean="0"/>
          </a:p>
          <a:p>
            <a:pPr eaLnBrk="1" hangingPunct="1">
              <a:lnSpc>
                <a:spcPct val="80000"/>
              </a:lnSpc>
              <a:buFontTx/>
              <a:buNone/>
            </a:pPr>
            <a:endParaRPr lang="en-US" sz="2400" u="sng" smtClean="0"/>
          </a:p>
          <a:p>
            <a:pPr eaLnBrk="1" hangingPunct="1">
              <a:lnSpc>
                <a:spcPct val="80000"/>
              </a:lnSpc>
              <a:buFontTx/>
              <a:buNone/>
            </a:pPr>
            <a:endParaRPr lang="en-US" sz="2400" smtClean="0"/>
          </a:p>
          <a:p>
            <a:pPr eaLnBrk="1" hangingPunct="1">
              <a:lnSpc>
                <a:spcPct val="80000"/>
              </a:lnSpc>
            </a:pPr>
            <a:r>
              <a:rPr lang="en-US" sz="2000" smtClean="0"/>
              <a:t>SMOD(serial mode) 1= high baud rate, 0 = low baud rate</a:t>
            </a:r>
          </a:p>
          <a:p>
            <a:pPr eaLnBrk="1" hangingPunct="1">
              <a:lnSpc>
                <a:spcPct val="80000"/>
              </a:lnSpc>
            </a:pPr>
            <a:r>
              <a:rPr lang="en-US" sz="2000" smtClean="0"/>
              <a:t>GF1, GF2 flags for free use</a:t>
            </a:r>
          </a:p>
          <a:p>
            <a:pPr eaLnBrk="1" hangingPunct="1">
              <a:lnSpc>
                <a:spcPct val="80000"/>
              </a:lnSpc>
            </a:pPr>
            <a:r>
              <a:rPr lang="en-US" sz="2000" smtClean="0"/>
              <a:t>PD:  1= power down mode for CMOS </a:t>
            </a:r>
            <a:endParaRPr lang="fr-FR" sz="2000" smtClean="0"/>
          </a:p>
          <a:p>
            <a:pPr eaLnBrk="1" hangingPunct="1">
              <a:lnSpc>
                <a:spcPct val="80000"/>
              </a:lnSpc>
            </a:pPr>
            <a:r>
              <a:rPr lang="fr-FR" sz="2000" smtClean="0"/>
              <a:t>IDL: 1= idle mode. </a:t>
            </a:r>
          </a:p>
          <a:p>
            <a:pPr eaLnBrk="1" hangingPunct="1">
              <a:lnSpc>
                <a:spcPct val="80000"/>
              </a:lnSpc>
            </a:pPr>
            <a:r>
              <a:rPr lang="fr-FR" sz="2000" smtClean="0"/>
              <a:t>Ex. PCON |= 0X01;  </a:t>
            </a:r>
            <a:endParaRPr lang="en-US" sz="2000" smtClean="0"/>
          </a:p>
          <a:p>
            <a:pPr eaLnBrk="1" hangingPunct="1">
              <a:lnSpc>
                <a:spcPct val="80000"/>
              </a:lnSpc>
              <a:buFontTx/>
              <a:buNone/>
            </a:pPr>
            <a:r>
              <a:rPr lang="en-US" sz="2000" smtClean="0"/>
              <a:t>     // to set the IDL bit 1 to force the CPU in a power save mode </a:t>
            </a:r>
          </a:p>
          <a:p>
            <a:pPr eaLnBrk="1" hangingPunct="1">
              <a:lnSpc>
                <a:spcPct val="80000"/>
              </a:lnSpc>
              <a:buFontTx/>
              <a:buNone/>
            </a:pPr>
            <a:r>
              <a:rPr lang="en-US" sz="2000" smtClean="0"/>
              <a:t>    //  the |operator is a shorthand bit wise logical OR operator  </a:t>
            </a:r>
          </a:p>
          <a:p>
            <a:pPr eaLnBrk="1" hangingPunct="1">
              <a:lnSpc>
                <a:spcPct val="80000"/>
              </a:lnSpc>
            </a:pPr>
            <a:r>
              <a:rPr lang="en-US" sz="2000" smtClean="0"/>
              <a:t>The Acc, B, DPH, DPL, SP SFRs  are only accessible by assembly languages such as </a:t>
            </a:r>
          </a:p>
        </p:txBody>
      </p:sp>
      <p:graphicFrame>
        <p:nvGraphicFramePr>
          <p:cNvPr id="20585" name="Group 105"/>
          <p:cNvGraphicFramePr>
            <a:graphicFrameLocks noGrp="1"/>
          </p:cNvGraphicFramePr>
          <p:nvPr>
            <p:ph sz="half" idx="2"/>
          </p:nvPr>
        </p:nvGraphicFramePr>
        <p:xfrm>
          <a:off x="914400" y="1600200"/>
          <a:ext cx="7772400" cy="1295400"/>
        </p:xfrm>
        <a:graphic>
          <a:graphicData uri="http://schemas.openxmlformats.org/drawingml/2006/table">
            <a:tbl>
              <a:tblPr/>
              <a:tblGrid>
                <a:gridCol w="971550"/>
                <a:gridCol w="971550"/>
                <a:gridCol w="971550"/>
                <a:gridCol w="971550"/>
                <a:gridCol w="971550"/>
                <a:gridCol w="971550"/>
                <a:gridCol w="971550"/>
                <a:gridCol w="971550"/>
              </a:tblGrid>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SMOD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 --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  --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   --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GF1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GF2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PD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IDL</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sz="half" idx="1"/>
          </p:nvPr>
        </p:nvSpPr>
        <p:spPr>
          <a:xfrm>
            <a:off x="457200" y="304800"/>
            <a:ext cx="8229600" cy="6096000"/>
          </a:xfrm>
        </p:spPr>
        <p:txBody>
          <a:bodyPr/>
          <a:lstStyle/>
          <a:p>
            <a:pPr eaLnBrk="1" hangingPunct="1">
              <a:lnSpc>
                <a:spcPct val="80000"/>
              </a:lnSpc>
              <a:buFontTx/>
              <a:buNone/>
            </a:pPr>
            <a:r>
              <a:rPr lang="en-US" sz="2400" u="sng" smtClean="0"/>
              <a:t>9.  SCON ( Serial Port Control Register) SFR</a:t>
            </a: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400" smtClean="0"/>
          </a:p>
          <a:p>
            <a:pPr lvl="1" eaLnBrk="1" hangingPunct="1">
              <a:lnSpc>
                <a:spcPct val="80000"/>
              </a:lnSpc>
              <a:buFontTx/>
              <a:buNone/>
            </a:pPr>
            <a:endParaRPr lang="en-US" sz="2000" smtClean="0"/>
          </a:p>
          <a:p>
            <a:pPr lvl="1" eaLnBrk="1" hangingPunct="1">
              <a:lnSpc>
                <a:spcPct val="80000"/>
              </a:lnSpc>
              <a:buFontTx/>
              <a:buNone/>
            </a:pPr>
            <a:r>
              <a:rPr lang="en-US" sz="2000" smtClean="0"/>
              <a:t>REN: Receiver enable is set/reset by program</a:t>
            </a:r>
          </a:p>
          <a:p>
            <a:pPr lvl="1" eaLnBrk="1" hangingPunct="1">
              <a:lnSpc>
                <a:spcPct val="80000"/>
              </a:lnSpc>
              <a:buFontTx/>
              <a:buNone/>
            </a:pPr>
            <a:r>
              <a:rPr lang="en-US" sz="2000" smtClean="0"/>
              <a:t>TB8:  stores transmitted bit 8(9th bit, the stop bit)</a:t>
            </a:r>
          </a:p>
          <a:p>
            <a:pPr lvl="1" eaLnBrk="1" hangingPunct="1">
              <a:lnSpc>
                <a:spcPct val="80000"/>
              </a:lnSpc>
              <a:buFontTx/>
              <a:buNone/>
            </a:pPr>
            <a:r>
              <a:rPr lang="en-US" sz="2000" smtClean="0"/>
              <a:t>RB8:  Stores received bit 8(9th bit, the stop bit)</a:t>
            </a:r>
          </a:p>
          <a:p>
            <a:pPr lvl="1" eaLnBrk="1" hangingPunct="1">
              <a:lnSpc>
                <a:spcPct val="80000"/>
              </a:lnSpc>
              <a:buFontTx/>
              <a:buNone/>
            </a:pPr>
            <a:r>
              <a:rPr lang="en-US" sz="2000" smtClean="0"/>
              <a:t>TI:     Transmit Interrupt is set at the end of 8th bit (mode 0)/ at the stop bit (other modes) indicating the completion of one byte transmission, reset by program</a:t>
            </a:r>
          </a:p>
          <a:p>
            <a:pPr lvl="1" eaLnBrk="1" hangingPunct="1">
              <a:lnSpc>
                <a:spcPct val="80000"/>
              </a:lnSpc>
              <a:buFontTx/>
              <a:buNone/>
            </a:pPr>
            <a:r>
              <a:rPr lang="en-US" sz="2000" smtClean="0"/>
              <a:t>RI:     Receive Interrupt is set at the end of 8th bit (mode 0)/at the stop bit (other modes) indicating the completion of one byte receiving,  reset by program</a:t>
            </a:r>
          </a:p>
        </p:txBody>
      </p:sp>
      <p:graphicFrame>
        <p:nvGraphicFramePr>
          <p:cNvPr id="21605" name="Group 101"/>
          <p:cNvGraphicFramePr>
            <a:graphicFrameLocks noGrp="1"/>
          </p:cNvGraphicFramePr>
          <p:nvPr>
            <p:ph sz="half" idx="2"/>
          </p:nvPr>
        </p:nvGraphicFramePr>
        <p:xfrm>
          <a:off x="685800" y="1066800"/>
          <a:ext cx="7848600" cy="1600200"/>
        </p:xfrm>
        <a:graphic>
          <a:graphicData uri="http://schemas.openxmlformats.org/drawingml/2006/table">
            <a:tbl>
              <a:tblPr/>
              <a:tblGrid>
                <a:gridCol w="981075"/>
                <a:gridCol w="981075"/>
                <a:gridCol w="981075"/>
                <a:gridCol w="981075"/>
                <a:gridCol w="981075"/>
                <a:gridCol w="981075"/>
                <a:gridCol w="981075"/>
                <a:gridCol w="981075"/>
              </a:tblGrid>
              <a:tr h="8001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bit 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01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SM0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SM1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SM2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REN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TB8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RB8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TI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Times" pitchFamily="18" charset="0"/>
                          <a:cs typeface="Times New Roman" pitchFamily="18" charset="0"/>
                        </a:rPr>
                        <a:t>RI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1"/>
          </p:nvPr>
        </p:nvSpPr>
        <p:spPr>
          <a:xfrm>
            <a:off x="228600" y="152400"/>
            <a:ext cx="8763000" cy="6477000"/>
          </a:xfrm>
        </p:spPr>
        <p:txBody>
          <a:bodyPr/>
          <a:lstStyle/>
          <a:p>
            <a:pPr eaLnBrk="1" hangingPunct="1"/>
            <a:r>
              <a:rPr lang="en-US" sz="2000" smtClean="0"/>
              <a:t>RI and TI flag in SCON FSR are used to detect the interrupt events. </a:t>
            </a:r>
          </a:p>
          <a:p>
            <a:pPr eaLnBrk="1" hangingPunct="1"/>
            <a:r>
              <a:rPr lang="en-US" sz="2000" smtClean="0"/>
              <a:t>If RI = 1 then a byte is received at the RxD pin. If  TI = 1 then a byte is transmitted from the TxD pin.</a:t>
            </a:r>
          </a:p>
          <a:p>
            <a:pPr eaLnBrk="1" hangingPunct="1"/>
            <a:endParaRPr lang="en-US" sz="2000" smtClean="0"/>
          </a:p>
          <a:p>
            <a:pPr eaLnBrk="1" hangingPunct="1">
              <a:buFontTx/>
              <a:buNone/>
            </a:pPr>
            <a:endParaRPr lang="en-US" sz="2800" smtClean="0"/>
          </a:p>
          <a:p>
            <a:pPr eaLnBrk="1" hangingPunct="1"/>
            <a:endParaRPr lang="en-US" sz="2800" smtClean="0"/>
          </a:p>
          <a:p>
            <a:pPr eaLnBrk="1" hangingPunct="1">
              <a:buFontTx/>
              <a:buNone/>
            </a:pPr>
            <a:endParaRPr lang="en-US" sz="2800" smtClean="0"/>
          </a:p>
          <a:p>
            <a:pPr eaLnBrk="1" hangingPunct="1"/>
            <a:endParaRPr lang="en-US" sz="2400" smtClean="0"/>
          </a:p>
          <a:p>
            <a:pPr eaLnBrk="1" hangingPunct="1">
              <a:buFontTx/>
              <a:buNone/>
            </a:pPr>
            <a:r>
              <a:rPr lang="en-US" sz="2400" smtClean="0"/>
              <a:t>    </a:t>
            </a:r>
          </a:p>
          <a:p>
            <a:pPr eaLnBrk="1" hangingPunct="1">
              <a:buFontTx/>
              <a:buNone/>
            </a:pPr>
            <a:r>
              <a:rPr lang="en-US" sz="2400" smtClean="0"/>
              <a:t>We focus on  mode 0 and mode1 because mode 2 and mode 3 are not often used.</a:t>
            </a:r>
          </a:p>
          <a:p>
            <a:pPr algn="just" eaLnBrk="1" hangingPunct="1"/>
            <a:endParaRPr lang="en-US" sz="2400" smtClean="0"/>
          </a:p>
        </p:txBody>
      </p:sp>
      <p:graphicFrame>
        <p:nvGraphicFramePr>
          <p:cNvPr id="22701" name="Group 173"/>
          <p:cNvGraphicFramePr>
            <a:graphicFrameLocks noGrp="1"/>
          </p:cNvGraphicFramePr>
          <p:nvPr>
            <p:ph sz="half" idx="2"/>
          </p:nvPr>
        </p:nvGraphicFramePr>
        <p:xfrm>
          <a:off x="381000" y="1295400"/>
          <a:ext cx="8382000" cy="2388553"/>
        </p:xfrm>
        <a:graphic>
          <a:graphicData uri="http://schemas.openxmlformats.org/drawingml/2006/table">
            <a:tbl>
              <a:tblPr/>
              <a:tblGrid>
                <a:gridCol w="1476375"/>
                <a:gridCol w="1473200"/>
                <a:gridCol w="1476375"/>
                <a:gridCol w="1974850"/>
                <a:gridCol w="1981200"/>
              </a:tblGrid>
              <a:tr h="3159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SM0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SM1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Serial Mode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Baud Rate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Device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0 (Sync.)</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half duplex,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Oscillator/12</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(fixed)</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8-bit shift register</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1(Async)</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full duplex</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Set by Timer 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8-bit UART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2(Sync)</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half duplex</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Oscillator/64</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(fixed)</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9-bit UART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3(Async)</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full duplex</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Set by Timer 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Times" pitchFamily="18" charset="0"/>
                          <a:cs typeface="Times New Roman" pitchFamily="18" charset="0"/>
                        </a:rPr>
                        <a:t>9-bit UART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10" name="Rectangle 175"/>
          <p:cNvSpPr>
            <a:spLocks noChangeArrowheads="1"/>
          </p:cNvSpPr>
          <p:nvPr/>
        </p:nvSpPr>
        <p:spPr bwMode="auto">
          <a:xfrm>
            <a:off x="0" y="2847975"/>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0" name="Object 174"/>
          <p:cNvGraphicFramePr>
            <a:graphicFrameLocks noChangeAspect="1"/>
          </p:cNvGraphicFramePr>
          <p:nvPr/>
        </p:nvGraphicFramePr>
        <p:xfrm>
          <a:off x="1905000" y="4800600"/>
          <a:ext cx="5334000" cy="1595438"/>
        </p:xfrm>
        <a:graphic>
          <a:graphicData uri="http://schemas.openxmlformats.org/presentationml/2006/ole">
            <p:oleObj spid="_x0000_s7170" name="Visio" r:id="rId4" imgW="3890539" imgH="1166416" progId="Visio.Drawing.11">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0" y="228600"/>
            <a:ext cx="9144000" cy="6400800"/>
          </a:xfrm>
        </p:spPr>
        <p:txBody>
          <a:bodyPr/>
          <a:lstStyle/>
          <a:p>
            <a:pPr eaLnBrk="1" hangingPunct="1">
              <a:lnSpc>
                <a:spcPct val="80000"/>
              </a:lnSpc>
            </a:pPr>
            <a:endParaRPr lang="en-US" sz="2400" smtClean="0"/>
          </a:p>
          <a:p>
            <a:pPr eaLnBrk="1" hangingPunct="1">
              <a:lnSpc>
                <a:spcPct val="80000"/>
              </a:lnSpc>
            </a:pPr>
            <a:r>
              <a:rPr lang="en-US" sz="2400" smtClean="0"/>
              <a:t>The built-in Universal Asynchronous Receiver/Transmitter (UART) integrated circuit  can support serial full duplex asynchronous communications over a computer or peripheral device.</a:t>
            </a:r>
          </a:p>
          <a:p>
            <a:pPr eaLnBrk="1" hangingPunct="1">
              <a:lnSpc>
                <a:spcPct val="80000"/>
              </a:lnSpc>
            </a:pPr>
            <a:r>
              <a:rPr lang="en-US" sz="2400" smtClean="0"/>
              <a:t>In mode 0, 8051 TXD plays a role of synchronous clock and RXD is used for both receiving and transmitting data so that the mode 0 is a half duplex synchronous serial working mode.</a:t>
            </a:r>
          </a:p>
          <a:p>
            <a:pPr eaLnBrk="1" hangingPunct="1">
              <a:lnSpc>
                <a:spcPct val="80000"/>
              </a:lnSpc>
              <a:buFontTx/>
              <a:buNone/>
            </a:pPr>
            <a:r>
              <a:rPr lang="en-US" sz="2400" smtClean="0"/>
              <a:t>    The frequency of TXD clock is 1MHz (1/12 of 12MHz) and  the cycle period is 1 µs.</a:t>
            </a:r>
          </a:p>
          <a:p>
            <a:pPr eaLnBrk="1" hangingPunct="1">
              <a:lnSpc>
                <a:spcPct val="80000"/>
              </a:lnSpc>
            </a:pPr>
            <a:r>
              <a:rPr lang="en-US" sz="2400" smtClean="0"/>
              <a:t>The mode 1 works with UART without synchronous clock.  it is an asynchronous full duplex serial communication mode. There are start and stop bits surrounding a byte data during the transmission. </a:t>
            </a:r>
          </a:p>
          <a:p>
            <a:pPr eaLnBrk="1" hangingPunct="1">
              <a:lnSpc>
                <a:spcPct val="80000"/>
              </a:lnSpc>
            </a:pPr>
            <a:r>
              <a:rPr lang="en-US" sz="2400" smtClean="0"/>
              <a:t>The baud rate of serial communication is measured by bps(bits/sec). The typical standard serial baud rates are 1200, 2400, 9600, 19200  bps.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0"/>
            <a:ext cx="8229600" cy="6477000"/>
          </a:xfrm>
        </p:spPr>
        <p:txBody>
          <a:bodyPr/>
          <a:lstStyle/>
          <a:p>
            <a:pPr eaLnBrk="1" hangingPunct="1"/>
            <a:endParaRPr lang="en-US" sz="2400" smtClean="0"/>
          </a:p>
          <a:p>
            <a:pPr eaLnBrk="1" hangingPunct="1"/>
            <a:r>
              <a:rPr lang="en-US" sz="2400" smtClean="0"/>
              <a:t>The baud rate is determined by timer 1 overflow rate of timer 1. By default, the baud rate = 1/32 of overflow rate of timer 1(if SMOD of PCON is 0).</a:t>
            </a:r>
          </a:p>
          <a:p>
            <a:pPr eaLnBrk="1" hangingPunct="1"/>
            <a:r>
              <a:rPr lang="en-US" sz="2400" smtClean="0"/>
              <a:t>How to configure timer 1 to get the desired overflow rate? Just set the timer 1 in its autoload mode 2. </a:t>
            </a:r>
          </a:p>
          <a:p>
            <a:pPr eaLnBrk="1" hangingPunct="1"/>
            <a:r>
              <a:rPr lang="en-US" sz="2400" smtClean="0"/>
              <a:t>The loaded value of TH1 is determined by this formula for the 12MHz 8051 :</a:t>
            </a:r>
          </a:p>
          <a:p>
            <a:pPr lvl="1" eaLnBrk="1" hangingPunct="1">
              <a:buFontTx/>
              <a:buNone/>
            </a:pPr>
            <a:r>
              <a:rPr lang="en-US" sz="2400" smtClean="0"/>
              <a:t>TH1 = 256 – 1000000 / (32* (desired baud))</a:t>
            </a:r>
          </a:p>
          <a:p>
            <a:pPr lvl="1" eaLnBrk="1" hangingPunct="1">
              <a:buFontTx/>
              <a:buNone/>
            </a:pPr>
            <a:r>
              <a:rPr lang="en-US" sz="2400" smtClean="0"/>
              <a:t>For example, in order to get the 19200 bps</a:t>
            </a:r>
          </a:p>
          <a:p>
            <a:pPr lvl="1" eaLnBrk="1" hangingPunct="1">
              <a:buFontTx/>
              <a:buNone/>
            </a:pPr>
            <a:r>
              <a:rPr lang="en-US" sz="2400" smtClean="0"/>
              <a:t>    TH1 = 256 – 1000000/32/19200 = 256 -2= 254 =   </a:t>
            </a:r>
          </a:p>
          <a:p>
            <a:pPr lvl="1" eaLnBrk="1" hangingPunct="1">
              <a:buFontTx/>
              <a:buNone/>
            </a:pPr>
            <a:r>
              <a:rPr lang="en-US" sz="2400" smtClean="0"/>
              <a:t>              0XFE</a:t>
            </a:r>
          </a:p>
          <a:p>
            <a:pPr lvl="1" eaLnBrk="1" hangingPunct="1">
              <a:buFontTx/>
              <a:buNone/>
            </a:pPr>
            <a:r>
              <a:rPr lang="en-US" sz="2400" smtClean="0"/>
              <a:t>TH1 = 253 -&gt;  baud rate  9600 bps</a:t>
            </a:r>
          </a:p>
          <a:p>
            <a:pPr lvl="1" eaLnBrk="1" hangingPunct="1">
              <a:buFontTx/>
              <a:buNone/>
            </a:pPr>
            <a:r>
              <a:rPr lang="en-US" sz="2400" smtClean="0"/>
              <a:t>TH1 = 243 -&gt;  baud rate  2400 bps</a:t>
            </a:r>
          </a:p>
          <a:p>
            <a:pPr lvl="1" eaLnBrk="1" hangingPunct="1">
              <a:buFontTx/>
              <a:buNone/>
            </a:pPr>
            <a:r>
              <a:rPr lang="en-US" sz="2400" smtClean="0"/>
              <a:t>TH1 = 230  -&gt; baud rate  1200 bps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457200" y="685800"/>
            <a:ext cx="8229600" cy="5440363"/>
          </a:xfrm>
        </p:spPr>
        <p:txBody>
          <a:bodyPr/>
          <a:lstStyle/>
          <a:p>
            <a:pPr eaLnBrk="1" hangingPunct="1"/>
            <a:r>
              <a:rPr lang="en-US" sz="2800" smtClean="0"/>
              <a:t>If you set SMOD bit of the PCON SPR you can double the baud rate.  For example, if SMOD=1 then baud rate =19200 bps if TH1=253.</a:t>
            </a:r>
          </a:p>
          <a:p>
            <a:pPr eaLnBrk="1" hangingPunct="1"/>
            <a:r>
              <a:rPr lang="en-US" sz="2800" smtClean="0"/>
              <a:t>The SBUF SFR is a serial buffer data register to store the received or transmitting data in byte. The SBUF usage is shown below.</a:t>
            </a:r>
          </a:p>
          <a:p>
            <a:pPr lvl="1" eaLnBrk="1" hangingPunct="1">
              <a:buFontTx/>
              <a:buNone/>
            </a:pPr>
            <a:endParaRPr lang="en-US" sz="2400" smtClean="0"/>
          </a:p>
          <a:p>
            <a:pPr lvl="1" eaLnBrk="1" hangingPunct="1">
              <a:buFontTx/>
              <a:buNone/>
            </a:pPr>
            <a:r>
              <a:rPr lang="en-US" sz="2400" smtClean="0"/>
              <a:t>char c;</a:t>
            </a:r>
          </a:p>
          <a:p>
            <a:pPr lvl="1" eaLnBrk="1" hangingPunct="1">
              <a:buFontTx/>
              <a:buNone/>
            </a:pPr>
            <a:r>
              <a:rPr lang="en-US" sz="2400" smtClean="0"/>
              <a:t>c= 0X41;</a:t>
            </a:r>
          </a:p>
          <a:p>
            <a:pPr lvl="1" eaLnBrk="1" hangingPunct="1">
              <a:buFontTx/>
              <a:buNone/>
            </a:pPr>
            <a:r>
              <a:rPr lang="en-US" sz="2400" smtClean="0"/>
              <a:t>SBUF = c;    // send ‘A’ to serial output line</a:t>
            </a:r>
          </a:p>
          <a:p>
            <a:pPr lvl="1" eaLnBrk="1" hangingPunct="1">
              <a:buFontTx/>
              <a:buNone/>
            </a:pPr>
            <a:r>
              <a:rPr lang="en-US" sz="2400" smtClean="0"/>
              <a:t>C = SBUF;   //get a char from serial line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914400"/>
          </a:xfrm>
        </p:spPr>
        <p:txBody>
          <a:bodyPr/>
          <a:lstStyle/>
          <a:p>
            <a:pPr eaLnBrk="1" hangingPunct="1"/>
            <a:r>
              <a:rPr lang="en-US" sz="3200" smtClean="0"/>
              <a:t>3.4 FSRs and Interrupts</a:t>
            </a:r>
            <a:r>
              <a:rPr lang="en-US" smtClean="0"/>
              <a:t> </a:t>
            </a:r>
          </a:p>
        </p:txBody>
      </p:sp>
      <p:sp>
        <p:nvSpPr>
          <p:cNvPr id="49155" name="Rectangle 3"/>
          <p:cNvSpPr>
            <a:spLocks noGrp="1" noChangeArrowheads="1"/>
          </p:cNvSpPr>
          <p:nvPr>
            <p:ph type="body" idx="1"/>
          </p:nvPr>
        </p:nvSpPr>
        <p:spPr>
          <a:xfrm>
            <a:off x="457200" y="1143000"/>
            <a:ext cx="8229600" cy="5715000"/>
          </a:xfrm>
        </p:spPr>
        <p:txBody>
          <a:bodyPr/>
          <a:lstStyle/>
          <a:p>
            <a:pPr eaLnBrk="1" hangingPunct="1"/>
            <a:r>
              <a:rPr lang="en-US" sz="2800" smtClean="0"/>
              <a:t>interrupt is an internal or external event that suspends a program and transfers the control to an event handler or ISR to handle the event. </a:t>
            </a:r>
          </a:p>
          <a:p>
            <a:pPr eaLnBrk="1" hangingPunct="1"/>
            <a:r>
              <a:rPr lang="en-US" sz="2800" smtClean="0"/>
              <a:t>After the service is over the control is back to the suspended program to resume the execution  The microcontroller in a embedded system connects many devices and need to handle service requests from devices all the time.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457200"/>
            <a:ext cx="8229600" cy="5668963"/>
          </a:xfrm>
        </p:spPr>
        <p:txBody>
          <a:bodyPr/>
          <a:lstStyle/>
          <a:p>
            <a:pPr eaLnBrk="1" hangingPunct="1">
              <a:buFontTx/>
              <a:buNone/>
            </a:pPr>
            <a:r>
              <a:rPr lang="en-US" sz="2800" smtClean="0"/>
              <a:t>You can classify Registers for function 	</a:t>
            </a:r>
          </a:p>
          <a:p>
            <a:pPr eaLnBrk="1" hangingPunct="1">
              <a:buFontTx/>
              <a:buNone/>
            </a:pPr>
            <a:r>
              <a:rPr lang="en-US" sz="2800" smtClean="0"/>
              <a:t>1. Enable interrupts </a:t>
            </a:r>
          </a:p>
          <a:p>
            <a:pPr lvl="1" eaLnBrk="1" hangingPunct="1">
              <a:buFontTx/>
              <a:buNone/>
            </a:pPr>
            <a:r>
              <a:rPr lang="en-US" smtClean="0"/>
              <a:t>IE SFR enables interrupts individually and globally</a:t>
            </a:r>
            <a:endParaRPr lang="fr-FR" smtClean="0"/>
          </a:p>
          <a:p>
            <a:pPr lvl="1" eaLnBrk="1" hangingPunct="1">
              <a:buFontTx/>
              <a:buNone/>
            </a:pPr>
            <a:r>
              <a:rPr lang="fr-FR" smtClean="0"/>
              <a:t>EX0/EX1: Enable external interrupt INT0/INT1 </a:t>
            </a:r>
          </a:p>
          <a:p>
            <a:pPr lvl="1" eaLnBrk="1" hangingPunct="1">
              <a:buFontTx/>
              <a:buNone/>
            </a:pPr>
            <a:r>
              <a:rPr lang="fr-FR" smtClean="0"/>
              <a:t>ET0/ET1: Enable Timer 0/Timer1 interrupt </a:t>
            </a:r>
            <a:endParaRPr lang="en-US" smtClean="0"/>
          </a:p>
          <a:p>
            <a:pPr lvl="1" eaLnBrk="1" hangingPunct="1">
              <a:buFontTx/>
              <a:buNone/>
            </a:pPr>
            <a:r>
              <a:rPr lang="en-US" smtClean="0"/>
              <a:t>ES: Enable serial interrupt </a:t>
            </a:r>
          </a:p>
          <a:p>
            <a:pPr lvl="1" eaLnBrk="1" hangingPunct="1">
              <a:buFontTx/>
              <a:buNone/>
            </a:pPr>
            <a:r>
              <a:rPr lang="en-US" smtClean="0"/>
              <a:t>EA: Enable global interrupt </a:t>
            </a:r>
          </a:p>
          <a:p>
            <a:pPr lvl="1" eaLnBrk="1" hangingPunct="1">
              <a:buFontTx/>
              <a:buNone/>
            </a:pPr>
            <a:r>
              <a:rPr lang="en-US" smtClean="0"/>
              <a:t>Set 1 in a bit to enable its interrupt, e.g. EA =1;</a:t>
            </a:r>
          </a:p>
          <a:p>
            <a:pPr lvl="1" eaLnBrk="1" hangingPunct="1">
              <a:buFontTx/>
              <a:buNone/>
            </a:pPr>
            <a:r>
              <a:rPr lang="en-US" smtClean="0"/>
              <a:t>reset 0 to  masks that interrupt,  e.g., EA = 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57200" y="152400"/>
            <a:ext cx="8229600" cy="6477000"/>
          </a:xfrm>
        </p:spPr>
        <p:txBody>
          <a:bodyPr/>
          <a:lstStyle/>
          <a:p>
            <a:pPr eaLnBrk="1" hangingPunct="1">
              <a:lnSpc>
                <a:spcPct val="80000"/>
              </a:lnSpc>
              <a:buFontTx/>
              <a:buNone/>
            </a:pPr>
            <a:r>
              <a:rPr lang="en-US" sz="2800" smtClean="0"/>
              <a:t>2. Interrupt Flags </a:t>
            </a:r>
          </a:p>
          <a:p>
            <a:pPr lvl="1" eaLnBrk="1" hangingPunct="1">
              <a:lnSpc>
                <a:spcPct val="80000"/>
              </a:lnSpc>
              <a:buFontTx/>
              <a:buNone/>
            </a:pPr>
            <a:r>
              <a:rPr lang="en-US" smtClean="0"/>
              <a:t>The interrupt flags are set to 1 when the interrupts occur.</a:t>
            </a:r>
          </a:p>
          <a:p>
            <a:pPr lvl="1" eaLnBrk="1" hangingPunct="1">
              <a:lnSpc>
                <a:spcPct val="80000"/>
              </a:lnSpc>
              <a:buFontTx/>
              <a:buNone/>
            </a:pPr>
            <a:r>
              <a:rPr lang="en-US" smtClean="0"/>
              <a:t>IE0/IE1   in TCON - For External Interrupts </a:t>
            </a:r>
          </a:p>
          <a:p>
            <a:pPr lvl="1" eaLnBrk="1" hangingPunct="1">
              <a:lnSpc>
                <a:spcPct val="80000"/>
              </a:lnSpc>
              <a:buFontTx/>
              <a:buNone/>
            </a:pPr>
            <a:r>
              <a:rPr lang="en-US" smtClean="0"/>
              <a:t>TF0/TF1 in TCON - For Timer Interrupts </a:t>
            </a:r>
          </a:p>
          <a:p>
            <a:pPr lvl="1" eaLnBrk="1" hangingPunct="1">
              <a:lnSpc>
                <a:spcPct val="80000"/>
              </a:lnSpc>
              <a:buFontTx/>
              <a:buNone/>
            </a:pPr>
            <a:r>
              <a:rPr lang="en-US" smtClean="0"/>
              <a:t>T1/R1    in SCON - For Serial Interrupts </a:t>
            </a:r>
          </a:p>
          <a:p>
            <a:pPr lvl="1" eaLnBrk="1" hangingPunct="1">
              <a:lnSpc>
                <a:spcPct val="80000"/>
              </a:lnSpc>
              <a:buFontTx/>
              <a:buNone/>
            </a:pPr>
            <a:r>
              <a:rPr lang="en-US" smtClean="0"/>
              <a:t>The flag 1 indicates the interrupt occurrence and the flag 0 indicates no interrupt.</a:t>
            </a:r>
          </a:p>
          <a:p>
            <a:pPr eaLnBrk="1" hangingPunct="1">
              <a:lnSpc>
                <a:spcPct val="80000"/>
              </a:lnSpc>
              <a:buFontTx/>
              <a:buNone/>
            </a:pPr>
            <a:r>
              <a:rPr lang="en-US" sz="2800" smtClean="0"/>
              <a:t>3. Interrupt Priority </a:t>
            </a:r>
          </a:p>
          <a:p>
            <a:pPr lvl="1" eaLnBrk="1" hangingPunct="1">
              <a:lnSpc>
                <a:spcPct val="80000"/>
              </a:lnSpc>
              <a:buFontTx/>
              <a:buNone/>
            </a:pPr>
            <a:r>
              <a:rPr lang="en-US" smtClean="0"/>
              <a:t>There are two types of interrupt priority: </a:t>
            </a:r>
          </a:p>
          <a:p>
            <a:pPr lvl="1" eaLnBrk="1" hangingPunct="1">
              <a:lnSpc>
                <a:spcPct val="80000"/>
              </a:lnSpc>
              <a:buFontTx/>
              <a:buNone/>
            </a:pPr>
            <a:r>
              <a:rPr lang="en-US" smtClean="0"/>
              <a:t>User Defined Priority and Automatic Priority</a:t>
            </a:r>
          </a:p>
          <a:p>
            <a:pPr lvl="1" eaLnBrk="1" hangingPunct="1">
              <a:lnSpc>
                <a:spcPct val="80000"/>
              </a:lnSpc>
              <a:buFontTx/>
              <a:buNone/>
            </a:pPr>
            <a:r>
              <a:rPr lang="en-US" smtClean="0"/>
              <a:t>User Defined Priority</a:t>
            </a:r>
          </a:p>
          <a:p>
            <a:pPr lvl="1" eaLnBrk="1" hangingPunct="1">
              <a:lnSpc>
                <a:spcPct val="80000"/>
              </a:lnSpc>
              <a:buFontTx/>
              <a:buNone/>
            </a:pPr>
            <a:r>
              <a:rPr lang="en-US" smtClean="0"/>
              <a:t>The IP register is used to define priority levels by users. The high priority interrupt can preempt the low priority interrupt. There are only two levels of  interrupt priority.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2057400" y="152400"/>
          <a:ext cx="5638800" cy="6172200"/>
        </p:xfrm>
        <a:graphic>
          <a:graphicData uri="http://schemas.openxmlformats.org/presentationml/2006/ole">
            <p:oleObj spid="_x0000_s1026" name="Visio" r:id="rId4" imgW="7521460" imgH="9635983" progId="Visio.Drawing.11">
              <p:embed/>
            </p:oleObj>
          </a:graphicData>
        </a:graphic>
      </p:graphicFrame>
      <p:sp>
        <p:nvSpPr>
          <p:cNvPr id="1028" name="Text Box 7"/>
          <p:cNvSpPr txBox="1">
            <a:spLocks noChangeArrowheads="1"/>
          </p:cNvSpPr>
          <p:nvPr/>
        </p:nvSpPr>
        <p:spPr bwMode="auto">
          <a:xfrm>
            <a:off x="1676400" y="6324600"/>
            <a:ext cx="6248400" cy="366713"/>
          </a:xfrm>
          <a:prstGeom prst="rect">
            <a:avLst/>
          </a:prstGeom>
          <a:noFill/>
          <a:ln w="9525">
            <a:noFill/>
            <a:miter lim="800000"/>
            <a:headEnd/>
            <a:tailEnd/>
          </a:ln>
        </p:spPr>
        <p:txBody>
          <a:bodyPr>
            <a:spAutoFit/>
          </a:bodyPr>
          <a:lstStyle/>
          <a:p>
            <a:pPr algn="ctr">
              <a:spcBef>
                <a:spcPct val="50000"/>
              </a:spcBef>
            </a:pPr>
            <a:r>
              <a:rPr lang="en-US"/>
              <a:t>Pin out Diagram of the 8051 Microcontroller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57200" y="457200"/>
            <a:ext cx="8229600" cy="6172200"/>
          </a:xfrm>
        </p:spPr>
        <p:txBody>
          <a:bodyPr/>
          <a:lstStyle/>
          <a:p>
            <a:pPr eaLnBrk="1" hangingPunct="1">
              <a:buFontTx/>
              <a:buNone/>
            </a:pPr>
            <a:r>
              <a:rPr lang="en-US" sz="2000" smtClean="0"/>
              <a:t>//The external interrupt INT0 at port P3.2 is assigned a high priority. </a:t>
            </a:r>
          </a:p>
          <a:p>
            <a:pPr eaLnBrk="1" hangingPunct="1">
              <a:buFontTx/>
              <a:buNone/>
            </a:pPr>
            <a:r>
              <a:rPr lang="en-US" smtClean="0"/>
              <a:t>EX0 = 1; </a:t>
            </a:r>
          </a:p>
          <a:p>
            <a:pPr eaLnBrk="1" hangingPunct="1">
              <a:buFontTx/>
              <a:buNone/>
            </a:pPr>
            <a:r>
              <a:rPr lang="en-US" sz="2000" smtClean="0"/>
              <a:t>//the external interrupt INT1 at port P3.3 is assigned  a low priority. </a:t>
            </a:r>
          </a:p>
          <a:p>
            <a:pPr eaLnBrk="1" hangingPunct="1">
              <a:buFontTx/>
              <a:buNone/>
            </a:pPr>
            <a:r>
              <a:rPr lang="en-US" sz="2800" smtClean="0"/>
              <a:t>EX1  = 0;   </a:t>
            </a:r>
          </a:p>
          <a:p>
            <a:pPr eaLnBrk="1" hangingPunct="1">
              <a:buFontTx/>
              <a:buNone/>
            </a:pPr>
            <a:r>
              <a:rPr lang="en-US" sz="2800" smtClean="0"/>
              <a:t>Automatic Priority </a:t>
            </a:r>
          </a:p>
          <a:p>
            <a:pPr eaLnBrk="1" hangingPunct="1">
              <a:buFontTx/>
              <a:buNone/>
            </a:pPr>
            <a:r>
              <a:rPr lang="en-US" sz="2800" smtClean="0"/>
              <a:t>In each priority level, a  priority is given in order of: </a:t>
            </a:r>
          </a:p>
          <a:p>
            <a:pPr eaLnBrk="1" hangingPunct="1">
              <a:buFontTx/>
              <a:buNone/>
            </a:pPr>
            <a:r>
              <a:rPr lang="en-US" sz="2800" smtClean="0"/>
              <a:t>    </a:t>
            </a:r>
            <a:r>
              <a:rPr lang="fr-FR" sz="2800" smtClean="0"/>
              <a:t>INT0, TF0, INT1, TF1, SI. </a:t>
            </a:r>
          </a:p>
          <a:p>
            <a:pPr eaLnBrk="1" hangingPunct="1">
              <a:buFontTx/>
              <a:buNone/>
            </a:pPr>
            <a:r>
              <a:rPr lang="en-US" sz="2800" smtClean="0"/>
              <a:t>For example, if two external interrupts are set at same priority level, then INT0 has precedence over INT1.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792162"/>
          </a:xfrm>
        </p:spPr>
        <p:txBody>
          <a:bodyPr/>
          <a:lstStyle/>
          <a:p>
            <a:pPr algn="l" eaLnBrk="1" hangingPunct="1"/>
            <a:r>
              <a:rPr lang="en-US" sz="3200" smtClean="0"/>
              <a:t>1) External Interrupts</a:t>
            </a:r>
            <a:r>
              <a:rPr lang="en-US" smtClean="0"/>
              <a:t> </a:t>
            </a:r>
          </a:p>
        </p:txBody>
      </p:sp>
      <p:sp>
        <p:nvSpPr>
          <p:cNvPr id="53251" name="Rectangle 3"/>
          <p:cNvSpPr>
            <a:spLocks noGrp="1" noChangeArrowheads="1"/>
          </p:cNvSpPr>
          <p:nvPr>
            <p:ph type="body" idx="1"/>
          </p:nvPr>
        </p:nvSpPr>
        <p:spPr>
          <a:xfrm>
            <a:off x="457200" y="1066800"/>
            <a:ext cx="8229600" cy="5486400"/>
          </a:xfrm>
        </p:spPr>
        <p:txBody>
          <a:bodyPr/>
          <a:lstStyle/>
          <a:p>
            <a:pPr eaLnBrk="1" hangingPunct="1">
              <a:lnSpc>
                <a:spcPct val="90000"/>
              </a:lnSpc>
            </a:pPr>
            <a:r>
              <a:rPr lang="en-US" sz="2400" smtClean="0"/>
              <a:t>An external interrupt is triggered by a low level or negative edge on INT0 and INT1 which depends on the external interrupt type setting. </a:t>
            </a:r>
          </a:p>
          <a:p>
            <a:pPr eaLnBrk="1" hangingPunct="1">
              <a:lnSpc>
                <a:spcPct val="90000"/>
              </a:lnSpc>
              <a:buFontTx/>
              <a:buNone/>
            </a:pPr>
            <a:r>
              <a:rPr lang="en-US" sz="2400" smtClean="0"/>
              <a:t>    Set up an external interrupt type by IT0 and IT1 of TCON FSR. </a:t>
            </a:r>
          </a:p>
          <a:p>
            <a:pPr eaLnBrk="1" hangingPunct="1">
              <a:lnSpc>
                <a:spcPct val="90000"/>
              </a:lnSpc>
            </a:pPr>
            <a:r>
              <a:rPr lang="en-US" sz="2400" smtClean="0"/>
              <a:t>E.g.,</a:t>
            </a:r>
          </a:p>
          <a:p>
            <a:pPr lvl="1" eaLnBrk="1" hangingPunct="1">
              <a:lnSpc>
                <a:spcPct val="90000"/>
              </a:lnSpc>
              <a:buFontTx/>
              <a:buNone/>
            </a:pPr>
            <a:r>
              <a:rPr lang="en-US" sz="2000" smtClean="0"/>
              <a:t>IT0 = 1; //set INT0 as Negative edge triggered </a:t>
            </a:r>
          </a:p>
          <a:p>
            <a:pPr lvl="1" eaLnBrk="1" hangingPunct="1">
              <a:lnSpc>
                <a:spcPct val="90000"/>
              </a:lnSpc>
              <a:buFontTx/>
              <a:buNone/>
            </a:pPr>
            <a:r>
              <a:rPr lang="en-US" sz="2000" smtClean="0"/>
              <a:t>IT1 = 0; // set INT1 as Level Triggered </a:t>
            </a:r>
          </a:p>
          <a:p>
            <a:pPr eaLnBrk="1" hangingPunct="1">
              <a:lnSpc>
                <a:spcPct val="90000"/>
              </a:lnSpc>
            </a:pPr>
            <a:r>
              <a:rPr lang="en-US" sz="2400" smtClean="0"/>
              <a:t>The external interrupt source may be a sensor, ADC, or a switch connected to port P3.2(INT0) or P3.3(INT1). You use IE0/IE1 to test the external interrupt events:  Ex. If IE0 = 1 then the INT0 interrupt takes place. </a:t>
            </a:r>
          </a:p>
          <a:p>
            <a:pPr eaLnBrk="1" hangingPunct="1">
              <a:lnSpc>
                <a:spcPct val="90000"/>
              </a:lnSpc>
            </a:pPr>
            <a:r>
              <a:rPr lang="en-US" sz="2400" smtClean="0"/>
              <a:t>Note that if an external interrupt is set to low level trigger, the interrupt will reoccur as long as P3.2 or P3.3 is low that makes the code difficult to manage.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533400"/>
            <a:ext cx="8229600" cy="5821363"/>
          </a:xfrm>
        </p:spPr>
        <p:txBody>
          <a:bodyPr/>
          <a:lstStyle/>
          <a:p>
            <a:pPr eaLnBrk="1" hangingPunct="1">
              <a:lnSpc>
                <a:spcPct val="80000"/>
              </a:lnSpc>
            </a:pPr>
            <a:r>
              <a:rPr lang="en-US" sz="2800" smtClean="0"/>
              <a:t>You enable external interrupt by EX0/EX1 of  IE SFR. E.g., </a:t>
            </a:r>
            <a:endParaRPr lang="fr-FR" sz="2800" smtClean="0"/>
          </a:p>
          <a:p>
            <a:pPr lvl="1" eaLnBrk="1" hangingPunct="1">
              <a:lnSpc>
                <a:spcPct val="80000"/>
              </a:lnSpc>
              <a:buFontTx/>
              <a:buNone/>
            </a:pPr>
            <a:r>
              <a:rPr lang="fr-FR" sz="2400" smtClean="0"/>
              <a:t>EA = 1;</a:t>
            </a:r>
          </a:p>
          <a:p>
            <a:pPr lvl="1" eaLnBrk="1" hangingPunct="1">
              <a:lnSpc>
                <a:spcPct val="80000"/>
              </a:lnSpc>
              <a:buFontTx/>
              <a:buNone/>
            </a:pPr>
            <a:r>
              <a:rPr lang="fr-FR" sz="2400" smtClean="0"/>
              <a:t>EX0 = 1;  //enable external interrupt INT0</a:t>
            </a:r>
            <a:endParaRPr lang="en-US" sz="2400" smtClean="0"/>
          </a:p>
          <a:p>
            <a:pPr eaLnBrk="1" hangingPunct="1">
              <a:lnSpc>
                <a:spcPct val="80000"/>
              </a:lnSpc>
            </a:pPr>
            <a:r>
              <a:rPr lang="en-US" sz="2800" smtClean="0"/>
              <a:t>If the interrupt is level activated, then IE0/1 flag has to be cleared by user software as</a:t>
            </a:r>
          </a:p>
          <a:p>
            <a:pPr eaLnBrk="1" hangingPunct="1">
              <a:lnSpc>
                <a:spcPct val="80000"/>
              </a:lnSpc>
              <a:buFontTx/>
              <a:buNone/>
            </a:pPr>
            <a:r>
              <a:rPr lang="en-US" sz="2800" smtClean="0"/>
              <a:t>  	 </a:t>
            </a:r>
            <a:r>
              <a:rPr lang="en-US" sz="2400" smtClean="0"/>
              <a:t>EX1 = 0; </a:t>
            </a:r>
          </a:p>
          <a:p>
            <a:pPr eaLnBrk="1" hangingPunct="1">
              <a:lnSpc>
                <a:spcPct val="80000"/>
              </a:lnSpc>
            </a:pPr>
            <a:r>
              <a:rPr lang="en-US" sz="2800" smtClean="0"/>
              <a:t>You don’t need to reset the edge triggered external interrupt.</a:t>
            </a:r>
          </a:p>
          <a:p>
            <a:pPr eaLnBrk="1" hangingPunct="1">
              <a:lnSpc>
                <a:spcPct val="80000"/>
              </a:lnSpc>
            </a:pPr>
            <a:r>
              <a:rPr lang="en-US" sz="2800" smtClean="0"/>
              <a:t>Thisfragment makes the INT1 external interrupt ready on port P3.3 pin:</a:t>
            </a:r>
          </a:p>
          <a:p>
            <a:pPr lvl="1" eaLnBrk="1" hangingPunct="1">
              <a:lnSpc>
                <a:spcPct val="80000"/>
              </a:lnSpc>
              <a:buFontTx/>
              <a:buNone/>
            </a:pPr>
            <a:r>
              <a:rPr lang="en-US" sz="2400" smtClean="0"/>
              <a:t>EA =1;</a:t>
            </a:r>
          </a:p>
          <a:p>
            <a:pPr lvl="1" eaLnBrk="1" hangingPunct="1">
              <a:lnSpc>
                <a:spcPct val="80000"/>
              </a:lnSpc>
              <a:buFontTx/>
              <a:buNone/>
            </a:pPr>
            <a:r>
              <a:rPr lang="en-US" sz="2400" smtClean="0"/>
              <a:t>EX1 =1;</a:t>
            </a:r>
          </a:p>
          <a:p>
            <a:pPr lvl="1" eaLnBrk="1" hangingPunct="1">
              <a:lnSpc>
                <a:spcPct val="80000"/>
              </a:lnSpc>
              <a:buFontTx/>
              <a:buNone/>
            </a:pPr>
            <a:r>
              <a:rPr lang="en-US" sz="2400" smtClean="0"/>
              <a:t>IT1 =1;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868363"/>
          </a:xfrm>
        </p:spPr>
        <p:txBody>
          <a:bodyPr/>
          <a:lstStyle/>
          <a:p>
            <a:pPr algn="l" eaLnBrk="1" hangingPunct="1"/>
            <a:r>
              <a:rPr lang="en-US" sz="3200" smtClean="0"/>
              <a:t>2) Timer/Counter Interrupts</a:t>
            </a:r>
            <a:r>
              <a:rPr lang="en-US" smtClean="0"/>
              <a:t> </a:t>
            </a:r>
          </a:p>
        </p:txBody>
      </p:sp>
      <p:sp>
        <p:nvSpPr>
          <p:cNvPr id="55299" name="Rectangle 3"/>
          <p:cNvSpPr>
            <a:spLocks noGrp="1" noChangeArrowheads="1"/>
          </p:cNvSpPr>
          <p:nvPr>
            <p:ph type="body" idx="1"/>
          </p:nvPr>
        </p:nvSpPr>
        <p:spPr>
          <a:xfrm>
            <a:off x="0" y="914400"/>
            <a:ext cx="9144000" cy="5943600"/>
          </a:xfrm>
        </p:spPr>
        <p:txBody>
          <a:bodyPr/>
          <a:lstStyle/>
          <a:p>
            <a:pPr eaLnBrk="1" hangingPunct="1">
              <a:lnSpc>
                <a:spcPct val="90000"/>
              </a:lnSpc>
            </a:pPr>
            <a:r>
              <a:rPr lang="en-US" sz="2400" smtClean="0"/>
              <a:t>This unit can be used as a counter to count external pulses on P3.4 and P3.5 pins or it can be used to count the pulses produced by the crystal oscillator of the microcontroller.</a:t>
            </a:r>
          </a:p>
          <a:p>
            <a:pPr eaLnBrk="1" hangingPunct="1">
              <a:lnSpc>
                <a:spcPct val="90000"/>
              </a:lnSpc>
            </a:pPr>
            <a:r>
              <a:rPr lang="en-US" sz="2400" smtClean="0"/>
              <a:t>Timer Interrupt is caused by Timer 0/ Timer1 overflow.</a:t>
            </a:r>
            <a:r>
              <a:rPr lang="en-US" sz="2800" smtClean="0"/>
              <a:t> </a:t>
            </a:r>
          </a:p>
          <a:p>
            <a:pPr lvl="1" eaLnBrk="1" hangingPunct="1">
              <a:lnSpc>
                <a:spcPct val="90000"/>
              </a:lnSpc>
              <a:buFontTx/>
              <a:buNone/>
            </a:pPr>
            <a:r>
              <a:rPr lang="en-US" sz="1800" smtClean="0"/>
              <a:t>TF0/1:           1 =&gt; Condition occurred </a:t>
            </a:r>
          </a:p>
          <a:p>
            <a:pPr lvl="1" eaLnBrk="1" hangingPunct="1">
              <a:lnSpc>
                <a:spcPct val="90000"/>
              </a:lnSpc>
              <a:buFontTx/>
              <a:buNone/>
            </a:pPr>
            <a:r>
              <a:rPr lang="en-US" sz="1800" smtClean="0"/>
              <a:t>Enabled using IE </a:t>
            </a:r>
          </a:p>
          <a:p>
            <a:pPr lvl="1" eaLnBrk="1" hangingPunct="1">
              <a:lnSpc>
                <a:spcPct val="90000"/>
              </a:lnSpc>
              <a:buFontTx/>
              <a:buNone/>
            </a:pPr>
            <a:r>
              <a:rPr lang="en-US" sz="1800" smtClean="0"/>
              <a:t>ET0/1 = 1, EA = 1 </a:t>
            </a:r>
          </a:p>
          <a:p>
            <a:pPr eaLnBrk="1" hangingPunct="1">
              <a:lnSpc>
                <a:spcPct val="90000"/>
              </a:lnSpc>
            </a:pPr>
            <a:r>
              <a:rPr lang="en-US" sz="2400" smtClean="0"/>
              <a:t>E.g., </a:t>
            </a:r>
          </a:p>
          <a:p>
            <a:pPr lvl="1" eaLnBrk="1" hangingPunct="1">
              <a:lnSpc>
                <a:spcPct val="90000"/>
              </a:lnSpc>
              <a:buFontTx/>
              <a:buNone/>
            </a:pPr>
            <a:r>
              <a:rPr lang="en-US" sz="1800" smtClean="0"/>
              <a:t>TMOD = 0X12;   //set timer 1 in mode 1, timer 0 in mode 2.</a:t>
            </a:r>
          </a:p>
          <a:p>
            <a:pPr lvl="1" eaLnBrk="1" hangingPunct="1">
              <a:lnSpc>
                <a:spcPct val="90000"/>
              </a:lnSpc>
              <a:buFontTx/>
              <a:buNone/>
            </a:pPr>
            <a:r>
              <a:rPr lang="en-US" sz="1800" smtClean="0"/>
              <a:t>EA=1;                 // enable global interrupt</a:t>
            </a:r>
          </a:p>
          <a:p>
            <a:pPr lvl="1" eaLnBrk="1" hangingPunct="1">
              <a:lnSpc>
                <a:spcPct val="90000"/>
              </a:lnSpc>
              <a:buFontTx/>
              <a:buNone/>
            </a:pPr>
            <a:r>
              <a:rPr lang="en-US" sz="1800" smtClean="0"/>
              <a:t>TH1=15;             // Make timer 1 overflow every 240 clocks //240=256-15</a:t>
            </a:r>
          </a:p>
          <a:p>
            <a:pPr lvl="1" eaLnBrk="1" hangingPunct="1">
              <a:lnSpc>
                <a:spcPct val="90000"/>
              </a:lnSpc>
              <a:buFontTx/>
              <a:buNone/>
            </a:pPr>
            <a:r>
              <a:rPr lang="en-US" sz="1800" smtClean="0"/>
              <a:t>TL1=15;             // Make timer 1 overflow after 240 clocks(240 µs)</a:t>
            </a:r>
          </a:p>
          <a:p>
            <a:pPr lvl="1" eaLnBrk="1" hangingPunct="1">
              <a:lnSpc>
                <a:spcPct val="90000"/>
              </a:lnSpc>
              <a:buFontTx/>
              <a:buNone/>
            </a:pPr>
            <a:r>
              <a:rPr lang="en-US" sz="1800" smtClean="0"/>
              <a:t>ET0=1;               // enable timer 0</a:t>
            </a:r>
          </a:p>
          <a:p>
            <a:pPr lvl="1" eaLnBrk="1" hangingPunct="1">
              <a:lnSpc>
                <a:spcPct val="90000"/>
              </a:lnSpc>
              <a:buFontTx/>
              <a:buNone/>
            </a:pPr>
            <a:r>
              <a:rPr lang="en-US" sz="1800" smtClean="0"/>
              <a:t>TR0=1;                //start timer0</a:t>
            </a:r>
          </a:p>
          <a:p>
            <a:pPr lvl="1" eaLnBrk="1" hangingPunct="1">
              <a:lnSpc>
                <a:spcPct val="90000"/>
              </a:lnSpc>
              <a:buFontTx/>
              <a:buNone/>
            </a:pPr>
            <a:r>
              <a:rPr lang="en-US" sz="1800" smtClean="0"/>
              <a:t>                           // Timer 0 overflows after 65535 clocks.</a:t>
            </a:r>
          </a:p>
          <a:p>
            <a:pPr lvl="1" eaLnBrk="1" hangingPunct="1">
              <a:lnSpc>
                <a:spcPct val="90000"/>
              </a:lnSpc>
              <a:buFontTx/>
              <a:buNone/>
            </a:pPr>
            <a:r>
              <a:rPr lang="en-US" sz="1800" smtClean="0"/>
              <a:t>ET1=1;               // enable timer 1</a:t>
            </a:r>
          </a:p>
          <a:p>
            <a:pPr lvl="1" eaLnBrk="1" hangingPunct="1">
              <a:lnSpc>
                <a:spcPct val="90000"/>
              </a:lnSpc>
              <a:buFontTx/>
              <a:buNone/>
            </a:pPr>
            <a:r>
              <a:rPr lang="en-US" sz="1800" smtClean="0"/>
              <a:t>TR1=1;               //start timer 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914400"/>
          </a:xfrm>
        </p:spPr>
        <p:txBody>
          <a:bodyPr/>
          <a:lstStyle/>
          <a:p>
            <a:pPr algn="l" eaLnBrk="1" hangingPunct="1"/>
            <a:r>
              <a:rPr lang="en-US" sz="3200" smtClean="0"/>
              <a:t>3).Serial Interrupts</a:t>
            </a:r>
            <a:r>
              <a:rPr lang="en-US" smtClean="0"/>
              <a:t> </a:t>
            </a:r>
          </a:p>
        </p:txBody>
      </p:sp>
      <p:sp>
        <p:nvSpPr>
          <p:cNvPr id="56323" name="Rectangle 3"/>
          <p:cNvSpPr>
            <a:spLocks noGrp="1" noChangeArrowheads="1"/>
          </p:cNvSpPr>
          <p:nvPr>
            <p:ph type="body" idx="1"/>
          </p:nvPr>
        </p:nvSpPr>
        <p:spPr>
          <a:xfrm>
            <a:off x="457200" y="914400"/>
            <a:ext cx="8229600" cy="5715000"/>
          </a:xfrm>
        </p:spPr>
        <p:txBody>
          <a:bodyPr/>
          <a:lstStyle/>
          <a:p>
            <a:pPr eaLnBrk="1" hangingPunct="1">
              <a:lnSpc>
                <a:spcPct val="80000"/>
              </a:lnSpc>
            </a:pPr>
            <a:r>
              <a:rPr lang="en-US" sz="2800" smtClean="0"/>
              <a:t>Serial communication with Universal Asynchronous Receive Transmit (UART) protocol transmits or receives the bits of a byte one after the other in a timed sequence on a single wire. </a:t>
            </a:r>
          </a:p>
          <a:p>
            <a:pPr eaLnBrk="1" hangingPunct="1">
              <a:lnSpc>
                <a:spcPct val="80000"/>
              </a:lnSpc>
            </a:pPr>
            <a:r>
              <a:rPr lang="en-US" sz="2800" smtClean="0"/>
              <a:t>It is used to communicate any serial port of devices and computers. </a:t>
            </a:r>
          </a:p>
          <a:p>
            <a:pPr eaLnBrk="1" hangingPunct="1">
              <a:lnSpc>
                <a:spcPct val="80000"/>
              </a:lnSpc>
            </a:pPr>
            <a:r>
              <a:rPr lang="en-US" sz="2800" smtClean="0"/>
              <a:t>The serial interrupt is caused by completion of a serial byte transmitting or receiving.</a:t>
            </a:r>
          </a:p>
          <a:p>
            <a:pPr eaLnBrk="1" hangingPunct="1">
              <a:lnSpc>
                <a:spcPct val="80000"/>
              </a:lnSpc>
            </a:pPr>
            <a:r>
              <a:rPr lang="en-US" sz="2800" smtClean="0"/>
              <a:t>The transmit data pin (TXD) is  at P3.1 and the receive data pin (RXD) is at P3.0. </a:t>
            </a:r>
          </a:p>
          <a:p>
            <a:pPr eaLnBrk="1" hangingPunct="1">
              <a:lnSpc>
                <a:spcPct val="80000"/>
              </a:lnSpc>
            </a:pPr>
            <a:r>
              <a:rPr lang="en-US" sz="2800" smtClean="0"/>
              <a:t>All communication modes are controlled through SCON, a non bit addressable FSR. The SCON bits are defined as SM0, SM1, SM2, REN, TB8, RB8, TI, RI.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304800"/>
            <a:ext cx="8229600" cy="6400800"/>
          </a:xfrm>
        </p:spPr>
        <p:txBody>
          <a:bodyPr/>
          <a:lstStyle/>
          <a:p>
            <a:pPr eaLnBrk="1" hangingPunct="1">
              <a:lnSpc>
                <a:spcPct val="80000"/>
              </a:lnSpc>
            </a:pPr>
            <a:r>
              <a:rPr lang="en-US" sz="2800" smtClean="0"/>
              <a:t>You use timers to control the baud of asynchronous serial communication which is set by TMOD and TCON as we discussed before</a:t>
            </a:r>
          </a:p>
          <a:p>
            <a:pPr eaLnBrk="1" hangingPunct="1">
              <a:lnSpc>
                <a:spcPct val="80000"/>
              </a:lnSpc>
            </a:pPr>
            <a:r>
              <a:rPr lang="en-US" sz="2800" smtClean="0"/>
              <a:t>full duplex asynchronous serial communication in mode 1  to transmit and receive data simultaneously</a:t>
            </a:r>
          </a:p>
          <a:p>
            <a:pPr lvl="1" eaLnBrk="1" hangingPunct="1">
              <a:lnSpc>
                <a:spcPct val="80000"/>
              </a:lnSpc>
              <a:buFontTx/>
              <a:buNone/>
            </a:pPr>
            <a:r>
              <a:rPr lang="en-US" sz="2400" smtClean="0"/>
              <a:t>#include &lt;reg51.h&gt;</a:t>
            </a:r>
          </a:p>
          <a:p>
            <a:pPr lvl="1" eaLnBrk="1" hangingPunct="1">
              <a:lnSpc>
                <a:spcPct val="80000"/>
              </a:lnSpc>
              <a:buFontTx/>
              <a:buNone/>
            </a:pPr>
            <a:r>
              <a:rPr lang="en-US" sz="2400" smtClean="0"/>
              <a:t>main()</a:t>
            </a:r>
            <a:br>
              <a:rPr lang="en-US" sz="2400" smtClean="0"/>
            </a:br>
            <a:r>
              <a:rPr lang="en-US" sz="2400" smtClean="0"/>
              <a:t> {</a:t>
            </a:r>
            <a:br>
              <a:rPr lang="en-US" sz="2400" smtClean="0"/>
            </a:br>
            <a:r>
              <a:rPr lang="en-US" sz="2400" smtClean="0"/>
              <a:t> char c;</a:t>
            </a:r>
          </a:p>
          <a:p>
            <a:pPr lvl="1" eaLnBrk="1" hangingPunct="1">
              <a:lnSpc>
                <a:spcPct val="80000"/>
              </a:lnSpc>
              <a:buFontTx/>
              <a:buNone/>
            </a:pPr>
            <a:r>
              <a:rPr lang="en-US" sz="2400" smtClean="0"/>
              <a:t>// set timer1 in auto reload 8 bit timer mode 2</a:t>
            </a:r>
          </a:p>
          <a:p>
            <a:pPr lvl="1" eaLnBrk="1" hangingPunct="1">
              <a:lnSpc>
                <a:spcPct val="80000"/>
              </a:lnSpc>
              <a:buFontTx/>
              <a:buNone/>
            </a:pPr>
            <a:r>
              <a:rPr lang="en-US" sz="2400" smtClean="0"/>
              <a:t>TMOD=0x20; </a:t>
            </a:r>
          </a:p>
          <a:p>
            <a:pPr lvl="1" eaLnBrk="1" hangingPunct="1">
              <a:lnSpc>
                <a:spcPct val="80000"/>
              </a:lnSpc>
              <a:buFontTx/>
              <a:buNone/>
            </a:pPr>
            <a:r>
              <a:rPr lang="en-US" sz="2400" smtClean="0"/>
              <a:t/>
            </a:r>
            <a:br>
              <a:rPr lang="en-US" sz="2400" smtClean="0"/>
            </a:br>
            <a:r>
              <a:rPr lang="en-US" sz="2400" smtClean="0"/>
              <a:t> // load timer 1 to generate baud rate of 19200 bps</a:t>
            </a:r>
            <a:br>
              <a:rPr lang="en-US" sz="2400" smtClean="0"/>
            </a:br>
            <a:r>
              <a:rPr lang="en-US" sz="2400" smtClean="0"/>
              <a:t> </a:t>
            </a:r>
          </a:p>
          <a:p>
            <a:pPr lvl="1" eaLnBrk="1" hangingPunct="1">
              <a:lnSpc>
                <a:spcPct val="80000"/>
              </a:lnSpc>
              <a:buFontTx/>
              <a:buNone/>
            </a:pPr>
            <a:r>
              <a:rPr lang="en-US" sz="2400" smtClean="0"/>
              <a:t> TH1 = 0xFD;</a:t>
            </a:r>
          </a:p>
          <a:p>
            <a:pPr lvl="1" eaLnBrk="1" hangingPunct="1">
              <a:lnSpc>
                <a:spcPct val="80000"/>
              </a:lnSpc>
              <a:buFontTx/>
              <a:buNone/>
            </a:pPr>
            <a:r>
              <a:rPr lang="en-US" sz="2400" smtClean="0"/>
              <a:t> TL1 = 0XFD;</a:t>
            </a:r>
            <a:br>
              <a:rPr lang="en-US" sz="2400" smtClean="0"/>
            </a:br>
            <a:endParaRPr lang="en-US" sz="24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57200" y="152400"/>
            <a:ext cx="8229600" cy="5973763"/>
          </a:xfrm>
        </p:spPr>
        <p:txBody>
          <a:bodyPr/>
          <a:lstStyle/>
          <a:p>
            <a:pPr lvl="1" eaLnBrk="1" hangingPunct="1">
              <a:lnSpc>
                <a:spcPct val="90000"/>
              </a:lnSpc>
              <a:buFontTx/>
              <a:buNone/>
            </a:pPr>
            <a:r>
              <a:rPr lang="en-US" sz="1400" smtClean="0"/>
              <a:t> </a:t>
            </a:r>
          </a:p>
          <a:p>
            <a:pPr lvl="1" eaLnBrk="1" hangingPunct="1">
              <a:lnSpc>
                <a:spcPct val="90000"/>
              </a:lnSpc>
              <a:buFontTx/>
              <a:buNone/>
            </a:pPr>
            <a:endParaRPr lang="en-US" sz="2000" smtClean="0"/>
          </a:p>
          <a:p>
            <a:pPr lvl="1" eaLnBrk="1" hangingPunct="1">
              <a:lnSpc>
                <a:spcPct val="90000"/>
              </a:lnSpc>
              <a:buFontTx/>
              <a:buNone/>
            </a:pPr>
            <a:r>
              <a:rPr lang="en-US" sz="2000" smtClean="0"/>
              <a:t>// set serial communication in mode 1</a:t>
            </a:r>
            <a:br>
              <a:rPr lang="en-US" sz="2000" smtClean="0"/>
            </a:br>
            <a:r>
              <a:rPr lang="en-US" sz="2000" smtClean="0"/>
              <a:t> SCON=0x40;                          </a:t>
            </a:r>
          </a:p>
          <a:p>
            <a:pPr lvl="1" eaLnBrk="1" hangingPunct="1">
              <a:lnSpc>
                <a:spcPct val="90000"/>
              </a:lnSpc>
              <a:buFontTx/>
              <a:buNone/>
            </a:pPr>
            <a:r>
              <a:rPr lang="en-US" sz="2000" smtClean="0"/>
              <a:t>// start timer 1  </a:t>
            </a:r>
            <a:br>
              <a:rPr lang="en-US" sz="2000" smtClean="0"/>
            </a:br>
            <a:r>
              <a:rPr lang="en-US" sz="2000" smtClean="0"/>
              <a:t>     </a:t>
            </a:r>
          </a:p>
          <a:p>
            <a:pPr lvl="1" eaLnBrk="1" hangingPunct="1">
              <a:lnSpc>
                <a:spcPct val="90000"/>
              </a:lnSpc>
              <a:buFontTx/>
              <a:buNone/>
            </a:pPr>
            <a:r>
              <a:rPr lang="en-US" sz="2000" smtClean="0"/>
              <a:t> TR1 = 1;</a:t>
            </a:r>
          </a:p>
          <a:p>
            <a:pPr lvl="1" eaLnBrk="1" hangingPunct="1">
              <a:lnSpc>
                <a:spcPct val="90000"/>
              </a:lnSpc>
              <a:buFontTx/>
              <a:buNone/>
            </a:pPr>
            <a:r>
              <a:rPr lang="en-US" sz="2000" smtClean="0"/>
              <a:t> While(1){</a:t>
            </a:r>
          </a:p>
          <a:p>
            <a:pPr lvl="1" eaLnBrk="1" hangingPunct="1">
              <a:lnSpc>
                <a:spcPct val="90000"/>
              </a:lnSpc>
              <a:buFontTx/>
              <a:buNone/>
            </a:pPr>
            <a:r>
              <a:rPr lang="en-US" sz="2000" smtClean="0"/>
              <a:t>// enable reception</a:t>
            </a:r>
            <a:br>
              <a:rPr lang="en-US" sz="2000" smtClean="0"/>
            </a:br>
            <a:r>
              <a:rPr lang="en-US" sz="2000" smtClean="0"/>
              <a:t/>
            </a:r>
            <a:br>
              <a:rPr lang="en-US" sz="2000" smtClean="0"/>
            </a:br>
            <a:endParaRPr lang="en-US" sz="2000" smtClean="0"/>
          </a:p>
          <a:p>
            <a:pPr lvl="1" eaLnBrk="1" hangingPunct="1">
              <a:lnSpc>
                <a:spcPct val="90000"/>
              </a:lnSpc>
              <a:buFontTx/>
              <a:buNone/>
            </a:pPr>
            <a:r>
              <a:rPr lang="en-US" sz="2000" smtClean="0"/>
              <a:t>REN = 1;            </a:t>
            </a:r>
          </a:p>
          <a:p>
            <a:pPr lvl="1" eaLnBrk="1" hangingPunct="1">
              <a:lnSpc>
                <a:spcPct val="90000"/>
              </a:lnSpc>
              <a:buFontTx/>
              <a:buNone/>
            </a:pPr>
            <a:r>
              <a:rPr lang="en-US" sz="2000" smtClean="0"/>
              <a:t>//wait until data is received</a:t>
            </a:r>
            <a:br>
              <a:rPr lang="en-US" sz="2000" smtClean="0"/>
            </a:br>
            <a:r>
              <a:rPr lang="en-US" sz="2000" smtClean="0"/>
              <a:t>while((SCON &amp; 0X02) == 0); </a:t>
            </a:r>
          </a:p>
          <a:p>
            <a:pPr lvl="1" eaLnBrk="1" hangingPunct="1">
              <a:lnSpc>
                <a:spcPct val="90000"/>
              </a:lnSpc>
              <a:buFontTx/>
              <a:buNone/>
            </a:pPr>
            <a:r>
              <a:rPr lang="en-US" sz="2000" smtClean="0"/>
              <a:t>                  // same as while(RI==0);</a:t>
            </a:r>
          </a:p>
          <a:p>
            <a:pPr lvl="1" eaLnBrk="1" hangingPunct="1">
              <a:lnSpc>
                <a:spcPct val="90000"/>
              </a:lnSpc>
              <a:buFontTx/>
              <a:buNone/>
            </a:pPr>
            <a:r>
              <a:rPr lang="en-US" sz="2000" smtClean="0"/>
              <a:t>// reset receive flag </a:t>
            </a:r>
          </a:p>
          <a:p>
            <a:pPr lvl="1" eaLnBrk="1" hangingPunct="1">
              <a:lnSpc>
                <a:spcPct val="90000"/>
              </a:lnSpc>
              <a:buFontTx/>
              <a:buNone/>
            </a:pPr>
            <a:r>
              <a:rPr lang="en-US" sz="2000" smtClean="0"/>
              <a:t>RI=0;               </a:t>
            </a:r>
            <a:br>
              <a:rPr lang="en-US" sz="2000" smtClean="0"/>
            </a:br>
            <a:r>
              <a:rPr lang="en-US" sz="2000" smtClean="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457200" y="0"/>
            <a:ext cx="8229600" cy="6553200"/>
          </a:xfrm>
        </p:spPr>
        <p:txBody>
          <a:bodyPr/>
          <a:lstStyle/>
          <a:p>
            <a:pPr lvl="1" eaLnBrk="1" hangingPunct="1">
              <a:lnSpc>
                <a:spcPct val="90000"/>
              </a:lnSpc>
              <a:buFontTx/>
              <a:buNone/>
            </a:pPr>
            <a:endParaRPr lang="en-US" sz="2000" smtClean="0"/>
          </a:p>
          <a:p>
            <a:pPr lvl="1" eaLnBrk="1" hangingPunct="1">
              <a:lnSpc>
                <a:spcPct val="90000"/>
              </a:lnSpc>
              <a:buFontTx/>
              <a:buNone/>
            </a:pPr>
            <a:endParaRPr lang="en-US" sz="2000" smtClean="0"/>
          </a:p>
          <a:p>
            <a:pPr lvl="1" eaLnBrk="1" hangingPunct="1">
              <a:lnSpc>
                <a:spcPct val="90000"/>
              </a:lnSpc>
              <a:buFontTx/>
              <a:buNone/>
            </a:pPr>
            <a:r>
              <a:rPr lang="en-US" sz="2000" smtClean="0"/>
              <a:t>// read a byte from RXD</a:t>
            </a:r>
          </a:p>
          <a:p>
            <a:pPr lvl="1" eaLnBrk="1" hangingPunct="1">
              <a:lnSpc>
                <a:spcPct val="90000"/>
              </a:lnSpc>
              <a:buFontTx/>
              <a:buNone/>
            </a:pPr>
            <a:r>
              <a:rPr lang="en-US" sz="2000" smtClean="0"/>
              <a:t/>
            </a:r>
            <a:br>
              <a:rPr lang="en-US" sz="2000" smtClean="0"/>
            </a:br>
            <a:r>
              <a:rPr lang="en-US" sz="2000" smtClean="0"/>
              <a:t>c = SBUF;               </a:t>
            </a:r>
          </a:p>
          <a:p>
            <a:pPr lvl="1" eaLnBrk="1" hangingPunct="1">
              <a:lnSpc>
                <a:spcPct val="90000"/>
              </a:lnSpc>
              <a:buFontTx/>
              <a:buNone/>
            </a:pPr>
            <a:r>
              <a:rPr lang="en-US" sz="2000" smtClean="0"/>
              <a:t>// disable reception</a:t>
            </a:r>
            <a:br>
              <a:rPr lang="en-US" sz="2000" smtClean="0"/>
            </a:br>
            <a:r>
              <a:rPr lang="en-US" sz="2000" smtClean="0"/>
              <a:t/>
            </a:r>
            <a:br>
              <a:rPr lang="en-US" sz="2000" smtClean="0"/>
            </a:br>
            <a:endParaRPr lang="en-US" sz="2000" smtClean="0"/>
          </a:p>
          <a:p>
            <a:pPr lvl="1" eaLnBrk="1" hangingPunct="1">
              <a:lnSpc>
                <a:spcPct val="90000"/>
              </a:lnSpc>
              <a:buFontTx/>
              <a:buNone/>
            </a:pPr>
            <a:r>
              <a:rPr lang="en-US" sz="2000" smtClean="0"/>
              <a:t>REN = 0;                 </a:t>
            </a:r>
          </a:p>
          <a:p>
            <a:pPr lvl="1" eaLnBrk="1" hangingPunct="1">
              <a:lnSpc>
                <a:spcPct val="90000"/>
              </a:lnSpc>
              <a:buFontTx/>
              <a:buNone/>
            </a:pPr>
            <a:r>
              <a:rPr lang="en-US" sz="2000" smtClean="0"/>
              <a:t>// write a byte to TXD</a:t>
            </a:r>
            <a:br>
              <a:rPr lang="en-US" sz="2000" smtClean="0"/>
            </a:br>
            <a:r>
              <a:rPr lang="en-US" sz="2000" smtClean="0"/>
              <a:t/>
            </a:r>
            <a:br>
              <a:rPr lang="en-US" sz="2000" smtClean="0"/>
            </a:br>
            <a:endParaRPr lang="en-US" sz="2000" smtClean="0"/>
          </a:p>
          <a:p>
            <a:pPr lvl="1" eaLnBrk="1" hangingPunct="1">
              <a:lnSpc>
                <a:spcPct val="90000"/>
              </a:lnSpc>
              <a:buFontTx/>
              <a:buNone/>
            </a:pPr>
            <a:r>
              <a:rPr lang="en-US" sz="2000" smtClean="0"/>
              <a:t>SBUF = c;               </a:t>
            </a:r>
          </a:p>
          <a:p>
            <a:pPr lvl="1" eaLnBrk="1" hangingPunct="1">
              <a:lnSpc>
                <a:spcPct val="90000"/>
              </a:lnSpc>
              <a:buFontTx/>
              <a:buNone/>
            </a:pPr>
            <a:r>
              <a:rPr lang="en-US" sz="2000" smtClean="0"/>
              <a:t>// wait until data transmitted</a:t>
            </a:r>
          </a:p>
          <a:p>
            <a:pPr lvl="1" eaLnBrk="1" hangingPunct="1">
              <a:lnSpc>
                <a:spcPct val="90000"/>
              </a:lnSpc>
              <a:buFontTx/>
              <a:buNone/>
            </a:pPr>
            <a:r>
              <a:rPr lang="en-US" sz="2000" smtClean="0"/>
              <a:t>while(SCON &amp; 0X01TI==0);  </a:t>
            </a:r>
          </a:p>
          <a:p>
            <a:pPr lvl="1" eaLnBrk="1" hangingPunct="1">
              <a:lnSpc>
                <a:spcPct val="90000"/>
              </a:lnSpc>
              <a:buFontTx/>
              <a:buNone/>
            </a:pPr>
            <a:r>
              <a:rPr lang="en-US" sz="2000" smtClean="0"/>
              <a:t>                  //same as  while(TI==0);     </a:t>
            </a:r>
            <a:br>
              <a:rPr lang="en-US" sz="2000" smtClean="0"/>
            </a:br>
            <a:r>
              <a:rPr lang="en-US" sz="2000" smtClean="0"/>
              <a:t>      </a:t>
            </a:r>
          </a:p>
          <a:p>
            <a:pPr lvl="1" eaLnBrk="1" hangingPunct="1">
              <a:lnSpc>
                <a:spcPct val="90000"/>
              </a:lnSpc>
              <a:buFontTx/>
              <a:buNone/>
            </a:pPr>
            <a:r>
              <a:rPr lang="en-US" sz="2000" smtClean="0"/>
              <a:t>// reset transmission flag</a:t>
            </a:r>
          </a:p>
          <a:p>
            <a:pPr lvl="1" eaLnBrk="1" hangingPunct="1">
              <a:lnSpc>
                <a:spcPct val="90000"/>
              </a:lnSpc>
              <a:buFontTx/>
              <a:buNone/>
            </a:pPr>
            <a:r>
              <a:rPr lang="en-US" sz="2000" smtClean="0"/>
              <a:t>TI=0;              </a:t>
            </a:r>
          </a:p>
          <a:p>
            <a:pPr lvl="1" eaLnBrk="1" hangingPunct="1">
              <a:lnSpc>
                <a:spcPct val="90000"/>
              </a:lnSpc>
              <a:buFontTx/>
              <a:buNone/>
            </a:pPr>
            <a:r>
              <a:rPr lang="en-US" sz="2000" smtClean="0"/>
              <a:t>} </a:t>
            </a:r>
          </a:p>
          <a:p>
            <a:pPr eaLnBrk="1" hangingPunct="1">
              <a:lnSpc>
                <a:spcPct val="90000"/>
              </a:lnSpc>
            </a:pPr>
            <a:endParaRPr lang="en-US" sz="16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228600" y="228600"/>
            <a:ext cx="8686800" cy="6400800"/>
          </a:xfrm>
        </p:spPr>
        <p:txBody>
          <a:bodyPr/>
          <a:lstStyle/>
          <a:p>
            <a:pPr eaLnBrk="1" hangingPunct="1">
              <a:lnSpc>
                <a:spcPct val="90000"/>
              </a:lnSpc>
              <a:buFontTx/>
              <a:buNone/>
            </a:pPr>
            <a:r>
              <a:rPr lang="en-US" sz="2400" smtClean="0"/>
              <a:t>                                          Summary</a:t>
            </a:r>
          </a:p>
          <a:p>
            <a:pPr eaLnBrk="1" hangingPunct="1">
              <a:lnSpc>
                <a:spcPct val="90000"/>
              </a:lnSpc>
            </a:pPr>
            <a:r>
              <a:rPr lang="en-US" sz="2400" smtClean="0"/>
              <a:t>This chapter explores the internal architecture of 8051 microcontroller and its interface. The Harvard architecture for separation of code and data memory is discussed. The detail and usage of 8051 FSRs, Especially, the timer control FSRs such as TMOD, TCON and serial control FSR such as SCON, the interrupt control registers such as IE The configurations of external interrupt, timer/counter interrupt and serial communication interrupt with C51</a:t>
            </a:r>
          </a:p>
          <a:p>
            <a:pPr eaLnBrk="1" hangingPunct="1">
              <a:lnSpc>
                <a:spcPct val="90000"/>
              </a:lnSpc>
            </a:pPr>
            <a:r>
              <a:rPr lang="en-US" sz="2400" smtClean="0"/>
              <a:t> Understand on how to use 8051 to connect and control external devices such as sensor, switch, LED, LCD, keypad.  </a:t>
            </a:r>
          </a:p>
          <a:p>
            <a:pPr eaLnBrk="1" hangingPunct="1">
              <a:lnSpc>
                <a:spcPct val="90000"/>
              </a:lnSpc>
            </a:pPr>
            <a:r>
              <a:rPr lang="en-US" sz="2400" smtClean="0"/>
              <a:t>Learn how to design and handle the timing clock issue in the embedded systems.  </a:t>
            </a:r>
          </a:p>
          <a:p>
            <a:pPr eaLnBrk="1" hangingPunct="1">
              <a:lnSpc>
                <a:spcPct val="90000"/>
              </a:lnSpc>
            </a:pPr>
            <a:r>
              <a:rPr lang="en-US" sz="2400" smtClean="0"/>
              <a:t>This chapter is a foundation for the next chapter on the embedded system software development and programming in 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194310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4"/>
          <p:cNvGraphicFramePr>
            <a:graphicFrameLocks noChangeAspect="1"/>
          </p:cNvGraphicFramePr>
          <p:nvPr/>
        </p:nvGraphicFramePr>
        <p:xfrm>
          <a:off x="1676400" y="381000"/>
          <a:ext cx="6553200" cy="5638800"/>
        </p:xfrm>
        <a:graphic>
          <a:graphicData uri="http://schemas.openxmlformats.org/presentationml/2006/ole">
            <p:oleObj spid="_x0000_s2050" name="Visio" r:id="rId4" imgW="6571631" imgH="4641279" progId="Visio.Drawing.11">
              <p:embed/>
            </p:oleObj>
          </a:graphicData>
        </a:graphic>
      </p:graphicFrame>
      <p:sp>
        <p:nvSpPr>
          <p:cNvPr id="2052" name="Text Box 6"/>
          <p:cNvSpPr txBox="1">
            <a:spLocks noChangeArrowheads="1"/>
          </p:cNvSpPr>
          <p:nvPr/>
        </p:nvSpPr>
        <p:spPr bwMode="auto">
          <a:xfrm>
            <a:off x="1828800" y="6096000"/>
            <a:ext cx="6248400" cy="366713"/>
          </a:xfrm>
          <a:prstGeom prst="rect">
            <a:avLst/>
          </a:prstGeom>
          <a:noFill/>
          <a:ln w="9525">
            <a:noFill/>
            <a:miter lim="800000"/>
            <a:headEnd/>
            <a:tailEnd/>
          </a:ln>
        </p:spPr>
        <p:txBody>
          <a:bodyPr>
            <a:spAutoFit/>
          </a:bodyPr>
          <a:lstStyle/>
          <a:p>
            <a:pPr algn="ctr">
              <a:spcBef>
                <a:spcPct val="50000"/>
              </a:spcBef>
            </a:pPr>
            <a:r>
              <a:rPr lang="en-US"/>
              <a:t>The Pin Connection for External Code and Data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0" y="685800"/>
            <a:ext cx="9144000" cy="6172200"/>
          </a:xfrm>
        </p:spPr>
        <p:txBody>
          <a:bodyPr/>
          <a:lstStyle/>
          <a:p>
            <a:pPr eaLnBrk="1" hangingPunct="1">
              <a:lnSpc>
                <a:spcPct val="80000"/>
              </a:lnSpc>
            </a:pPr>
            <a:r>
              <a:rPr lang="en-US" sz="2400" smtClean="0"/>
              <a:t>   The EA' (External Access) pin is used to control the internal or external memory access. </a:t>
            </a:r>
          </a:p>
          <a:p>
            <a:pPr eaLnBrk="1" hangingPunct="1">
              <a:lnSpc>
                <a:spcPct val="80000"/>
              </a:lnSpc>
              <a:buFontTx/>
              <a:buNone/>
            </a:pPr>
            <a:r>
              <a:rPr lang="en-US" sz="2400" smtClean="0"/>
              <a:t>    The signal 0 is for external memory access and signal 1 for internal memory access. </a:t>
            </a:r>
          </a:p>
          <a:p>
            <a:pPr eaLnBrk="1" hangingPunct="1">
              <a:lnSpc>
                <a:spcPct val="80000"/>
              </a:lnSpc>
            </a:pPr>
            <a:r>
              <a:rPr lang="en-US" sz="2400" smtClean="0"/>
              <a:t>    The PSEN' (Program Store ENable) is for reading external code memory when it is low (0) and EA is also 0.</a:t>
            </a:r>
          </a:p>
          <a:p>
            <a:pPr eaLnBrk="1" hangingPunct="1">
              <a:lnSpc>
                <a:spcPct val="80000"/>
              </a:lnSpc>
            </a:pPr>
            <a:r>
              <a:rPr lang="en-US" sz="2400" smtClean="0"/>
              <a:t>   The ALE (Address Latch Enable) activates the port 0 joined with port 2 to provide 16 bit external address bus to access the external memory. The ALE multiplexes the P0: </a:t>
            </a:r>
          </a:p>
          <a:p>
            <a:pPr eaLnBrk="1" hangingPunct="1">
              <a:lnSpc>
                <a:spcPct val="80000"/>
              </a:lnSpc>
              <a:buFontTx/>
              <a:buNone/>
            </a:pPr>
            <a:r>
              <a:rPr lang="en-US" sz="2400" smtClean="0"/>
              <a:t>       1 for latching address on P0 as A0-A7 in the 16 bit address buss, 0 for latching P0 as data I/O.</a:t>
            </a:r>
          </a:p>
          <a:p>
            <a:pPr eaLnBrk="1" hangingPunct="1">
              <a:lnSpc>
                <a:spcPct val="80000"/>
              </a:lnSpc>
            </a:pPr>
            <a:r>
              <a:rPr lang="en-US" sz="2400" smtClean="0"/>
              <a:t> P0.x is named ADx because P0 is multiplexed for Address bus and Data bus at different clock time. </a:t>
            </a:r>
          </a:p>
          <a:p>
            <a:pPr eaLnBrk="1" hangingPunct="1">
              <a:lnSpc>
                <a:spcPct val="80000"/>
              </a:lnSpc>
              <a:buFontTx/>
              <a:buNone/>
            </a:pPr>
            <a:r>
              <a:rPr lang="en-US" sz="2400" smtClean="0"/>
              <a:t>    WR' only provides the signal to write external data memory </a:t>
            </a:r>
          </a:p>
          <a:p>
            <a:pPr eaLnBrk="1" hangingPunct="1">
              <a:lnSpc>
                <a:spcPct val="80000"/>
              </a:lnSpc>
              <a:buFontTx/>
              <a:buNone/>
            </a:pPr>
            <a:r>
              <a:rPr lang="en-US" sz="2400" smtClean="0"/>
              <a:t>    RD' provides the signal to read external data and code memory.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algn="l" eaLnBrk="1" hangingPunct="1"/>
            <a:r>
              <a:rPr lang="en-US" sz="3600" smtClean="0"/>
              <a:t/>
            </a:r>
            <a:br>
              <a:rPr lang="en-US" sz="3600" smtClean="0"/>
            </a:br>
            <a:r>
              <a:rPr lang="en-US" sz="2900" smtClean="0"/>
              <a:t>2. System Clock and Oscillator Circuits  </a:t>
            </a:r>
            <a:r>
              <a:rPr lang="en-US" sz="3600" smtClean="0"/>
              <a:t/>
            </a:r>
            <a:br>
              <a:rPr lang="en-US" sz="3600" smtClean="0"/>
            </a:br>
            <a:endParaRPr lang="en-US" sz="3600" smtClean="0"/>
          </a:p>
        </p:txBody>
      </p:sp>
      <p:sp>
        <p:nvSpPr>
          <p:cNvPr id="14339" name="Content Placeholder 2"/>
          <p:cNvSpPr>
            <a:spLocks noGrp="1"/>
          </p:cNvSpPr>
          <p:nvPr>
            <p:ph idx="4294967295"/>
          </p:nvPr>
        </p:nvSpPr>
        <p:spPr/>
        <p:txBody>
          <a:bodyPr/>
          <a:lstStyle/>
          <a:p>
            <a:pPr eaLnBrk="1" hangingPunct="1"/>
            <a:r>
              <a:rPr lang="en-US" sz="2600" smtClean="0"/>
              <a:t>The 8051 requires an external oscillator circuit. The oscillator circuit usually runs around 12MHz. the crystal generates 12M pulses in one second. The pulse is used to synchronize the system operation in a controlled pace.. </a:t>
            </a:r>
          </a:p>
          <a:p>
            <a:pPr eaLnBrk="1" hangingPunct="1"/>
            <a:r>
              <a:rPr lang="en-US" sz="2600" smtClean="0"/>
              <a:t>A machine cycle is minimum amount time a simplest machine instruction must take </a:t>
            </a:r>
          </a:p>
          <a:p>
            <a:pPr eaLnBrk="1" hangingPunct="1"/>
            <a:r>
              <a:rPr lang="en-US" sz="2600" smtClean="0"/>
              <a:t>An 8051 machine cycle consists of 12 crystal pulses (clock cycle). </a:t>
            </a:r>
          </a:p>
          <a:p>
            <a:pPr eaLnBrk="1" hangingPunct="1"/>
            <a:r>
              <a:rPr lang="en-US" sz="2600" smtClean="0"/>
              <a:t>instruction with a memory oprand so that it needs multiple memory accesses. </a:t>
            </a:r>
          </a:p>
          <a:p>
            <a:pPr eaLnBrk="1" hangingPunct="1"/>
            <a:endParaRPr lang="en-US" sz="2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0"/>
            <a:ext cx="8229600" cy="685800"/>
          </a:xfrm>
        </p:spPr>
        <p:txBody>
          <a:bodyPr/>
          <a:lstStyle/>
          <a:p>
            <a:pPr eaLnBrk="1" hangingPunct="1"/>
            <a:r>
              <a:rPr lang="en-US" sz="2800" smtClean="0"/>
              <a:t>Contd.</a:t>
            </a:r>
          </a:p>
        </p:txBody>
      </p:sp>
      <p:sp>
        <p:nvSpPr>
          <p:cNvPr id="3076" name="Rectangle 3"/>
          <p:cNvSpPr>
            <a:spLocks noGrp="1" noChangeArrowheads="1"/>
          </p:cNvSpPr>
          <p:nvPr>
            <p:ph type="body" idx="1"/>
          </p:nvPr>
        </p:nvSpPr>
        <p:spPr>
          <a:xfrm>
            <a:off x="457200" y="762000"/>
            <a:ext cx="8229600" cy="4830763"/>
          </a:xfrm>
        </p:spPr>
        <p:txBody>
          <a:bodyPr/>
          <a:lstStyle/>
          <a:p>
            <a:pPr eaLnBrk="1" hangingPunct="1">
              <a:spcBef>
                <a:spcPct val="0"/>
              </a:spcBef>
              <a:buFontTx/>
              <a:buNone/>
            </a:pPr>
            <a:r>
              <a:rPr lang="en-US" sz="2800" smtClean="0"/>
              <a:t>   The first 6 crystal pulses (clock cycle) is used to fetch the opcode and the second 6 pulses are used to perform the operation on the operands in the ALU. This gives an effective machine cycle rate at 1MIPS (Million Instructions Per Second).</a:t>
            </a:r>
          </a:p>
        </p:txBody>
      </p:sp>
      <p:sp>
        <p:nvSpPr>
          <p:cNvPr id="3077" name="Rectangle 5"/>
          <p:cNvSpPr>
            <a:spLocks noChangeArrowheads="1"/>
          </p:cNvSpPr>
          <p:nvPr/>
        </p:nvSpPr>
        <p:spPr bwMode="auto">
          <a:xfrm>
            <a:off x="0" y="23193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4"/>
          <p:cNvGraphicFramePr>
            <a:graphicFrameLocks noChangeAspect="1"/>
          </p:cNvGraphicFramePr>
          <p:nvPr/>
        </p:nvGraphicFramePr>
        <p:xfrm>
          <a:off x="3124200" y="3276600"/>
          <a:ext cx="2971800" cy="2743200"/>
        </p:xfrm>
        <a:graphic>
          <a:graphicData uri="http://schemas.openxmlformats.org/presentationml/2006/ole">
            <p:oleObj spid="_x0000_s3074" name="Visio" r:id="rId4" imgW="2645380" imgH="2220740" progId="Visio.Drawing.11">
              <p:embed/>
            </p:oleObj>
          </a:graphicData>
        </a:graphic>
      </p:graphicFrame>
      <p:sp>
        <p:nvSpPr>
          <p:cNvPr id="3078" name="Text Box 6"/>
          <p:cNvSpPr txBox="1">
            <a:spLocks noChangeArrowheads="1"/>
          </p:cNvSpPr>
          <p:nvPr/>
        </p:nvSpPr>
        <p:spPr bwMode="auto">
          <a:xfrm>
            <a:off x="3124200" y="6172200"/>
            <a:ext cx="2971800" cy="366713"/>
          </a:xfrm>
          <a:prstGeom prst="rect">
            <a:avLst/>
          </a:prstGeom>
          <a:noFill/>
          <a:ln w="9525">
            <a:noFill/>
            <a:miter lim="800000"/>
            <a:headEnd/>
            <a:tailEnd/>
          </a:ln>
        </p:spPr>
        <p:txBody>
          <a:bodyPr>
            <a:spAutoFit/>
          </a:bodyPr>
          <a:lstStyle/>
          <a:p>
            <a:pPr algn="ctr">
              <a:spcBef>
                <a:spcPct val="50000"/>
              </a:spcBef>
            </a:pPr>
            <a:r>
              <a:rPr lang="en-US"/>
              <a:t>Crystal to 8051 XTAL 1/2</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5584</Words>
  <Application>Microsoft Office PowerPoint</Application>
  <PresentationFormat>On-screen Show (4:3)</PresentationFormat>
  <Paragraphs>744</Paragraphs>
  <Slides>58</Slides>
  <Notes>57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6" baseType="lpstr">
      <vt:lpstr>Arial</vt:lpstr>
      <vt:lpstr>Wingdings</vt:lpstr>
      <vt:lpstr>Times</vt:lpstr>
      <vt:lpstr>Times New Roman</vt:lpstr>
      <vt:lpstr>ＭＳ Ｐゴシック</vt:lpstr>
      <vt:lpstr>Calibri</vt:lpstr>
      <vt:lpstr>Default Design</vt:lpstr>
      <vt:lpstr>Microsoft Visio Drawing</vt:lpstr>
      <vt:lpstr>Chapter 3  8051 Microcontroller </vt:lpstr>
      <vt:lpstr>  3.1 Overview   </vt:lpstr>
      <vt:lpstr>Contd.</vt:lpstr>
      <vt:lpstr>  1. 8051 Chip Pins    </vt:lpstr>
      <vt:lpstr>Slide 5</vt:lpstr>
      <vt:lpstr>Slide 6</vt:lpstr>
      <vt:lpstr>Slide 7</vt:lpstr>
      <vt:lpstr> 2. System Clock and Oscillator Circuits   </vt:lpstr>
      <vt:lpstr>Contd.</vt:lpstr>
      <vt:lpstr>3. 8051 Internal Architecture </vt:lpstr>
      <vt:lpstr>Contd.</vt:lpstr>
      <vt:lpstr>Slide 12</vt:lpstr>
      <vt:lpstr>                                3.2 Ports 1). Port Reading and Writing</vt:lpstr>
      <vt:lpstr>Contd.</vt:lpstr>
      <vt:lpstr>Contd.</vt:lpstr>
      <vt:lpstr>Contd.</vt:lpstr>
      <vt:lpstr>2). The Port Alternate Functions</vt:lpstr>
      <vt:lpstr>Contd.</vt:lpstr>
      <vt:lpstr>                    3.3 Memory and SFR 1). Memory </vt:lpstr>
      <vt:lpstr>Slide 20</vt:lpstr>
      <vt:lpstr>Contd.</vt:lpstr>
      <vt:lpstr>Contd.</vt:lpstr>
      <vt:lpstr>Contd.</vt:lpstr>
      <vt:lpstr>2). Special Function Registers (SFRs)</vt:lpstr>
      <vt:lpstr>Contd.</vt:lpstr>
      <vt:lpstr>Contd.</vt:lpstr>
      <vt:lpstr>Contd.</vt:lpstr>
      <vt:lpstr>Contd.</vt:lpstr>
      <vt:lpstr>Contd.</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3.4 FSRs and Interrupts </vt:lpstr>
      <vt:lpstr>Slide 48</vt:lpstr>
      <vt:lpstr>Slide 49</vt:lpstr>
      <vt:lpstr>Slide 50</vt:lpstr>
      <vt:lpstr>1) External Interrupts </vt:lpstr>
      <vt:lpstr>Slide 52</vt:lpstr>
      <vt:lpstr>2) Timer/Counter Interrupts </vt:lpstr>
      <vt:lpstr>3).Serial Interrupts </vt:lpstr>
      <vt:lpstr>Slide 55</vt:lpstr>
      <vt:lpstr>Slide 56</vt:lpstr>
      <vt:lpstr>Slide 57</vt:lpstr>
      <vt:lpstr>Slide 58</vt:lpstr>
    </vt:vector>
  </TitlesOfParts>
  <Company>UPS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8051 Microcontroller</dc:title>
  <dc:creator>Susuma Ananpapu</dc:creator>
  <cp:lastModifiedBy>SYS</cp:lastModifiedBy>
  <cp:revision>47</cp:revision>
  <dcterms:created xsi:type="dcterms:W3CDTF">2008-12-08T16:35:56Z</dcterms:created>
  <dcterms:modified xsi:type="dcterms:W3CDTF">2015-02-24T07:23:38Z</dcterms:modified>
</cp:coreProperties>
</file>