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1" r:id="rId4"/>
    <p:sldId id="262" r:id="rId5"/>
    <p:sldId id="256" r:id="rId6"/>
    <p:sldId id="257" r:id="rId7"/>
    <p:sldId id="264" r:id="rId8"/>
    <p:sldId id="265" r:id="rId9"/>
    <p:sldId id="266" r:id="rId10"/>
    <p:sldId id="263" r:id="rId11"/>
    <p:sldId id="267" r:id="rId12"/>
    <p:sldId id="269" r:id="rId13"/>
    <p:sldId id="277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8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4DC3D-0F27-47C4-8AEB-14DD776A52E6}" type="datetimeFigureOut">
              <a:rPr lang="en-US" smtClean="0"/>
              <a:pPr/>
              <a:t>06-Aug-15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A8CB6-2715-474C-AFDF-64B7466A5E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4DC3D-0F27-47C4-8AEB-14DD776A52E6}" type="datetimeFigureOut">
              <a:rPr lang="en-US" smtClean="0"/>
              <a:pPr/>
              <a:t>06-Aug-15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A8CB6-2715-474C-AFDF-64B7466A5E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4DC3D-0F27-47C4-8AEB-14DD776A52E6}" type="datetimeFigureOut">
              <a:rPr lang="en-US" smtClean="0"/>
              <a:pPr/>
              <a:t>06-Aug-15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A8CB6-2715-474C-AFDF-64B7466A5E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4DC3D-0F27-47C4-8AEB-14DD776A52E6}" type="datetimeFigureOut">
              <a:rPr lang="en-US" smtClean="0"/>
              <a:pPr/>
              <a:t>06-Aug-15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A8CB6-2715-474C-AFDF-64B7466A5E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4DC3D-0F27-47C4-8AEB-14DD776A52E6}" type="datetimeFigureOut">
              <a:rPr lang="en-US" smtClean="0"/>
              <a:pPr/>
              <a:t>06-Aug-15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A8CB6-2715-474C-AFDF-64B7466A5E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4DC3D-0F27-47C4-8AEB-14DD776A52E6}" type="datetimeFigureOut">
              <a:rPr lang="en-US" smtClean="0"/>
              <a:pPr/>
              <a:t>06-Aug-15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A8CB6-2715-474C-AFDF-64B7466A5E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4DC3D-0F27-47C4-8AEB-14DD776A52E6}" type="datetimeFigureOut">
              <a:rPr lang="en-US" smtClean="0"/>
              <a:pPr/>
              <a:t>06-Aug-15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A8CB6-2715-474C-AFDF-64B7466A5E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4DC3D-0F27-47C4-8AEB-14DD776A52E6}" type="datetimeFigureOut">
              <a:rPr lang="en-US" smtClean="0"/>
              <a:pPr/>
              <a:t>06-Aug-15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A8CB6-2715-474C-AFDF-64B7466A5E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4DC3D-0F27-47C4-8AEB-14DD776A52E6}" type="datetimeFigureOut">
              <a:rPr lang="en-US" smtClean="0"/>
              <a:pPr/>
              <a:t>06-Aug-15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A8CB6-2715-474C-AFDF-64B7466A5E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4DC3D-0F27-47C4-8AEB-14DD776A52E6}" type="datetimeFigureOut">
              <a:rPr lang="en-US" smtClean="0"/>
              <a:pPr/>
              <a:t>06-Aug-15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A8CB6-2715-474C-AFDF-64B7466A5E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4DC3D-0F27-47C4-8AEB-14DD776A52E6}" type="datetimeFigureOut">
              <a:rPr lang="en-US" smtClean="0"/>
              <a:pPr/>
              <a:t>06-Aug-15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A8CB6-2715-474C-AFDF-64B7466A5E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E4DC3D-0F27-47C4-8AEB-14DD776A52E6}" type="datetimeFigureOut">
              <a:rPr lang="en-US" smtClean="0"/>
              <a:pPr/>
              <a:t>06-Aug-15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6A8CB6-2715-474C-AFDF-64B7466A5E9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Inception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Short step to establish common vision and basic scope for the project.</a:t>
            </a:r>
          </a:p>
          <a:p>
            <a:r>
              <a:rPr lang="en-US" dirty="0" smtClean="0"/>
              <a:t>It include </a:t>
            </a:r>
          </a:p>
          <a:p>
            <a:pPr lvl="1"/>
            <a:r>
              <a:rPr lang="en-US" dirty="0" smtClean="0"/>
              <a:t>Use case name is identified</a:t>
            </a:r>
          </a:p>
          <a:p>
            <a:pPr lvl="1"/>
            <a:r>
              <a:rPr lang="en-US" smtClean="0"/>
              <a:t>Critical </a:t>
            </a:r>
            <a:r>
              <a:rPr lang="en-US" dirty="0" smtClean="0"/>
              <a:t>non functional requirement </a:t>
            </a:r>
          </a:p>
          <a:p>
            <a:pPr lvl="1"/>
            <a:r>
              <a:rPr lang="en-US" dirty="0" smtClean="0"/>
              <a:t>Preparation of development environment</a:t>
            </a:r>
          </a:p>
          <a:p>
            <a:pPr lvl="1"/>
            <a:r>
              <a:rPr lang="en-US" dirty="0" smtClean="0"/>
              <a:t>Buy/build </a:t>
            </a:r>
          </a:p>
          <a:p>
            <a:pPr lvl="1"/>
            <a:r>
              <a:rPr lang="en-US" dirty="0" smtClean="0"/>
              <a:t>Feasible</a:t>
            </a:r>
          </a:p>
          <a:p>
            <a:pPr lvl="1"/>
            <a:r>
              <a:rPr lang="en-US" dirty="0" smtClean="0"/>
              <a:t>Vision </a:t>
            </a:r>
          </a:p>
          <a:p>
            <a:pPr lvl="1"/>
            <a:r>
              <a:rPr lang="en-US" dirty="0" smtClean="0"/>
              <a:t>Rough cost</a:t>
            </a:r>
          </a:p>
          <a:p>
            <a:pPr lvl="1"/>
            <a:r>
              <a:rPr lang="en-US" dirty="0" smtClean="0"/>
              <a:t>To generate a believable estimate or project plan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Require artifact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case model</a:t>
            </a:r>
          </a:p>
          <a:p>
            <a:r>
              <a:rPr lang="en-US" dirty="0" smtClean="0"/>
              <a:t>SS</a:t>
            </a:r>
          </a:p>
          <a:p>
            <a:r>
              <a:rPr lang="en-US" dirty="0" smtClean="0"/>
              <a:t>Glossary</a:t>
            </a:r>
          </a:p>
          <a:p>
            <a:r>
              <a:rPr lang="en-US" dirty="0" smtClean="0"/>
              <a:t>Vision</a:t>
            </a:r>
          </a:p>
          <a:p>
            <a:r>
              <a:rPr lang="en-US" dirty="0" smtClean="0"/>
              <a:t>Business Rules.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 Modeling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IT is within the requirement discipline</a:t>
            </a:r>
          </a:p>
          <a:p>
            <a:r>
              <a:rPr lang="en-US" smtClean="0"/>
              <a:t>IT is an act  of writing use case .Thus it contains  a set of all written use cases .</a:t>
            </a:r>
          </a:p>
          <a:p>
            <a:r>
              <a:rPr lang="en-US" smtClean="0"/>
              <a:t>Use case diagram is optional</a:t>
            </a:r>
          </a:p>
          <a:p>
            <a:r>
              <a:rPr lang="en-US" smtClean="0"/>
              <a:t>It is a model of the system’s functionality and environment.</a:t>
            </a:r>
          </a:p>
          <a:p>
            <a:endParaRPr 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Use case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Collection of related success failure scenarios that describe an actor using a  system to support a goal.</a:t>
            </a:r>
          </a:p>
          <a:p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scenario(Use case Instance)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Is a specific sequence of actions and interactions between actors and system.</a:t>
            </a:r>
          </a:p>
          <a:p>
            <a:r>
              <a:rPr lang="en-US" smtClean="0"/>
              <a:t>One path through the use case.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Handle Return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Return an item</a:t>
            </a:r>
          </a:p>
          <a:p>
            <a:r>
              <a:rPr lang="en-US" smtClean="0"/>
              <a:t>Item identifier not found in the system</a:t>
            </a:r>
          </a:p>
          <a:p>
            <a:r>
              <a:rPr lang="en-US" smtClean="0"/>
              <a:t>System fails to connect to accounting system</a:t>
            </a:r>
          </a:p>
          <a:p>
            <a:endParaRPr lang="en-US" smtClean="0"/>
          </a:p>
          <a:p>
            <a:endParaRPr 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Modified Definition of use case</a:t>
            </a:r>
            <a:br>
              <a:rPr lang="en-US" smtClean="0"/>
            </a:br>
            <a:endParaRPr lang="en-US" smtClean="0"/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 set of use case instances, where</a:t>
            </a:r>
          </a:p>
          <a:p>
            <a:r>
              <a:rPr lang="en-US" smtClean="0"/>
              <a:t> each instance is a sequence of actions a system performs that yields an observable result of value to a particular actor.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Advantage of use case 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685800" y="1905000"/>
            <a:ext cx="7772400" cy="4495800"/>
          </a:xfrm>
        </p:spPr>
        <p:txBody>
          <a:bodyPr/>
          <a:lstStyle/>
          <a:p>
            <a:r>
              <a:rPr lang="en-US" smtClean="0"/>
              <a:t>This helps customers to contribute their defn and review.Thus lowers the risk</a:t>
            </a:r>
          </a:p>
          <a:p>
            <a:r>
              <a:rPr lang="en-US" smtClean="0"/>
              <a:t>Simple and easy to write by expert and customers</a:t>
            </a:r>
          </a:p>
          <a:p>
            <a:r>
              <a:rPr lang="en-US" smtClean="0"/>
              <a:t>It emphasis  the user goals and perspective.</a:t>
            </a:r>
          </a:p>
          <a:p>
            <a:pPr lvl="1"/>
            <a:r>
              <a:rPr lang="en-US" smtClean="0"/>
              <a:t>Who is using the system?</a:t>
            </a:r>
          </a:p>
          <a:p>
            <a:pPr lvl="1"/>
            <a:r>
              <a:rPr lang="en-US" smtClean="0"/>
              <a:t>Typical scenarios to use </a:t>
            </a:r>
          </a:p>
          <a:p>
            <a:pPr lvl="1"/>
            <a:r>
              <a:rPr lang="en-US" smtClean="0"/>
              <a:t>What are their  goals?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3 formats of Use case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Brief-one paragraph summary usally main success scenario</a:t>
            </a:r>
          </a:p>
          <a:p>
            <a:r>
              <a:rPr lang="en-US" smtClean="0"/>
              <a:t>Casual –Informal paragraph format</a:t>
            </a:r>
          </a:p>
          <a:p>
            <a:pPr lvl="1"/>
            <a:r>
              <a:rPr lang="en-US" smtClean="0"/>
              <a:t>-mulitple para</a:t>
            </a:r>
          </a:p>
          <a:p>
            <a:pPr lvl="1">
              <a:buFontTx/>
              <a:buNone/>
            </a:pPr>
            <a:endParaRPr lang="en-US" smtClean="0"/>
          </a:p>
          <a:p>
            <a:r>
              <a:rPr lang="en-US" smtClean="0"/>
              <a:t>Fully dressed-all steps and variations are written in detail and there are supporting sections ,like pre and post condition.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Use case template-Fully Dressed use case format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3200" smtClean="0"/>
              <a:t>Use case Name-start with a  verb</a:t>
            </a:r>
          </a:p>
          <a:p>
            <a:pPr eaLnBrk="1" hangingPunct="1">
              <a:lnSpc>
                <a:spcPct val="80000"/>
              </a:lnSpc>
            </a:pPr>
            <a:r>
              <a:rPr lang="en-US" sz="3200" smtClean="0">
                <a:solidFill>
                  <a:schemeClr val="accent1"/>
                </a:solidFill>
              </a:rPr>
              <a:t>Scope-SUD</a:t>
            </a:r>
          </a:p>
          <a:p>
            <a:pPr eaLnBrk="1" hangingPunct="1">
              <a:lnSpc>
                <a:spcPct val="80000"/>
              </a:lnSpc>
            </a:pPr>
            <a:r>
              <a:rPr lang="en-US" sz="3200" smtClean="0">
                <a:solidFill>
                  <a:schemeClr val="accent1"/>
                </a:solidFill>
              </a:rPr>
              <a:t>Level –user goal or subfn</a:t>
            </a:r>
          </a:p>
          <a:p>
            <a:pPr eaLnBrk="1" hangingPunct="1">
              <a:lnSpc>
                <a:spcPct val="80000"/>
              </a:lnSpc>
            </a:pPr>
            <a:r>
              <a:rPr lang="en-US" sz="3200" smtClean="0"/>
              <a:t>Primary Actor-call on the system to deliver its services</a:t>
            </a:r>
          </a:p>
          <a:p>
            <a:pPr eaLnBrk="1" hangingPunct="1">
              <a:lnSpc>
                <a:spcPct val="80000"/>
              </a:lnSpc>
            </a:pPr>
            <a:r>
              <a:rPr lang="en-US" sz="3200" smtClean="0"/>
              <a:t>Stakeholders and Interests-who care about the use case and what do they want</a:t>
            </a:r>
          </a:p>
          <a:p>
            <a:pPr eaLnBrk="1" hangingPunct="1">
              <a:lnSpc>
                <a:spcPct val="80000"/>
              </a:lnSpc>
            </a:pPr>
            <a:r>
              <a:rPr lang="en-US" sz="3200" smtClean="0"/>
              <a:t>Minimal Guarantee(pre)-What must be true on start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381000" y="1600200"/>
            <a:ext cx="8763000" cy="3305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3600" dirty="0"/>
              <a:t>Success Guarantee-What must be true on successful completion</a:t>
            </a:r>
          </a:p>
          <a:p>
            <a:pPr eaLnBrk="1" hangingPunct="1">
              <a:lnSpc>
                <a:spcPct val="80000"/>
              </a:lnSpc>
            </a:pPr>
            <a:r>
              <a:rPr lang="en-US" sz="3600" dirty="0"/>
              <a:t>Main Success Scenario-A typical unconditional happy path scenario of success</a:t>
            </a:r>
          </a:p>
          <a:p>
            <a:pPr eaLnBrk="1" hangingPunct="1">
              <a:lnSpc>
                <a:spcPct val="80000"/>
              </a:lnSpc>
            </a:pPr>
            <a:r>
              <a:rPr lang="en-US" sz="3600" dirty="0"/>
              <a:t>Extensions-Alternate scenarios of success or failure</a:t>
            </a:r>
          </a:p>
          <a:p>
            <a:endParaRPr lang="en-US" sz="36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week or few weeks long.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eaLnBrk="1" hangingPunct="1"/>
            <a:r>
              <a:rPr lang="en-US" sz="3000" smtClean="0"/>
              <a:t>Special requirements –related non functional requirements</a:t>
            </a:r>
          </a:p>
          <a:p>
            <a:pPr lvl="1" eaLnBrk="1" hangingPunct="1"/>
            <a:r>
              <a:rPr lang="en-US" sz="3000" smtClean="0"/>
              <a:t>Technology and Data Variations-varting I/o methods &amp;data formats.</a:t>
            </a:r>
          </a:p>
          <a:p>
            <a:pPr lvl="1" eaLnBrk="1" hangingPunct="1"/>
            <a:r>
              <a:rPr lang="en-US" sz="3000" smtClean="0"/>
              <a:t>Frequency of Occurrence-Infulence investigation,testing and timing of implementation.</a:t>
            </a:r>
          </a:p>
          <a:p>
            <a:pPr lvl="1" eaLnBrk="1" hangingPunct="1"/>
            <a:r>
              <a:rPr lang="en-US" sz="3000" smtClean="0"/>
              <a:t>Miscelleneous-Open Issues (various business decisions)</a:t>
            </a:r>
          </a:p>
          <a:p>
            <a:endParaRPr 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228600"/>
            <a:ext cx="8077200" cy="601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Artifact(work product)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Eg</a:t>
            </a:r>
            <a:r>
              <a:rPr lang="en-US" dirty="0" smtClean="0"/>
              <a:t>. Code</a:t>
            </a:r>
          </a:p>
          <a:p>
            <a:r>
              <a:rPr lang="en-US" dirty="0" smtClean="0"/>
              <a:t>Text document</a:t>
            </a:r>
          </a:p>
          <a:p>
            <a:r>
              <a:rPr lang="en-US" dirty="0" smtClean="0"/>
              <a:t>Diagram</a:t>
            </a:r>
          </a:p>
          <a:p>
            <a:r>
              <a:rPr lang="en-US" dirty="0" smtClean="0"/>
              <a:t>Model</a:t>
            </a:r>
          </a:p>
          <a:p>
            <a:r>
              <a:rPr lang="en-US" dirty="0" smtClean="0"/>
              <a:t>Db schema</a:t>
            </a:r>
          </a:p>
          <a:p>
            <a:r>
              <a:rPr lang="en-US" dirty="0" smtClean="0"/>
              <a:t>Web graphics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Artifacts of Inception phase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Vision &amp;business case</a:t>
            </a:r>
          </a:p>
          <a:p>
            <a:r>
              <a:rPr lang="en-US" dirty="0" smtClean="0"/>
              <a:t>Use case model</a:t>
            </a:r>
          </a:p>
          <a:p>
            <a:r>
              <a:rPr lang="en-US" dirty="0" smtClean="0"/>
              <a:t>Supplementary specification</a:t>
            </a:r>
          </a:p>
          <a:p>
            <a:r>
              <a:rPr lang="en-US" dirty="0" smtClean="0"/>
              <a:t>Glossary</a:t>
            </a:r>
          </a:p>
          <a:p>
            <a:r>
              <a:rPr lang="en-US" dirty="0" smtClean="0"/>
              <a:t>Risk list(</a:t>
            </a:r>
            <a:r>
              <a:rPr lang="en-US" dirty="0" err="1" smtClean="0"/>
              <a:t>technical,resource,schedule,business</a:t>
            </a:r>
            <a:r>
              <a:rPr lang="en-US" dirty="0" smtClean="0"/>
              <a:t>)</a:t>
            </a:r>
          </a:p>
          <a:p>
            <a:r>
              <a:rPr lang="en-US" dirty="0" smtClean="0"/>
              <a:t>And risk management plan</a:t>
            </a:r>
          </a:p>
          <a:p>
            <a:r>
              <a:rPr lang="en-US" dirty="0" smtClean="0"/>
              <a:t>Prototype and proof of concepts-validate technical ideas</a:t>
            </a:r>
          </a:p>
          <a:p>
            <a:r>
              <a:rPr lang="en-US" dirty="0" smtClean="0"/>
              <a:t>Iteration plan</a:t>
            </a:r>
          </a:p>
          <a:p>
            <a:r>
              <a:rPr lang="en-US" dirty="0" smtClean="0"/>
              <a:t>Development case –description of customized UP steps and artifacts for this project.</a:t>
            </a:r>
          </a:p>
          <a:p>
            <a:r>
              <a:rPr lang="en-US" dirty="0" smtClean="0"/>
              <a:t>Phase plan and software development plan(duration and effort)</a:t>
            </a:r>
          </a:p>
          <a:p>
            <a:pPr lvl="1"/>
            <a:r>
              <a:rPr lang="en-US" dirty="0" err="1" smtClean="0"/>
              <a:t>Tools,people,eduction</a:t>
            </a:r>
            <a:r>
              <a:rPr lang="en-US" dirty="0" smtClean="0"/>
              <a:t> and other resources.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104900"/>
            <a:ext cx="9105744" cy="407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486025"/>
            <a:ext cx="8382000" cy="18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These are the capabilities and conditions that the system, the project, and the product must provide and meet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533400"/>
            <a:ext cx="7696200" cy="381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FURPS+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95400"/>
            <a:ext cx="8382000" cy="4343400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n-US" b="1" dirty="0" smtClean="0">
                <a:solidFill>
                  <a:schemeClr val="tx2"/>
                </a:solidFill>
              </a:rPr>
              <a:t>F</a:t>
            </a:r>
            <a:r>
              <a:rPr lang="en-US" dirty="0" smtClean="0"/>
              <a:t>unctional (features, capabilities, security)</a:t>
            </a:r>
          </a:p>
          <a:p>
            <a:pPr eaLnBrk="1" hangingPunct="1"/>
            <a:r>
              <a:rPr lang="en-US" b="1" dirty="0" smtClean="0">
                <a:solidFill>
                  <a:schemeClr val="tx2"/>
                </a:solidFill>
              </a:rPr>
              <a:t>U</a:t>
            </a:r>
            <a:r>
              <a:rPr lang="en-US" dirty="0" smtClean="0"/>
              <a:t>sability (human factors, help, documents)</a:t>
            </a:r>
          </a:p>
          <a:p>
            <a:pPr eaLnBrk="1" hangingPunct="1"/>
            <a:r>
              <a:rPr lang="en-US" b="1" dirty="0" smtClean="0">
                <a:solidFill>
                  <a:schemeClr val="tx2"/>
                </a:solidFill>
              </a:rPr>
              <a:t>R</a:t>
            </a:r>
            <a:r>
              <a:rPr lang="en-US" dirty="0" smtClean="0"/>
              <a:t>eliability (failures, recovery, predictable)</a:t>
            </a:r>
          </a:p>
          <a:p>
            <a:pPr eaLnBrk="1" hangingPunct="1"/>
            <a:r>
              <a:rPr lang="en-US" b="1" dirty="0" smtClean="0">
                <a:solidFill>
                  <a:schemeClr val="tx2"/>
                </a:solidFill>
              </a:rPr>
              <a:t>P</a:t>
            </a:r>
            <a:r>
              <a:rPr lang="en-US" dirty="0" smtClean="0"/>
              <a:t>erformance (response, </a:t>
            </a:r>
            <a:r>
              <a:rPr lang="en-US" dirty="0" err="1" smtClean="0"/>
              <a:t>throughput,accuracy,availability,resource</a:t>
            </a:r>
            <a:r>
              <a:rPr lang="en-US" dirty="0" smtClean="0"/>
              <a:t> usage etc)</a:t>
            </a:r>
          </a:p>
          <a:p>
            <a:pPr eaLnBrk="1" hangingPunct="1"/>
            <a:r>
              <a:rPr lang="en-US" b="1" dirty="0" smtClean="0">
                <a:solidFill>
                  <a:schemeClr val="tx2"/>
                </a:solidFill>
              </a:rPr>
              <a:t>S</a:t>
            </a:r>
            <a:r>
              <a:rPr lang="en-US" dirty="0" smtClean="0"/>
              <a:t>upportability (maintainability, </a:t>
            </a:r>
            <a:r>
              <a:rPr lang="en-US" dirty="0" err="1" smtClean="0"/>
              <a:t>configuration,adaptability</a:t>
            </a:r>
            <a:r>
              <a:rPr lang="en-US" dirty="0" smtClean="0"/>
              <a:t>)</a:t>
            </a:r>
          </a:p>
          <a:p>
            <a:pPr eaLnBrk="1" hangingPunct="1"/>
            <a:r>
              <a:rPr lang="en-US" b="1" dirty="0" smtClean="0">
                <a:solidFill>
                  <a:schemeClr val="tx2"/>
                </a:solidFill>
              </a:rPr>
              <a:t>+</a:t>
            </a:r>
            <a:r>
              <a:rPr lang="en-US" dirty="0" smtClean="0"/>
              <a:t> ancillary and sub-factors (next slide)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Ancillary and sub-factors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Implementation (includes resource  limitations,languages and tools )</a:t>
            </a:r>
          </a:p>
          <a:p>
            <a:pPr eaLnBrk="1" hangingPunct="1"/>
            <a:r>
              <a:rPr lang="en-US" smtClean="0"/>
              <a:t>Interface-constraints imposed by interfacing with external systems.</a:t>
            </a:r>
          </a:p>
          <a:p>
            <a:pPr eaLnBrk="1" hangingPunct="1"/>
            <a:r>
              <a:rPr lang="en-US" smtClean="0"/>
              <a:t>Operations-System Management in its operational setting</a:t>
            </a:r>
          </a:p>
          <a:p>
            <a:pPr eaLnBrk="1" hangingPunct="1"/>
            <a:r>
              <a:rPr lang="en-US" smtClean="0"/>
              <a:t>Packaging-Physical box</a:t>
            </a:r>
          </a:p>
          <a:p>
            <a:pPr eaLnBrk="1" hangingPunct="1"/>
            <a:r>
              <a:rPr lang="en-US" smtClean="0"/>
              <a:t>Legal Requirements-licensing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410</TotalTime>
  <Words>570</Words>
  <Application>Microsoft Office PowerPoint</Application>
  <PresentationFormat>On-screen Show (4:3)</PresentationFormat>
  <Paragraphs>96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Inception</vt:lpstr>
      <vt:lpstr>Slide 2</vt:lpstr>
      <vt:lpstr>Artifact(work product)</vt:lpstr>
      <vt:lpstr>Artifacts of Inception phase</vt:lpstr>
      <vt:lpstr>Slide 5</vt:lpstr>
      <vt:lpstr>Slide 6</vt:lpstr>
      <vt:lpstr>Requirement</vt:lpstr>
      <vt:lpstr>FURPS+</vt:lpstr>
      <vt:lpstr>Ancillary and sub-factors</vt:lpstr>
      <vt:lpstr> Require artifact</vt:lpstr>
      <vt:lpstr>Use case Modeling</vt:lpstr>
      <vt:lpstr>Use case</vt:lpstr>
      <vt:lpstr>scenario(Use case Instance)</vt:lpstr>
      <vt:lpstr>Handle Return</vt:lpstr>
      <vt:lpstr>Modified Definition of use case </vt:lpstr>
      <vt:lpstr>Advantage of use case </vt:lpstr>
      <vt:lpstr>3 formats of Use case</vt:lpstr>
      <vt:lpstr>Use case template-Fully Dressed use case format</vt:lpstr>
      <vt:lpstr>Slide 19</vt:lpstr>
      <vt:lpstr>Slide 20</vt:lpstr>
      <vt:lpstr>Slide 21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new</dc:creator>
  <cp:lastModifiedBy>new</cp:lastModifiedBy>
  <cp:revision>13</cp:revision>
  <dcterms:created xsi:type="dcterms:W3CDTF">2015-08-04T20:45:28Z</dcterms:created>
  <dcterms:modified xsi:type="dcterms:W3CDTF">2015-08-06T08:54:39Z</dcterms:modified>
</cp:coreProperties>
</file>