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Open Sans ExtraBold"/>
      <p:bold r:id="rId55"/>
      <p:boldItalic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BCC018-5037-4878-8082-4ABE345BD5E7}">
  <a:tblStyle styleId="{E6BCC018-5037-4878-8082-4ABE345BD5E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OpenSansExtraBold-bold.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OpenSans-regular.fntdata"/><Relationship Id="rId12" Type="http://schemas.openxmlformats.org/officeDocument/2006/relationships/slide" Target="slides/slide6.xml"/><Relationship Id="rId56" Type="http://schemas.openxmlformats.org/officeDocument/2006/relationships/font" Target="fonts/OpenSansExtraBold-boldItalic.fntdata"/><Relationship Id="rId15" Type="http://schemas.openxmlformats.org/officeDocument/2006/relationships/slide" Target="slides/slide9.xml"/><Relationship Id="rId59" Type="http://schemas.openxmlformats.org/officeDocument/2006/relationships/font" Target="fonts/OpenSans-italic.fntdata"/><Relationship Id="rId14" Type="http://schemas.openxmlformats.org/officeDocument/2006/relationships/slide" Target="slides/slide8.xml"/><Relationship Id="rId58"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 name="Google Shape;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57e0aec0e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157e0aec0ed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7e0aec0e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157e0aec0ed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7e0aec0e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157e0aec0ed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7e0aec0e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157e0aec0ed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696bbcb56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696bbcb56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58df54d33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58df54d33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696bbcb5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696bbcb56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57e0aec0e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57e0aec0ed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7e0aec0e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57e0aec0ed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7e0aec0e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157e0aec0ed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534c13bd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 name="Google Shape;40;g1534c13bdf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7e0aec0e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57e0aec0ed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58df54d3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158df54d33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58df54d33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58df54d33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58df54d33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158df54d338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8df54d33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158df54d338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58df54d33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158df54d33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58df54d33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58df54d338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4c92ea4bf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4c92ea4bf9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8df54d33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58df54d338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58df54d33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158df54d338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534c13bdf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g1534c13bdf3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58df54d33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158df54d338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4c92ea4bf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14c92ea4bf9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58df54d33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158df54d338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58df54d33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158df54d338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593a7713c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1593a7713c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4c92ea4bf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14c92ea4bf9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593a7713c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1593a7713c0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593a7713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1593a7713c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593a7713c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1593a7713c0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593a7713c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1593a7713c0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536e9570f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1536e9570f1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5eda4c1a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15eda4c1a6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551c29548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1551c29548c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58df54d33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158df54d338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58df54d33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158df54d338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ff382e5d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ff382e5d9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551c29548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1551c29548c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593a7713c0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1593a7713c0_0_3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551c29548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1551c29548c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57e0aec0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157e0aec0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57e0aec0e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157e0aec0ed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57e0aec0e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157e0aec0ed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551c2954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1551c29548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7e0aec0e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157e0aec0ed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 Portada">
  <p:cSld name="TITLE_1">
    <p:bg>
      <p:bgPr>
        <a:solidFill>
          <a:srgbClr val="002E4C"/>
        </a:solidFill>
      </p:bgPr>
    </p:bg>
    <p:spTree>
      <p:nvGrpSpPr>
        <p:cNvPr id="6" name="Shape 6"/>
        <p:cNvGrpSpPr/>
        <p:nvPr/>
      </p:nvGrpSpPr>
      <p:grpSpPr>
        <a:xfrm>
          <a:off x="0" y="0"/>
          <a:ext cx="0" cy="0"/>
          <a:chOff x="0" y="0"/>
          <a:chExt cx="0" cy="0"/>
        </a:xfrm>
      </p:grpSpPr>
      <p:sp>
        <p:nvSpPr>
          <p:cNvPr id="7" name="Google Shape;7;p2"/>
          <p:cNvSpPr/>
          <p:nvPr/>
        </p:nvSpPr>
        <p:spPr>
          <a:xfrm>
            <a:off x="3833500" y="990625"/>
            <a:ext cx="1394100" cy="76200"/>
          </a:xfrm>
          <a:prstGeom prst="rect">
            <a:avLst/>
          </a:prstGeom>
          <a:solidFill>
            <a:srgbClr val="00A8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 name="Google Shape;8;p2"/>
          <p:cNvPicPr preferRelativeResize="0"/>
          <p:nvPr/>
        </p:nvPicPr>
        <p:blipFill rotWithShape="1">
          <a:blip r:embed="rId2">
            <a:alphaModFix/>
          </a:blip>
          <a:srcRect b="0" l="0" r="0" t="0"/>
          <a:stretch/>
        </p:blipFill>
        <p:spPr>
          <a:xfrm>
            <a:off x="6497075" y="4033300"/>
            <a:ext cx="1889385" cy="522300"/>
          </a:xfrm>
          <a:prstGeom prst="rect">
            <a:avLst/>
          </a:prstGeom>
          <a:noFill/>
          <a:ln>
            <a:noFill/>
          </a:ln>
        </p:spPr>
      </p:pic>
      <p:sp>
        <p:nvSpPr>
          <p:cNvPr id="9" name="Google Shape;9;p2"/>
          <p:cNvSpPr txBox="1"/>
          <p:nvPr>
            <p:ph type="title"/>
          </p:nvPr>
        </p:nvSpPr>
        <p:spPr>
          <a:xfrm>
            <a:off x="4462150" y="1123950"/>
            <a:ext cx="3924300" cy="981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200"/>
              <a:buFont typeface="Arial"/>
              <a:buNone/>
              <a:defRPr b="0" i="0" sz="3200" u="none" cap="none" strike="noStrike">
                <a:solidFill>
                  <a:schemeClr val="lt1"/>
                </a:solidFill>
                <a:latin typeface="Open Sans ExtraBold"/>
                <a:ea typeface="Open Sans ExtraBold"/>
                <a:cs typeface="Open Sans ExtraBold"/>
                <a:sym typeface="Open Sans ExtraBol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 name="Google Shape;10;p2"/>
          <p:cNvSpPr txBox="1"/>
          <p:nvPr>
            <p:ph idx="1" type="subTitle"/>
          </p:nvPr>
        </p:nvSpPr>
        <p:spPr>
          <a:xfrm>
            <a:off x="4462150" y="2324000"/>
            <a:ext cx="3790800" cy="638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Arial"/>
              <a:buNone/>
              <a:defRPr b="1" i="0" sz="2000" u="none" cap="none" strike="noStrike">
                <a:solidFill>
                  <a:schemeClr val="lt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 Diseño personalizado">
  <p:cSld name="CUSTOM_2">
    <p:spTree>
      <p:nvGrpSpPr>
        <p:cNvPr id="11" name="Shape 11"/>
        <p:cNvGrpSpPr/>
        <p:nvPr/>
      </p:nvGrpSpPr>
      <p:grpSpPr>
        <a:xfrm>
          <a:off x="0" y="0"/>
          <a:ext cx="0" cy="0"/>
          <a:chOff x="0" y="0"/>
          <a:chExt cx="0" cy="0"/>
        </a:xfrm>
      </p:grpSpPr>
      <p:sp>
        <p:nvSpPr>
          <p:cNvPr id="12" name="Google Shape;12;p3"/>
          <p:cNvSpPr/>
          <p:nvPr/>
        </p:nvSpPr>
        <p:spPr>
          <a:xfrm>
            <a:off x="0" y="4686000"/>
            <a:ext cx="9144000" cy="457500"/>
          </a:xfrm>
          <a:prstGeom prst="rect">
            <a:avLst/>
          </a:prstGeom>
          <a:solidFill>
            <a:srgbClr val="002E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 name="Google Shape;13;p3"/>
          <p:cNvPicPr preferRelativeResize="0"/>
          <p:nvPr/>
        </p:nvPicPr>
        <p:blipFill rotWithShape="1">
          <a:blip r:embed="rId2">
            <a:alphaModFix/>
          </a:blip>
          <a:srcRect b="0" l="0" r="0" t="0"/>
          <a:stretch/>
        </p:blipFill>
        <p:spPr>
          <a:xfrm>
            <a:off x="7220067" y="4770047"/>
            <a:ext cx="1377564" cy="289424"/>
          </a:xfrm>
          <a:prstGeom prst="rect">
            <a:avLst/>
          </a:prstGeom>
          <a:noFill/>
          <a:ln>
            <a:noFill/>
          </a:ln>
        </p:spPr>
      </p:pic>
      <p:sp>
        <p:nvSpPr>
          <p:cNvPr id="14" name="Google Shape;14;p3"/>
          <p:cNvSpPr/>
          <p:nvPr/>
        </p:nvSpPr>
        <p:spPr>
          <a:xfrm>
            <a:off x="8968150" y="4686025"/>
            <a:ext cx="175800" cy="457500"/>
          </a:xfrm>
          <a:prstGeom prst="rect">
            <a:avLst/>
          </a:prstGeom>
          <a:solidFill>
            <a:srgbClr val="00A8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 Normal">
  <p:cSld name="CUSTOM">
    <p:spTree>
      <p:nvGrpSpPr>
        <p:cNvPr id="15" name="Shape 15"/>
        <p:cNvGrpSpPr/>
        <p:nvPr/>
      </p:nvGrpSpPr>
      <p:grpSpPr>
        <a:xfrm>
          <a:off x="0" y="0"/>
          <a:ext cx="0" cy="0"/>
          <a:chOff x="0" y="0"/>
          <a:chExt cx="0" cy="0"/>
        </a:xfrm>
      </p:grpSpPr>
      <p:sp>
        <p:nvSpPr>
          <p:cNvPr id="16" name="Google Shape;16;p4"/>
          <p:cNvSpPr/>
          <p:nvPr/>
        </p:nvSpPr>
        <p:spPr>
          <a:xfrm>
            <a:off x="304850" y="384125"/>
            <a:ext cx="1259100" cy="36000"/>
          </a:xfrm>
          <a:prstGeom prst="rect">
            <a:avLst/>
          </a:prstGeom>
          <a:solidFill>
            <a:srgbClr val="00A8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
          <p:cNvSpPr/>
          <p:nvPr/>
        </p:nvSpPr>
        <p:spPr>
          <a:xfrm>
            <a:off x="0" y="4686000"/>
            <a:ext cx="9144000" cy="457500"/>
          </a:xfrm>
          <a:prstGeom prst="rect">
            <a:avLst/>
          </a:prstGeom>
          <a:solidFill>
            <a:srgbClr val="002E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 name="Google Shape;18;p4"/>
          <p:cNvPicPr preferRelativeResize="0"/>
          <p:nvPr/>
        </p:nvPicPr>
        <p:blipFill rotWithShape="1">
          <a:blip r:embed="rId2">
            <a:alphaModFix/>
          </a:blip>
          <a:srcRect b="0" l="0" r="0" t="0"/>
          <a:stretch/>
        </p:blipFill>
        <p:spPr>
          <a:xfrm>
            <a:off x="7220067" y="4770047"/>
            <a:ext cx="1377564" cy="289424"/>
          </a:xfrm>
          <a:prstGeom prst="rect">
            <a:avLst/>
          </a:prstGeom>
          <a:noFill/>
          <a:ln>
            <a:noFill/>
          </a:ln>
        </p:spPr>
      </p:pic>
      <p:sp>
        <p:nvSpPr>
          <p:cNvPr id="19" name="Google Shape;19;p4"/>
          <p:cNvSpPr/>
          <p:nvPr/>
        </p:nvSpPr>
        <p:spPr>
          <a:xfrm>
            <a:off x="8968150" y="4686025"/>
            <a:ext cx="175800" cy="457500"/>
          </a:xfrm>
          <a:prstGeom prst="rect">
            <a:avLst/>
          </a:prstGeom>
          <a:solidFill>
            <a:srgbClr val="00A8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Open Sans ExtraBold"/>
                <a:ea typeface="Open Sans ExtraBold"/>
                <a:cs typeface="Open Sans ExtraBold"/>
                <a:sym typeface="Open Sans ExtraBol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9pPr>
          </a:lstStyle>
          <a:p/>
        </p:txBody>
      </p:sp>
      <p:sp>
        <p:nvSpPr>
          <p:cNvPr id="21" name="Google Shape;21;p4"/>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Arial"/>
              <a:buNone/>
              <a:defRPr b="1" i="0" sz="2000" u="none" cap="none" strike="noStrike">
                <a:solidFill>
                  <a:srgbClr val="FFFFFF"/>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9pPr>
          </a:lstStyle>
          <a:p/>
        </p:txBody>
      </p:sp>
      <p:sp>
        <p:nvSpPr>
          <p:cNvPr id="22" name="Google Shape;22;p4"/>
          <p:cNvSpPr txBox="1"/>
          <p:nvPr>
            <p:ph idx="2" type="body"/>
          </p:nvPr>
        </p:nvSpPr>
        <p:spPr>
          <a:xfrm>
            <a:off x="795250" y="1733550"/>
            <a:ext cx="7857300" cy="24576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15000"/>
              </a:lnSpc>
              <a:spcBef>
                <a:spcPts val="0"/>
              </a:spcBef>
              <a:spcAft>
                <a:spcPts val="0"/>
              </a:spcAft>
              <a:buClr>
                <a:srgbClr val="FFFFFF"/>
              </a:buClr>
              <a:buSzPts val="1600"/>
              <a:buFont typeface="Open Sans"/>
              <a:buAutoNum type="arabicPeriod"/>
              <a:defRPr b="1" i="0" sz="1600" u="none" cap="none" strike="noStrike">
                <a:solidFill>
                  <a:srgbClr val="FFFFFF"/>
                </a:solidFill>
                <a:latin typeface="Open Sans"/>
                <a:ea typeface="Open Sans"/>
                <a:cs typeface="Open Sans"/>
                <a:sym typeface="Open Sans"/>
              </a:defRPr>
            </a:lvl1pPr>
            <a:lvl2pPr indent="-330200" lvl="1" marL="914400" marR="0" rtl="0" algn="l">
              <a:lnSpc>
                <a:spcPct val="115000"/>
              </a:lnSpc>
              <a:spcBef>
                <a:spcPts val="0"/>
              </a:spcBef>
              <a:spcAft>
                <a:spcPts val="0"/>
              </a:spcAft>
              <a:buClr>
                <a:srgbClr val="FFFFFF"/>
              </a:buClr>
              <a:buSzPts val="1600"/>
              <a:buFont typeface="Open Sans"/>
              <a:buAutoNum type="alphaLcPeriod"/>
              <a:defRPr b="1" i="0" sz="1600" u="none" cap="none" strike="noStrike">
                <a:solidFill>
                  <a:srgbClr val="FFFFFF"/>
                </a:solidFill>
                <a:latin typeface="Open Sans"/>
                <a:ea typeface="Open Sans"/>
                <a:cs typeface="Open Sans"/>
                <a:sym typeface="Open Sans"/>
              </a:defRPr>
            </a:lvl2pPr>
            <a:lvl3pPr indent="-330200" lvl="2" marL="1371600" marR="0" rtl="0" algn="l">
              <a:lnSpc>
                <a:spcPct val="115000"/>
              </a:lnSpc>
              <a:spcBef>
                <a:spcPts val="0"/>
              </a:spcBef>
              <a:spcAft>
                <a:spcPts val="0"/>
              </a:spcAft>
              <a:buClr>
                <a:srgbClr val="FFFFFF"/>
              </a:buClr>
              <a:buSzPts val="1600"/>
              <a:buFont typeface="Open Sans"/>
              <a:buAutoNum type="romanLcPeriod"/>
              <a:defRPr b="1" i="0" sz="1600" u="none" cap="none" strike="noStrike">
                <a:solidFill>
                  <a:srgbClr val="FFFFFF"/>
                </a:solidFill>
                <a:latin typeface="Open Sans"/>
                <a:ea typeface="Open Sans"/>
                <a:cs typeface="Open Sans"/>
                <a:sym typeface="Open Sans"/>
              </a:defRPr>
            </a:lvl3pPr>
            <a:lvl4pPr indent="-330200" lvl="3" marL="1828800" marR="0" rtl="0" algn="l">
              <a:lnSpc>
                <a:spcPct val="115000"/>
              </a:lnSpc>
              <a:spcBef>
                <a:spcPts val="0"/>
              </a:spcBef>
              <a:spcAft>
                <a:spcPts val="0"/>
              </a:spcAft>
              <a:buClr>
                <a:srgbClr val="FFFFFF"/>
              </a:buClr>
              <a:buSzPts val="1600"/>
              <a:buFont typeface="Open Sans"/>
              <a:buAutoNum type="arabicPeriod"/>
              <a:defRPr b="1" i="0" sz="1600" u="none" cap="none" strike="noStrike">
                <a:solidFill>
                  <a:srgbClr val="FFFFFF"/>
                </a:solidFill>
                <a:latin typeface="Open Sans"/>
                <a:ea typeface="Open Sans"/>
                <a:cs typeface="Open Sans"/>
                <a:sym typeface="Open Sans"/>
              </a:defRPr>
            </a:lvl4pPr>
            <a:lvl5pPr indent="-330200" lvl="4" marL="2286000" marR="0" rtl="0" algn="l">
              <a:lnSpc>
                <a:spcPct val="115000"/>
              </a:lnSpc>
              <a:spcBef>
                <a:spcPts val="0"/>
              </a:spcBef>
              <a:spcAft>
                <a:spcPts val="0"/>
              </a:spcAft>
              <a:buClr>
                <a:srgbClr val="FFFFFF"/>
              </a:buClr>
              <a:buSzPts val="1600"/>
              <a:buFont typeface="Open Sans"/>
              <a:buAutoNum type="alphaLcPeriod"/>
              <a:defRPr b="1" i="0" sz="1600" u="none" cap="none" strike="noStrike">
                <a:solidFill>
                  <a:srgbClr val="FFFFFF"/>
                </a:solidFill>
                <a:latin typeface="Open Sans"/>
                <a:ea typeface="Open Sans"/>
                <a:cs typeface="Open Sans"/>
                <a:sym typeface="Open Sans"/>
              </a:defRPr>
            </a:lvl5pPr>
            <a:lvl6pPr indent="-330200" lvl="5" marL="2743200" marR="0" rtl="0" algn="l">
              <a:lnSpc>
                <a:spcPct val="115000"/>
              </a:lnSpc>
              <a:spcBef>
                <a:spcPts val="0"/>
              </a:spcBef>
              <a:spcAft>
                <a:spcPts val="0"/>
              </a:spcAft>
              <a:buClr>
                <a:srgbClr val="FFFFFF"/>
              </a:buClr>
              <a:buSzPts val="1600"/>
              <a:buFont typeface="Open Sans"/>
              <a:buAutoNum type="romanLcPeriod"/>
              <a:defRPr b="1" i="0" sz="1600" u="none" cap="none" strike="noStrike">
                <a:solidFill>
                  <a:srgbClr val="FFFFFF"/>
                </a:solidFill>
                <a:latin typeface="Open Sans"/>
                <a:ea typeface="Open Sans"/>
                <a:cs typeface="Open Sans"/>
                <a:sym typeface="Open Sans"/>
              </a:defRPr>
            </a:lvl6pPr>
            <a:lvl7pPr indent="-330200" lvl="6" marL="3200400" marR="0" rtl="0" algn="l">
              <a:lnSpc>
                <a:spcPct val="115000"/>
              </a:lnSpc>
              <a:spcBef>
                <a:spcPts val="0"/>
              </a:spcBef>
              <a:spcAft>
                <a:spcPts val="0"/>
              </a:spcAft>
              <a:buClr>
                <a:srgbClr val="FFFFFF"/>
              </a:buClr>
              <a:buSzPts val="1600"/>
              <a:buFont typeface="Open Sans"/>
              <a:buAutoNum type="arabicPeriod"/>
              <a:defRPr b="1" i="0" sz="1600" u="none" cap="none" strike="noStrike">
                <a:solidFill>
                  <a:srgbClr val="FFFFFF"/>
                </a:solidFill>
                <a:latin typeface="Open Sans"/>
                <a:ea typeface="Open Sans"/>
                <a:cs typeface="Open Sans"/>
                <a:sym typeface="Open Sans"/>
              </a:defRPr>
            </a:lvl7pPr>
            <a:lvl8pPr indent="-330200" lvl="7" marL="3657600" marR="0" rtl="0" algn="l">
              <a:lnSpc>
                <a:spcPct val="115000"/>
              </a:lnSpc>
              <a:spcBef>
                <a:spcPts val="0"/>
              </a:spcBef>
              <a:spcAft>
                <a:spcPts val="0"/>
              </a:spcAft>
              <a:buClr>
                <a:srgbClr val="FFFFFF"/>
              </a:buClr>
              <a:buSzPts val="1600"/>
              <a:buFont typeface="Open Sans"/>
              <a:buAutoNum type="alphaLcPeriod"/>
              <a:defRPr b="1" i="0" sz="1600" u="none" cap="none" strike="noStrike">
                <a:solidFill>
                  <a:srgbClr val="FFFFFF"/>
                </a:solidFill>
                <a:latin typeface="Open Sans"/>
                <a:ea typeface="Open Sans"/>
                <a:cs typeface="Open Sans"/>
                <a:sym typeface="Open Sans"/>
              </a:defRPr>
            </a:lvl8pPr>
            <a:lvl9pPr indent="-330200" lvl="8" marL="4114800" marR="0" rtl="0" algn="l">
              <a:lnSpc>
                <a:spcPct val="115000"/>
              </a:lnSpc>
              <a:spcBef>
                <a:spcPts val="0"/>
              </a:spcBef>
              <a:spcAft>
                <a:spcPts val="0"/>
              </a:spcAft>
              <a:buClr>
                <a:srgbClr val="FFFFFF"/>
              </a:buClr>
              <a:buSzPts val="1600"/>
              <a:buFont typeface="Open Sans"/>
              <a:buAutoNum type="romanLcPeriod"/>
              <a:defRPr b="1" i="0" sz="1600" u="none" cap="none" strike="noStrike">
                <a:solidFill>
                  <a:srgbClr val="FFFFFF"/>
                </a:solidFill>
                <a:latin typeface="Open Sans"/>
                <a:ea typeface="Open Sans"/>
                <a:cs typeface="Open Sans"/>
                <a:sym typeface="Open Sa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 Portadilla">
  <p:cSld name="TITLE_1_1">
    <p:spTree>
      <p:nvGrpSpPr>
        <p:cNvPr id="23" name="Shape 23"/>
        <p:cNvGrpSpPr/>
        <p:nvPr/>
      </p:nvGrpSpPr>
      <p:grpSpPr>
        <a:xfrm>
          <a:off x="0" y="0"/>
          <a:ext cx="0" cy="0"/>
          <a:chOff x="0" y="0"/>
          <a:chExt cx="0" cy="0"/>
        </a:xfrm>
      </p:grpSpPr>
      <p:sp>
        <p:nvSpPr>
          <p:cNvPr id="24" name="Google Shape;24;p5"/>
          <p:cNvSpPr/>
          <p:nvPr/>
        </p:nvSpPr>
        <p:spPr>
          <a:xfrm>
            <a:off x="868300" y="1411788"/>
            <a:ext cx="1259100" cy="36000"/>
          </a:xfrm>
          <a:prstGeom prst="rect">
            <a:avLst/>
          </a:prstGeom>
          <a:solidFill>
            <a:srgbClr val="00A8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
          <p:cNvSpPr/>
          <p:nvPr/>
        </p:nvSpPr>
        <p:spPr>
          <a:xfrm>
            <a:off x="0" y="4686000"/>
            <a:ext cx="9144000" cy="457500"/>
          </a:xfrm>
          <a:prstGeom prst="rect">
            <a:avLst/>
          </a:prstGeom>
          <a:solidFill>
            <a:srgbClr val="002E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 name="Google Shape;26;p5"/>
          <p:cNvPicPr preferRelativeResize="0"/>
          <p:nvPr/>
        </p:nvPicPr>
        <p:blipFill rotWithShape="1">
          <a:blip r:embed="rId2">
            <a:alphaModFix/>
          </a:blip>
          <a:srcRect b="0" l="0" r="0" t="0"/>
          <a:stretch/>
        </p:blipFill>
        <p:spPr>
          <a:xfrm>
            <a:off x="7220067" y="4770047"/>
            <a:ext cx="1377564" cy="289424"/>
          </a:xfrm>
          <a:prstGeom prst="rect">
            <a:avLst/>
          </a:prstGeom>
          <a:noFill/>
          <a:ln>
            <a:noFill/>
          </a:ln>
        </p:spPr>
      </p:pic>
      <p:sp>
        <p:nvSpPr>
          <p:cNvPr id="27" name="Google Shape;27;p5"/>
          <p:cNvSpPr/>
          <p:nvPr/>
        </p:nvSpPr>
        <p:spPr>
          <a:xfrm>
            <a:off x="8968150" y="4686025"/>
            <a:ext cx="175800" cy="457500"/>
          </a:xfrm>
          <a:prstGeom prst="rect">
            <a:avLst/>
          </a:prstGeom>
          <a:solidFill>
            <a:srgbClr val="00A8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
          <p:cNvSpPr txBox="1"/>
          <p:nvPr>
            <p:ph type="title"/>
          </p:nvPr>
        </p:nvSpPr>
        <p:spPr>
          <a:xfrm>
            <a:off x="1272000" y="1447800"/>
            <a:ext cx="3585600" cy="1247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chemeClr val="lt1"/>
                </a:solidFill>
                <a:latin typeface="Open Sans ExtraBold"/>
                <a:ea typeface="Open Sans ExtraBold"/>
                <a:cs typeface="Open Sans ExtraBold"/>
                <a:sym typeface="Open Sans ExtraBol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5 Última">
  <p:cSld name="CUSTOM_1">
    <p:bg>
      <p:bgPr>
        <a:solidFill>
          <a:srgbClr val="002E4C"/>
        </a:solidFill>
      </p:bgPr>
    </p:bg>
    <p:spTree>
      <p:nvGrpSpPr>
        <p:cNvPr id="29"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b="0" l="0" r="0" t="0"/>
          <a:stretch/>
        </p:blipFill>
        <p:spPr>
          <a:xfrm>
            <a:off x="2868096" y="2100725"/>
            <a:ext cx="3407798" cy="9420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02E4C"/>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taruml.i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google.com/document/d/1cJsFjzc7IzANZRcDrfHm_Vfwd6KaaoGPCGlEdk2STL8/edit?usp=sha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6.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www.apuntesdejava.com/2015/12/uml-en-netbeans.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staruml.io/" TargetMode="External"/><Relationship Id="rId4" Type="http://schemas.openxmlformats.org/officeDocument/2006/relationships/hyperlink" Target="http://dia-installer.de/index.html.es" TargetMode="External"/><Relationship Id="rId5" Type="http://schemas.openxmlformats.org/officeDocument/2006/relationships/hyperlink" Target="https://app.diagrams.net/" TargetMode="External"/><Relationship Id="rId6" Type="http://schemas.openxmlformats.org/officeDocument/2006/relationships/hyperlink" Target="https://umbrello.kde.org/"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docs.google.com/document/d/1QGSrhUjaIID9PSf0Vo3hAK8P2CYZ2NfpOZllQW3L0uE/edit?usp=sharin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pic>
        <p:nvPicPr>
          <p:cNvPr id="35" name="Google Shape;35;p7"/>
          <p:cNvPicPr preferRelativeResize="0"/>
          <p:nvPr/>
        </p:nvPicPr>
        <p:blipFill rotWithShape="1">
          <a:blip r:embed="rId3">
            <a:alphaModFix/>
          </a:blip>
          <a:srcRect b="1183" l="1155" r="0" t="6291"/>
          <a:stretch/>
        </p:blipFill>
        <p:spPr>
          <a:xfrm>
            <a:off x="0" y="0"/>
            <a:ext cx="3668603" cy="5143504"/>
          </a:xfrm>
          <a:prstGeom prst="rect">
            <a:avLst/>
          </a:prstGeom>
          <a:noFill/>
          <a:ln>
            <a:noFill/>
          </a:ln>
        </p:spPr>
      </p:pic>
      <p:sp>
        <p:nvSpPr>
          <p:cNvPr id="36" name="Google Shape;36;p7"/>
          <p:cNvSpPr txBox="1"/>
          <p:nvPr>
            <p:ph type="title"/>
          </p:nvPr>
        </p:nvSpPr>
        <p:spPr>
          <a:xfrm>
            <a:off x="4462150" y="1123950"/>
            <a:ext cx="3924300" cy="98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s"/>
              <a:t>Tema 6</a:t>
            </a:r>
            <a:endParaRPr/>
          </a:p>
        </p:txBody>
      </p:sp>
      <p:sp>
        <p:nvSpPr>
          <p:cNvPr id="37" name="Google Shape;37;p7"/>
          <p:cNvSpPr txBox="1"/>
          <p:nvPr>
            <p:ph idx="1" type="subTitle"/>
          </p:nvPr>
        </p:nvSpPr>
        <p:spPr>
          <a:xfrm>
            <a:off x="4169050" y="1868525"/>
            <a:ext cx="4008300" cy="108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a:t>UML. LENGUAJE UNIFICADO</a:t>
            </a:r>
            <a:endParaRPr/>
          </a:p>
          <a:p>
            <a:pPr indent="0" lvl="0" marL="0" rtl="0" algn="l">
              <a:lnSpc>
                <a:spcPct val="100000"/>
              </a:lnSpc>
              <a:spcBef>
                <a:spcPts val="0"/>
              </a:spcBef>
              <a:spcAft>
                <a:spcPts val="0"/>
              </a:spcAft>
              <a:buSzPts val="2000"/>
              <a:buNone/>
            </a:pPr>
            <a:r>
              <a:rPr lang="es"/>
              <a:t>MODELADO.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idx="2" type="body"/>
          </p:nvPr>
        </p:nvSpPr>
        <p:spPr>
          <a:xfrm>
            <a:off x="795250" y="1610025"/>
            <a:ext cx="7857300" cy="3049200"/>
          </a:xfrm>
          <a:prstGeom prst="rect">
            <a:avLst/>
          </a:prstGeom>
          <a:noFill/>
          <a:ln>
            <a:noFill/>
          </a:ln>
        </p:spPr>
        <p:txBody>
          <a:bodyPr anchorCtr="0" anchor="t" bIns="91425" lIns="91425" spcFirstLastPara="1" rIns="91425" wrap="square" tIns="91425">
            <a:noAutofit/>
          </a:bodyPr>
          <a:lstStyle/>
          <a:p>
            <a:pPr indent="0" lvl="0" marL="0" marR="76200" rtl="0" algn="just">
              <a:lnSpc>
                <a:spcPct val="103000"/>
              </a:lnSpc>
              <a:spcBef>
                <a:spcPts val="0"/>
              </a:spcBef>
              <a:spcAft>
                <a:spcPts val="0"/>
              </a:spcAft>
              <a:buNone/>
            </a:pPr>
            <a:r>
              <a:t/>
            </a:r>
            <a:endParaRPr/>
          </a:p>
          <a:p>
            <a:pPr indent="0" lvl="0" marL="457200" marR="76200" rtl="0" algn="just">
              <a:lnSpc>
                <a:spcPct val="103000"/>
              </a:lnSpc>
              <a:spcBef>
                <a:spcPts val="1200"/>
              </a:spcBef>
              <a:spcAft>
                <a:spcPts val="0"/>
              </a:spcAft>
              <a:buNone/>
            </a:pPr>
            <a:r>
              <a:rPr lang="es"/>
              <a:t>    • Rational Rose. Se trata de una herramienta profesional de pago y que incluye todos los diagramas UML del modelo.</a:t>
            </a:r>
            <a:endParaRPr/>
          </a:p>
          <a:p>
            <a:pPr indent="0" lvl="0" marL="457200" marR="76200" rtl="0" algn="just">
              <a:lnSpc>
                <a:spcPct val="103000"/>
              </a:lnSpc>
              <a:spcBef>
                <a:spcPts val="1200"/>
              </a:spcBef>
              <a:spcAft>
                <a:spcPts val="0"/>
              </a:spcAft>
              <a:buNone/>
            </a:pPr>
            <a:r>
              <a:rPr lang="es"/>
              <a:t>    • StarUML. Es una herramienta que se puede vincular a diferentes IDEs, siendo fácil de usar y bastante rápida.</a:t>
            </a:r>
            <a:endParaRPr/>
          </a:p>
          <a:p>
            <a:pPr indent="0" lvl="0" marL="457200" marR="76200" rtl="0" algn="just">
              <a:lnSpc>
                <a:spcPct val="103000"/>
              </a:lnSpc>
              <a:spcBef>
                <a:spcPts val="1200"/>
              </a:spcBef>
              <a:spcAft>
                <a:spcPts val="0"/>
              </a:spcAft>
              <a:buNone/>
            </a:pPr>
            <a:r>
              <a:rPr lang="es"/>
              <a:t>   • Papyrus UML. Se trata del entorno de modelado estándar utilizado dentro de Eclipse, siendo gratuito y de código abierto. </a:t>
            </a:r>
            <a:endParaRPr/>
          </a:p>
          <a:p>
            <a:pPr indent="0" lvl="0" marL="457200" marR="76200" rtl="0" algn="just">
              <a:lnSpc>
                <a:spcPct val="103000"/>
              </a:lnSpc>
              <a:spcBef>
                <a:spcPts val="1200"/>
              </a:spcBef>
              <a:spcAft>
                <a:spcPts val="0"/>
              </a:spcAft>
              <a:buNone/>
            </a:pPr>
            <a:r>
              <a:t/>
            </a:r>
            <a:endParaRPr/>
          </a:p>
          <a:p>
            <a:pPr indent="0" lvl="0" marL="0" rtl="0" algn="l">
              <a:lnSpc>
                <a:spcPct val="115000"/>
              </a:lnSpc>
              <a:spcBef>
                <a:spcPts val="1200"/>
              </a:spcBef>
              <a:spcAft>
                <a:spcPts val="0"/>
              </a:spcAft>
              <a:buNone/>
            </a:pPr>
            <a:r>
              <a:t/>
            </a:r>
            <a:endParaRPr/>
          </a:p>
        </p:txBody>
      </p:sp>
      <p:sp>
        <p:nvSpPr>
          <p:cNvPr id="102" name="Google Shape;102;p16"/>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5</a:t>
            </a:r>
            <a:r>
              <a:rPr lang="es"/>
              <a:t>. VERSIONES UML Y HERRAMIENTAS</a:t>
            </a:r>
            <a:endParaRPr/>
          </a:p>
        </p:txBody>
      </p:sp>
      <p:sp>
        <p:nvSpPr>
          <p:cNvPr id="103" name="Google Shape;103;p16"/>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sz="1600"/>
              <a:t>5</a:t>
            </a:r>
            <a:r>
              <a:rPr lang="es" sz="1600"/>
              <a:t>.2 Herramientas para elaboración de diagramas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idx="2" type="body"/>
          </p:nvPr>
        </p:nvSpPr>
        <p:spPr>
          <a:xfrm>
            <a:off x="795250" y="1610025"/>
            <a:ext cx="7857300" cy="3049200"/>
          </a:xfrm>
          <a:prstGeom prst="rect">
            <a:avLst/>
          </a:prstGeom>
          <a:noFill/>
          <a:ln>
            <a:noFill/>
          </a:ln>
        </p:spPr>
        <p:txBody>
          <a:bodyPr anchorCtr="0" anchor="t" bIns="91425" lIns="91425" spcFirstLastPara="1" rIns="91425" wrap="square" tIns="91425">
            <a:noAutofit/>
          </a:bodyPr>
          <a:lstStyle/>
          <a:p>
            <a:pPr indent="-330200" lvl="0" marL="457200" marR="76200" rtl="0" algn="l">
              <a:lnSpc>
                <a:spcPct val="103000"/>
              </a:lnSpc>
              <a:spcBef>
                <a:spcPts val="0"/>
              </a:spcBef>
              <a:spcAft>
                <a:spcPts val="0"/>
              </a:spcAft>
              <a:buSzPts val="1600"/>
              <a:buChar char="●"/>
            </a:pPr>
            <a:r>
              <a:rPr lang="es"/>
              <a:t>Como hemos visto anteriormente, UML es un lenguaje de modelado que permite representar visualmente los elementos y comportamiento de nuestro sistema.</a:t>
            </a:r>
            <a:endParaRPr/>
          </a:p>
          <a:p>
            <a:pPr indent="-330200" lvl="0" marL="457200" marR="76200" rtl="0" algn="l">
              <a:lnSpc>
                <a:spcPct val="103000"/>
              </a:lnSpc>
              <a:spcBef>
                <a:spcPts val="0"/>
              </a:spcBef>
              <a:spcAft>
                <a:spcPts val="0"/>
              </a:spcAft>
              <a:buSzPts val="1600"/>
              <a:buChar char="●"/>
            </a:pPr>
            <a:r>
              <a:rPr lang="es"/>
              <a:t>Al estar compuesto por diferentes tipos de diagramas, es importante determinar qué diagrama es el adecuado para representar la información que necesitemos. Nótese que, cada tipo de diagrama es útil en una fase del desarrollo software.</a:t>
            </a:r>
            <a:endParaRPr/>
          </a:p>
          <a:p>
            <a:pPr indent="0" lvl="0" marL="457200" marR="76200" rtl="0" algn="just">
              <a:lnSpc>
                <a:spcPct val="103000"/>
              </a:lnSpc>
              <a:spcBef>
                <a:spcPts val="1200"/>
              </a:spcBef>
              <a:spcAft>
                <a:spcPts val="0"/>
              </a:spcAft>
              <a:buNone/>
            </a:pPr>
            <a:r>
              <a:t/>
            </a:r>
            <a:endParaRPr/>
          </a:p>
          <a:p>
            <a:pPr indent="0" lvl="0" marL="457200" marR="76200" rtl="0" algn="just">
              <a:lnSpc>
                <a:spcPct val="103000"/>
              </a:lnSpc>
              <a:spcBef>
                <a:spcPts val="1200"/>
              </a:spcBef>
              <a:spcAft>
                <a:spcPts val="0"/>
              </a:spcAft>
              <a:buNone/>
            </a:pPr>
            <a:r>
              <a:t/>
            </a:r>
            <a:endParaRPr/>
          </a:p>
          <a:p>
            <a:pPr indent="0" lvl="0" marL="0" rtl="0" algn="l">
              <a:lnSpc>
                <a:spcPct val="115000"/>
              </a:lnSpc>
              <a:spcBef>
                <a:spcPts val="1200"/>
              </a:spcBef>
              <a:spcAft>
                <a:spcPts val="0"/>
              </a:spcAft>
              <a:buNone/>
            </a:pPr>
            <a:r>
              <a:t/>
            </a:r>
            <a:endParaRPr/>
          </a:p>
        </p:txBody>
      </p:sp>
      <p:sp>
        <p:nvSpPr>
          <p:cNvPr id="109" name="Google Shape;109;p17"/>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6</a:t>
            </a:r>
            <a:r>
              <a:rPr lang="es"/>
              <a:t>. PRINCIPALES DIAGRAMAS EN UML</a:t>
            </a:r>
            <a:endParaRPr/>
          </a:p>
        </p:txBody>
      </p:sp>
      <p:sp>
        <p:nvSpPr>
          <p:cNvPr id="110" name="Google Shape;110;p17"/>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2" type="body"/>
          </p:nvPr>
        </p:nvSpPr>
        <p:spPr>
          <a:xfrm>
            <a:off x="795250" y="1610025"/>
            <a:ext cx="7857300" cy="3374700"/>
          </a:xfrm>
          <a:prstGeom prst="rect">
            <a:avLst/>
          </a:prstGeom>
          <a:noFill/>
          <a:ln>
            <a:noFill/>
          </a:ln>
        </p:spPr>
        <p:txBody>
          <a:bodyPr anchorCtr="0" anchor="t" bIns="91425" lIns="91425" spcFirstLastPara="1" rIns="91425" wrap="square" tIns="91425">
            <a:noAutofit/>
          </a:bodyPr>
          <a:lstStyle/>
          <a:p>
            <a:pPr indent="0" lvl="0" marL="0" marR="76200" rtl="0" algn="l">
              <a:lnSpc>
                <a:spcPct val="103000"/>
              </a:lnSpc>
              <a:spcBef>
                <a:spcPts val="0"/>
              </a:spcBef>
              <a:spcAft>
                <a:spcPts val="0"/>
              </a:spcAft>
              <a:buNone/>
            </a:pPr>
            <a:r>
              <a:rPr lang="es"/>
              <a:t> </a:t>
            </a:r>
            <a:r>
              <a:rPr lang="es" sz="1700"/>
              <a:t> • </a:t>
            </a:r>
            <a:r>
              <a:rPr lang="es" sz="1700" u="sng"/>
              <a:t>Diagrama de casos de uso</a:t>
            </a:r>
            <a:r>
              <a:rPr lang="es" sz="1700"/>
              <a:t>. Permiten indicar con detalle el comportamiento que debe tener el sistema desde el punto de vista del usuario.</a:t>
            </a:r>
            <a:endParaRPr sz="1700"/>
          </a:p>
          <a:p>
            <a:pPr indent="0" lvl="0" marL="0" marR="76200" rtl="0" algn="l">
              <a:lnSpc>
                <a:spcPct val="103000"/>
              </a:lnSpc>
              <a:spcBef>
                <a:spcPts val="1200"/>
              </a:spcBef>
              <a:spcAft>
                <a:spcPts val="0"/>
              </a:spcAft>
              <a:buNone/>
            </a:pPr>
            <a:r>
              <a:rPr lang="es" sz="1700"/>
              <a:t>   • </a:t>
            </a:r>
            <a:r>
              <a:rPr lang="es" sz="1700" u="sng"/>
              <a:t>Diagrama de clases.</a:t>
            </a:r>
            <a:r>
              <a:rPr lang="es" sz="1700"/>
              <a:t> Permite mostrar las relaciones que existen entre las diferentes clases, así como el modelo de datos que contiene. También es importante destacar los paquetes a los que pertenecen las clases.</a:t>
            </a:r>
            <a:endParaRPr sz="1700"/>
          </a:p>
          <a:p>
            <a:pPr indent="0" lvl="0" marL="0" marR="76200" rtl="0" algn="l">
              <a:lnSpc>
                <a:spcPct val="103000"/>
              </a:lnSpc>
              <a:spcBef>
                <a:spcPts val="1200"/>
              </a:spcBef>
              <a:spcAft>
                <a:spcPts val="0"/>
              </a:spcAft>
              <a:buNone/>
            </a:pPr>
            <a:r>
              <a:rPr lang="es" sz="1700"/>
              <a:t>   • </a:t>
            </a:r>
            <a:r>
              <a:rPr lang="es" sz="1700" u="sng"/>
              <a:t>Diagramas de secuencia.</a:t>
            </a:r>
            <a:r>
              <a:rPr lang="es" sz="1700"/>
              <a:t> Se trata de un diagrama que permite representar interacciones de manera dinámica.</a:t>
            </a:r>
            <a:endParaRPr sz="1700"/>
          </a:p>
          <a:p>
            <a:pPr indent="-336550" lvl="0" marL="457200" marR="76200" rtl="0" algn="l">
              <a:lnSpc>
                <a:spcPct val="103000"/>
              </a:lnSpc>
              <a:spcBef>
                <a:spcPts val="1200"/>
              </a:spcBef>
              <a:spcAft>
                <a:spcPts val="0"/>
              </a:spcAft>
              <a:buSzPts val="1700"/>
              <a:buChar char="●"/>
            </a:pPr>
            <a:r>
              <a:rPr lang="es" sz="1700" u="sng"/>
              <a:t>Diagramas de colaboración</a:t>
            </a:r>
            <a:r>
              <a:rPr lang="es" sz="1700"/>
              <a:t>. Permite representar la interacción que tiene un objeto con su alrededor.</a:t>
            </a:r>
            <a:endParaRPr sz="1700"/>
          </a:p>
          <a:p>
            <a:pPr indent="0" lvl="0" marL="457200" marR="76200" rtl="0" algn="just">
              <a:lnSpc>
                <a:spcPct val="103000"/>
              </a:lnSpc>
              <a:spcBef>
                <a:spcPts val="1200"/>
              </a:spcBef>
              <a:spcAft>
                <a:spcPts val="0"/>
              </a:spcAft>
              <a:buNone/>
            </a:pPr>
            <a:r>
              <a:t/>
            </a:r>
            <a:endParaRPr/>
          </a:p>
          <a:p>
            <a:pPr indent="0" lvl="0" marL="457200" marR="76200" rtl="0" algn="just">
              <a:lnSpc>
                <a:spcPct val="103000"/>
              </a:lnSpc>
              <a:spcBef>
                <a:spcPts val="1200"/>
              </a:spcBef>
              <a:spcAft>
                <a:spcPts val="0"/>
              </a:spcAft>
              <a:buNone/>
            </a:pPr>
            <a:r>
              <a:t/>
            </a:r>
            <a:endParaRPr/>
          </a:p>
          <a:p>
            <a:pPr indent="0" lvl="0" marL="0" rtl="0" algn="l">
              <a:lnSpc>
                <a:spcPct val="115000"/>
              </a:lnSpc>
              <a:spcBef>
                <a:spcPts val="1200"/>
              </a:spcBef>
              <a:spcAft>
                <a:spcPts val="0"/>
              </a:spcAft>
              <a:buNone/>
            </a:pPr>
            <a:r>
              <a:t/>
            </a:r>
            <a:endParaRPr/>
          </a:p>
        </p:txBody>
      </p:sp>
      <p:sp>
        <p:nvSpPr>
          <p:cNvPr id="116" name="Google Shape;116;p18"/>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6</a:t>
            </a:r>
            <a:r>
              <a:rPr lang="es"/>
              <a:t>. PRINCIPALES DIAGRAMAS EN UML</a:t>
            </a:r>
            <a:endParaRPr/>
          </a:p>
        </p:txBody>
      </p:sp>
      <p:sp>
        <p:nvSpPr>
          <p:cNvPr id="117" name="Google Shape;117;p18"/>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2" type="body"/>
          </p:nvPr>
        </p:nvSpPr>
        <p:spPr>
          <a:xfrm>
            <a:off x="795250" y="1610025"/>
            <a:ext cx="7857300" cy="3374700"/>
          </a:xfrm>
          <a:prstGeom prst="rect">
            <a:avLst/>
          </a:prstGeom>
          <a:noFill/>
          <a:ln>
            <a:noFill/>
          </a:ln>
        </p:spPr>
        <p:txBody>
          <a:bodyPr anchorCtr="0" anchor="t" bIns="91425" lIns="91425" spcFirstLastPara="1" rIns="91425" wrap="square" tIns="91425">
            <a:noAutofit/>
          </a:bodyPr>
          <a:lstStyle/>
          <a:p>
            <a:pPr indent="0" lvl="0" marL="457200" marR="76200" rtl="0" algn="l">
              <a:lnSpc>
                <a:spcPct val="103000"/>
              </a:lnSpc>
              <a:spcBef>
                <a:spcPts val="0"/>
              </a:spcBef>
              <a:spcAft>
                <a:spcPts val="0"/>
              </a:spcAft>
              <a:buNone/>
            </a:pPr>
            <a:r>
              <a:rPr lang="es" sz="1700"/>
              <a:t>  • </a:t>
            </a:r>
            <a:r>
              <a:rPr lang="es" sz="1700" u="sng"/>
              <a:t>Diagramas de estado</a:t>
            </a:r>
            <a:r>
              <a:rPr lang="es" sz="1700"/>
              <a:t>. Muestra la secuencia de estados por la que pasa un objeto a lo largo de sus interacciones y su tiempo de vida.</a:t>
            </a:r>
            <a:endParaRPr sz="1700"/>
          </a:p>
          <a:p>
            <a:pPr indent="0" lvl="0" marL="457200" marR="76200" rtl="0" algn="l">
              <a:lnSpc>
                <a:spcPct val="103000"/>
              </a:lnSpc>
              <a:spcBef>
                <a:spcPts val="1200"/>
              </a:spcBef>
              <a:spcAft>
                <a:spcPts val="0"/>
              </a:spcAft>
              <a:buNone/>
            </a:pPr>
            <a:r>
              <a:rPr lang="es" sz="1700"/>
              <a:t>   • </a:t>
            </a:r>
            <a:r>
              <a:rPr lang="es" sz="1700" u="sng"/>
              <a:t>Diagramas de componentes</a:t>
            </a:r>
            <a:r>
              <a:rPr lang="es" sz="1700"/>
              <a:t>. Permite representar una visión de alto nivel de la estructura de paquetes del sistema.</a:t>
            </a:r>
            <a:endParaRPr sz="1700"/>
          </a:p>
          <a:p>
            <a:pPr indent="0" lvl="0" marL="457200" marR="76200" rtl="0" algn="l">
              <a:lnSpc>
                <a:spcPct val="103000"/>
              </a:lnSpc>
              <a:spcBef>
                <a:spcPts val="1200"/>
              </a:spcBef>
              <a:spcAft>
                <a:spcPts val="0"/>
              </a:spcAft>
              <a:buNone/>
            </a:pPr>
            <a:r>
              <a:rPr lang="es" sz="1700"/>
              <a:t>   • </a:t>
            </a:r>
            <a:r>
              <a:rPr lang="es" sz="1700" u="sng"/>
              <a:t>Diagramas de despliegue</a:t>
            </a:r>
            <a:r>
              <a:rPr lang="es" sz="1700"/>
              <a:t>. Se trata de un diagrama que permite mostrar la configuración necesaria para la ejecución de todos los componentes software en un entorno real.</a:t>
            </a:r>
            <a:endParaRPr sz="1700"/>
          </a:p>
          <a:p>
            <a:pPr indent="0" lvl="0" marL="457200" marR="76200" rtl="0" algn="l">
              <a:lnSpc>
                <a:spcPct val="103000"/>
              </a:lnSpc>
              <a:spcBef>
                <a:spcPts val="1200"/>
              </a:spcBef>
              <a:spcAft>
                <a:spcPts val="0"/>
              </a:spcAft>
              <a:buNone/>
            </a:pPr>
            <a:r>
              <a:t/>
            </a:r>
            <a:endParaRPr sz="1700"/>
          </a:p>
          <a:p>
            <a:pPr indent="0" lvl="0" marL="457200" marR="76200" rtl="0" algn="l">
              <a:lnSpc>
                <a:spcPct val="103000"/>
              </a:lnSpc>
              <a:spcBef>
                <a:spcPts val="1200"/>
              </a:spcBef>
              <a:spcAft>
                <a:spcPts val="0"/>
              </a:spcAft>
              <a:buNone/>
            </a:pPr>
            <a:r>
              <a:t/>
            </a:r>
            <a:endParaRPr sz="1700"/>
          </a:p>
          <a:p>
            <a:pPr indent="0" lvl="0" marL="457200" marR="76200" rtl="0" algn="l">
              <a:lnSpc>
                <a:spcPct val="103000"/>
              </a:lnSpc>
              <a:spcBef>
                <a:spcPts val="1200"/>
              </a:spcBef>
              <a:spcAft>
                <a:spcPts val="0"/>
              </a:spcAft>
              <a:buNone/>
            </a:pPr>
            <a:r>
              <a:t/>
            </a:r>
            <a:endParaRPr sz="1700"/>
          </a:p>
          <a:p>
            <a:pPr indent="0" lvl="0" marL="457200" marR="76200" rtl="0" algn="just">
              <a:lnSpc>
                <a:spcPct val="103000"/>
              </a:lnSpc>
              <a:spcBef>
                <a:spcPts val="1200"/>
              </a:spcBef>
              <a:spcAft>
                <a:spcPts val="0"/>
              </a:spcAft>
              <a:buNone/>
            </a:pPr>
            <a:r>
              <a:t/>
            </a:r>
            <a:endParaRPr/>
          </a:p>
          <a:p>
            <a:pPr indent="0" lvl="0" marL="457200" marR="76200" rtl="0" algn="just">
              <a:lnSpc>
                <a:spcPct val="103000"/>
              </a:lnSpc>
              <a:spcBef>
                <a:spcPts val="1200"/>
              </a:spcBef>
              <a:spcAft>
                <a:spcPts val="0"/>
              </a:spcAft>
              <a:buNone/>
            </a:pPr>
            <a:r>
              <a:t/>
            </a:r>
            <a:endParaRPr/>
          </a:p>
          <a:p>
            <a:pPr indent="0" lvl="0" marL="0" rtl="0" algn="l">
              <a:lnSpc>
                <a:spcPct val="115000"/>
              </a:lnSpc>
              <a:spcBef>
                <a:spcPts val="1200"/>
              </a:spcBef>
              <a:spcAft>
                <a:spcPts val="0"/>
              </a:spcAft>
              <a:buNone/>
            </a:pPr>
            <a:r>
              <a:t/>
            </a:r>
            <a:endParaRPr/>
          </a:p>
        </p:txBody>
      </p:sp>
      <p:sp>
        <p:nvSpPr>
          <p:cNvPr id="123" name="Google Shape;123;p19"/>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6</a:t>
            </a:r>
            <a:r>
              <a:rPr lang="es"/>
              <a:t>. PRINCIPALES DIAGRAMAS EN UML</a:t>
            </a:r>
            <a:endParaRPr/>
          </a:p>
        </p:txBody>
      </p:sp>
      <p:sp>
        <p:nvSpPr>
          <p:cNvPr id="124" name="Google Shape;124;p19"/>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2" type="body"/>
          </p:nvPr>
        </p:nvSpPr>
        <p:spPr>
          <a:xfrm>
            <a:off x="795250" y="1610025"/>
            <a:ext cx="7857300" cy="3374700"/>
          </a:xfrm>
          <a:prstGeom prst="rect">
            <a:avLst/>
          </a:prstGeom>
          <a:noFill/>
          <a:ln>
            <a:noFill/>
          </a:ln>
        </p:spPr>
        <p:txBody>
          <a:bodyPr anchorCtr="0" anchor="t" bIns="91425" lIns="91425" spcFirstLastPara="1" rIns="91425" wrap="square" tIns="91425">
            <a:noAutofit/>
          </a:bodyPr>
          <a:lstStyle/>
          <a:p>
            <a:pPr indent="0" lvl="0" marL="0" marR="76200" rtl="0" algn="l">
              <a:lnSpc>
                <a:spcPct val="103000"/>
              </a:lnSpc>
              <a:spcBef>
                <a:spcPts val="0"/>
              </a:spcBef>
              <a:spcAft>
                <a:spcPts val="0"/>
              </a:spcAft>
              <a:buNone/>
            </a:pPr>
            <a:r>
              <a:t/>
            </a:r>
            <a:endParaRPr sz="1700"/>
          </a:p>
          <a:p>
            <a:pPr indent="0" lvl="0" marL="457200" marR="76200" rtl="0" algn="l">
              <a:lnSpc>
                <a:spcPct val="103000"/>
              </a:lnSpc>
              <a:spcBef>
                <a:spcPts val="1200"/>
              </a:spcBef>
              <a:spcAft>
                <a:spcPts val="0"/>
              </a:spcAft>
              <a:buNone/>
            </a:pPr>
            <a:r>
              <a:t/>
            </a:r>
            <a:endParaRPr sz="1700"/>
          </a:p>
          <a:p>
            <a:pPr indent="0" lvl="0" marL="457200" marR="76200" rtl="0" algn="l">
              <a:lnSpc>
                <a:spcPct val="103000"/>
              </a:lnSpc>
              <a:spcBef>
                <a:spcPts val="1200"/>
              </a:spcBef>
              <a:spcAft>
                <a:spcPts val="0"/>
              </a:spcAft>
              <a:buNone/>
            </a:pPr>
            <a:r>
              <a:t/>
            </a:r>
            <a:endParaRPr sz="1700"/>
          </a:p>
          <a:p>
            <a:pPr indent="0" lvl="0" marL="457200" marR="76200" rtl="0" algn="just">
              <a:lnSpc>
                <a:spcPct val="103000"/>
              </a:lnSpc>
              <a:spcBef>
                <a:spcPts val="1200"/>
              </a:spcBef>
              <a:spcAft>
                <a:spcPts val="0"/>
              </a:spcAft>
              <a:buNone/>
            </a:pPr>
            <a:r>
              <a:t/>
            </a:r>
            <a:endParaRPr/>
          </a:p>
          <a:p>
            <a:pPr indent="0" lvl="0" marL="457200" marR="76200" rtl="0" algn="just">
              <a:lnSpc>
                <a:spcPct val="103000"/>
              </a:lnSpc>
              <a:spcBef>
                <a:spcPts val="1200"/>
              </a:spcBef>
              <a:spcAft>
                <a:spcPts val="0"/>
              </a:spcAft>
              <a:buNone/>
            </a:pPr>
            <a:r>
              <a:t/>
            </a:r>
            <a:endParaRPr/>
          </a:p>
          <a:p>
            <a:pPr indent="0" lvl="0" marL="0" rtl="0" algn="l">
              <a:lnSpc>
                <a:spcPct val="115000"/>
              </a:lnSpc>
              <a:spcBef>
                <a:spcPts val="1200"/>
              </a:spcBef>
              <a:spcAft>
                <a:spcPts val="0"/>
              </a:spcAft>
              <a:buNone/>
            </a:pPr>
            <a:r>
              <a:t/>
            </a:r>
            <a:endParaRPr/>
          </a:p>
        </p:txBody>
      </p:sp>
      <p:sp>
        <p:nvSpPr>
          <p:cNvPr id="130" name="Google Shape;130;p20"/>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6. PRINCIPALES DIAGRAMAS EN UML</a:t>
            </a:r>
            <a:endParaRPr/>
          </a:p>
        </p:txBody>
      </p:sp>
      <p:sp>
        <p:nvSpPr>
          <p:cNvPr id="131" name="Google Shape;131;p20"/>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t/>
            </a:r>
            <a:endParaRPr/>
          </a:p>
        </p:txBody>
      </p:sp>
      <p:graphicFrame>
        <p:nvGraphicFramePr>
          <p:cNvPr id="132" name="Google Shape;132;p20"/>
          <p:cNvGraphicFramePr/>
          <p:nvPr/>
        </p:nvGraphicFramePr>
        <p:xfrm>
          <a:off x="952500" y="1699975"/>
          <a:ext cx="3000000" cy="3000000"/>
        </p:xfrm>
        <a:graphic>
          <a:graphicData uri="http://schemas.openxmlformats.org/drawingml/2006/table">
            <a:tbl>
              <a:tblPr>
                <a:noFill/>
                <a:tableStyleId>{E6BCC018-5037-4878-8082-4ABE345BD5E7}</a:tableStyleId>
              </a:tblPr>
              <a:tblGrid>
                <a:gridCol w="3619500"/>
                <a:gridCol w="3619500"/>
              </a:tblGrid>
              <a:tr h="476825">
                <a:tc>
                  <a:txBody>
                    <a:bodyPr/>
                    <a:lstStyle/>
                    <a:p>
                      <a:pPr indent="0" lvl="0" marL="0" rtl="0" algn="ctr">
                        <a:spcBef>
                          <a:spcPts val="0"/>
                        </a:spcBef>
                        <a:spcAft>
                          <a:spcPts val="0"/>
                        </a:spcAft>
                        <a:buNone/>
                      </a:pPr>
                      <a:r>
                        <a:rPr lang="es" sz="1900">
                          <a:solidFill>
                            <a:srgbClr val="FFFFFF"/>
                          </a:solidFill>
                          <a:latin typeface="Open Sans ExtraBold"/>
                          <a:ea typeface="Open Sans ExtraBold"/>
                          <a:cs typeface="Open Sans ExtraBold"/>
                          <a:sym typeface="Open Sans ExtraBold"/>
                        </a:rPr>
                        <a:t>FASE</a:t>
                      </a:r>
                      <a:endParaRPr sz="1900">
                        <a:solidFill>
                          <a:srgbClr val="FFFFFF"/>
                        </a:solidFill>
                        <a:latin typeface="Open Sans ExtraBold"/>
                        <a:ea typeface="Open Sans ExtraBold"/>
                        <a:cs typeface="Open Sans ExtraBold"/>
                        <a:sym typeface="Open Sans ExtraBold"/>
                      </a:endParaRPr>
                    </a:p>
                  </a:txBody>
                  <a:tcPr marT="91425" marB="91425" marR="91425" marL="91425">
                    <a:solidFill>
                      <a:schemeClr val="dk2"/>
                    </a:solidFill>
                  </a:tcPr>
                </a:tc>
                <a:tc>
                  <a:txBody>
                    <a:bodyPr/>
                    <a:lstStyle/>
                    <a:p>
                      <a:pPr indent="0" lvl="0" marL="0" rtl="0" algn="ctr">
                        <a:spcBef>
                          <a:spcPts val="0"/>
                        </a:spcBef>
                        <a:spcAft>
                          <a:spcPts val="0"/>
                        </a:spcAft>
                        <a:buNone/>
                      </a:pPr>
                      <a:r>
                        <a:rPr lang="es" sz="1900">
                          <a:solidFill>
                            <a:srgbClr val="FFFFFF"/>
                          </a:solidFill>
                          <a:latin typeface="Open Sans ExtraBold"/>
                          <a:ea typeface="Open Sans ExtraBold"/>
                          <a:cs typeface="Open Sans ExtraBold"/>
                          <a:sym typeface="Open Sans ExtraBold"/>
                        </a:rPr>
                        <a:t>DIAGRAMA</a:t>
                      </a:r>
                      <a:endParaRPr sz="1900">
                        <a:solidFill>
                          <a:srgbClr val="FFFFFF"/>
                        </a:solidFill>
                        <a:latin typeface="Open Sans ExtraBold"/>
                        <a:ea typeface="Open Sans ExtraBold"/>
                        <a:cs typeface="Open Sans ExtraBold"/>
                        <a:sym typeface="Open Sans ExtraBold"/>
                      </a:endParaRPr>
                    </a:p>
                  </a:txBody>
                  <a:tcPr marT="91425" marB="91425" marR="91425" marL="91425">
                    <a:solidFill>
                      <a:schemeClr val="dk2"/>
                    </a:solidFill>
                  </a:tcPr>
                </a:tc>
              </a:tr>
              <a:tr h="794725">
                <a:tc>
                  <a:txBody>
                    <a:bodyPr/>
                    <a:lstStyle/>
                    <a:p>
                      <a:pPr indent="0" lvl="0" marL="0" rtl="0" algn="l">
                        <a:spcBef>
                          <a:spcPts val="0"/>
                        </a:spcBef>
                        <a:spcAft>
                          <a:spcPts val="0"/>
                        </a:spcAft>
                        <a:buNone/>
                      </a:pPr>
                      <a:r>
                        <a:rPr lang="es" sz="1900">
                          <a:solidFill>
                            <a:srgbClr val="FFFFFF"/>
                          </a:solidFill>
                          <a:latin typeface="Open Sans ExtraBold"/>
                          <a:ea typeface="Open Sans ExtraBold"/>
                          <a:cs typeface="Open Sans ExtraBold"/>
                          <a:sym typeface="Open Sans ExtraBold"/>
                        </a:rPr>
                        <a:t>ANÁLISIS</a:t>
                      </a:r>
                      <a:endParaRPr sz="1900">
                        <a:solidFill>
                          <a:srgbClr val="FFFFFF"/>
                        </a:solidFill>
                        <a:latin typeface="Open Sans ExtraBold"/>
                        <a:ea typeface="Open Sans ExtraBold"/>
                        <a:cs typeface="Open Sans ExtraBold"/>
                        <a:sym typeface="Open Sans ExtraBold"/>
                      </a:endParaRPr>
                    </a:p>
                  </a:txBody>
                  <a:tcPr marT="91425" marB="91425" marR="91425" marL="91425"/>
                </a:tc>
                <a:tc>
                  <a:txBody>
                    <a:bodyPr/>
                    <a:lstStyle/>
                    <a:p>
                      <a:pPr indent="0" lvl="0" marL="0" rtl="0" algn="l">
                        <a:spcBef>
                          <a:spcPts val="0"/>
                        </a:spcBef>
                        <a:spcAft>
                          <a:spcPts val="0"/>
                        </a:spcAft>
                        <a:buNone/>
                      </a:pPr>
                      <a:r>
                        <a:rPr lang="es" sz="1900">
                          <a:solidFill>
                            <a:srgbClr val="FFFFFF"/>
                          </a:solidFill>
                          <a:latin typeface="Open Sans ExtraBold"/>
                          <a:ea typeface="Open Sans ExtraBold"/>
                          <a:cs typeface="Open Sans ExtraBold"/>
                          <a:sym typeface="Open Sans ExtraBold"/>
                        </a:rPr>
                        <a:t>CASOS DE USO, SECUENCIA, ACTIVIDADES</a:t>
                      </a:r>
                      <a:endParaRPr sz="1900">
                        <a:solidFill>
                          <a:srgbClr val="FFFFFF"/>
                        </a:solidFill>
                        <a:latin typeface="Open Sans ExtraBold"/>
                        <a:ea typeface="Open Sans ExtraBold"/>
                        <a:cs typeface="Open Sans ExtraBold"/>
                        <a:sym typeface="Open Sans ExtraBold"/>
                      </a:endParaRPr>
                    </a:p>
                  </a:txBody>
                  <a:tcPr marT="91425" marB="91425" marR="91425" marL="91425"/>
                </a:tc>
              </a:tr>
              <a:tr h="476825">
                <a:tc>
                  <a:txBody>
                    <a:bodyPr/>
                    <a:lstStyle/>
                    <a:p>
                      <a:pPr indent="0" lvl="0" marL="0" rtl="0" algn="l">
                        <a:spcBef>
                          <a:spcPts val="0"/>
                        </a:spcBef>
                        <a:spcAft>
                          <a:spcPts val="0"/>
                        </a:spcAft>
                        <a:buNone/>
                      </a:pPr>
                      <a:r>
                        <a:rPr lang="es" sz="1900">
                          <a:solidFill>
                            <a:srgbClr val="FFFFFF"/>
                          </a:solidFill>
                          <a:latin typeface="Open Sans ExtraBold"/>
                          <a:ea typeface="Open Sans ExtraBold"/>
                          <a:cs typeface="Open Sans ExtraBold"/>
                          <a:sym typeface="Open Sans ExtraBold"/>
                        </a:rPr>
                        <a:t>DISEÑO</a:t>
                      </a:r>
                      <a:endParaRPr sz="1900">
                        <a:solidFill>
                          <a:srgbClr val="FFFFFF"/>
                        </a:solidFill>
                        <a:latin typeface="Open Sans ExtraBold"/>
                        <a:ea typeface="Open Sans ExtraBold"/>
                        <a:cs typeface="Open Sans ExtraBold"/>
                        <a:sym typeface="Open Sans ExtraBold"/>
                      </a:endParaRPr>
                    </a:p>
                  </a:txBody>
                  <a:tcPr marT="91425" marB="91425" marR="91425" marL="91425"/>
                </a:tc>
                <a:tc>
                  <a:txBody>
                    <a:bodyPr/>
                    <a:lstStyle/>
                    <a:p>
                      <a:pPr indent="0" lvl="0" marL="0" rtl="0" algn="l">
                        <a:spcBef>
                          <a:spcPts val="0"/>
                        </a:spcBef>
                        <a:spcAft>
                          <a:spcPts val="0"/>
                        </a:spcAft>
                        <a:buNone/>
                      </a:pPr>
                      <a:r>
                        <a:rPr lang="es" sz="1900">
                          <a:solidFill>
                            <a:srgbClr val="FFFFFF"/>
                          </a:solidFill>
                          <a:latin typeface="Open Sans ExtraBold"/>
                          <a:ea typeface="Open Sans ExtraBold"/>
                          <a:cs typeface="Open Sans ExtraBold"/>
                          <a:sym typeface="Open Sans ExtraBold"/>
                        </a:rPr>
                        <a:t>CLASES</a:t>
                      </a:r>
                      <a:endParaRPr sz="1900">
                        <a:solidFill>
                          <a:srgbClr val="FFFFFF"/>
                        </a:solidFill>
                        <a:latin typeface="Open Sans ExtraBold"/>
                        <a:ea typeface="Open Sans ExtraBold"/>
                        <a:cs typeface="Open Sans ExtraBold"/>
                        <a:sym typeface="Open Sans ExtraBold"/>
                      </a:endParaRPr>
                    </a:p>
                  </a:txBody>
                  <a:tcPr marT="91425" marB="91425" marR="91425" marL="91425"/>
                </a:tc>
              </a:tr>
              <a:tr h="476825">
                <a:tc>
                  <a:txBody>
                    <a:bodyPr/>
                    <a:lstStyle/>
                    <a:p>
                      <a:pPr indent="0" lvl="0" marL="0" rtl="0" algn="l">
                        <a:spcBef>
                          <a:spcPts val="0"/>
                        </a:spcBef>
                        <a:spcAft>
                          <a:spcPts val="0"/>
                        </a:spcAft>
                        <a:buNone/>
                      </a:pPr>
                      <a:r>
                        <a:rPr lang="es" sz="1900">
                          <a:solidFill>
                            <a:srgbClr val="FFFFFF"/>
                          </a:solidFill>
                          <a:latin typeface="Open Sans ExtraBold"/>
                          <a:ea typeface="Open Sans ExtraBold"/>
                          <a:cs typeface="Open Sans ExtraBold"/>
                          <a:sym typeface="Open Sans ExtraBold"/>
                        </a:rPr>
                        <a:t>PROGRAMACIÓN</a:t>
                      </a:r>
                      <a:endParaRPr sz="1900">
                        <a:solidFill>
                          <a:srgbClr val="FFFFFF"/>
                        </a:solidFill>
                        <a:latin typeface="Open Sans ExtraBold"/>
                        <a:ea typeface="Open Sans ExtraBold"/>
                        <a:cs typeface="Open Sans ExtraBold"/>
                        <a:sym typeface="Open Sans ExtraBold"/>
                      </a:endParaRPr>
                    </a:p>
                  </a:txBody>
                  <a:tcPr marT="91425" marB="91425" marR="91425" marL="91425"/>
                </a:tc>
                <a:tc>
                  <a:txBody>
                    <a:bodyPr/>
                    <a:lstStyle/>
                    <a:p>
                      <a:pPr indent="0" lvl="0" marL="0" rtl="0" algn="l">
                        <a:spcBef>
                          <a:spcPts val="0"/>
                        </a:spcBef>
                        <a:spcAft>
                          <a:spcPts val="0"/>
                        </a:spcAft>
                        <a:buNone/>
                      </a:pPr>
                      <a:r>
                        <a:rPr lang="es" sz="1900">
                          <a:solidFill>
                            <a:srgbClr val="FFFFFF"/>
                          </a:solidFill>
                          <a:latin typeface="Open Sans ExtraBold"/>
                          <a:ea typeface="Open Sans ExtraBold"/>
                          <a:cs typeface="Open Sans ExtraBold"/>
                          <a:sym typeface="Open Sans ExtraBold"/>
                        </a:rPr>
                        <a:t>NO UML. JAVADOC </a:t>
                      </a:r>
                      <a:endParaRPr sz="1900">
                        <a:solidFill>
                          <a:srgbClr val="FFFFFF"/>
                        </a:solidFill>
                        <a:latin typeface="Open Sans ExtraBold"/>
                        <a:ea typeface="Open Sans ExtraBold"/>
                        <a:cs typeface="Open Sans ExtraBold"/>
                        <a:sym typeface="Open Sans ExtraBold"/>
                      </a:endParaRPr>
                    </a:p>
                  </a:txBody>
                  <a:tcPr marT="91425" marB="91425" marR="91425" marL="91425"/>
                </a:tc>
              </a:tr>
              <a:tr h="794725">
                <a:tc>
                  <a:txBody>
                    <a:bodyPr/>
                    <a:lstStyle/>
                    <a:p>
                      <a:pPr indent="0" lvl="0" marL="0" rtl="0" algn="l">
                        <a:spcBef>
                          <a:spcPts val="0"/>
                        </a:spcBef>
                        <a:spcAft>
                          <a:spcPts val="0"/>
                        </a:spcAft>
                        <a:buNone/>
                      </a:pPr>
                      <a:r>
                        <a:rPr lang="es" sz="1900">
                          <a:solidFill>
                            <a:srgbClr val="FFFFFF"/>
                          </a:solidFill>
                          <a:latin typeface="Open Sans ExtraBold"/>
                          <a:ea typeface="Open Sans ExtraBold"/>
                          <a:cs typeface="Open Sans ExtraBold"/>
                          <a:sym typeface="Open Sans ExtraBold"/>
                        </a:rPr>
                        <a:t>IMPLANTACIÓN</a:t>
                      </a:r>
                      <a:endParaRPr sz="1900">
                        <a:solidFill>
                          <a:srgbClr val="FFFFFF"/>
                        </a:solidFill>
                        <a:latin typeface="Open Sans ExtraBold"/>
                        <a:ea typeface="Open Sans ExtraBold"/>
                        <a:cs typeface="Open Sans ExtraBold"/>
                        <a:sym typeface="Open Sans ExtraBold"/>
                      </a:endParaRPr>
                    </a:p>
                  </a:txBody>
                  <a:tcPr marT="91425" marB="91425" marR="91425" marL="91425"/>
                </a:tc>
                <a:tc>
                  <a:txBody>
                    <a:bodyPr/>
                    <a:lstStyle/>
                    <a:p>
                      <a:pPr indent="0" lvl="0" marL="0" rtl="0" algn="l">
                        <a:spcBef>
                          <a:spcPts val="0"/>
                        </a:spcBef>
                        <a:spcAft>
                          <a:spcPts val="0"/>
                        </a:spcAft>
                        <a:buNone/>
                      </a:pPr>
                      <a:r>
                        <a:rPr lang="es" sz="1900">
                          <a:solidFill>
                            <a:srgbClr val="FFFFFF"/>
                          </a:solidFill>
                          <a:latin typeface="Open Sans ExtraBold"/>
                          <a:ea typeface="Open Sans ExtraBold"/>
                          <a:cs typeface="Open Sans ExtraBold"/>
                          <a:sym typeface="Open Sans ExtraBold"/>
                        </a:rPr>
                        <a:t>DIAGRAMAS DE DESPLIEGUE</a:t>
                      </a:r>
                      <a:endParaRPr sz="1900">
                        <a:solidFill>
                          <a:srgbClr val="FFFFFF"/>
                        </a:solidFill>
                        <a:latin typeface="Open Sans ExtraBold"/>
                        <a:ea typeface="Open Sans ExtraBold"/>
                        <a:cs typeface="Open Sans ExtraBold"/>
                        <a:sym typeface="Open Sans ExtraBold"/>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2" type="body"/>
          </p:nvPr>
        </p:nvSpPr>
        <p:spPr>
          <a:xfrm>
            <a:off x="795250" y="1610025"/>
            <a:ext cx="7857300" cy="3374700"/>
          </a:xfrm>
          <a:prstGeom prst="rect">
            <a:avLst/>
          </a:prstGeom>
          <a:noFill/>
          <a:ln>
            <a:noFill/>
          </a:ln>
        </p:spPr>
        <p:txBody>
          <a:bodyPr anchorCtr="0" anchor="t" bIns="91425" lIns="91425" spcFirstLastPara="1" rIns="91425" wrap="square" tIns="91425">
            <a:noAutofit/>
          </a:bodyPr>
          <a:lstStyle/>
          <a:p>
            <a:pPr indent="0" lvl="0" marL="457200" marR="76200" rtl="0" algn="l">
              <a:lnSpc>
                <a:spcPct val="103000"/>
              </a:lnSpc>
              <a:spcBef>
                <a:spcPts val="0"/>
              </a:spcBef>
              <a:spcAft>
                <a:spcPts val="0"/>
              </a:spcAft>
              <a:buNone/>
            </a:pPr>
            <a:r>
              <a:rPr lang="es" sz="1700"/>
              <a:t>En el tema 7 vamos a trabajar con la herramienta StarUML para realizar los distintos diagramas que veamos en clase:</a:t>
            </a:r>
            <a:endParaRPr sz="1700"/>
          </a:p>
          <a:p>
            <a:pPr indent="0" lvl="0" marL="457200" marR="76200" rtl="0" algn="l">
              <a:lnSpc>
                <a:spcPct val="103000"/>
              </a:lnSpc>
              <a:spcBef>
                <a:spcPts val="1200"/>
              </a:spcBef>
              <a:spcAft>
                <a:spcPts val="0"/>
              </a:spcAft>
              <a:buNone/>
            </a:pPr>
            <a:r>
              <a:rPr lang="es" sz="1700"/>
              <a:t>En el Aula Virtual en la sección Inicio - Software para Entornos de Desarrollo.</a:t>
            </a:r>
            <a:endParaRPr sz="1700"/>
          </a:p>
          <a:p>
            <a:pPr indent="0" lvl="0" marL="457200" marR="76200" rtl="0" algn="l">
              <a:lnSpc>
                <a:spcPct val="103000"/>
              </a:lnSpc>
              <a:spcBef>
                <a:spcPts val="1200"/>
              </a:spcBef>
              <a:spcAft>
                <a:spcPts val="0"/>
              </a:spcAft>
              <a:buNone/>
            </a:pPr>
            <a:r>
              <a:rPr lang="es" sz="1700"/>
              <a:t>Página oficial: </a:t>
            </a:r>
            <a:endParaRPr sz="1700"/>
          </a:p>
          <a:p>
            <a:pPr indent="0" lvl="0" marL="457200" marR="76200" rtl="0" algn="l">
              <a:lnSpc>
                <a:spcPct val="103000"/>
              </a:lnSpc>
              <a:spcBef>
                <a:spcPts val="1200"/>
              </a:spcBef>
              <a:spcAft>
                <a:spcPts val="0"/>
              </a:spcAft>
              <a:buNone/>
            </a:pPr>
            <a:r>
              <a:rPr lang="es" sz="1700" u="sng">
                <a:solidFill>
                  <a:schemeClr val="hlink"/>
                </a:solidFill>
                <a:hlinkClick r:id="rId3"/>
              </a:rPr>
              <a:t>https://staruml.io/</a:t>
            </a:r>
            <a:endParaRPr sz="1700"/>
          </a:p>
          <a:p>
            <a:pPr indent="0" lvl="0" marL="457200" marR="76200" rtl="0" algn="l">
              <a:lnSpc>
                <a:spcPct val="103000"/>
              </a:lnSpc>
              <a:spcBef>
                <a:spcPts val="1200"/>
              </a:spcBef>
              <a:spcAft>
                <a:spcPts val="0"/>
              </a:spcAft>
              <a:buNone/>
            </a:pPr>
            <a:r>
              <a:t/>
            </a:r>
            <a:endParaRPr sz="1700"/>
          </a:p>
          <a:p>
            <a:pPr indent="0" lvl="0" marL="457200" marR="76200" rtl="0" algn="l">
              <a:lnSpc>
                <a:spcPct val="103000"/>
              </a:lnSpc>
              <a:spcBef>
                <a:spcPts val="1200"/>
              </a:spcBef>
              <a:spcAft>
                <a:spcPts val="0"/>
              </a:spcAft>
              <a:buNone/>
            </a:pPr>
            <a:r>
              <a:t/>
            </a:r>
            <a:endParaRPr sz="1700"/>
          </a:p>
          <a:p>
            <a:pPr indent="0" lvl="0" marL="457200" marR="76200" rtl="0" algn="l">
              <a:lnSpc>
                <a:spcPct val="103000"/>
              </a:lnSpc>
              <a:spcBef>
                <a:spcPts val="1200"/>
              </a:spcBef>
              <a:spcAft>
                <a:spcPts val="0"/>
              </a:spcAft>
              <a:buNone/>
            </a:pPr>
            <a:r>
              <a:t/>
            </a:r>
            <a:endParaRPr sz="1700"/>
          </a:p>
          <a:p>
            <a:pPr indent="0" lvl="0" marL="457200" marR="76200" rtl="0" algn="l">
              <a:lnSpc>
                <a:spcPct val="103000"/>
              </a:lnSpc>
              <a:spcBef>
                <a:spcPts val="1200"/>
              </a:spcBef>
              <a:spcAft>
                <a:spcPts val="0"/>
              </a:spcAft>
              <a:buNone/>
            </a:pPr>
            <a:r>
              <a:t/>
            </a:r>
            <a:endParaRPr sz="1700"/>
          </a:p>
          <a:p>
            <a:pPr indent="0" lvl="0" marL="457200" marR="76200" rtl="0" algn="just">
              <a:lnSpc>
                <a:spcPct val="103000"/>
              </a:lnSpc>
              <a:spcBef>
                <a:spcPts val="1200"/>
              </a:spcBef>
              <a:spcAft>
                <a:spcPts val="0"/>
              </a:spcAft>
              <a:buNone/>
            </a:pPr>
            <a:r>
              <a:t/>
            </a:r>
            <a:endParaRPr/>
          </a:p>
          <a:p>
            <a:pPr indent="0" lvl="0" marL="457200" marR="76200" rtl="0" algn="just">
              <a:lnSpc>
                <a:spcPct val="103000"/>
              </a:lnSpc>
              <a:spcBef>
                <a:spcPts val="1200"/>
              </a:spcBef>
              <a:spcAft>
                <a:spcPts val="0"/>
              </a:spcAft>
              <a:buNone/>
            </a:pPr>
            <a:r>
              <a:t/>
            </a:r>
            <a:endParaRPr/>
          </a:p>
          <a:p>
            <a:pPr indent="0" lvl="0" marL="0" rtl="0" algn="l">
              <a:lnSpc>
                <a:spcPct val="115000"/>
              </a:lnSpc>
              <a:spcBef>
                <a:spcPts val="1200"/>
              </a:spcBef>
              <a:spcAft>
                <a:spcPts val="0"/>
              </a:spcAft>
              <a:buNone/>
            </a:pPr>
            <a:r>
              <a:t/>
            </a:r>
            <a:endParaRPr/>
          </a:p>
        </p:txBody>
      </p:sp>
      <p:sp>
        <p:nvSpPr>
          <p:cNvPr id="138" name="Google Shape;138;p21"/>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6</a:t>
            </a:r>
            <a:r>
              <a:rPr lang="es"/>
              <a:t>. PRINCIPALES DIAGRAMAS EN UML</a:t>
            </a:r>
            <a:endParaRPr/>
          </a:p>
        </p:txBody>
      </p:sp>
      <p:sp>
        <p:nvSpPr>
          <p:cNvPr id="139" name="Google Shape;139;p21"/>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a:t>INSTALACIÓN DE STAR UML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idx="2" type="body"/>
          </p:nvPr>
        </p:nvSpPr>
        <p:spPr>
          <a:xfrm>
            <a:off x="795250" y="1610025"/>
            <a:ext cx="7857300" cy="3374700"/>
          </a:xfrm>
          <a:prstGeom prst="rect">
            <a:avLst/>
          </a:prstGeom>
          <a:noFill/>
          <a:ln>
            <a:noFill/>
          </a:ln>
        </p:spPr>
        <p:txBody>
          <a:bodyPr anchorCtr="0" anchor="t" bIns="91425" lIns="91425" spcFirstLastPara="1" rIns="91425" wrap="square" tIns="91425">
            <a:noAutofit/>
          </a:bodyPr>
          <a:lstStyle/>
          <a:p>
            <a:pPr indent="0" lvl="0" marL="0" marR="76200" rtl="0" algn="l">
              <a:lnSpc>
                <a:spcPct val="103000"/>
              </a:lnSpc>
              <a:spcBef>
                <a:spcPts val="0"/>
              </a:spcBef>
              <a:spcAft>
                <a:spcPts val="0"/>
              </a:spcAft>
              <a:buNone/>
            </a:pPr>
            <a:r>
              <a:rPr lang="es" sz="1700" u="sng">
                <a:solidFill>
                  <a:schemeClr val="hlink"/>
                </a:solidFill>
                <a:hlinkClick r:id="rId3"/>
              </a:rPr>
              <a:t>https://docs.google.com/document/d/1cJsFjzc7IzANZRcDrfHm_Vfwd6KaaoGPCGlEdk2STL8/edit?usp=sharing</a:t>
            </a:r>
            <a:endParaRPr sz="1700"/>
          </a:p>
          <a:p>
            <a:pPr indent="0" lvl="0" marL="457200" marR="76200" rtl="0" algn="l">
              <a:lnSpc>
                <a:spcPct val="103000"/>
              </a:lnSpc>
              <a:spcBef>
                <a:spcPts val="1200"/>
              </a:spcBef>
              <a:spcAft>
                <a:spcPts val="0"/>
              </a:spcAft>
              <a:buNone/>
            </a:pPr>
            <a:r>
              <a:t/>
            </a:r>
            <a:endParaRPr sz="1700"/>
          </a:p>
          <a:p>
            <a:pPr indent="0" lvl="0" marL="457200" marR="76200" rtl="0" algn="l">
              <a:lnSpc>
                <a:spcPct val="103000"/>
              </a:lnSpc>
              <a:spcBef>
                <a:spcPts val="1200"/>
              </a:spcBef>
              <a:spcAft>
                <a:spcPts val="0"/>
              </a:spcAft>
              <a:buNone/>
            </a:pPr>
            <a:r>
              <a:t/>
            </a:r>
            <a:endParaRPr sz="1700"/>
          </a:p>
          <a:p>
            <a:pPr indent="0" lvl="0" marL="457200" marR="76200" rtl="0" algn="l">
              <a:lnSpc>
                <a:spcPct val="103000"/>
              </a:lnSpc>
              <a:spcBef>
                <a:spcPts val="1200"/>
              </a:spcBef>
              <a:spcAft>
                <a:spcPts val="0"/>
              </a:spcAft>
              <a:buNone/>
            </a:pPr>
            <a:r>
              <a:t/>
            </a:r>
            <a:endParaRPr sz="1700"/>
          </a:p>
          <a:p>
            <a:pPr indent="0" lvl="0" marL="457200" marR="76200" rtl="0" algn="l">
              <a:lnSpc>
                <a:spcPct val="103000"/>
              </a:lnSpc>
              <a:spcBef>
                <a:spcPts val="1200"/>
              </a:spcBef>
              <a:spcAft>
                <a:spcPts val="0"/>
              </a:spcAft>
              <a:buNone/>
            </a:pPr>
            <a:r>
              <a:t/>
            </a:r>
            <a:endParaRPr sz="1700"/>
          </a:p>
          <a:p>
            <a:pPr indent="0" lvl="0" marL="457200" marR="76200" rtl="0" algn="l">
              <a:lnSpc>
                <a:spcPct val="103000"/>
              </a:lnSpc>
              <a:spcBef>
                <a:spcPts val="1200"/>
              </a:spcBef>
              <a:spcAft>
                <a:spcPts val="0"/>
              </a:spcAft>
              <a:buNone/>
            </a:pPr>
            <a:r>
              <a:t/>
            </a:r>
            <a:endParaRPr sz="1700"/>
          </a:p>
          <a:p>
            <a:pPr indent="0" lvl="0" marL="457200" marR="76200" rtl="0" algn="just">
              <a:lnSpc>
                <a:spcPct val="103000"/>
              </a:lnSpc>
              <a:spcBef>
                <a:spcPts val="1200"/>
              </a:spcBef>
              <a:spcAft>
                <a:spcPts val="0"/>
              </a:spcAft>
              <a:buNone/>
            </a:pPr>
            <a:r>
              <a:t/>
            </a:r>
            <a:endParaRPr/>
          </a:p>
          <a:p>
            <a:pPr indent="0" lvl="0" marL="457200" marR="76200" rtl="0" algn="just">
              <a:lnSpc>
                <a:spcPct val="103000"/>
              </a:lnSpc>
              <a:spcBef>
                <a:spcPts val="1200"/>
              </a:spcBef>
              <a:spcAft>
                <a:spcPts val="0"/>
              </a:spcAft>
              <a:buNone/>
            </a:pPr>
            <a:r>
              <a:t/>
            </a:r>
            <a:endParaRPr/>
          </a:p>
          <a:p>
            <a:pPr indent="0" lvl="0" marL="0" rtl="0" algn="l">
              <a:lnSpc>
                <a:spcPct val="115000"/>
              </a:lnSpc>
              <a:spcBef>
                <a:spcPts val="1200"/>
              </a:spcBef>
              <a:spcAft>
                <a:spcPts val="0"/>
              </a:spcAft>
              <a:buNone/>
            </a:pPr>
            <a:r>
              <a:t/>
            </a:r>
            <a:endParaRPr/>
          </a:p>
        </p:txBody>
      </p:sp>
      <p:sp>
        <p:nvSpPr>
          <p:cNvPr id="145" name="Google Shape;145;p22"/>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6. PREGUNTAS</a:t>
            </a:r>
            <a:endParaRPr/>
          </a:p>
        </p:txBody>
      </p:sp>
      <p:sp>
        <p:nvSpPr>
          <p:cNvPr id="146" name="Google Shape;146;p22"/>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3"/>
          <p:cNvPicPr preferRelativeResize="0"/>
          <p:nvPr/>
        </p:nvPicPr>
        <p:blipFill rotWithShape="1">
          <a:blip r:embed="rId3">
            <a:alphaModFix/>
          </a:blip>
          <a:srcRect b="1184" l="1156" r="0" t="6291"/>
          <a:stretch/>
        </p:blipFill>
        <p:spPr>
          <a:xfrm>
            <a:off x="0" y="0"/>
            <a:ext cx="3668604" cy="5143506"/>
          </a:xfrm>
          <a:prstGeom prst="rect">
            <a:avLst/>
          </a:prstGeom>
          <a:noFill/>
          <a:ln>
            <a:noFill/>
          </a:ln>
        </p:spPr>
      </p:pic>
      <p:sp>
        <p:nvSpPr>
          <p:cNvPr id="152" name="Google Shape;152;p23"/>
          <p:cNvSpPr txBox="1"/>
          <p:nvPr>
            <p:ph type="title"/>
          </p:nvPr>
        </p:nvSpPr>
        <p:spPr>
          <a:xfrm>
            <a:off x="4462150" y="1123950"/>
            <a:ext cx="3924300" cy="98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s"/>
              <a:t>Tema 7</a:t>
            </a:r>
            <a:endParaRPr/>
          </a:p>
        </p:txBody>
      </p:sp>
      <p:sp>
        <p:nvSpPr>
          <p:cNvPr id="153" name="Google Shape;153;p23"/>
          <p:cNvSpPr txBox="1"/>
          <p:nvPr>
            <p:ph idx="1" type="subTitle"/>
          </p:nvPr>
        </p:nvSpPr>
        <p:spPr>
          <a:xfrm>
            <a:off x="4462150" y="2324000"/>
            <a:ext cx="3790800" cy="63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a:t>DIAGRAMA CLASES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idx="2" type="body"/>
          </p:nvPr>
        </p:nvSpPr>
        <p:spPr>
          <a:xfrm>
            <a:off x="795250" y="1733550"/>
            <a:ext cx="7857300" cy="24576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AutoNum type="arabicPeriod"/>
            </a:pPr>
            <a:r>
              <a:rPr lang="es" sz="2100"/>
              <a:t>Conocer el concepto de ingeniería inversa</a:t>
            </a:r>
            <a:endParaRPr sz="2100"/>
          </a:p>
          <a:p>
            <a:pPr indent="-361950" lvl="0" marL="457200" rtl="0" algn="l">
              <a:lnSpc>
                <a:spcPct val="115000"/>
              </a:lnSpc>
              <a:spcBef>
                <a:spcPts val="0"/>
              </a:spcBef>
              <a:spcAft>
                <a:spcPts val="0"/>
              </a:spcAft>
              <a:buSzPts val="2100"/>
              <a:buAutoNum type="arabicPeriod"/>
            </a:pPr>
            <a:r>
              <a:rPr lang="es" sz="2100"/>
              <a:t>Saber utilizar diagramas de clases</a:t>
            </a:r>
            <a:endParaRPr sz="2100"/>
          </a:p>
          <a:p>
            <a:pPr indent="-361950" lvl="0" marL="457200" rtl="0" algn="l">
              <a:lnSpc>
                <a:spcPct val="115000"/>
              </a:lnSpc>
              <a:spcBef>
                <a:spcPts val="0"/>
              </a:spcBef>
              <a:spcAft>
                <a:spcPts val="0"/>
              </a:spcAft>
              <a:buSzPts val="2100"/>
              <a:buAutoNum type="arabicPeriod"/>
            </a:pPr>
            <a:r>
              <a:rPr lang="es" sz="2100"/>
              <a:t>Conocer herramientas de modelado</a:t>
            </a:r>
            <a:endParaRPr sz="2100"/>
          </a:p>
          <a:p>
            <a:pPr indent="-361950" lvl="0" marL="457200" rtl="0" algn="l">
              <a:lnSpc>
                <a:spcPct val="115000"/>
              </a:lnSpc>
              <a:spcBef>
                <a:spcPts val="0"/>
              </a:spcBef>
              <a:spcAft>
                <a:spcPts val="0"/>
              </a:spcAft>
              <a:buSzPts val="2100"/>
              <a:buAutoNum type="arabicPeriod"/>
            </a:pPr>
            <a:r>
              <a:rPr lang="es" sz="2100"/>
              <a:t>Generación de códigos a partir de diagramas</a:t>
            </a:r>
            <a:endParaRPr sz="2100"/>
          </a:p>
        </p:txBody>
      </p:sp>
      <p:sp>
        <p:nvSpPr>
          <p:cNvPr id="159" name="Google Shape;159;p24"/>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OBJETIVOS</a:t>
            </a:r>
            <a:endParaRPr/>
          </a:p>
        </p:txBody>
      </p:sp>
      <p:sp>
        <p:nvSpPr>
          <p:cNvPr id="160" name="Google Shape;160;p24"/>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idx="2" type="body"/>
          </p:nvPr>
        </p:nvSpPr>
        <p:spPr>
          <a:xfrm>
            <a:off x="795250" y="1733550"/>
            <a:ext cx="7857300" cy="2457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s"/>
              <a:t>A la hora de desarrollar el software, es necesario pasar por una </a:t>
            </a:r>
            <a:r>
              <a:rPr lang="es" u="sng"/>
              <a:t>fase de diseño</a:t>
            </a:r>
            <a:r>
              <a:rPr lang="es"/>
              <a:t>, en la que se utilizan diferentes </a:t>
            </a:r>
            <a:r>
              <a:rPr lang="es" u="sng"/>
              <a:t>tipos de diagramas</a:t>
            </a:r>
            <a:r>
              <a:rPr lang="es"/>
              <a:t>. Uno de los diagramas más utilizados es el d</a:t>
            </a:r>
            <a:r>
              <a:rPr lang="es" u="sng"/>
              <a:t>iagrama de clases</a:t>
            </a:r>
            <a:r>
              <a:rPr lang="es"/>
              <a:t>, que permite representar las principales características de las clases de nuestro sistema</a:t>
            </a:r>
            <a:endParaRPr/>
          </a:p>
          <a:p>
            <a:pPr indent="0" lvl="0" marL="457200" rtl="0" algn="l">
              <a:spcBef>
                <a:spcPts val="0"/>
              </a:spcBef>
              <a:spcAft>
                <a:spcPts val="0"/>
              </a:spcAft>
              <a:buNone/>
            </a:pPr>
            <a:r>
              <a:t/>
            </a:r>
            <a:endParaRPr/>
          </a:p>
        </p:txBody>
      </p:sp>
      <p:sp>
        <p:nvSpPr>
          <p:cNvPr id="166" name="Google Shape;166;p25"/>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1. INTRODUCCIÓN</a:t>
            </a:r>
            <a:endParaRPr/>
          </a:p>
        </p:txBody>
      </p:sp>
      <p:sp>
        <p:nvSpPr>
          <p:cNvPr id="167" name="Google Shape;167;p25"/>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8"/>
          <p:cNvSpPr txBox="1"/>
          <p:nvPr>
            <p:ph idx="2" type="body"/>
          </p:nvPr>
        </p:nvSpPr>
        <p:spPr>
          <a:xfrm>
            <a:off x="795250" y="1733550"/>
            <a:ext cx="7857300" cy="2457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AutoNum type="arabicPeriod"/>
            </a:pPr>
            <a:r>
              <a:rPr lang="es"/>
              <a:t>Saber qué es una metodología de desarrollo</a:t>
            </a:r>
            <a:endParaRPr/>
          </a:p>
          <a:p>
            <a:pPr indent="-330200" lvl="0" marL="457200" rtl="0" algn="l">
              <a:lnSpc>
                <a:spcPct val="115000"/>
              </a:lnSpc>
              <a:spcBef>
                <a:spcPts val="0"/>
              </a:spcBef>
              <a:spcAft>
                <a:spcPts val="0"/>
              </a:spcAft>
              <a:buSzPts val="1600"/>
              <a:buAutoNum type="arabicPeriod"/>
            </a:pPr>
            <a:r>
              <a:rPr lang="es"/>
              <a:t>Conocer  a diferentes metodologías orientadas objetos</a:t>
            </a:r>
            <a:endParaRPr/>
          </a:p>
          <a:p>
            <a:pPr indent="-330200" lvl="0" marL="457200" rtl="0" algn="l">
              <a:lnSpc>
                <a:spcPct val="115000"/>
              </a:lnSpc>
              <a:spcBef>
                <a:spcPts val="0"/>
              </a:spcBef>
              <a:spcAft>
                <a:spcPts val="0"/>
              </a:spcAft>
              <a:buSzPts val="1600"/>
              <a:buAutoNum type="arabicPeriod"/>
            </a:pPr>
            <a:r>
              <a:rPr lang="es"/>
              <a:t>Saber identificar las herramientas para el modelado</a:t>
            </a:r>
            <a:endParaRPr/>
          </a:p>
          <a:p>
            <a:pPr indent="-330200" lvl="0" marL="457200" rtl="0" algn="l">
              <a:lnSpc>
                <a:spcPct val="115000"/>
              </a:lnSpc>
              <a:spcBef>
                <a:spcPts val="0"/>
              </a:spcBef>
              <a:spcAft>
                <a:spcPts val="0"/>
              </a:spcAft>
              <a:buSzPts val="1600"/>
              <a:buAutoNum type="arabicPeriod"/>
            </a:pPr>
            <a:r>
              <a:rPr lang="es"/>
              <a:t>Conocer los principios de UML</a:t>
            </a:r>
            <a:endParaRPr/>
          </a:p>
        </p:txBody>
      </p:sp>
      <p:sp>
        <p:nvSpPr>
          <p:cNvPr id="43" name="Google Shape;43;p8"/>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OBJETIVOS</a:t>
            </a:r>
            <a:endParaRPr/>
          </a:p>
        </p:txBody>
      </p:sp>
      <p:sp>
        <p:nvSpPr>
          <p:cNvPr id="44" name="Google Shape;44;p8"/>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idx="2" type="body"/>
          </p:nvPr>
        </p:nvSpPr>
        <p:spPr>
          <a:xfrm>
            <a:off x="795250" y="1733550"/>
            <a:ext cx="7857300" cy="2457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s" sz="1700"/>
              <a:t>Existen herramientas que permiten generar diagramas de clase de una manera muy sencilla, facilitando la tarea al diseñador o analista.</a:t>
            </a:r>
            <a:endParaRPr sz="1700"/>
          </a:p>
          <a:p>
            <a:pPr indent="-336550" lvl="0" marL="457200" rtl="0" algn="l">
              <a:spcBef>
                <a:spcPts val="0"/>
              </a:spcBef>
              <a:spcAft>
                <a:spcPts val="0"/>
              </a:spcAft>
              <a:buSzPts val="1700"/>
              <a:buAutoNum type="arabicPeriod"/>
            </a:pPr>
            <a:r>
              <a:rPr lang="es" sz="1700"/>
              <a:t>Ingeniería inversa. También es posible generar un diagrama de clases a partir de un código fuente. Suelen ser poco precisos</a:t>
            </a:r>
            <a:endParaRPr sz="1700"/>
          </a:p>
          <a:p>
            <a:pPr indent="0" lvl="0" marL="457200" rtl="0" algn="l">
              <a:spcBef>
                <a:spcPts val="0"/>
              </a:spcBef>
              <a:spcAft>
                <a:spcPts val="0"/>
              </a:spcAft>
              <a:buNone/>
            </a:pPr>
            <a:r>
              <a:t/>
            </a:r>
            <a:endParaRPr/>
          </a:p>
        </p:txBody>
      </p:sp>
      <p:sp>
        <p:nvSpPr>
          <p:cNvPr id="173" name="Google Shape;173;p26"/>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1. INTRODUCCIÓN</a:t>
            </a:r>
            <a:endParaRPr/>
          </a:p>
        </p:txBody>
      </p:sp>
      <p:sp>
        <p:nvSpPr>
          <p:cNvPr id="174" name="Google Shape;174;p26"/>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idx="2" type="body"/>
          </p:nvPr>
        </p:nvSpPr>
        <p:spPr>
          <a:xfrm>
            <a:off x="795250" y="1733550"/>
            <a:ext cx="7857300" cy="2457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s" sz="1700"/>
              <a:t>UML es un lenguaje estándar para el modelado de soluciones </a:t>
            </a:r>
            <a:r>
              <a:rPr lang="es" sz="1700" u="sng"/>
              <a:t>orientadas a objetos</a:t>
            </a:r>
            <a:r>
              <a:rPr lang="es" sz="1700"/>
              <a:t>. Por ello, debemos conocer los principios básicos de la orientación a objetos para poder realizar el modelado correctamente.</a:t>
            </a:r>
            <a:endParaRPr sz="1700"/>
          </a:p>
          <a:p>
            <a:pPr indent="-336550" lvl="0" marL="457200" rtl="0" algn="l">
              <a:spcBef>
                <a:spcPts val="0"/>
              </a:spcBef>
              <a:spcAft>
                <a:spcPts val="0"/>
              </a:spcAft>
              <a:buSzPts val="1700"/>
              <a:buAutoNum type="arabicPeriod"/>
            </a:pPr>
            <a:r>
              <a:rPr lang="es" sz="1700"/>
              <a:t>Un diagrama de clases sirve para visualizar las relaciones entre las clases que involucran el sistema</a:t>
            </a:r>
            <a:endParaRPr/>
          </a:p>
        </p:txBody>
      </p:sp>
      <p:sp>
        <p:nvSpPr>
          <p:cNvPr id="180" name="Google Shape;180;p27"/>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2. CLASES, ATRIBUTOS Y METODOS</a:t>
            </a:r>
            <a:endParaRPr/>
          </a:p>
        </p:txBody>
      </p:sp>
      <p:sp>
        <p:nvSpPr>
          <p:cNvPr id="181" name="Google Shape;181;p27"/>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idx="2" type="body"/>
          </p:nvPr>
        </p:nvSpPr>
        <p:spPr>
          <a:xfrm>
            <a:off x="795250" y="1733550"/>
            <a:ext cx="7857300" cy="30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Un diagrama de clases está compuesto por los siguientes elementos: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s"/>
              <a:t>Clase: Pertenece al mundo real. Es un prototipo del que se obtienen objetos (similar a una plantilla o un molde). Ejemplo: Clase: Coche - Objetos: citroen, opel …</a:t>
            </a:r>
            <a:endParaRPr/>
          </a:p>
          <a:p>
            <a:pPr indent="-330200" lvl="1" marL="914400" rtl="0" algn="l">
              <a:spcBef>
                <a:spcPts val="0"/>
              </a:spcBef>
              <a:spcAft>
                <a:spcPts val="0"/>
              </a:spcAft>
              <a:buSzPts val="1600"/>
              <a:buChar char="○"/>
            </a:pPr>
            <a:r>
              <a:rPr lang="es"/>
              <a:t>Atributos: Características de la clase</a:t>
            </a:r>
            <a:endParaRPr/>
          </a:p>
          <a:p>
            <a:pPr indent="-330200" lvl="1" marL="914400" rtl="0" algn="l">
              <a:spcBef>
                <a:spcPts val="0"/>
              </a:spcBef>
              <a:spcAft>
                <a:spcPts val="0"/>
              </a:spcAft>
              <a:buSzPts val="1600"/>
              <a:buChar char="○"/>
            </a:pPr>
            <a:r>
              <a:rPr lang="es"/>
              <a:t>Métodos: Comportamiento</a:t>
            </a:r>
            <a:endParaRPr/>
          </a:p>
          <a:p>
            <a:pPr indent="-330200" lvl="1" marL="914400" rtl="0" algn="l">
              <a:spcBef>
                <a:spcPts val="0"/>
              </a:spcBef>
              <a:spcAft>
                <a:spcPts val="0"/>
              </a:spcAft>
              <a:buSzPts val="1600"/>
              <a:buChar char="○"/>
            </a:pPr>
            <a:r>
              <a:rPr lang="es"/>
              <a:t>Visibilidad: Indica si otras clases pueden ver sus atributos o métodos.</a:t>
            </a:r>
            <a:endParaRPr/>
          </a:p>
          <a:p>
            <a:pPr indent="-330200" lvl="0" marL="457200" rtl="0" algn="l">
              <a:spcBef>
                <a:spcPts val="0"/>
              </a:spcBef>
              <a:spcAft>
                <a:spcPts val="0"/>
              </a:spcAft>
              <a:buSzPts val="1600"/>
              <a:buChar char="●"/>
            </a:pPr>
            <a:r>
              <a:rPr lang="es"/>
              <a:t>Relaciones: Herencia, Composición, Agregación, Asociación y Uso.</a:t>
            </a:r>
            <a:endParaRPr/>
          </a:p>
        </p:txBody>
      </p:sp>
      <p:sp>
        <p:nvSpPr>
          <p:cNvPr id="187" name="Google Shape;187;p28"/>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2. CLASES, ATRIBUTOS Y METODOS</a:t>
            </a:r>
            <a:endParaRPr/>
          </a:p>
        </p:txBody>
      </p:sp>
      <p:sp>
        <p:nvSpPr>
          <p:cNvPr id="188" name="Google Shape;188;p28"/>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idx="2" type="body"/>
          </p:nvPr>
        </p:nvSpPr>
        <p:spPr>
          <a:xfrm>
            <a:off x="795250" y="1733550"/>
            <a:ext cx="7857300" cy="2457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a:t>Es la unidad básica que </a:t>
            </a:r>
            <a:r>
              <a:rPr lang="es" u="sng"/>
              <a:t>encapsula toda la información de un objeto</a:t>
            </a:r>
            <a:r>
              <a:rPr lang="es"/>
              <a:t> (un objeto es una instancia de una clase). A través de ella podemos modelar el entorno en estudio (una Casa, un Auto, una Cuenta Corriente, etc). </a:t>
            </a:r>
            <a:endParaRPr/>
          </a:p>
          <a:p>
            <a:pPr indent="-330200" lvl="0" marL="457200" rtl="0" algn="l">
              <a:spcBef>
                <a:spcPts val="0"/>
              </a:spcBef>
              <a:spcAft>
                <a:spcPts val="0"/>
              </a:spcAft>
              <a:buClr>
                <a:schemeClr val="lt1"/>
              </a:buClr>
              <a:buSzPts val="1600"/>
              <a:buChar char="●"/>
            </a:pPr>
            <a:r>
              <a:rPr lang="es">
                <a:solidFill>
                  <a:schemeClr val="lt1"/>
                </a:solidFill>
              </a:rPr>
              <a:t>Recordamos que se compone de: nombre de la clase, atributos, métodos y visibilidad.</a:t>
            </a:r>
            <a:endParaRPr/>
          </a:p>
          <a:p>
            <a:pPr indent="-330200" lvl="0" marL="457200" rtl="0" algn="l">
              <a:spcBef>
                <a:spcPts val="0"/>
              </a:spcBef>
              <a:spcAft>
                <a:spcPts val="0"/>
              </a:spcAft>
              <a:buSzPts val="1600"/>
              <a:buChar char="●"/>
            </a:pPr>
            <a:r>
              <a:rPr lang="es"/>
              <a:t>Una clase es una </a:t>
            </a:r>
            <a:r>
              <a:rPr lang="es" u="sng"/>
              <a:t>plantilla para crear objetos</a:t>
            </a:r>
            <a:r>
              <a:rPr lang="es"/>
              <a:t>. Un objeto es una clase a la que le damos valores a sus atributos.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4" name="Google Shape;194;p29"/>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2. CLASES, ATRIBUTOS Y METODOS</a:t>
            </a:r>
            <a:endParaRPr/>
          </a:p>
        </p:txBody>
      </p:sp>
      <p:sp>
        <p:nvSpPr>
          <p:cNvPr id="195" name="Google Shape;195;p29"/>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a:t>Clases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idx="2" type="body"/>
          </p:nvPr>
        </p:nvSpPr>
        <p:spPr>
          <a:xfrm>
            <a:off x="795250" y="1733550"/>
            <a:ext cx="7857300" cy="24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2. CLASES, ATRIBUTOS Y METODOS</a:t>
            </a:r>
            <a:endParaRPr/>
          </a:p>
        </p:txBody>
      </p:sp>
      <p:sp>
        <p:nvSpPr>
          <p:cNvPr id="202" name="Google Shape;202;p30"/>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t/>
            </a:r>
            <a:endParaRPr/>
          </a:p>
        </p:txBody>
      </p:sp>
      <p:pic>
        <p:nvPicPr>
          <p:cNvPr id="203" name="Google Shape;203;p30"/>
          <p:cNvPicPr preferRelativeResize="0"/>
          <p:nvPr/>
        </p:nvPicPr>
        <p:blipFill>
          <a:blip r:embed="rId3">
            <a:alphaModFix/>
          </a:blip>
          <a:stretch>
            <a:fillRect/>
          </a:stretch>
        </p:blipFill>
        <p:spPr>
          <a:xfrm>
            <a:off x="1545525" y="898625"/>
            <a:ext cx="5506699" cy="4134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idx="2" type="body"/>
          </p:nvPr>
        </p:nvSpPr>
        <p:spPr>
          <a:xfrm>
            <a:off x="795250" y="1733550"/>
            <a:ext cx="7857300" cy="24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Piensa en la clase Persona y define los siguientes elementos:</a:t>
            </a:r>
            <a:endParaRPr/>
          </a:p>
          <a:p>
            <a:pPr indent="-330200" lvl="0" marL="457200" rtl="0" algn="l">
              <a:spcBef>
                <a:spcPts val="0"/>
              </a:spcBef>
              <a:spcAft>
                <a:spcPts val="0"/>
              </a:spcAft>
              <a:buSzPts val="1600"/>
              <a:buChar char="●"/>
            </a:pPr>
            <a:r>
              <a:rPr lang="es"/>
              <a:t>nombre de la clase</a:t>
            </a:r>
            <a:endParaRPr/>
          </a:p>
          <a:p>
            <a:pPr indent="-330200" lvl="0" marL="457200" rtl="0" algn="l">
              <a:spcBef>
                <a:spcPts val="0"/>
              </a:spcBef>
              <a:spcAft>
                <a:spcPts val="0"/>
              </a:spcAft>
              <a:buSzPts val="1600"/>
              <a:buChar char="●"/>
            </a:pPr>
            <a:r>
              <a:rPr lang="es">
                <a:solidFill>
                  <a:schemeClr val="lt1"/>
                </a:solidFill>
              </a:rPr>
              <a:t>atributos (características)</a:t>
            </a:r>
            <a:endParaRPr/>
          </a:p>
          <a:p>
            <a:pPr indent="-330200" lvl="0" marL="457200" rtl="0" algn="l">
              <a:spcBef>
                <a:spcPts val="0"/>
              </a:spcBef>
              <a:spcAft>
                <a:spcPts val="0"/>
              </a:spcAft>
              <a:buSzPts val="1600"/>
              <a:buChar char="●"/>
            </a:pPr>
            <a:r>
              <a:rPr lang="es"/>
              <a:t>métodos (funciones o comportamiento)</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Indica 3 objetos de la clase Persona</a:t>
            </a:r>
            <a:endParaRPr/>
          </a:p>
        </p:txBody>
      </p:sp>
      <p:sp>
        <p:nvSpPr>
          <p:cNvPr id="209" name="Google Shape;209;p31"/>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2. CLASES, ATRIBUTOS Y METODOS</a:t>
            </a:r>
            <a:endParaRPr/>
          </a:p>
        </p:txBody>
      </p:sp>
      <p:sp>
        <p:nvSpPr>
          <p:cNvPr id="210" name="Google Shape;210;p31"/>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a:t>Ejercicio de clase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idx="2" type="body"/>
          </p:nvPr>
        </p:nvSpPr>
        <p:spPr>
          <a:xfrm>
            <a:off x="795250" y="1733550"/>
            <a:ext cx="7857300" cy="24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Piensa en la clase Persona y define los siguientes elementos:</a:t>
            </a:r>
            <a:endParaRPr/>
          </a:p>
          <a:p>
            <a:pPr indent="-330200" lvl="0" marL="457200" rtl="0" algn="l">
              <a:spcBef>
                <a:spcPts val="0"/>
              </a:spcBef>
              <a:spcAft>
                <a:spcPts val="0"/>
              </a:spcAft>
              <a:buSzPts val="1600"/>
              <a:buChar char="●"/>
            </a:pPr>
            <a:r>
              <a:rPr lang="es"/>
              <a:t>nombre de la clase: Persona</a:t>
            </a:r>
            <a:endParaRPr/>
          </a:p>
          <a:p>
            <a:pPr indent="-330200" lvl="0" marL="457200" rtl="0" algn="l">
              <a:spcBef>
                <a:spcPts val="0"/>
              </a:spcBef>
              <a:spcAft>
                <a:spcPts val="0"/>
              </a:spcAft>
              <a:buSzPts val="1600"/>
              <a:buChar char="●"/>
            </a:pPr>
            <a:r>
              <a:rPr lang="es"/>
              <a:t>métodos (funciones): andar, respirar, comer, hablar</a:t>
            </a:r>
            <a:endParaRPr/>
          </a:p>
          <a:p>
            <a:pPr indent="-330200" lvl="0" marL="457200" rtl="0" algn="l">
              <a:spcBef>
                <a:spcPts val="0"/>
              </a:spcBef>
              <a:spcAft>
                <a:spcPts val="0"/>
              </a:spcAft>
              <a:buSzPts val="1600"/>
              <a:buChar char="●"/>
            </a:pPr>
            <a:r>
              <a:rPr lang="es"/>
              <a:t>atributos (características): nombre,</a:t>
            </a:r>
            <a:r>
              <a:rPr lang="es">
                <a:solidFill>
                  <a:schemeClr val="lt1"/>
                </a:solidFill>
              </a:rPr>
              <a:t>edad,</a:t>
            </a:r>
            <a:r>
              <a:rPr lang="es"/>
              <a:t>altura, peso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Ejemplo:</a:t>
            </a:r>
            <a:endParaRPr/>
          </a:p>
          <a:p>
            <a:pPr indent="0" lvl="0" marL="0" rtl="0" algn="l">
              <a:spcBef>
                <a:spcPts val="0"/>
              </a:spcBef>
              <a:spcAft>
                <a:spcPts val="0"/>
              </a:spcAft>
              <a:buNone/>
            </a:pPr>
            <a:r>
              <a:rPr lang="es"/>
              <a:t>Persona1:Juan,35,1.80,80kg</a:t>
            </a:r>
            <a:endParaRPr/>
          </a:p>
          <a:p>
            <a:pPr indent="0" lvl="0" marL="0" rtl="0" algn="l">
              <a:spcBef>
                <a:spcPts val="0"/>
              </a:spcBef>
              <a:spcAft>
                <a:spcPts val="0"/>
              </a:spcAft>
              <a:buClr>
                <a:schemeClr val="dk1"/>
              </a:buClr>
              <a:buSzPts val="1100"/>
              <a:buFont typeface="Arial"/>
              <a:buNone/>
            </a:pPr>
            <a:r>
              <a:rPr lang="es">
                <a:solidFill>
                  <a:schemeClr val="lt1"/>
                </a:solidFill>
              </a:rPr>
              <a:t>Persona2:Ana,25,1.70,60kg</a:t>
            </a:r>
            <a:endParaRPr/>
          </a:p>
        </p:txBody>
      </p:sp>
      <p:sp>
        <p:nvSpPr>
          <p:cNvPr id="216" name="Google Shape;216;p32"/>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2. CLASES, ATRIBUTOS Y METODOS</a:t>
            </a:r>
            <a:endParaRPr/>
          </a:p>
        </p:txBody>
      </p:sp>
      <p:sp>
        <p:nvSpPr>
          <p:cNvPr id="217" name="Google Shape;217;p32"/>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a:t>Solución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idx="2" type="body"/>
          </p:nvPr>
        </p:nvSpPr>
        <p:spPr>
          <a:xfrm>
            <a:off x="795250" y="1733550"/>
            <a:ext cx="7857300" cy="3068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s"/>
              <a:t>Definir </a:t>
            </a:r>
            <a:r>
              <a:rPr lang="es"/>
              <a:t>la clase Estudiante </a:t>
            </a:r>
            <a:endParaRPr/>
          </a:p>
          <a:p>
            <a:pPr indent="-330200" lvl="0" marL="457200" rtl="0" algn="l">
              <a:spcBef>
                <a:spcPts val="0"/>
              </a:spcBef>
              <a:spcAft>
                <a:spcPts val="0"/>
              </a:spcAft>
              <a:buSzPts val="1600"/>
              <a:buAutoNum type="arabicPeriod"/>
            </a:pPr>
            <a:r>
              <a:rPr lang="es"/>
              <a:t>Definir la clase Asignatura</a:t>
            </a:r>
            <a:endParaRPr/>
          </a:p>
          <a:p>
            <a:pPr indent="-330200" lvl="0" marL="457200" rtl="0" algn="l">
              <a:spcBef>
                <a:spcPts val="0"/>
              </a:spcBef>
              <a:spcAft>
                <a:spcPts val="0"/>
              </a:spcAft>
              <a:buSzPts val="1600"/>
              <a:buAutoNum type="arabicPeriod"/>
            </a:pPr>
            <a:r>
              <a:rPr lang="es"/>
              <a:t>Definir la clase Empresa</a:t>
            </a:r>
            <a:endParaRPr/>
          </a:p>
          <a:p>
            <a:pPr indent="-330200" lvl="0" marL="457200" rtl="0" algn="l">
              <a:spcBef>
                <a:spcPts val="0"/>
              </a:spcBef>
              <a:spcAft>
                <a:spcPts val="0"/>
              </a:spcAft>
              <a:buSzPts val="1600"/>
              <a:buAutoNum type="arabicPeriod"/>
            </a:pPr>
            <a:r>
              <a:rPr lang="es"/>
              <a:t>Definir la clase Trabajador</a:t>
            </a:r>
            <a:endParaRPr/>
          </a:p>
          <a:p>
            <a:pPr indent="-330200" lvl="0" marL="457200" rtl="0" algn="l">
              <a:spcBef>
                <a:spcPts val="0"/>
              </a:spcBef>
              <a:spcAft>
                <a:spcPts val="0"/>
              </a:spcAft>
              <a:buSzPts val="1600"/>
              <a:buAutoNum type="arabicPeriod"/>
            </a:pPr>
            <a:r>
              <a:rPr lang="es"/>
              <a:t>Definir la clase Cuenta Corriente</a:t>
            </a:r>
            <a:endParaRPr/>
          </a:p>
          <a:p>
            <a:pPr indent="-330200" lvl="0" marL="457200" rtl="0" algn="l">
              <a:spcBef>
                <a:spcPts val="0"/>
              </a:spcBef>
              <a:spcAft>
                <a:spcPts val="0"/>
              </a:spcAft>
              <a:buSzPts val="1600"/>
              <a:buAutoNum type="arabicPeriod"/>
            </a:pPr>
            <a:r>
              <a:rPr lang="es"/>
              <a:t>De cada clase indica los siguientes elementos:</a:t>
            </a:r>
            <a:endParaRPr/>
          </a:p>
          <a:p>
            <a:pPr indent="-330200" lvl="0" marL="457200" rtl="0" algn="l">
              <a:spcBef>
                <a:spcPts val="0"/>
              </a:spcBef>
              <a:spcAft>
                <a:spcPts val="0"/>
              </a:spcAft>
              <a:buSzPts val="1600"/>
              <a:buChar char="●"/>
            </a:pPr>
            <a:r>
              <a:rPr lang="es"/>
              <a:t>nombre de la clase</a:t>
            </a:r>
            <a:endParaRPr/>
          </a:p>
          <a:p>
            <a:pPr indent="-330200" lvl="0" marL="457200" rtl="0" algn="l">
              <a:spcBef>
                <a:spcPts val="0"/>
              </a:spcBef>
              <a:spcAft>
                <a:spcPts val="0"/>
              </a:spcAft>
              <a:buClr>
                <a:schemeClr val="lt1"/>
              </a:buClr>
              <a:buSzPts val="1600"/>
              <a:buChar char="●"/>
            </a:pPr>
            <a:r>
              <a:rPr lang="es">
                <a:solidFill>
                  <a:schemeClr val="lt1"/>
                </a:solidFill>
              </a:rPr>
              <a:t>atributos (características)</a:t>
            </a:r>
            <a:endParaRPr/>
          </a:p>
          <a:p>
            <a:pPr indent="-330200" lvl="0" marL="457200" rtl="0" algn="l">
              <a:spcBef>
                <a:spcPts val="0"/>
              </a:spcBef>
              <a:spcAft>
                <a:spcPts val="0"/>
              </a:spcAft>
              <a:buSzPts val="1600"/>
              <a:buChar char="●"/>
            </a:pPr>
            <a:r>
              <a:rPr lang="es"/>
              <a:t>métodos (comportamiento) si los tiene.</a:t>
            </a:r>
            <a:endParaRPr/>
          </a:p>
          <a:p>
            <a:pPr indent="-330200" lvl="0" marL="457200" rtl="0" algn="l">
              <a:spcBef>
                <a:spcPts val="0"/>
              </a:spcBef>
              <a:spcAft>
                <a:spcPts val="0"/>
              </a:spcAft>
              <a:buSzPts val="1600"/>
              <a:buAutoNum type="arabicPeriod"/>
            </a:pPr>
            <a:r>
              <a:rPr lang="es"/>
              <a:t>Indica 2 objetos de cada clase</a:t>
            </a:r>
            <a:endParaRPr/>
          </a:p>
        </p:txBody>
      </p:sp>
      <p:sp>
        <p:nvSpPr>
          <p:cNvPr id="223" name="Google Shape;223;p33"/>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2. CLASES, ATRIBUTOS Y METODOS</a:t>
            </a:r>
            <a:endParaRPr/>
          </a:p>
        </p:txBody>
      </p:sp>
      <p:sp>
        <p:nvSpPr>
          <p:cNvPr id="224" name="Google Shape;224;p33"/>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a:t>Ejercicio de clase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idx="2" type="body"/>
          </p:nvPr>
        </p:nvSpPr>
        <p:spPr>
          <a:xfrm>
            <a:off x="795250" y="1733550"/>
            <a:ext cx="7857300" cy="24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4"/>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2. CLASES, ATRIBUTOS Y METODOS</a:t>
            </a:r>
            <a:endParaRPr/>
          </a:p>
        </p:txBody>
      </p:sp>
      <p:sp>
        <p:nvSpPr>
          <p:cNvPr id="231" name="Google Shape;231;p34"/>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sz="1600"/>
              <a:t>Clases en UML</a:t>
            </a:r>
            <a:endParaRPr/>
          </a:p>
        </p:txBody>
      </p:sp>
      <p:pic>
        <p:nvPicPr>
          <p:cNvPr id="232" name="Google Shape;232;p34"/>
          <p:cNvPicPr preferRelativeResize="0"/>
          <p:nvPr/>
        </p:nvPicPr>
        <p:blipFill>
          <a:blip r:embed="rId3">
            <a:alphaModFix/>
          </a:blip>
          <a:stretch>
            <a:fillRect/>
          </a:stretch>
        </p:blipFill>
        <p:spPr>
          <a:xfrm>
            <a:off x="795250" y="1874950"/>
            <a:ext cx="3274850" cy="1910325"/>
          </a:xfrm>
          <a:prstGeom prst="rect">
            <a:avLst/>
          </a:prstGeom>
          <a:noFill/>
          <a:ln>
            <a:noFill/>
          </a:ln>
        </p:spPr>
      </p:pic>
      <p:pic>
        <p:nvPicPr>
          <p:cNvPr id="233" name="Google Shape;233;p34"/>
          <p:cNvPicPr preferRelativeResize="0"/>
          <p:nvPr/>
        </p:nvPicPr>
        <p:blipFill>
          <a:blip r:embed="rId4">
            <a:alphaModFix/>
          </a:blip>
          <a:stretch>
            <a:fillRect/>
          </a:stretch>
        </p:blipFill>
        <p:spPr>
          <a:xfrm>
            <a:off x="4996600" y="1503977"/>
            <a:ext cx="2457475" cy="3030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idx="2" type="body"/>
          </p:nvPr>
        </p:nvSpPr>
        <p:spPr>
          <a:xfrm>
            <a:off x="727275" y="1353550"/>
            <a:ext cx="7857300" cy="3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s" sz="1800"/>
              <a:t>○ Visibilidad. Se aplica a atributos y métodos permitiendo o impidiendo que otras clases los vean. </a:t>
            </a:r>
            <a:endParaRPr sz="1800"/>
          </a:p>
          <a:p>
            <a:pPr indent="0" lvl="0" marL="0" rtl="0" algn="l">
              <a:spcBef>
                <a:spcPts val="0"/>
              </a:spcBef>
              <a:spcAft>
                <a:spcPts val="0"/>
              </a:spcAft>
              <a:buNone/>
            </a:pPr>
            <a:r>
              <a:rPr lang="es" sz="1800"/>
              <a:t>visibilidad (solo utilizaremos </a:t>
            </a:r>
            <a:r>
              <a:rPr lang="es" sz="1800"/>
              <a:t>pública</a:t>
            </a:r>
            <a:r>
              <a:rPr lang="es" sz="1800"/>
              <a:t> y privada de momento)</a:t>
            </a:r>
            <a:endParaRPr sz="1800"/>
          </a:p>
          <a:p>
            <a:pPr indent="0" lvl="0" marL="0" rtl="0" algn="l">
              <a:spcBef>
                <a:spcPts val="0"/>
              </a:spcBef>
              <a:spcAft>
                <a:spcPts val="0"/>
              </a:spcAft>
              <a:buNone/>
            </a:pPr>
            <a:r>
              <a:rPr lang="es" sz="1800"/>
              <a:t>+ = pública. Cualquier clase puede verlo.</a:t>
            </a:r>
            <a:endParaRPr sz="1800"/>
          </a:p>
          <a:p>
            <a:pPr indent="0" lvl="0" marL="0" rtl="0" algn="l">
              <a:spcBef>
                <a:spcPts val="0"/>
              </a:spcBef>
              <a:spcAft>
                <a:spcPts val="0"/>
              </a:spcAft>
              <a:buNone/>
            </a:pPr>
            <a:r>
              <a:rPr lang="es" sz="1800">
                <a:solidFill>
                  <a:schemeClr val="lt1"/>
                </a:solidFill>
              </a:rPr>
              <a:t>– = privada. Solo es visible en la clase. Se recomienda que los atributos sean privados y crear métodos que accedan a dichos atributos.</a:t>
            </a:r>
            <a:endParaRPr sz="1800"/>
          </a:p>
          <a:p>
            <a:pPr indent="0" lvl="0" marL="0" rtl="0" algn="l">
              <a:spcBef>
                <a:spcPts val="0"/>
              </a:spcBef>
              <a:spcAft>
                <a:spcPts val="0"/>
              </a:spcAft>
              <a:buNone/>
            </a:pPr>
            <a:r>
              <a:rPr lang="es" sz="1800"/>
              <a:t># = protegida. Solo para clases hijas.</a:t>
            </a:r>
            <a:endParaRPr sz="1800"/>
          </a:p>
          <a:p>
            <a:pPr indent="0" lvl="0" marL="0" rtl="0" algn="l">
              <a:spcBef>
                <a:spcPts val="0"/>
              </a:spcBef>
              <a:spcAft>
                <a:spcPts val="0"/>
              </a:spcAft>
              <a:buNone/>
            </a:pPr>
            <a:r>
              <a:rPr lang="es" sz="1800"/>
              <a:t>~ = package. Solo para clases correspondientes al paquete.</a:t>
            </a:r>
            <a:endParaRPr sz="1800"/>
          </a:p>
          <a:p>
            <a:pPr indent="0" lvl="0" marL="0" rtl="0" algn="l">
              <a:spcBef>
                <a:spcPts val="0"/>
              </a:spcBef>
              <a:spcAft>
                <a:spcPts val="0"/>
              </a:spcAft>
              <a:buNone/>
            </a:pPr>
            <a:r>
              <a:rPr lang="es" sz="1800"/>
              <a:t>Ejemplo: -fecha : date. El atributo fecha es de tipo date y privado (no lo ven otras clases)</a:t>
            </a:r>
            <a:endParaRPr sz="1800"/>
          </a:p>
        </p:txBody>
      </p:sp>
      <p:sp>
        <p:nvSpPr>
          <p:cNvPr id="239" name="Google Shape;239;p35"/>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3</a:t>
            </a:r>
            <a:r>
              <a:rPr lang="es"/>
              <a:t>. CLASES, ATRIBUTOS Y METODOS. VISIBILIDAD.</a:t>
            </a:r>
            <a:endParaRPr/>
          </a:p>
        </p:txBody>
      </p:sp>
      <p:sp>
        <p:nvSpPr>
          <p:cNvPr id="240" name="Google Shape;240;p35"/>
          <p:cNvSpPr txBox="1"/>
          <p:nvPr>
            <p:ph idx="1" type="subTitle"/>
          </p:nvPr>
        </p:nvSpPr>
        <p:spPr>
          <a:xfrm>
            <a:off x="795250" y="8960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a:t>Visibilidad. Atributos y métodos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9"/>
          <p:cNvSpPr txBox="1"/>
          <p:nvPr>
            <p:ph idx="2" type="body"/>
          </p:nvPr>
        </p:nvSpPr>
        <p:spPr>
          <a:xfrm>
            <a:off x="795250" y="1733550"/>
            <a:ext cx="7857300" cy="2457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s"/>
              <a:t>A la hora de </a:t>
            </a:r>
            <a:r>
              <a:rPr lang="es" u="sng"/>
              <a:t>modelar un sistema</a:t>
            </a:r>
            <a:r>
              <a:rPr lang="es"/>
              <a:t> es importante disponer de las herramientas necesarias para realizarlo correctamente.</a:t>
            </a:r>
            <a:endParaRPr/>
          </a:p>
          <a:p>
            <a:pPr indent="-330200" lvl="0" marL="457200" rtl="0" algn="l">
              <a:spcBef>
                <a:spcPts val="0"/>
              </a:spcBef>
              <a:spcAft>
                <a:spcPts val="0"/>
              </a:spcAft>
              <a:buSzPts val="1600"/>
              <a:buAutoNum type="arabicPeriod"/>
            </a:pPr>
            <a:r>
              <a:rPr lang="es"/>
              <a:t>En la actualidad existe un gran número de metodologías para el modelo software que se adapta en mayor o en menor medida al contexto y tecnología utilizada en el desarrollo.</a:t>
            </a:r>
            <a:endParaRPr/>
          </a:p>
          <a:p>
            <a:pPr indent="-330200" lvl="0" marL="457200" rtl="0" algn="l">
              <a:spcBef>
                <a:spcPts val="0"/>
              </a:spcBef>
              <a:spcAft>
                <a:spcPts val="0"/>
              </a:spcAft>
              <a:buSzPts val="1600"/>
              <a:buAutoNum type="arabicPeriod"/>
            </a:pPr>
            <a:r>
              <a:rPr lang="es"/>
              <a:t>UML es un lenguaje que puede ser utilizado en distintas fases de desarrollo del software y que ayudan a </a:t>
            </a:r>
            <a:r>
              <a:rPr lang="es" u="sng"/>
              <a:t>documentar y visualizar dichas fases</a:t>
            </a:r>
            <a:r>
              <a:rPr lang="es"/>
              <a:t>.</a:t>
            </a:r>
            <a:endParaRPr/>
          </a:p>
          <a:p>
            <a:pPr indent="0" lvl="0" marL="457200" rtl="0" algn="l">
              <a:spcBef>
                <a:spcPts val="0"/>
              </a:spcBef>
              <a:spcAft>
                <a:spcPts val="0"/>
              </a:spcAft>
              <a:buNone/>
            </a:pPr>
            <a:r>
              <a:t/>
            </a:r>
            <a:endParaRPr/>
          </a:p>
        </p:txBody>
      </p:sp>
      <p:sp>
        <p:nvSpPr>
          <p:cNvPr id="50" name="Google Shape;50;p9"/>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1. INTRODUCCIÓN</a:t>
            </a:r>
            <a:endParaRPr/>
          </a:p>
        </p:txBody>
      </p:sp>
      <p:sp>
        <p:nvSpPr>
          <p:cNvPr id="51" name="Google Shape;51;p9"/>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idx="2" type="body"/>
          </p:nvPr>
        </p:nvSpPr>
        <p:spPr>
          <a:xfrm>
            <a:off x="795250" y="1733550"/>
            <a:ext cx="7857300" cy="24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6" name="Google Shape;246;p36"/>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3</a:t>
            </a:r>
            <a:r>
              <a:rPr lang="es"/>
              <a:t>. CLASES, ATRIBUTOS Y METODOS. VISIBILIDAD.</a:t>
            </a:r>
            <a:endParaRPr/>
          </a:p>
        </p:txBody>
      </p:sp>
      <p:sp>
        <p:nvSpPr>
          <p:cNvPr id="247" name="Google Shape;247;p36"/>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a:t>Visibilidad. Atributos y métodos</a:t>
            </a:r>
            <a:endParaRPr/>
          </a:p>
        </p:txBody>
      </p:sp>
      <p:pic>
        <p:nvPicPr>
          <p:cNvPr id="248" name="Google Shape;248;p36"/>
          <p:cNvPicPr preferRelativeResize="0"/>
          <p:nvPr/>
        </p:nvPicPr>
        <p:blipFill>
          <a:blip r:embed="rId3">
            <a:alphaModFix/>
          </a:blip>
          <a:stretch>
            <a:fillRect/>
          </a:stretch>
        </p:blipFill>
        <p:spPr>
          <a:xfrm>
            <a:off x="2513200" y="1384775"/>
            <a:ext cx="1993756" cy="3758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idx="2" type="body"/>
          </p:nvPr>
        </p:nvSpPr>
        <p:spPr>
          <a:xfrm>
            <a:off x="795250" y="1733550"/>
            <a:ext cx="7857300" cy="3068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s"/>
              <a:t>Definir la clase Estudiante </a:t>
            </a:r>
            <a:endParaRPr/>
          </a:p>
          <a:p>
            <a:pPr indent="-330200" lvl="0" marL="457200" rtl="0" algn="l">
              <a:spcBef>
                <a:spcPts val="0"/>
              </a:spcBef>
              <a:spcAft>
                <a:spcPts val="0"/>
              </a:spcAft>
              <a:buSzPts val="1600"/>
              <a:buAutoNum type="arabicPeriod"/>
            </a:pPr>
            <a:r>
              <a:rPr lang="es"/>
              <a:t>Definir la clase Asignatura</a:t>
            </a:r>
            <a:endParaRPr/>
          </a:p>
          <a:p>
            <a:pPr indent="-330200" lvl="0" marL="457200" rtl="0" algn="l">
              <a:spcBef>
                <a:spcPts val="0"/>
              </a:spcBef>
              <a:spcAft>
                <a:spcPts val="0"/>
              </a:spcAft>
              <a:buSzPts val="1600"/>
              <a:buAutoNum type="arabicPeriod"/>
            </a:pPr>
            <a:r>
              <a:rPr lang="es"/>
              <a:t>Definir la clase Empresa</a:t>
            </a:r>
            <a:endParaRPr/>
          </a:p>
          <a:p>
            <a:pPr indent="-330200" lvl="0" marL="457200" rtl="0" algn="l">
              <a:spcBef>
                <a:spcPts val="0"/>
              </a:spcBef>
              <a:spcAft>
                <a:spcPts val="0"/>
              </a:spcAft>
              <a:buSzPts val="1600"/>
              <a:buAutoNum type="arabicPeriod"/>
            </a:pPr>
            <a:r>
              <a:rPr lang="es"/>
              <a:t>Definir la clase Trabajador</a:t>
            </a:r>
            <a:endParaRPr/>
          </a:p>
          <a:p>
            <a:pPr indent="-330200" lvl="0" marL="457200" rtl="0" algn="l">
              <a:spcBef>
                <a:spcPts val="0"/>
              </a:spcBef>
              <a:spcAft>
                <a:spcPts val="0"/>
              </a:spcAft>
              <a:buSzPts val="1600"/>
              <a:buAutoNum type="arabicPeriod"/>
            </a:pPr>
            <a:r>
              <a:rPr lang="es"/>
              <a:t>Definir la clase Cuenta Corriente</a:t>
            </a:r>
            <a:endParaRPr/>
          </a:p>
          <a:p>
            <a:pPr indent="-330200" lvl="0" marL="457200" rtl="0" algn="l">
              <a:spcBef>
                <a:spcPts val="0"/>
              </a:spcBef>
              <a:spcAft>
                <a:spcPts val="0"/>
              </a:spcAft>
              <a:buSzPts val="1600"/>
              <a:buAutoNum type="arabicPeriod"/>
            </a:pPr>
            <a:r>
              <a:rPr lang="es"/>
              <a:t>De cada clase indica los siguientes elementos:</a:t>
            </a:r>
            <a:endParaRPr/>
          </a:p>
          <a:p>
            <a:pPr indent="-330200" lvl="0" marL="457200" rtl="0" algn="l">
              <a:spcBef>
                <a:spcPts val="0"/>
              </a:spcBef>
              <a:spcAft>
                <a:spcPts val="0"/>
              </a:spcAft>
              <a:buSzPts val="1600"/>
              <a:buChar char="●"/>
            </a:pPr>
            <a:r>
              <a:rPr lang="es"/>
              <a:t>nombre de la clase</a:t>
            </a:r>
            <a:endParaRPr/>
          </a:p>
          <a:p>
            <a:pPr indent="-330200" lvl="0" marL="457200" rtl="0" algn="l">
              <a:spcBef>
                <a:spcPts val="0"/>
              </a:spcBef>
              <a:spcAft>
                <a:spcPts val="0"/>
              </a:spcAft>
              <a:buClr>
                <a:schemeClr val="lt1"/>
              </a:buClr>
              <a:buSzPts val="1600"/>
              <a:buChar char="●"/>
            </a:pPr>
            <a:r>
              <a:rPr lang="es">
                <a:solidFill>
                  <a:schemeClr val="lt1"/>
                </a:solidFill>
              </a:rPr>
              <a:t>atributos (características). Privados.</a:t>
            </a:r>
            <a:endParaRPr/>
          </a:p>
          <a:p>
            <a:pPr indent="-330200" lvl="0" marL="457200" rtl="0" algn="l">
              <a:spcBef>
                <a:spcPts val="0"/>
              </a:spcBef>
              <a:spcAft>
                <a:spcPts val="0"/>
              </a:spcAft>
              <a:buSzPts val="1600"/>
              <a:buChar char="●"/>
            </a:pPr>
            <a:r>
              <a:rPr lang="es"/>
              <a:t>métodos (comportamiento) si los tiene. Públicos.</a:t>
            </a:r>
            <a:endParaRPr/>
          </a:p>
          <a:p>
            <a:pPr indent="-330200" lvl="0" marL="457200" rtl="0" algn="l">
              <a:spcBef>
                <a:spcPts val="0"/>
              </a:spcBef>
              <a:spcAft>
                <a:spcPts val="0"/>
              </a:spcAft>
              <a:buSzPts val="1600"/>
              <a:buAutoNum type="arabicPeriod"/>
            </a:pPr>
            <a:r>
              <a:rPr lang="es"/>
              <a:t>Indica 2 objetos de cada clase</a:t>
            </a:r>
            <a:endParaRPr/>
          </a:p>
        </p:txBody>
      </p:sp>
      <p:sp>
        <p:nvSpPr>
          <p:cNvPr id="254" name="Google Shape;254;p37"/>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3</a:t>
            </a:r>
            <a:r>
              <a:rPr lang="es"/>
              <a:t>. CLASES, ATRIBUTOS Y METODOS. VISIBILIDAD.</a:t>
            </a:r>
            <a:endParaRPr/>
          </a:p>
        </p:txBody>
      </p:sp>
      <p:sp>
        <p:nvSpPr>
          <p:cNvPr id="255" name="Google Shape;255;p37"/>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a:t>Ejercicio de clase. Definir las clases anteriores con notación UML. Indicar esta vez la visibilidad.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idx="2" type="body"/>
          </p:nvPr>
        </p:nvSpPr>
        <p:spPr>
          <a:xfrm>
            <a:off x="795250" y="1733550"/>
            <a:ext cx="7857300" cy="30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Las relaciones nos permiten ampliar información en nuestro diagrama de clases.</a:t>
            </a:r>
            <a:endParaRPr/>
          </a:p>
          <a:p>
            <a:pPr indent="0" lvl="0" marL="0" rtl="0" algn="l">
              <a:spcBef>
                <a:spcPts val="0"/>
              </a:spcBef>
              <a:spcAft>
                <a:spcPts val="0"/>
              </a:spcAft>
              <a:buNone/>
            </a:pPr>
            <a:r>
              <a:rPr lang="es"/>
              <a:t>Tenemos 4 tipos de relaciones en los diagramas de clase:</a:t>
            </a:r>
            <a:endParaRPr/>
          </a:p>
          <a:p>
            <a:pPr indent="-330200" lvl="0" marL="457200" rtl="0" algn="l">
              <a:spcBef>
                <a:spcPts val="0"/>
              </a:spcBef>
              <a:spcAft>
                <a:spcPts val="0"/>
              </a:spcAft>
              <a:buSzPts val="1600"/>
              <a:buChar char="●"/>
            </a:pPr>
            <a:r>
              <a:rPr lang="es"/>
              <a:t>Asociación</a:t>
            </a:r>
            <a:endParaRPr/>
          </a:p>
          <a:p>
            <a:pPr indent="-330200" lvl="0" marL="457200" rtl="0" algn="l">
              <a:spcBef>
                <a:spcPts val="0"/>
              </a:spcBef>
              <a:spcAft>
                <a:spcPts val="0"/>
              </a:spcAft>
              <a:buSzPts val="1600"/>
              <a:buChar char="●"/>
            </a:pPr>
            <a:r>
              <a:rPr lang="es"/>
              <a:t>Generalización</a:t>
            </a:r>
            <a:endParaRPr/>
          </a:p>
          <a:p>
            <a:pPr indent="-330200" lvl="0" marL="457200" rtl="0" algn="l">
              <a:spcBef>
                <a:spcPts val="0"/>
              </a:spcBef>
              <a:spcAft>
                <a:spcPts val="0"/>
              </a:spcAft>
              <a:buSzPts val="1600"/>
              <a:buChar char="●"/>
            </a:pPr>
            <a:r>
              <a:rPr lang="es"/>
              <a:t>Dependencia</a:t>
            </a:r>
            <a:endParaRPr/>
          </a:p>
          <a:p>
            <a:pPr indent="-330200" lvl="0" marL="457200" rtl="0" algn="l">
              <a:spcBef>
                <a:spcPts val="0"/>
              </a:spcBef>
              <a:spcAft>
                <a:spcPts val="0"/>
              </a:spcAft>
              <a:buSzPts val="1600"/>
              <a:buChar char="●"/>
            </a:pPr>
            <a:r>
              <a:rPr lang="es"/>
              <a:t>Realización</a:t>
            </a:r>
            <a:endParaRPr/>
          </a:p>
        </p:txBody>
      </p:sp>
      <p:sp>
        <p:nvSpPr>
          <p:cNvPr id="261" name="Google Shape;261;p38"/>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5</a:t>
            </a:r>
            <a:r>
              <a:rPr lang="es"/>
              <a:t>. RELACIONES ENTRE CLASES</a:t>
            </a:r>
            <a:endParaRPr/>
          </a:p>
        </p:txBody>
      </p:sp>
      <p:sp>
        <p:nvSpPr>
          <p:cNvPr id="262" name="Google Shape;262;p38"/>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a:t>Relaciones</a:t>
            </a:r>
            <a:endParaRPr/>
          </a:p>
        </p:txBody>
      </p:sp>
      <p:pic>
        <p:nvPicPr>
          <p:cNvPr id="263" name="Google Shape;263;p38"/>
          <p:cNvPicPr preferRelativeResize="0"/>
          <p:nvPr/>
        </p:nvPicPr>
        <p:blipFill>
          <a:blip r:embed="rId3">
            <a:alphaModFix/>
          </a:blip>
          <a:stretch>
            <a:fillRect/>
          </a:stretch>
        </p:blipFill>
        <p:spPr>
          <a:xfrm>
            <a:off x="3225100" y="2740250"/>
            <a:ext cx="5153025" cy="1676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idx="2" type="body"/>
          </p:nvPr>
        </p:nvSpPr>
        <p:spPr>
          <a:xfrm>
            <a:off x="795250" y="1733550"/>
            <a:ext cx="7857300" cy="24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Asociación. Es la relación más sencilla que podemos encontrar un diagrama de clase. No posee un tipo definido y se representa mediante una flecha simple.</a:t>
            </a:r>
            <a:endParaRPr/>
          </a:p>
        </p:txBody>
      </p:sp>
      <p:sp>
        <p:nvSpPr>
          <p:cNvPr id="269" name="Google Shape;269;p39"/>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lt1"/>
                </a:solidFill>
              </a:rPr>
              <a:t>5. RELACIONES ENTRE CLASES</a:t>
            </a:r>
            <a:endParaRPr/>
          </a:p>
        </p:txBody>
      </p:sp>
      <p:sp>
        <p:nvSpPr>
          <p:cNvPr id="270" name="Google Shape;270;p39"/>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a:t>Relaciones</a:t>
            </a:r>
            <a:endParaRPr/>
          </a:p>
        </p:txBody>
      </p:sp>
      <p:pic>
        <p:nvPicPr>
          <p:cNvPr id="271" name="Google Shape;271;p39"/>
          <p:cNvPicPr preferRelativeResize="0"/>
          <p:nvPr/>
        </p:nvPicPr>
        <p:blipFill>
          <a:blip r:embed="rId3">
            <a:alphaModFix/>
          </a:blip>
          <a:stretch>
            <a:fillRect/>
          </a:stretch>
        </p:blipFill>
        <p:spPr>
          <a:xfrm>
            <a:off x="1740601" y="3064025"/>
            <a:ext cx="6157382" cy="117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idx="2" type="body"/>
          </p:nvPr>
        </p:nvSpPr>
        <p:spPr>
          <a:xfrm>
            <a:off x="795250" y="1503975"/>
            <a:ext cx="7939500" cy="29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Agregación / Composición</a:t>
            </a:r>
            <a:endParaRPr/>
          </a:p>
          <a:p>
            <a:pPr indent="0" lvl="0" marL="0" rtl="0" algn="l">
              <a:spcBef>
                <a:spcPts val="0"/>
              </a:spcBef>
              <a:spcAft>
                <a:spcPts val="0"/>
              </a:spcAft>
              <a:buNone/>
            </a:pPr>
            <a:r>
              <a:rPr lang="es"/>
              <a:t>○ Casos especiales de relaciones en los que se denota relación parte-de</a:t>
            </a:r>
            <a:endParaRPr/>
          </a:p>
          <a:p>
            <a:pPr indent="0" lvl="0" marL="0" rtl="0" algn="l">
              <a:spcBef>
                <a:spcPts val="0"/>
              </a:spcBef>
              <a:spcAft>
                <a:spcPts val="0"/>
              </a:spcAft>
              <a:buNone/>
            </a:pPr>
            <a:r>
              <a:rPr lang="es"/>
              <a:t>- Agregación. Una de las clases </a:t>
            </a:r>
            <a:r>
              <a:rPr lang="es" u="sng"/>
              <a:t>puede existir independientemente</a:t>
            </a:r>
            <a:r>
              <a:rPr lang="es"/>
              <a:t> de la otra clase.</a:t>
            </a:r>
            <a:endParaRPr/>
          </a:p>
          <a:p>
            <a:pPr indent="0" lvl="0" marL="0" rtl="0" algn="l">
              <a:spcBef>
                <a:spcPts val="0"/>
              </a:spcBef>
              <a:spcAft>
                <a:spcPts val="0"/>
              </a:spcAft>
              <a:buNone/>
            </a:pPr>
            <a:r>
              <a:rPr lang="es"/>
              <a:t>Ejemplo: Orquesta - instrumentos. Una orquesta tiene tambor, trompeta, violín. Si desaparece la orquesta no desaparecen los instrumentos.</a:t>
            </a:r>
            <a:endParaRPr/>
          </a:p>
          <a:p>
            <a:pPr indent="0" lvl="0" marL="0" rtl="0" algn="l">
              <a:spcBef>
                <a:spcPts val="0"/>
              </a:spcBef>
              <a:spcAft>
                <a:spcPts val="0"/>
              </a:spcAft>
              <a:buNone/>
            </a:pPr>
            <a:r>
              <a:rPr lang="es"/>
              <a:t>- Composición (fuerte dependencia). </a:t>
            </a:r>
            <a:r>
              <a:rPr lang="es">
                <a:solidFill>
                  <a:schemeClr val="lt1"/>
                </a:solidFill>
              </a:rPr>
              <a:t>Una de las clases </a:t>
            </a:r>
            <a:r>
              <a:rPr lang="es" u="sng">
                <a:solidFill>
                  <a:schemeClr val="lt1"/>
                </a:solidFill>
              </a:rPr>
              <a:t>NO puede existir independientemente</a:t>
            </a:r>
            <a:r>
              <a:rPr lang="es">
                <a:solidFill>
                  <a:schemeClr val="lt1"/>
                </a:solidFill>
              </a:rPr>
              <a:t> de la otra clase.</a:t>
            </a:r>
            <a:endParaRPr>
              <a:solidFill>
                <a:schemeClr val="lt1"/>
              </a:solidFill>
            </a:endParaRPr>
          </a:p>
          <a:p>
            <a:pPr indent="0" lvl="0" marL="0" rtl="0" algn="l">
              <a:spcBef>
                <a:spcPts val="0"/>
              </a:spcBef>
              <a:spcAft>
                <a:spcPts val="0"/>
              </a:spcAft>
              <a:buNone/>
            </a:pPr>
            <a:r>
              <a:rPr lang="es"/>
              <a:t>Ejemplo: Mesa - patas. Desaparece la mesa , desaparecen las patas.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7" name="Google Shape;277;p40"/>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lt1"/>
                </a:solidFill>
              </a:rPr>
              <a:t>5. RELACIONES ENTRE CLASES</a:t>
            </a:r>
            <a:endParaRPr/>
          </a:p>
        </p:txBody>
      </p:sp>
      <p:sp>
        <p:nvSpPr>
          <p:cNvPr id="278" name="Google Shape;278;p40"/>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a:t>Relaciones de </a:t>
            </a:r>
            <a:r>
              <a:rPr lang="es" u="sng"/>
              <a:t>asociación</a:t>
            </a:r>
            <a:endParaRPr u="sng"/>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idx="2" type="body"/>
          </p:nvPr>
        </p:nvSpPr>
        <p:spPr>
          <a:xfrm>
            <a:off x="795250" y="1503975"/>
            <a:ext cx="7857300" cy="24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Agregación / Composición</a:t>
            </a:r>
            <a:endParaRPr/>
          </a:p>
          <a:p>
            <a:pPr indent="0" lvl="0" marL="0" rtl="0" algn="l">
              <a:spcBef>
                <a:spcPts val="0"/>
              </a:spcBef>
              <a:spcAft>
                <a:spcPts val="0"/>
              </a:spcAft>
              <a:buNone/>
            </a:pPr>
            <a:r>
              <a:t/>
            </a:r>
            <a:endParaRPr/>
          </a:p>
        </p:txBody>
      </p:sp>
      <p:sp>
        <p:nvSpPr>
          <p:cNvPr id="284" name="Google Shape;284;p41"/>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lt1"/>
                </a:solidFill>
              </a:rPr>
              <a:t>5. RELACIONES ENTRE CLASES</a:t>
            </a:r>
            <a:endParaRPr/>
          </a:p>
        </p:txBody>
      </p:sp>
      <p:sp>
        <p:nvSpPr>
          <p:cNvPr id="285" name="Google Shape;285;p41"/>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a:t>Relaciones de </a:t>
            </a:r>
            <a:r>
              <a:rPr lang="es" u="sng"/>
              <a:t>asociación</a:t>
            </a:r>
            <a:endParaRPr u="sng"/>
          </a:p>
        </p:txBody>
      </p:sp>
      <p:pic>
        <p:nvPicPr>
          <p:cNvPr id="286" name="Google Shape;286;p41"/>
          <p:cNvPicPr preferRelativeResize="0"/>
          <p:nvPr/>
        </p:nvPicPr>
        <p:blipFill>
          <a:blip r:embed="rId3">
            <a:alphaModFix/>
          </a:blip>
          <a:stretch>
            <a:fillRect/>
          </a:stretch>
        </p:blipFill>
        <p:spPr>
          <a:xfrm>
            <a:off x="441838" y="1835400"/>
            <a:ext cx="6867525" cy="2990850"/>
          </a:xfrm>
          <a:prstGeom prst="rect">
            <a:avLst/>
          </a:prstGeom>
          <a:noFill/>
          <a:ln>
            <a:noFill/>
          </a:ln>
        </p:spPr>
      </p:pic>
      <p:pic>
        <p:nvPicPr>
          <p:cNvPr id="287" name="Google Shape;287;p41"/>
          <p:cNvPicPr preferRelativeResize="0"/>
          <p:nvPr/>
        </p:nvPicPr>
        <p:blipFill>
          <a:blip r:embed="rId4">
            <a:alphaModFix/>
          </a:blip>
          <a:stretch>
            <a:fillRect/>
          </a:stretch>
        </p:blipFill>
        <p:spPr>
          <a:xfrm>
            <a:off x="5960425" y="168913"/>
            <a:ext cx="3036625" cy="21301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idx="2" type="body"/>
          </p:nvPr>
        </p:nvSpPr>
        <p:spPr>
          <a:xfrm>
            <a:off x="795250" y="1503975"/>
            <a:ext cx="7857300" cy="24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La propia relación tiene propiedades (similar a modelo relacional)</a:t>
            </a:r>
            <a:endParaRPr/>
          </a:p>
          <a:p>
            <a:pPr indent="0" lvl="0" marL="0" rtl="0" algn="l">
              <a:spcBef>
                <a:spcPts val="0"/>
              </a:spcBef>
              <a:spcAft>
                <a:spcPts val="0"/>
              </a:spcAft>
              <a:buNone/>
            </a:pPr>
            <a:r>
              <a:rPr lang="es"/>
              <a:t>○ Relaciones N a M. Exigen una clase intermedia</a:t>
            </a:r>
            <a:endParaRPr/>
          </a:p>
          <a:p>
            <a:pPr indent="0" lvl="0" marL="0" rtl="0" algn="l">
              <a:spcBef>
                <a:spcPts val="0"/>
              </a:spcBef>
              <a:spcAft>
                <a:spcPts val="0"/>
              </a:spcAft>
              <a:buNone/>
            </a:pPr>
            <a:r>
              <a:t/>
            </a:r>
            <a:endParaRPr/>
          </a:p>
        </p:txBody>
      </p:sp>
      <p:sp>
        <p:nvSpPr>
          <p:cNvPr id="293" name="Google Shape;293;p42"/>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lt1"/>
                </a:solidFill>
              </a:rPr>
              <a:t>5. RELACIONES ENTRE CLASES</a:t>
            </a:r>
            <a:endParaRPr/>
          </a:p>
        </p:txBody>
      </p:sp>
      <p:sp>
        <p:nvSpPr>
          <p:cNvPr id="294" name="Google Shape;294;p42"/>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a:t>Relaciones de </a:t>
            </a:r>
            <a:r>
              <a:rPr lang="es" u="sng"/>
              <a:t>asociación</a:t>
            </a:r>
            <a:endParaRPr u="sng"/>
          </a:p>
        </p:txBody>
      </p:sp>
      <p:pic>
        <p:nvPicPr>
          <p:cNvPr id="295" name="Google Shape;295;p42"/>
          <p:cNvPicPr preferRelativeResize="0"/>
          <p:nvPr/>
        </p:nvPicPr>
        <p:blipFill>
          <a:blip r:embed="rId3">
            <a:alphaModFix/>
          </a:blip>
          <a:stretch>
            <a:fillRect/>
          </a:stretch>
        </p:blipFill>
        <p:spPr>
          <a:xfrm>
            <a:off x="887637" y="2662150"/>
            <a:ext cx="7672525" cy="1538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ph idx="2" type="body"/>
          </p:nvPr>
        </p:nvSpPr>
        <p:spPr>
          <a:xfrm>
            <a:off x="795250" y="1733550"/>
            <a:ext cx="7857300" cy="24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Generalización(Herencia)</a:t>
            </a:r>
            <a:r>
              <a:rPr lang="es"/>
              <a:t>. Relación entre la clase hija y la clase padre. La clase hija </a:t>
            </a:r>
            <a:r>
              <a:rPr lang="es" u="sng"/>
              <a:t>hereda todas las propiedades(atributos) de la clase padre</a:t>
            </a:r>
            <a:r>
              <a:rPr lang="es"/>
              <a:t>. Se define por la palabra es-un. Ej: Cuenta ahorro </a:t>
            </a:r>
            <a:r>
              <a:rPr lang="es" u="sng"/>
              <a:t>es una</a:t>
            </a:r>
            <a:r>
              <a:rPr lang="es"/>
              <a:t> cuenta</a:t>
            </a:r>
            <a:endParaRPr/>
          </a:p>
        </p:txBody>
      </p:sp>
      <p:sp>
        <p:nvSpPr>
          <p:cNvPr id="301" name="Google Shape;301;p43"/>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lt1"/>
                </a:solidFill>
              </a:rPr>
              <a:t>5. RELACIONES ENTRE CLASES</a:t>
            </a:r>
            <a:endParaRPr/>
          </a:p>
        </p:txBody>
      </p:sp>
      <p:sp>
        <p:nvSpPr>
          <p:cNvPr id="302" name="Google Shape;302;p43"/>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a:t>Relaciones</a:t>
            </a:r>
            <a:endParaRPr/>
          </a:p>
        </p:txBody>
      </p:sp>
      <p:pic>
        <p:nvPicPr>
          <p:cNvPr id="303" name="Google Shape;303;p43"/>
          <p:cNvPicPr preferRelativeResize="0"/>
          <p:nvPr/>
        </p:nvPicPr>
        <p:blipFill rotWithShape="1">
          <a:blip r:embed="rId3">
            <a:alphaModFix/>
          </a:blip>
          <a:srcRect b="5092" l="4084" r="52560" t="45804"/>
          <a:stretch/>
        </p:blipFill>
        <p:spPr>
          <a:xfrm>
            <a:off x="1789475" y="2689850"/>
            <a:ext cx="5272801" cy="23708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idx="2" type="body"/>
          </p:nvPr>
        </p:nvSpPr>
        <p:spPr>
          <a:xfrm>
            <a:off x="795250" y="1733550"/>
            <a:ext cx="7857300" cy="24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Dependencia. Relación temporal entre clases y que no están relacionados. Es poco utilizada. </a:t>
            </a:r>
            <a:endParaRPr/>
          </a:p>
          <a:p>
            <a:pPr indent="0" lvl="0" marL="0" rtl="0" algn="l">
              <a:spcBef>
                <a:spcPts val="0"/>
              </a:spcBef>
              <a:spcAft>
                <a:spcPts val="0"/>
              </a:spcAft>
              <a:buNone/>
            </a:pPr>
            <a:r>
              <a:t/>
            </a:r>
            <a:endParaRPr/>
          </a:p>
        </p:txBody>
      </p:sp>
      <p:sp>
        <p:nvSpPr>
          <p:cNvPr id="309" name="Google Shape;309;p44"/>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lt1"/>
                </a:solidFill>
              </a:rPr>
              <a:t>5. RELACIONES ENTRE CLASES</a:t>
            </a:r>
            <a:endParaRPr/>
          </a:p>
        </p:txBody>
      </p:sp>
      <p:sp>
        <p:nvSpPr>
          <p:cNvPr id="310" name="Google Shape;310;p44"/>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a:t>Relaciones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txBox="1"/>
          <p:nvPr>
            <p:ph idx="2" type="body"/>
          </p:nvPr>
        </p:nvSpPr>
        <p:spPr>
          <a:xfrm>
            <a:off x="795250" y="1733550"/>
            <a:ext cx="7857300" cy="24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Realización. Se utiliza para interfaces. Este concepto se detallará más en el módulo de Programación.</a:t>
            </a:r>
            <a:endParaRPr/>
          </a:p>
          <a:p>
            <a:pPr indent="0" lvl="0" marL="0" rtl="0" algn="l">
              <a:spcBef>
                <a:spcPts val="0"/>
              </a:spcBef>
              <a:spcAft>
                <a:spcPts val="0"/>
              </a:spcAft>
              <a:buNone/>
            </a:pPr>
            <a:r>
              <a:t/>
            </a:r>
            <a:endParaRPr/>
          </a:p>
        </p:txBody>
      </p:sp>
      <p:sp>
        <p:nvSpPr>
          <p:cNvPr id="316" name="Google Shape;316;p45"/>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lt1"/>
                </a:solidFill>
              </a:rPr>
              <a:t>5. RELACIONES ENTRE CLASES</a:t>
            </a:r>
            <a:endParaRPr/>
          </a:p>
        </p:txBody>
      </p:sp>
      <p:sp>
        <p:nvSpPr>
          <p:cNvPr id="317" name="Google Shape;317;p45"/>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a:t>Relaciones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0"/>
          <p:cNvSpPr txBox="1"/>
          <p:nvPr>
            <p:ph idx="2" type="body"/>
          </p:nvPr>
        </p:nvSpPr>
        <p:spPr>
          <a:xfrm>
            <a:off x="795250" y="1610025"/>
            <a:ext cx="7857300" cy="3049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s"/>
              <a:t>Uno de los principales beneficios de utilizar metodologías orientadas a objetos es que éstas facilitan la </a:t>
            </a:r>
            <a:r>
              <a:rPr lang="es" u="sng"/>
              <a:t>reutilización de componentes </a:t>
            </a:r>
            <a:r>
              <a:rPr lang="es"/>
              <a:t>software.</a:t>
            </a:r>
            <a:endParaRPr/>
          </a:p>
          <a:p>
            <a:pPr indent="-330200" lvl="0" marL="457200" rtl="0" algn="l">
              <a:lnSpc>
                <a:spcPct val="115000"/>
              </a:lnSpc>
              <a:spcBef>
                <a:spcPts val="0"/>
              </a:spcBef>
              <a:spcAft>
                <a:spcPts val="0"/>
              </a:spcAft>
              <a:buSzPts val="1600"/>
              <a:buChar char="●"/>
            </a:pPr>
            <a:r>
              <a:rPr lang="es"/>
              <a:t>Al seguir un modelo </a:t>
            </a:r>
            <a:r>
              <a:rPr lang="es" u="sng"/>
              <a:t>basado en objetos</a:t>
            </a:r>
            <a:r>
              <a:rPr lang="es"/>
              <a:t>, cuando utilizamos estas metodologías es necesario que utilicemos un lenguaje orientado a objetos.</a:t>
            </a:r>
            <a:endParaRPr/>
          </a:p>
          <a:p>
            <a:pPr indent="-330200" lvl="0" marL="457200" rtl="0" algn="l">
              <a:lnSpc>
                <a:spcPct val="115000"/>
              </a:lnSpc>
              <a:spcBef>
                <a:spcPts val="0"/>
              </a:spcBef>
              <a:spcAft>
                <a:spcPts val="0"/>
              </a:spcAft>
              <a:buSzPts val="1600"/>
              <a:buChar char="●"/>
            </a:pPr>
            <a:r>
              <a:rPr lang="es"/>
              <a:t>Actualmente, uno de los lenguajes más utilizados para la modelación orientada objetos es el lenguaje UML (Lenguaje unificado de modelado, del inglés, Unified Modeling Language).</a:t>
            </a:r>
            <a:endParaRPr/>
          </a:p>
          <a:p>
            <a:pPr indent="0" lvl="0" marL="0" rtl="0" algn="l">
              <a:lnSpc>
                <a:spcPct val="115000"/>
              </a:lnSpc>
              <a:spcBef>
                <a:spcPts val="0"/>
              </a:spcBef>
              <a:spcAft>
                <a:spcPts val="0"/>
              </a:spcAft>
              <a:buNone/>
            </a:pPr>
            <a:r>
              <a:t/>
            </a:r>
            <a:endParaRPr/>
          </a:p>
        </p:txBody>
      </p:sp>
      <p:sp>
        <p:nvSpPr>
          <p:cNvPr id="57" name="Google Shape;57;p10"/>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2</a:t>
            </a:r>
            <a:r>
              <a:rPr lang="es"/>
              <a:t>. Utilización de metodologías de desarrollo orientado a objetos</a:t>
            </a:r>
            <a:endParaRPr/>
          </a:p>
          <a:p>
            <a:pPr indent="0" lvl="0" marL="0" rtl="0" algn="l">
              <a:lnSpc>
                <a:spcPct val="100000"/>
              </a:lnSpc>
              <a:spcBef>
                <a:spcPts val="0"/>
              </a:spcBef>
              <a:spcAft>
                <a:spcPts val="0"/>
              </a:spcAft>
              <a:buNone/>
            </a:pPr>
            <a:r>
              <a:t/>
            </a:r>
            <a:endParaRPr/>
          </a:p>
        </p:txBody>
      </p:sp>
      <p:sp>
        <p:nvSpPr>
          <p:cNvPr id="58" name="Google Shape;58;p10"/>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ph idx="2" type="body"/>
          </p:nvPr>
        </p:nvSpPr>
        <p:spPr>
          <a:xfrm>
            <a:off x="795250" y="1733550"/>
            <a:ext cx="7857300" cy="29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Generación de código a partir de diagramas de clase. Actualmente los IDEs suelen incluir una herramienta que nos permite generar el código a partir del diagrama de clase realizado.</a:t>
            </a:r>
            <a:endParaRPr/>
          </a:p>
          <a:p>
            <a:pPr indent="0" lvl="0" marL="0" rtl="0" algn="l">
              <a:spcBef>
                <a:spcPts val="0"/>
              </a:spcBef>
              <a:spcAft>
                <a:spcPts val="0"/>
              </a:spcAft>
              <a:buNone/>
            </a:pPr>
            <a:r>
              <a:rPr lang="es" u="sng">
                <a:solidFill>
                  <a:schemeClr val="hlink"/>
                </a:solidFill>
                <a:hlinkClick r:id="rId3"/>
              </a:rPr>
              <a:t>https://www.apuntesdejava.com/2015/12/uml-en-netbeans.html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Ingeniería Inversa. Es un campo del software que permite obtener un código fuente a partir de un código ejecutable. También se aplica este concepto a obtener un diagrama a partir de un código. </a:t>
            </a:r>
            <a:endParaRPr/>
          </a:p>
          <a:p>
            <a:pPr indent="0" lvl="0" marL="0" rtl="0" algn="l">
              <a:spcBef>
                <a:spcPts val="0"/>
              </a:spcBef>
              <a:spcAft>
                <a:spcPts val="0"/>
              </a:spcAft>
              <a:buNone/>
            </a:pPr>
            <a:r>
              <a:rPr lang="es"/>
              <a:t>Ejemplo: Código Java -&gt; Diagrama de clases.</a:t>
            </a:r>
            <a:endParaRPr/>
          </a:p>
          <a:p>
            <a:pPr indent="0" lvl="0" marL="0" rtl="0" algn="l">
              <a:spcBef>
                <a:spcPts val="0"/>
              </a:spcBef>
              <a:spcAft>
                <a:spcPts val="0"/>
              </a:spcAft>
              <a:buNone/>
            </a:pPr>
            <a:r>
              <a:t/>
            </a:r>
            <a:endParaRPr/>
          </a:p>
        </p:txBody>
      </p:sp>
      <p:sp>
        <p:nvSpPr>
          <p:cNvPr id="323" name="Google Shape;323;p46"/>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rPr>
              <a:t>6</a:t>
            </a:r>
            <a:r>
              <a:rPr lang="es">
                <a:solidFill>
                  <a:schemeClr val="lt1"/>
                </a:solidFill>
              </a:rPr>
              <a:t>. INGENIERIA INVERSA</a:t>
            </a:r>
            <a:endParaRPr/>
          </a:p>
        </p:txBody>
      </p:sp>
      <p:sp>
        <p:nvSpPr>
          <p:cNvPr id="324" name="Google Shape;324;p46"/>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7"/>
          <p:cNvSpPr txBox="1"/>
          <p:nvPr>
            <p:ph idx="2" type="body"/>
          </p:nvPr>
        </p:nvSpPr>
        <p:spPr>
          <a:xfrm>
            <a:off x="795250" y="1610025"/>
            <a:ext cx="7804200" cy="3049200"/>
          </a:xfrm>
          <a:prstGeom prst="rect">
            <a:avLst/>
          </a:prstGeom>
          <a:noFill/>
          <a:ln>
            <a:noFill/>
          </a:ln>
        </p:spPr>
        <p:txBody>
          <a:bodyPr anchorCtr="0" anchor="t" bIns="91425" lIns="91425" spcFirstLastPara="1" rIns="91425" wrap="square" tIns="91425">
            <a:noAutofit/>
          </a:bodyPr>
          <a:lstStyle/>
          <a:p>
            <a:pPr indent="0" lvl="0" marL="0" marR="76200" rtl="0" algn="l">
              <a:lnSpc>
                <a:spcPct val="103000"/>
              </a:lnSpc>
              <a:spcBef>
                <a:spcPts val="0"/>
              </a:spcBef>
              <a:spcAft>
                <a:spcPts val="0"/>
              </a:spcAft>
              <a:buNone/>
            </a:pPr>
            <a:r>
              <a:rPr lang="es"/>
              <a:t>StarUML: </a:t>
            </a:r>
            <a:r>
              <a:rPr lang="es" u="sng">
                <a:solidFill>
                  <a:schemeClr val="hlink"/>
                </a:solidFill>
                <a:hlinkClick r:id="rId3"/>
              </a:rPr>
              <a:t>https://staruml.io/</a:t>
            </a:r>
            <a:endParaRPr/>
          </a:p>
          <a:p>
            <a:pPr indent="0" lvl="0" marL="0" marR="76200" rtl="0" algn="l">
              <a:lnSpc>
                <a:spcPct val="103000"/>
              </a:lnSpc>
              <a:spcBef>
                <a:spcPts val="1200"/>
              </a:spcBef>
              <a:spcAft>
                <a:spcPts val="0"/>
              </a:spcAft>
              <a:buNone/>
            </a:pPr>
            <a:r>
              <a:rPr lang="es"/>
              <a:t>Esta herramienta es de pago, pero nos permite una versión de evaluación. Descargar desde el aula virtual en el enlace a la carpeta de software.</a:t>
            </a:r>
            <a:endParaRPr/>
          </a:p>
          <a:p>
            <a:pPr indent="0" lvl="0" marL="0" marR="76200" rtl="0" algn="l">
              <a:lnSpc>
                <a:spcPct val="103000"/>
              </a:lnSpc>
              <a:spcBef>
                <a:spcPts val="1200"/>
              </a:spcBef>
              <a:spcAft>
                <a:spcPts val="0"/>
              </a:spcAft>
              <a:buNone/>
            </a:pPr>
            <a:r>
              <a:rPr lang="es"/>
              <a:t>Nota para el profesor: Utilizar la lupa para mostrar las opciones</a:t>
            </a:r>
            <a:endParaRPr/>
          </a:p>
          <a:p>
            <a:pPr indent="0" lvl="0" marL="0" marR="76200" rtl="0" algn="l">
              <a:lnSpc>
                <a:spcPct val="103000"/>
              </a:lnSpc>
              <a:spcBef>
                <a:spcPts val="1200"/>
              </a:spcBef>
              <a:spcAft>
                <a:spcPts val="0"/>
              </a:spcAft>
              <a:buNone/>
            </a:pPr>
            <a:r>
              <a:rPr lang="es"/>
              <a:t>Otras opciones:</a:t>
            </a:r>
            <a:endParaRPr/>
          </a:p>
          <a:p>
            <a:pPr indent="0" lvl="0" marL="0" marR="76200" rtl="0" algn="l">
              <a:lnSpc>
                <a:spcPct val="103000"/>
              </a:lnSpc>
              <a:spcBef>
                <a:spcPts val="1200"/>
              </a:spcBef>
              <a:spcAft>
                <a:spcPts val="0"/>
              </a:spcAft>
              <a:buNone/>
            </a:pPr>
            <a:r>
              <a:rPr lang="es"/>
              <a:t>DIA: </a:t>
            </a:r>
            <a:r>
              <a:rPr lang="es" u="sng">
                <a:solidFill>
                  <a:schemeClr val="hlink"/>
                </a:solidFill>
                <a:hlinkClick r:id="rId4"/>
              </a:rPr>
              <a:t>http://dia-installer.de/index.html.es</a:t>
            </a:r>
            <a:endParaRPr/>
          </a:p>
          <a:p>
            <a:pPr indent="0" lvl="0" marL="0" marR="76200" rtl="0" algn="l">
              <a:lnSpc>
                <a:spcPct val="103000"/>
              </a:lnSpc>
              <a:spcBef>
                <a:spcPts val="1200"/>
              </a:spcBef>
              <a:spcAft>
                <a:spcPts val="0"/>
              </a:spcAft>
              <a:buNone/>
            </a:pPr>
            <a:r>
              <a:rPr lang="es"/>
              <a:t>draw.io: </a:t>
            </a:r>
            <a:r>
              <a:rPr lang="es" u="sng">
                <a:solidFill>
                  <a:schemeClr val="hlink"/>
                </a:solidFill>
                <a:hlinkClick r:id="rId5"/>
              </a:rPr>
              <a:t>https://app.diagrams.net/</a:t>
            </a:r>
            <a:endParaRPr/>
          </a:p>
          <a:p>
            <a:pPr indent="0" lvl="0" marL="0" marR="76200" rtl="0" algn="l">
              <a:lnSpc>
                <a:spcPct val="103000"/>
              </a:lnSpc>
              <a:spcBef>
                <a:spcPts val="1200"/>
              </a:spcBef>
              <a:spcAft>
                <a:spcPts val="0"/>
              </a:spcAft>
              <a:buNone/>
            </a:pPr>
            <a:r>
              <a:rPr lang="es"/>
              <a:t>umbrello: </a:t>
            </a:r>
            <a:r>
              <a:rPr lang="es" u="sng">
                <a:solidFill>
                  <a:schemeClr val="hlink"/>
                </a:solidFill>
                <a:hlinkClick r:id="rId6"/>
              </a:rPr>
              <a:t>https://umbrello.kde.org/</a:t>
            </a:r>
            <a:endParaRPr/>
          </a:p>
          <a:p>
            <a:pPr indent="0" lvl="0" marL="0" marR="76200" rtl="0" algn="l">
              <a:lnSpc>
                <a:spcPct val="103000"/>
              </a:lnSpc>
              <a:spcBef>
                <a:spcPts val="1200"/>
              </a:spcBef>
              <a:spcAft>
                <a:spcPts val="0"/>
              </a:spcAft>
              <a:buNone/>
            </a:pPr>
            <a:r>
              <a:t/>
            </a:r>
            <a:endParaRPr/>
          </a:p>
          <a:p>
            <a:pPr indent="0" lvl="0" marL="457200" marR="76200" rtl="0" algn="l">
              <a:lnSpc>
                <a:spcPct val="103000"/>
              </a:lnSpc>
              <a:spcBef>
                <a:spcPts val="1200"/>
              </a:spcBef>
              <a:spcAft>
                <a:spcPts val="0"/>
              </a:spcAft>
              <a:buNone/>
            </a:pPr>
            <a:r>
              <a:t/>
            </a:r>
            <a:endParaRPr/>
          </a:p>
          <a:p>
            <a:pPr indent="0" lvl="0" marL="457200" marR="76200" rtl="0" algn="l">
              <a:lnSpc>
                <a:spcPct val="103000"/>
              </a:lnSpc>
              <a:spcBef>
                <a:spcPts val="1200"/>
              </a:spcBef>
              <a:spcAft>
                <a:spcPts val="0"/>
              </a:spcAft>
              <a:buNone/>
            </a:pPr>
            <a:r>
              <a:t/>
            </a:r>
            <a:endParaRPr/>
          </a:p>
          <a:p>
            <a:pPr indent="0" lvl="0" marL="457200" marR="76200" rtl="0" algn="l">
              <a:lnSpc>
                <a:spcPct val="103000"/>
              </a:lnSpc>
              <a:spcBef>
                <a:spcPts val="1200"/>
              </a:spcBef>
              <a:spcAft>
                <a:spcPts val="1200"/>
              </a:spcAft>
              <a:buClr>
                <a:schemeClr val="dk1"/>
              </a:buClr>
              <a:buSzPts val="1100"/>
              <a:buFont typeface="Arial"/>
              <a:buNone/>
            </a:pPr>
            <a:r>
              <a:t/>
            </a:r>
            <a:endParaRPr/>
          </a:p>
        </p:txBody>
      </p:sp>
      <p:sp>
        <p:nvSpPr>
          <p:cNvPr id="330" name="Google Shape;330;p47"/>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STAR UML</a:t>
            </a:r>
            <a:endParaRPr/>
          </a:p>
        </p:txBody>
      </p:sp>
      <p:sp>
        <p:nvSpPr>
          <p:cNvPr id="331" name="Google Shape;331;p47"/>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sz="1600"/>
              <a:t>Herramienta para modelado de software UML</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8"/>
          <p:cNvSpPr txBox="1"/>
          <p:nvPr>
            <p:ph idx="2" type="body"/>
          </p:nvPr>
        </p:nvSpPr>
        <p:spPr>
          <a:xfrm>
            <a:off x="172400" y="1743575"/>
            <a:ext cx="4649700" cy="24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   • Clase Cuenta:</a:t>
            </a:r>
            <a:endParaRPr/>
          </a:p>
          <a:p>
            <a:pPr indent="0" lvl="0" marL="0" rtl="0" algn="l">
              <a:spcBef>
                <a:spcPts val="0"/>
              </a:spcBef>
              <a:spcAft>
                <a:spcPts val="0"/>
              </a:spcAft>
              <a:buNone/>
            </a:pPr>
            <a:r>
              <a:rPr lang="es"/>
              <a:t>        ◦ Atributos:</a:t>
            </a:r>
            <a:endParaRPr/>
          </a:p>
          <a:p>
            <a:pPr indent="0" lvl="0" marL="0" rtl="0" algn="l">
              <a:spcBef>
                <a:spcPts val="0"/>
              </a:spcBef>
              <a:spcAft>
                <a:spcPts val="0"/>
              </a:spcAft>
              <a:buNone/>
            </a:pPr>
            <a:r>
              <a:rPr lang="es"/>
              <a:t>balance: tipo int y privado </a:t>
            </a:r>
            <a:endParaRPr/>
          </a:p>
          <a:p>
            <a:pPr indent="0" lvl="0" marL="0" rtl="0" algn="l">
              <a:spcBef>
                <a:spcPts val="0"/>
              </a:spcBef>
              <a:spcAft>
                <a:spcPts val="0"/>
              </a:spcAft>
              <a:buNone/>
            </a:pPr>
            <a:r>
              <a:rPr lang="es"/>
              <a:t>límite: tipo int y privado</a:t>
            </a:r>
            <a:endParaRPr/>
          </a:p>
          <a:p>
            <a:pPr indent="0" lvl="0" marL="0" rtl="0" algn="l">
              <a:spcBef>
                <a:spcPts val="0"/>
              </a:spcBef>
              <a:spcAft>
                <a:spcPts val="0"/>
              </a:spcAft>
              <a:buNone/>
            </a:pPr>
            <a:r>
              <a:rPr lang="es"/>
              <a:t>fechaPublicación: tipo date y privado</a:t>
            </a:r>
            <a:endParaRPr/>
          </a:p>
          <a:p>
            <a:pPr indent="0" lvl="0" marL="0" rtl="0" algn="l">
              <a:spcBef>
                <a:spcPts val="0"/>
              </a:spcBef>
              <a:spcAft>
                <a:spcPts val="0"/>
              </a:spcAft>
              <a:buNone/>
            </a:pPr>
            <a:r>
              <a:rPr lang="es"/>
              <a:t>        ◦ Métodos</a:t>
            </a:r>
            <a:endParaRPr/>
          </a:p>
          <a:p>
            <a:pPr indent="0" lvl="0" marL="0" rtl="0" algn="l">
              <a:spcBef>
                <a:spcPts val="0"/>
              </a:spcBef>
              <a:spcAft>
                <a:spcPts val="0"/>
              </a:spcAft>
              <a:buNone/>
            </a:pPr>
            <a:r>
              <a:rPr lang="es"/>
              <a:t>Ingresar: devuelve int </a:t>
            </a:r>
            <a:endParaRPr/>
          </a:p>
          <a:p>
            <a:pPr indent="0" lvl="0" marL="0" rtl="0" algn="l">
              <a:spcBef>
                <a:spcPts val="0"/>
              </a:spcBef>
              <a:spcAft>
                <a:spcPts val="0"/>
              </a:spcAft>
              <a:buNone/>
            </a:pPr>
            <a:r>
              <a:rPr lang="es"/>
              <a:t>Retirar: devuelve int</a:t>
            </a:r>
            <a:endParaRPr/>
          </a:p>
          <a:p>
            <a:pPr indent="0" lvl="0" marL="0" rtl="0" algn="l">
              <a:spcBef>
                <a:spcPts val="0"/>
              </a:spcBef>
              <a:spcAft>
                <a:spcPts val="0"/>
              </a:spcAft>
              <a:buNone/>
            </a:pPr>
            <a:r>
              <a:rPr lang="es"/>
              <a:t>    </a:t>
            </a:r>
            <a:endParaRPr/>
          </a:p>
        </p:txBody>
      </p:sp>
      <p:sp>
        <p:nvSpPr>
          <p:cNvPr id="337" name="Google Shape;337;p48"/>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lt1"/>
                </a:solidFill>
              </a:rPr>
              <a:t>EJERCICIO DE CLASE</a:t>
            </a:r>
            <a:endParaRPr/>
          </a:p>
        </p:txBody>
      </p:sp>
      <p:sp>
        <p:nvSpPr>
          <p:cNvPr id="338" name="Google Shape;338;p48"/>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sz="1600"/>
              <a:t>Ejercicio de clase. Cuenta y Estudiante. Vamos a hacerlo con StarUML.</a:t>
            </a:r>
            <a:endParaRPr/>
          </a:p>
        </p:txBody>
      </p:sp>
      <p:sp>
        <p:nvSpPr>
          <p:cNvPr id="339" name="Google Shape;339;p48"/>
          <p:cNvSpPr txBox="1"/>
          <p:nvPr/>
        </p:nvSpPr>
        <p:spPr>
          <a:xfrm>
            <a:off x="4942600" y="1888650"/>
            <a:ext cx="41388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rgbClr val="FFFFFF"/>
                </a:solidFill>
                <a:latin typeface="Open Sans"/>
                <a:ea typeface="Open Sans"/>
                <a:cs typeface="Open Sans"/>
                <a:sym typeface="Open Sans"/>
              </a:rPr>
              <a:t>Clase Estudiante:</a:t>
            </a:r>
            <a:endParaRPr b="1" sz="16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b="1" sz="1600">
              <a:solidFill>
                <a:srgbClr val="FFFFFF"/>
              </a:solidFill>
              <a:latin typeface="Open Sans"/>
              <a:ea typeface="Open Sans"/>
              <a:cs typeface="Open Sans"/>
              <a:sym typeface="Open Sans"/>
            </a:endParaRPr>
          </a:p>
          <a:p>
            <a:pPr indent="0" lvl="0" marL="0" rtl="0" algn="l">
              <a:spcBef>
                <a:spcPts val="0"/>
              </a:spcBef>
              <a:spcAft>
                <a:spcPts val="0"/>
              </a:spcAft>
              <a:buNone/>
            </a:pPr>
            <a:r>
              <a:rPr b="1" lang="es" sz="1600">
                <a:solidFill>
                  <a:srgbClr val="FFFFFF"/>
                </a:solidFill>
                <a:latin typeface="Open Sans"/>
                <a:ea typeface="Open Sans"/>
                <a:cs typeface="Open Sans"/>
                <a:sym typeface="Open Sans"/>
              </a:rPr>
              <a:t>        ◦ Atributos:</a:t>
            </a:r>
            <a:endParaRPr b="1" sz="16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b="1" sz="1600">
              <a:solidFill>
                <a:srgbClr val="FFFFFF"/>
              </a:solidFill>
              <a:latin typeface="Open Sans"/>
              <a:ea typeface="Open Sans"/>
              <a:cs typeface="Open Sans"/>
              <a:sym typeface="Open Sans"/>
            </a:endParaRPr>
          </a:p>
          <a:p>
            <a:pPr indent="0" lvl="0" marL="0" rtl="0" algn="l">
              <a:spcBef>
                <a:spcPts val="0"/>
              </a:spcBef>
              <a:spcAft>
                <a:spcPts val="0"/>
              </a:spcAft>
              <a:buNone/>
            </a:pPr>
            <a:r>
              <a:rPr b="1" lang="es" sz="1600">
                <a:solidFill>
                  <a:srgbClr val="FFFFFF"/>
                </a:solidFill>
                <a:latin typeface="Open Sans"/>
                <a:ea typeface="Open Sans"/>
                <a:cs typeface="Open Sans"/>
                <a:sym typeface="Open Sans"/>
              </a:rPr>
              <a:t>nombre: tipo string y privado apellidos: tipo string y privado </a:t>
            </a:r>
            <a:endParaRPr b="1" sz="1600">
              <a:solidFill>
                <a:srgbClr val="FFFFFF"/>
              </a:solidFill>
              <a:latin typeface="Open Sans"/>
              <a:ea typeface="Open Sans"/>
              <a:cs typeface="Open Sans"/>
              <a:sym typeface="Open Sans"/>
            </a:endParaRPr>
          </a:p>
          <a:p>
            <a:pPr indent="0" lvl="0" marL="0" rtl="0" algn="l">
              <a:spcBef>
                <a:spcPts val="0"/>
              </a:spcBef>
              <a:spcAft>
                <a:spcPts val="0"/>
              </a:spcAft>
              <a:buNone/>
            </a:pPr>
            <a:r>
              <a:rPr b="1" lang="es" sz="1600">
                <a:solidFill>
                  <a:srgbClr val="FFFFFF"/>
                </a:solidFill>
                <a:latin typeface="Open Sans"/>
                <a:ea typeface="Open Sans"/>
                <a:cs typeface="Open Sans"/>
                <a:sym typeface="Open Sans"/>
              </a:rPr>
              <a:t>nif: tipo string y privado </a:t>
            </a:r>
            <a:endParaRPr b="1" sz="1600">
              <a:solidFill>
                <a:srgbClr val="FFFFFF"/>
              </a:solidFill>
              <a:latin typeface="Open Sans"/>
              <a:ea typeface="Open Sans"/>
              <a:cs typeface="Open Sans"/>
              <a:sym typeface="Open Sans"/>
            </a:endParaRPr>
          </a:p>
          <a:p>
            <a:pPr indent="0" lvl="0" marL="0" rtl="0" algn="l">
              <a:spcBef>
                <a:spcPts val="0"/>
              </a:spcBef>
              <a:spcAft>
                <a:spcPts val="0"/>
              </a:spcAft>
              <a:buNone/>
            </a:pPr>
            <a:r>
              <a:rPr b="1" lang="es" sz="1600">
                <a:solidFill>
                  <a:srgbClr val="FFFFFF"/>
                </a:solidFill>
                <a:latin typeface="Open Sans"/>
                <a:ea typeface="Open Sans"/>
                <a:cs typeface="Open Sans"/>
                <a:sym typeface="Open Sans"/>
              </a:rPr>
              <a:t>dirección: tipo string y privado</a:t>
            </a:r>
            <a:endParaRPr b="1" sz="16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b="1" sz="1600">
              <a:solidFill>
                <a:srgbClr val="FFFFFF"/>
              </a:solidFill>
              <a:latin typeface="Open Sans"/>
              <a:ea typeface="Open Sans"/>
              <a:cs typeface="Open Sans"/>
              <a:sym typeface="Open Sans"/>
            </a:endParaRPr>
          </a:p>
        </p:txBody>
      </p:sp>
      <p:sp>
        <p:nvSpPr>
          <p:cNvPr id="340" name="Google Shape;340;p48"/>
          <p:cNvSpPr txBox="1"/>
          <p:nvPr/>
        </p:nvSpPr>
        <p:spPr>
          <a:xfrm>
            <a:off x="421925" y="4269500"/>
            <a:ext cx="6801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rgbClr val="FFFFFF"/>
                </a:solidFill>
                <a:latin typeface="Open Sans"/>
                <a:ea typeface="Open Sans"/>
                <a:cs typeface="Open Sans"/>
                <a:sym typeface="Open Sans"/>
              </a:rPr>
              <a:t>Existe una relación de asociación entre ambas: Un estudiante puede tener 1 o más cuentas y una cuenta pertenece a un único estudiante</a:t>
            </a:r>
            <a:endParaRPr b="1" sz="1600">
              <a:solidFill>
                <a:srgbClr val="FFFFFF"/>
              </a:solidFill>
              <a:latin typeface="Open Sans"/>
              <a:ea typeface="Open Sans"/>
              <a:cs typeface="Open Sans"/>
              <a:sym typeface="Ope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idx="2" type="body"/>
          </p:nvPr>
        </p:nvSpPr>
        <p:spPr>
          <a:xfrm>
            <a:off x="795250" y="1733550"/>
            <a:ext cx="7857300" cy="24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9"/>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lt1"/>
                </a:solidFill>
              </a:rPr>
              <a:t>EJERCICIO DE CLASE</a:t>
            </a:r>
            <a:endParaRPr/>
          </a:p>
        </p:txBody>
      </p:sp>
      <p:sp>
        <p:nvSpPr>
          <p:cNvPr id="347" name="Google Shape;347;p49"/>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a:t>Solución</a:t>
            </a:r>
            <a:endParaRPr/>
          </a:p>
        </p:txBody>
      </p:sp>
      <p:pic>
        <p:nvPicPr>
          <p:cNvPr id="348" name="Google Shape;348;p49"/>
          <p:cNvPicPr preferRelativeResize="0"/>
          <p:nvPr/>
        </p:nvPicPr>
        <p:blipFill>
          <a:blip r:embed="rId3">
            <a:alphaModFix/>
          </a:blip>
          <a:stretch>
            <a:fillRect/>
          </a:stretch>
        </p:blipFill>
        <p:spPr>
          <a:xfrm>
            <a:off x="795250" y="1623576"/>
            <a:ext cx="7678125" cy="2816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0"/>
          <p:cNvSpPr txBox="1"/>
          <p:nvPr>
            <p:ph idx="2" type="body"/>
          </p:nvPr>
        </p:nvSpPr>
        <p:spPr>
          <a:xfrm>
            <a:off x="795250" y="1610025"/>
            <a:ext cx="7857300" cy="30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Realizar con StarUML el ejercicio propuesto en los apuntes:</a:t>
            </a:r>
            <a:endParaRPr/>
          </a:p>
          <a:p>
            <a:pPr indent="0" lvl="0" marL="0" rtl="0" algn="l">
              <a:spcBef>
                <a:spcPts val="0"/>
              </a:spcBef>
              <a:spcAft>
                <a:spcPts val="0"/>
              </a:spcAft>
              <a:buNone/>
            </a:pPr>
            <a:r>
              <a:rPr lang="es"/>
              <a:t>Tenemos que crear: clases, relaciones, atributos y metodos.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4" name="Google Shape;354;p50"/>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lt1"/>
                </a:solidFill>
              </a:rPr>
              <a:t>EJERCICIO DE CLASE</a:t>
            </a:r>
            <a:endParaRPr/>
          </a:p>
        </p:txBody>
      </p:sp>
      <p:sp>
        <p:nvSpPr>
          <p:cNvPr id="355" name="Google Shape;355;p50"/>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sz="1600"/>
              <a:t>Ejercicio. Cuenta y Estudiante.</a:t>
            </a:r>
            <a:endParaRPr/>
          </a:p>
        </p:txBody>
      </p:sp>
      <p:pic>
        <p:nvPicPr>
          <p:cNvPr id="356" name="Google Shape;356;p50"/>
          <p:cNvPicPr preferRelativeResize="0"/>
          <p:nvPr/>
        </p:nvPicPr>
        <p:blipFill>
          <a:blip r:embed="rId3">
            <a:alphaModFix/>
          </a:blip>
          <a:stretch>
            <a:fillRect/>
          </a:stretch>
        </p:blipFill>
        <p:spPr>
          <a:xfrm>
            <a:off x="1347775" y="2258738"/>
            <a:ext cx="6448425" cy="2257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1"/>
          <p:cNvSpPr txBox="1"/>
          <p:nvPr>
            <p:ph idx="2" type="body"/>
          </p:nvPr>
        </p:nvSpPr>
        <p:spPr>
          <a:xfrm>
            <a:off x="795250" y="1610025"/>
            <a:ext cx="7857300" cy="33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rPr>
              <a:t>Unos pequeños pasos que puedes utilizar de guía para construir estos diagramas son los siguientes:</a:t>
            </a:r>
            <a:endParaRPr>
              <a:solidFill>
                <a:schemeClr val="lt1"/>
              </a:solidFill>
            </a:endParaRPr>
          </a:p>
          <a:p>
            <a:pPr indent="-330200" lvl="0" marL="457200" rtl="0" algn="l">
              <a:spcBef>
                <a:spcPts val="0"/>
              </a:spcBef>
              <a:spcAft>
                <a:spcPts val="0"/>
              </a:spcAft>
              <a:buClr>
                <a:schemeClr val="lt1"/>
              </a:buClr>
              <a:buSzPts val="1600"/>
              <a:buChar char="●"/>
            </a:pPr>
            <a:r>
              <a:rPr lang="es">
                <a:solidFill>
                  <a:schemeClr val="lt1"/>
                </a:solidFill>
              </a:rPr>
              <a:t>Identifica los nombres de las clase. Ej: Estudiante</a:t>
            </a:r>
            <a:endParaRPr>
              <a:solidFill>
                <a:schemeClr val="lt1"/>
              </a:solidFill>
            </a:endParaRPr>
          </a:p>
          <a:p>
            <a:pPr indent="-330200" lvl="0" marL="457200" rtl="0" algn="l">
              <a:spcBef>
                <a:spcPts val="0"/>
              </a:spcBef>
              <a:spcAft>
                <a:spcPts val="0"/>
              </a:spcAft>
              <a:buClr>
                <a:schemeClr val="lt1"/>
              </a:buClr>
              <a:buSzPts val="1600"/>
              <a:buChar char="●"/>
            </a:pPr>
            <a:r>
              <a:rPr lang="es">
                <a:solidFill>
                  <a:schemeClr val="lt1"/>
                </a:solidFill>
              </a:rPr>
              <a:t>Distingue las relaciones. </a:t>
            </a:r>
            <a:endParaRPr>
              <a:solidFill>
                <a:schemeClr val="lt1"/>
              </a:solidFill>
            </a:endParaRPr>
          </a:p>
          <a:p>
            <a:pPr indent="-330200" lvl="1" marL="914400" rtl="0" algn="l">
              <a:spcBef>
                <a:spcPts val="0"/>
              </a:spcBef>
              <a:spcAft>
                <a:spcPts val="0"/>
              </a:spcAft>
              <a:buClr>
                <a:schemeClr val="lt1"/>
              </a:buClr>
              <a:buSzPts val="1600"/>
              <a:buChar char="○"/>
            </a:pPr>
            <a:r>
              <a:rPr lang="es">
                <a:solidFill>
                  <a:schemeClr val="lt1"/>
                </a:solidFill>
              </a:rPr>
              <a:t>Cardinalidad: 0,1,1..n,0..n. </a:t>
            </a:r>
            <a:endParaRPr>
              <a:solidFill>
                <a:schemeClr val="lt1"/>
              </a:solidFill>
            </a:endParaRPr>
          </a:p>
          <a:p>
            <a:pPr indent="-330200" lvl="1" marL="914400" rtl="0" algn="l">
              <a:spcBef>
                <a:spcPts val="0"/>
              </a:spcBef>
              <a:spcAft>
                <a:spcPts val="0"/>
              </a:spcAft>
              <a:buClr>
                <a:schemeClr val="lt1"/>
              </a:buClr>
              <a:buSzPts val="1600"/>
              <a:buChar char="○"/>
            </a:pPr>
            <a:r>
              <a:rPr lang="es">
                <a:solidFill>
                  <a:schemeClr val="lt1"/>
                </a:solidFill>
              </a:rPr>
              <a:t>Herencia.</a:t>
            </a:r>
            <a:endParaRPr>
              <a:solidFill>
                <a:schemeClr val="lt1"/>
              </a:solidFill>
            </a:endParaRPr>
          </a:p>
          <a:p>
            <a:pPr indent="-330200" lvl="0" marL="457200" rtl="0" algn="l">
              <a:spcBef>
                <a:spcPts val="0"/>
              </a:spcBef>
              <a:spcAft>
                <a:spcPts val="0"/>
              </a:spcAft>
              <a:buClr>
                <a:schemeClr val="lt1"/>
              </a:buClr>
              <a:buSzPts val="1600"/>
              <a:buChar char="●"/>
            </a:pPr>
            <a:r>
              <a:rPr lang="es">
                <a:solidFill>
                  <a:schemeClr val="lt1"/>
                </a:solidFill>
              </a:rPr>
              <a:t>Crea la estructura</a:t>
            </a:r>
            <a:endParaRPr>
              <a:solidFill>
                <a:schemeClr val="lt1"/>
              </a:solidFill>
            </a:endParaRPr>
          </a:p>
          <a:p>
            <a:pPr indent="-330200" lvl="1" marL="914400" rtl="0" algn="l">
              <a:spcBef>
                <a:spcPts val="0"/>
              </a:spcBef>
              <a:spcAft>
                <a:spcPts val="0"/>
              </a:spcAft>
              <a:buClr>
                <a:schemeClr val="lt1"/>
              </a:buClr>
              <a:buSzPts val="1600"/>
              <a:buChar char="○"/>
            </a:pPr>
            <a:r>
              <a:rPr lang="es">
                <a:solidFill>
                  <a:schemeClr val="lt1"/>
                </a:solidFill>
              </a:rPr>
              <a:t>Primero, agrega los nombres de clase y vincúlalos con los conectores apropiados, prestando especial atención a la cardinalidad o las herencias. Deja los atributos y funciones para más tarde, una vez que esté la estructura del diagrama resuelta.</a:t>
            </a:r>
            <a:endParaRPr>
              <a:solidFill>
                <a:schemeClr val="lt1"/>
              </a:solidFill>
            </a:endParaRPr>
          </a:p>
        </p:txBody>
      </p:sp>
      <p:sp>
        <p:nvSpPr>
          <p:cNvPr id="362" name="Google Shape;362;p51"/>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DIAGRAMA DE CLASES. IMPLEMENTACIÓN.</a:t>
            </a:r>
            <a:endParaRPr/>
          </a:p>
        </p:txBody>
      </p:sp>
      <p:sp>
        <p:nvSpPr>
          <p:cNvPr id="363" name="Google Shape;363;p51"/>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a:t>Pasos a seguir</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2"/>
          <p:cNvSpPr txBox="1"/>
          <p:nvPr>
            <p:ph idx="2" type="body"/>
          </p:nvPr>
        </p:nvSpPr>
        <p:spPr>
          <a:xfrm>
            <a:off x="795250" y="1610025"/>
            <a:ext cx="7857300" cy="3312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s">
                <a:solidFill>
                  <a:schemeClr val="lt1"/>
                </a:solidFill>
              </a:rPr>
              <a:t>Si el diagrama es muy grande dividirlo en varios</a:t>
            </a:r>
            <a:endParaRPr>
              <a:solidFill>
                <a:schemeClr val="lt1"/>
              </a:solidFill>
            </a:endParaRPr>
          </a:p>
          <a:p>
            <a:pPr indent="-330200" lvl="0" marL="457200" rtl="0" algn="l">
              <a:spcBef>
                <a:spcPts val="0"/>
              </a:spcBef>
              <a:spcAft>
                <a:spcPts val="0"/>
              </a:spcAft>
              <a:buClr>
                <a:schemeClr val="lt1"/>
              </a:buClr>
              <a:buSzPts val="1600"/>
              <a:buChar char="●"/>
            </a:pPr>
            <a:r>
              <a:rPr lang="es">
                <a:solidFill>
                  <a:schemeClr val="lt1"/>
                </a:solidFill>
              </a:rPr>
              <a:t>Realizar primero un diagrama de clases solo con los nombres de las clases y sus relaciones (modelo conceptual)</a:t>
            </a:r>
            <a:endParaRPr>
              <a:solidFill>
                <a:schemeClr val="lt1"/>
              </a:solidFill>
            </a:endParaRPr>
          </a:p>
          <a:p>
            <a:pPr indent="-330200" lvl="0" marL="457200" rtl="0" algn="l">
              <a:spcBef>
                <a:spcPts val="0"/>
              </a:spcBef>
              <a:spcAft>
                <a:spcPts val="0"/>
              </a:spcAft>
              <a:buClr>
                <a:schemeClr val="lt1"/>
              </a:buClr>
              <a:buSzPts val="1600"/>
              <a:buChar char="●"/>
            </a:pPr>
            <a:r>
              <a:rPr lang="es">
                <a:solidFill>
                  <a:schemeClr val="lt1"/>
                </a:solidFill>
              </a:rPr>
              <a:t>Realizar posteriormente el diagrama de clases completo con sus atributos</a:t>
            </a:r>
            <a:endParaRPr>
              <a:solidFill>
                <a:schemeClr val="lt1"/>
              </a:solidFill>
            </a:endParaRPr>
          </a:p>
          <a:p>
            <a:pPr indent="-330200" lvl="0" marL="457200" rtl="0" algn="l">
              <a:spcBef>
                <a:spcPts val="0"/>
              </a:spcBef>
              <a:spcAft>
                <a:spcPts val="0"/>
              </a:spcAft>
              <a:buClr>
                <a:schemeClr val="lt1"/>
              </a:buClr>
              <a:buSzPts val="1600"/>
              <a:buChar char="●"/>
            </a:pPr>
            <a:r>
              <a:rPr lang="es">
                <a:solidFill>
                  <a:schemeClr val="lt1"/>
                </a:solidFill>
              </a:rPr>
              <a:t>No cruzar líneas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369" name="Google Shape;369;p52"/>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3. DIAGRAMA DE CLASES. IMPLEMENTACIÓN.</a:t>
            </a:r>
            <a:endParaRPr/>
          </a:p>
        </p:txBody>
      </p:sp>
      <p:sp>
        <p:nvSpPr>
          <p:cNvPr id="370" name="Google Shape;370;p52"/>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sz="1600">
                <a:solidFill>
                  <a:schemeClr val="lt1"/>
                </a:solidFill>
              </a:rPr>
              <a:t>Consejos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3"/>
          <p:cNvSpPr txBox="1"/>
          <p:nvPr>
            <p:ph idx="2" type="body"/>
          </p:nvPr>
        </p:nvSpPr>
        <p:spPr>
          <a:xfrm>
            <a:off x="795250" y="1610025"/>
            <a:ext cx="7857300" cy="30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Realizar la actividad del tema correspondiente a Diagramas de clases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s" u="sng">
                <a:solidFill>
                  <a:schemeClr val="hlink"/>
                </a:solidFill>
                <a:hlinkClick r:id="rId3"/>
              </a:rPr>
              <a:t>https://docs.google.com/document/d/1QGSrhUjaIID9PSf0Vo3hAK8P2CYZ2NfpOZllQW3L0uE/edit?usp=sharing</a:t>
            </a:r>
            <a:endParaRPr/>
          </a:p>
        </p:txBody>
      </p:sp>
      <p:sp>
        <p:nvSpPr>
          <p:cNvPr id="376" name="Google Shape;376;p53"/>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lt1"/>
                </a:solidFill>
              </a:rPr>
              <a:t>EJERCICIO DE CLASE</a:t>
            </a:r>
            <a:endParaRPr/>
          </a:p>
        </p:txBody>
      </p:sp>
      <p:sp>
        <p:nvSpPr>
          <p:cNvPr id="377" name="Google Shape;377;p53"/>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sz="1600"/>
              <a:t>Ejercicio. Empresa.</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1"/>
          <p:cNvSpPr txBox="1"/>
          <p:nvPr>
            <p:ph idx="2" type="body"/>
          </p:nvPr>
        </p:nvSpPr>
        <p:spPr>
          <a:xfrm>
            <a:off x="795250" y="1610025"/>
            <a:ext cx="7857300" cy="3049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p>
          <a:p>
            <a:pPr indent="-330200" lvl="0" marL="457200" rtl="0" algn="l">
              <a:lnSpc>
                <a:spcPct val="115000"/>
              </a:lnSpc>
              <a:spcBef>
                <a:spcPts val="0"/>
              </a:spcBef>
              <a:spcAft>
                <a:spcPts val="0"/>
              </a:spcAft>
              <a:buSzPts val="1600"/>
              <a:buChar char="●"/>
            </a:pPr>
            <a:r>
              <a:rPr lang="es"/>
              <a:t>UML es un lenguaje, no es un proceso (metodología)</a:t>
            </a:r>
            <a:endParaRPr/>
          </a:p>
          <a:p>
            <a:pPr indent="-330200" lvl="0" marL="457200" rtl="0" algn="l">
              <a:lnSpc>
                <a:spcPct val="115000"/>
              </a:lnSpc>
              <a:spcBef>
                <a:spcPts val="0"/>
              </a:spcBef>
              <a:spcAft>
                <a:spcPts val="0"/>
              </a:spcAft>
              <a:buSzPts val="1600"/>
              <a:buChar char="●"/>
            </a:pPr>
            <a:r>
              <a:rPr lang="es"/>
              <a:t>Es un lenguaje utilizado para documentar</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t>● Bloques básicos de construcción</a:t>
            </a:r>
            <a:endParaRPr/>
          </a:p>
          <a:p>
            <a:pPr indent="0" lvl="0" marL="457200" rtl="0" algn="l">
              <a:lnSpc>
                <a:spcPct val="115000"/>
              </a:lnSpc>
              <a:spcBef>
                <a:spcPts val="0"/>
              </a:spcBef>
              <a:spcAft>
                <a:spcPts val="0"/>
              </a:spcAft>
              <a:buNone/>
            </a:pPr>
            <a:r>
              <a:rPr lang="es"/>
              <a:t>○ Elementos. Como los nombres.</a:t>
            </a:r>
            <a:endParaRPr/>
          </a:p>
          <a:p>
            <a:pPr indent="0" lvl="0" marL="457200" rtl="0" algn="l">
              <a:lnSpc>
                <a:spcPct val="115000"/>
              </a:lnSpc>
              <a:spcBef>
                <a:spcPts val="0"/>
              </a:spcBef>
              <a:spcAft>
                <a:spcPts val="0"/>
              </a:spcAft>
              <a:buNone/>
            </a:pPr>
            <a:r>
              <a:rPr lang="es"/>
              <a:t>○ Relaciones (conectan elementos)</a:t>
            </a:r>
            <a:endParaRPr/>
          </a:p>
          <a:p>
            <a:pPr indent="0" lvl="0" marL="457200" rtl="0" algn="l">
              <a:lnSpc>
                <a:spcPct val="115000"/>
              </a:lnSpc>
              <a:spcBef>
                <a:spcPts val="0"/>
              </a:spcBef>
              <a:spcAft>
                <a:spcPts val="0"/>
              </a:spcAft>
              <a:buNone/>
            </a:pPr>
            <a:r>
              <a:rPr lang="es"/>
              <a:t>○ Diagramas. Reglas gramaticales (qué elementos y qué relaciones)</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t>La idea es ver un diagrama para saber qué hace el software</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
        <p:nvSpPr>
          <p:cNvPr id="64" name="Google Shape;64;p11"/>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3.</a:t>
            </a:r>
            <a:r>
              <a:rPr lang="es"/>
              <a:t> UML. LENGUAJE UNIFICADO DE MODELADO</a:t>
            </a:r>
            <a:endParaRPr/>
          </a:p>
          <a:p>
            <a:pPr indent="0" lvl="0" marL="0" rtl="0" algn="l">
              <a:lnSpc>
                <a:spcPct val="100000"/>
              </a:lnSpc>
              <a:spcBef>
                <a:spcPts val="0"/>
              </a:spcBef>
              <a:spcAft>
                <a:spcPts val="0"/>
              </a:spcAft>
              <a:buNone/>
            </a:pPr>
            <a:r>
              <a:t/>
            </a:r>
            <a:endParaRPr/>
          </a:p>
        </p:txBody>
      </p:sp>
      <p:sp>
        <p:nvSpPr>
          <p:cNvPr id="65" name="Google Shape;65;p11"/>
          <p:cNvSpPr txBox="1"/>
          <p:nvPr/>
        </p:nvSpPr>
        <p:spPr>
          <a:xfrm>
            <a:off x="941250" y="1086925"/>
            <a:ext cx="72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6" name="Google Shape;66;p11"/>
          <p:cNvSpPr txBox="1"/>
          <p:nvPr/>
        </p:nvSpPr>
        <p:spPr>
          <a:xfrm>
            <a:off x="861125" y="1186950"/>
            <a:ext cx="7354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900">
                <a:solidFill>
                  <a:srgbClr val="FFFFFF"/>
                </a:solidFill>
                <a:latin typeface="Open Sans"/>
                <a:ea typeface="Open Sans"/>
                <a:cs typeface="Open Sans"/>
                <a:sym typeface="Open Sans"/>
              </a:rPr>
              <a:t>3.1 Lenguaje</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idx="2" type="body"/>
          </p:nvPr>
        </p:nvSpPr>
        <p:spPr>
          <a:xfrm>
            <a:off x="795250" y="1610025"/>
            <a:ext cx="7857300" cy="304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349250" lvl="0" marL="457200" rtl="0" algn="l">
              <a:lnSpc>
                <a:spcPct val="115000"/>
              </a:lnSpc>
              <a:spcBef>
                <a:spcPts val="0"/>
              </a:spcBef>
              <a:spcAft>
                <a:spcPts val="0"/>
              </a:spcAft>
              <a:buSzPts val="1900"/>
              <a:buChar char="●"/>
            </a:pPr>
            <a:r>
              <a:rPr lang="es" sz="1900"/>
              <a:t>Unified Modeling Language (UML): unificación de las notaciones de sus métodos.</a:t>
            </a:r>
            <a:endParaRPr sz="1900"/>
          </a:p>
          <a:p>
            <a:pPr indent="-349250" lvl="0" marL="457200" rtl="0" algn="l">
              <a:lnSpc>
                <a:spcPct val="115000"/>
              </a:lnSpc>
              <a:spcBef>
                <a:spcPts val="0"/>
              </a:spcBef>
              <a:spcAft>
                <a:spcPts val="0"/>
              </a:spcAft>
              <a:buSzPts val="1900"/>
              <a:buChar char="●"/>
            </a:pPr>
            <a:r>
              <a:rPr lang="es" sz="1900"/>
              <a:t>La última versión es UML 2.5. Tiene poca aceptación. Se sigue usando UML 2.0</a:t>
            </a:r>
            <a:endParaRPr sz="1900"/>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
        <p:nvSpPr>
          <p:cNvPr id="72" name="Google Shape;72;p12"/>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3. UML. LENGUAJE UNIFICADO DE MODELADO</a:t>
            </a:r>
            <a:endParaRPr/>
          </a:p>
          <a:p>
            <a:pPr indent="0" lvl="0" marL="0" rtl="0" algn="l">
              <a:lnSpc>
                <a:spcPct val="100000"/>
              </a:lnSpc>
              <a:spcBef>
                <a:spcPts val="0"/>
              </a:spcBef>
              <a:spcAft>
                <a:spcPts val="0"/>
              </a:spcAft>
              <a:buNone/>
            </a:pPr>
            <a:r>
              <a:t/>
            </a:r>
            <a:endParaRPr/>
          </a:p>
        </p:txBody>
      </p:sp>
      <p:sp>
        <p:nvSpPr>
          <p:cNvPr id="73" name="Google Shape;73;p12"/>
          <p:cNvSpPr txBox="1"/>
          <p:nvPr/>
        </p:nvSpPr>
        <p:spPr>
          <a:xfrm>
            <a:off x="941250" y="1086925"/>
            <a:ext cx="72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4" name="Google Shape;74;p12"/>
          <p:cNvSpPr txBox="1"/>
          <p:nvPr/>
        </p:nvSpPr>
        <p:spPr>
          <a:xfrm>
            <a:off x="861125" y="1186950"/>
            <a:ext cx="7354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900">
                <a:solidFill>
                  <a:srgbClr val="FFFFFF"/>
                </a:solidFill>
                <a:latin typeface="Open Sans"/>
                <a:ea typeface="Open Sans"/>
                <a:cs typeface="Open Sans"/>
                <a:sym typeface="Open Sans"/>
              </a:rPr>
              <a:t>3.1 Unificado</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3"/>
          <p:cNvSpPr txBox="1"/>
          <p:nvPr>
            <p:ph idx="2" type="body"/>
          </p:nvPr>
        </p:nvSpPr>
        <p:spPr>
          <a:xfrm>
            <a:off x="795250" y="1610025"/>
            <a:ext cx="7857300" cy="30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100"/>
              <a:t>Modelar es  crear una representación visual de la realidad.</a:t>
            </a:r>
            <a:endParaRPr sz="2100"/>
          </a:p>
          <a:p>
            <a:pPr indent="0" lvl="0" marL="0" rtl="0" algn="l">
              <a:spcBef>
                <a:spcPts val="0"/>
              </a:spcBef>
              <a:spcAft>
                <a:spcPts val="0"/>
              </a:spcAft>
              <a:buNone/>
            </a:pPr>
            <a:r>
              <a:rPr lang="es" sz="2100"/>
              <a:t>Modelar </a:t>
            </a:r>
            <a:r>
              <a:rPr lang="es" sz="2100" u="sng"/>
              <a:t>no es solo hacer diagramas</a:t>
            </a:r>
            <a:endParaRPr sz="2100" u="sng"/>
          </a:p>
        </p:txBody>
      </p:sp>
      <p:sp>
        <p:nvSpPr>
          <p:cNvPr id="80" name="Google Shape;80;p13"/>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3. UML. LENGUAJE UNIFICADO DE MODELADO</a:t>
            </a:r>
            <a:endParaRPr/>
          </a:p>
          <a:p>
            <a:pPr indent="0" lvl="0" marL="0" rtl="0" algn="l">
              <a:lnSpc>
                <a:spcPct val="100000"/>
              </a:lnSpc>
              <a:spcBef>
                <a:spcPts val="0"/>
              </a:spcBef>
              <a:spcAft>
                <a:spcPts val="0"/>
              </a:spcAft>
              <a:buNone/>
            </a:pPr>
            <a:r>
              <a:t/>
            </a:r>
            <a:endParaRPr/>
          </a:p>
        </p:txBody>
      </p:sp>
      <p:sp>
        <p:nvSpPr>
          <p:cNvPr id="81" name="Google Shape;81;p13"/>
          <p:cNvSpPr txBox="1"/>
          <p:nvPr/>
        </p:nvSpPr>
        <p:spPr>
          <a:xfrm>
            <a:off x="941250" y="1086925"/>
            <a:ext cx="72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2" name="Google Shape;82;p13"/>
          <p:cNvSpPr txBox="1"/>
          <p:nvPr/>
        </p:nvSpPr>
        <p:spPr>
          <a:xfrm>
            <a:off x="861125" y="1186950"/>
            <a:ext cx="7354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900">
                <a:solidFill>
                  <a:srgbClr val="FFFFFF"/>
                </a:solidFill>
                <a:latin typeface="Open Sans"/>
                <a:ea typeface="Open Sans"/>
                <a:cs typeface="Open Sans"/>
                <a:sym typeface="Open Sans"/>
              </a:rPr>
              <a:t>3.1 Modelado</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ph idx="2" type="body"/>
          </p:nvPr>
        </p:nvSpPr>
        <p:spPr>
          <a:xfrm>
            <a:off x="795250" y="1610025"/>
            <a:ext cx="7857300" cy="3049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s" sz="1800"/>
              <a:t>La principal característica de UML es que es un lenguaje de modelado software de propósito general y </a:t>
            </a:r>
            <a:r>
              <a:rPr lang="es" sz="1800" u="sng"/>
              <a:t>estándar</a:t>
            </a:r>
            <a:endParaRPr sz="1800" u="sng"/>
          </a:p>
          <a:p>
            <a:pPr indent="-342900" lvl="0" marL="457200" rtl="0" algn="l">
              <a:lnSpc>
                <a:spcPct val="115000"/>
              </a:lnSpc>
              <a:spcBef>
                <a:spcPts val="0"/>
              </a:spcBef>
              <a:spcAft>
                <a:spcPts val="0"/>
              </a:spcAft>
              <a:buSzPts val="1800"/>
              <a:buChar char="●"/>
            </a:pPr>
            <a:r>
              <a:rPr lang="es" sz="1800"/>
              <a:t>Gracias a que es un lenguaje estándar, sus reglas están bien definidas y </a:t>
            </a:r>
            <a:r>
              <a:rPr lang="es" sz="1800" u="sng"/>
              <a:t>se pueden intercambiar diagramas y modelados</a:t>
            </a:r>
            <a:endParaRPr sz="1800" u="sng"/>
          </a:p>
          <a:p>
            <a:pPr indent="-342900" lvl="0" marL="457200" rtl="0" algn="l">
              <a:lnSpc>
                <a:spcPct val="115000"/>
              </a:lnSpc>
              <a:spcBef>
                <a:spcPts val="0"/>
              </a:spcBef>
              <a:spcAft>
                <a:spcPts val="0"/>
              </a:spcAft>
              <a:buSzPts val="1800"/>
              <a:buChar char="●"/>
            </a:pPr>
            <a:r>
              <a:rPr lang="es" sz="1800"/>
              <a:t>Gracias a la utilización de este lenguaje tenemos una fuerte </a:t>
            </a:r>
            <a:r>
              <a:rPr lang="es" sz="1800" u="sng"/>
              <a:t>ayuda visual</a:t>
            </a:r>
            <a:r>
              <a:rPr lang="es" sz="1800"/>
              <a:t> para la construcción del software.</a:t>
            </a:r>
            <a:endParaRPr sz="1800"/>
          </a:p>
          <a:p>
            <a:pPr indent="0" lvl="0" marL="0" rtl="0" algn="l">
              <a:lnSpc>
                <a:spcPct val="115000"/>
              </a:lnSpc>
              <a:spcBef>
                <a:spcPts val="0"/>
              </a:spcBef>
              <a:spcAft>
                <a:spcPts val="0"/>
              </a:spcAft>
              <a:buNone/>
            </a:pPr>
            <a:r>
              <a:t/>
            </a:r>
            <a:endParaRPr/>
          </a:p>
        </p:txBody>
      </p:sp>
      <p:sp>
        <p:nvSpPr>
          <p:cNvPr id="88" name="Google Shape;88;p14"/>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3</a:t>
            </a:r>
            <a:r>
              <a:rPr lang="es"/>
              <a:t>. UML</a:t>
            </a:r>
            <a:endParaRPr/>
          </a:p>
        </p:txBody>
      </p:sp>
      <p:sp>
        <p:nvSpPr>
          <p:cNvPr id="89" name="Google Shape;89;p14"/>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sz="1600"/>
              <a:t>3.2 Características principales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idx="2" type="body"/>
          </p:nvPr>
        </p:nvSpPr>
        <p:spPr>
          <a:xfrm>
            <a:off x="795250" y="1610025"/>
            <a:ext cx="7857300" cy="3049200"/>
          </a:xfrm>
          <a:prstGeom prst="rect">
            <a:avLst/>
          </a:prstGeom>
          <a:noFill/>
          <a:ln>
            <a:noFill/>
          </a:ln>
        </p:spPr>
        <p:txBody>
          <a:bodyPr anchorCtr="0" anchor="t" bIns="91425" lIns="91425" spcFirstLastPara="1" rIns="91425" wrap="square" tIns="91425">
            <a:noAutofit/>
          </a:bodyPr>
          <a:lstStyle/>
          <a:p>
            <a:pPr indent="-330200" lvl="0" marL="457200" marR="76200" rtl="0" algn="just">
              <a:lnSpc>
                <a:spcPct val="103000"/>
              </a:lnSpc>
              <a:spcBef>
                <a:spcPts val="1200"/>
              </a:spcBef>
              <a:spcAft>
                <a:spcPts val="0"/>
              </a:spcAft>
              <a:buSzPts val="1600"/>
              <a:buChar char="●"/>
            </a:pPr>
            <a:r>
              <a:rPr lang="es"/>
              <a:t>UML ha ido evolucionando a lo largo del tiempo con el fin de añadir nuevas funcionalidades y poder adaptarse a las necesidades y desarrollo de los nuevos lenguajes de programación orientados a objetos.</a:t>
            </a:r>
            <a:endParaRPr/>
          </a:p>
          <a:p>
            <a:pPr indent="-330200" lvl="0" marL="457200" marR="76200" rtl="0" algn="just">
              <a:lnSpc>
                <a:spcPct val="103000"/>
              </a:lnSpc>
              <a:spcBef>
                <a:spcPts val="0"/>
              </a:spcBef>
              <a:spcAft>
                <a:spcPts val="0"/>
              </a:spcAft>
              <a:buSzPts val="1600"/>
              <a:buChar char="●"/>
            </a:pPr>
            <a:r>
              <a:rPr lang="es"/>
              <a:t>En la evolución de UML se puede observar que existen tres principales versiones: UML 1.0, UML 1.x , UML 2.0 (versión actual más utilizada) y UML2.5.</a:t>
            </a:r>
            <a:endParaRPr/>
          </a:p>
          <a:p>
            <a:pPr indent="0" lvl="0" marL="457200" marR="76200" rtl="0" algn="just">
              <a:lnSpc>
                <a:spcPct val="103000"/>
              </a:lnSpc>
              <a:spcBef>
                <a:spcPts val="1200"/>
              </a:spcBef>
              <a:spcAft>
                <a:spcPts val="0"/>
              </a:spcAft>
              <a:buNone/>
            </a:pPr>
            <a:r>
              <a:t/>
            </a:r>
            <a:endParaRPr/>
          </a:p>
          <a:p>
            <a:pPr indent="0" lvl="0" marL="0" rtl="0" algn="l">
              <a:lnSpc>
                <a:spcPct val="115000"/>
              </a:lnSpc>
              <a:spcBef>
                <a:spcPts val="1200"/>
              </a:spcBef>
              <a:spcAft>
                <a:spcPts val="0"/>
              </a:spcAft>
              <a:buNone/>
            </a:pPr>
            <a:r>
              <a:t/>
            </a:r>
            <a:endParaRPr/>
          </a:p>
        </p:txBody>
      </p:sp>
      <p:sp>
        <p:nvSpPr>
          <p:cNvPr id="95" name="Google Shape;95;p15"/>
          <p:cNvSpPr txBox="1"/>
          <p:nvPr>
            <p:ph type="title"/>
          </p:nvPr>
        </p:nvSpPr>
        <p:spPr>
          <a:xfrm>
            <a:off x="795250" y="384125"/>
            <a:ext cx="7857300" cy="5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5</a:t>
            </a:r>
            <a:r>
              <a:rPr lang="es"/>
              <a:t>. VERSIONES UML Y HERRAMIENTAS</a:t>
            </a:r>
            <a:endParaRPr/>
          </a:p>
        </p:txBody>
      </p:sp>
      <p:sp>
        <p:nvSpPr>
          <p:cNvPr id="96" name="Google Shape;96;p15"/>
          <p:cNvSpPr txBox="1"/>
          <p:nvPr>
            <p:ph idx="1" type="subTitle"/>
          </p:nvPr>
        </p:nvSpPr>
        <p:spPr>
          <a:xfrm>
            <a:off x="795250" y="1005250"/>
            <a:ext cx="78573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s" sz="1600"/>
              <a:t>5</a:t>
            </a:r>
            <a:r>
              <a:rPr lang="es" sz="1600"/>
              <a:t>.1 Versiones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DAC">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