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19B8-9B4D-40A0-B3C3-23AA9FA34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E312F-81EC-4914-BE07-423FBE89C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55611-CCF7-45DC-A692-B9462243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EB4A2-1EE0-46D0-A6A6-EA40429E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2B1E0-A976-4EF5-AD9E-385F0A33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921A2-B802-4181-8AE9-E1267CDB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3F4BB-1598-4057-A79C-D9BB0FB30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416E2-F12D-4356-8910-16DA69BA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7D971-5FA9-48FA-8AB6-2DE2E5F2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6BAC7-4BF3-4B9F-8ACB-416FC378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D91C2F-9032-4FDB-89F5-3CD2804B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37E6B-2042-4CC2-85B5-6BF50754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18916-F95B-4CA9-8E56-9A3AF144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E74B9-D800-446F-8A4E-5DC2F9E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9B9D2-2750-49F1-AA97-0989E1B3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F5A6-804A-4953-971D-A8A964BD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7DFBC-F396-4B0E-91FF-9C1E5E37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20870-D6D2-446B-B400-7985F403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DC20-032A-4C1A-8C86-76CDDBDA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5CA0-23C5-4AFE-BCA5-2FF35A01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E6F5-6213-42D9-8FBE-8F96BA5F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32C76-66DF-4A4E-B5F3-7E6B7FAC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D9893-F535-476E-950C-BE6BCBC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0CECD-EC7C-45C0-9208-35937B49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8351B-5E9D-45C3-8E0A-443B6B8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1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4364-2264-40D0-95B2-0E04079F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83351-2F99-43FF-BFD0-E6567A04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3340ED-772E-41FA-99CA-953EDF8F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134A1-471B-4892-A93E-7E6FE759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80DEF-64C6-4363-8B9C-52DCF6D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A5EB5-F374-405A-A2B1-21A80EF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1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9895E-F8E5-4820-B20C-55C80245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F1C10-10DB-47EC-8B60-F4C53144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02A54-31D6-4E34-8006-FE99A5FD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727FE6-684F-41AA-9317-4D5F50E7D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C885CF-CBDD-4733-ACA9-332B5E20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C75FC3-49C6-42BA-9420-8B0767A2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BC068-97B8-4AA5-AD21-7E0FDE8F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F683F-76BB-456B-A37E-7EFF2E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2B29-77D5-4132-BEEB-34E872AC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D3EBD-7405-4234-B9D0-03F914E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14A16A-68B7-4EA3-AF2C-A72DE99B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5E5618-114A-4BCF-9EB8-383ED99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59FB31-D447-4B7E-B47F-590A9A4A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315E8C-D1DC-499D-941D-2D30F6E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53B996-7C64-4112-B81E-E1631DB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6D1B-F987-4FFA-A056-A76A0468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673DA-023C-4B3C-B6D9-15413ED5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E59524-B289-4C3A-9113-5463C6BC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29EA8-DCE4-4F9C-BE05-65E604A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B2AE1-9318-4E86-B746-79F54F9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5322F-F1BD-484D-9F1A-C5FB4DFF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41AC-4D4A-4629-9B73-84484B5D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DAF108-03D7-49EF-A190-2A98E2F5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580A5-5104-48DF-92D4-09F962E9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20662-5942-4165-974C-642F424D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B73A0-6E7E-48E0-9A86-45AA8E42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DA6E3-DB69-498D-9435-50135373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6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DBA1F9-56A5-4BF6-B472-AD0E0E1E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18915-7E33-4BB8-A8DD-88579DB0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6D1C5-E1EC-4058-B010-9A73B7ECC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31B9-CE8C-48E8-8DA1-2F760BF7DC0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5A782-0AB0-405B-8043-8D421020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2DBE6-6F32-4C5B-9821-1D16FB12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C262-8E68-4BF8-9CC8-F54458490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F342-326B-4CEB-8D0C-CB64267BF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660"/>
            <a:ext cx="9144000" cy="2387600"/>
          </a:xfrm>
        </p:spPr>
        <p:txBody>
          <a:bodyPr/>
          <a:lstStyle/>
          <a:p>
            <a:r>
              <a:rPr lang="ko-KR" altLang="en-US" dirty="0"/>
              <a:t>확률통계론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99745-048B-429B-9471-F11209D4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2834"/>
            <a:ext cx="9144000" cy="2174966"/>
          </a:xfrm>
        </p:spPr>
        <p:txBody>
          <a:bodyPr/>
          <a:lstStyle/>
          <a:p>
            <a:r>
              <a:rPr lang="en-US" altLang="ko-KR" dirty="0"/>
              <a:t>Project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소프트웨어학과 정다빈</a:t>
            </a:r>
            <a:r>
              <a:rPr lang="en-US" altLang="ko-KR" dirty="0"/>
              <a:t>(2016124196)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38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A3E4F-BB74-4C53-8C60-C9986162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A21D02-B38C-4DD4-80D0-29150694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5295900"/>
            <a:ext cx="1154803" cy="4862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241B74-9644-447C-8E74-A083C737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32" y="6167444"/>
            <a:ext cx="1103618" cy="400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1FAFF9-786A-4884-BD16-73510281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059" y="5095879"/>
            <a:ext cx="2599877" cy="5762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DBC1B5-F322-44E7-843D-E72BDB8A8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05" y="5578588"/>
            <a:ext cx="2508436" cy="6128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80495A-15E9-432F-8361-DBD780169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059" y="6139595"/>
            <a:ext cx="2599877" cy="5969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8CC5BCC-D341-46C0-BC2C-22756629C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69248"/>
            <a:ext cx="96107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EEF9-55B8-42C3-A612-64B7FFDD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3D88B5-C484-461B-8B89-938859FB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9" y="5262943"/>
            <a:ext cx="1038225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65B154-1F05-473D-8755-8D3AD556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76" y="5939599"/>
            <a:ext cx="971550" cy="4286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7E4D288-66FD-474E-8E33-332EA162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89" y="5663021"/>
            <a:ext cx="1704975" cy="371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AA2CAA-0C02-4A68-9782-D71478083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13" y="6153911"/>
            <a:ext cx="1838325" cy="390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6EEF4D-7AD2-4B3F-BA5A-0106CF6CB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50447"/>
            <a:ext cx="10703458" cy="32546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1104DCA-854C-4A9A-BBE8-1B438810B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262" y="5084010"/>
            <a:ext cx="1809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1420A-D614-4B64-A224-F841348E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C2861-7B9E-4769-AD93-F711E1FA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89" y="5433441"/>
            <a:ext cx="89535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B77722-0883-4959-A148-1B20BC2F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26" y="6030848"/>
            <a:ext cx="981075" cy="428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8D3B68-B422-45DB-8E54-0EAC2376A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4" y="5649848"/>
            <a:ext cx="1809750" cy="381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8E3E2A-46CE-4400-B061-83FC7AAA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412" y="6113591"/>
            <a:ext cx="1800225" cy="419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B5D12-7C84-4F62-BFD0-F06BE42B7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564450"/>
            <a:ext cx="10193465" cy="33978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ECA846-DE60-4CE5-8E28-42DFF4E0A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668" y="5177124"/>
            <a:ext cx="1619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3E981-A0BC-44C0-A931-8121D256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#3 – Repeat #2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27E9DA-A595-48D5-8166-CABF496E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0400" cy="44882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617D55-1E43-4A9A-83C5-277164F2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5" y="1690688"/>
            <a:ext cx="10983895" cy="4651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3C726E-4675-44F6-9C44-25645C5B1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05" y="1772984"/>
            <a:ext cx="10983895" cy="49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CADB-E2C9-426F-B199-4E7F34D4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EA83E8-5682-479D-9144-936FFACC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1549226"/>
            <a:ext cx="11173968" cy="37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CADB-E2C9-426F-B199-4E7F34D4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EA83E8-5682-479D-9144-936FFACC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1549226"/>
            <a:ext cx="11173968" cy="3759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03058B-2B60-44D1-ADBA-4AFBD204D6ED}"/>
              </a:ext>
            </a:extLst>
          </p:cNvPr>
          <p:cNvSpPr txBox="1"/>
          <p:nvPr/>
        </p:nvSpPr>
        <p:spPr>
          <a:xfrm>
            <a:off x="509016" y="5848350"/>
            <a:ext cx="11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n</a:t>
            </a:r>
            <a:r>
              <a:rPr lang="ko-KR" altLang="en-US" dirty="0"/>
              <a:t>의 값이 커질수록 표본집단의 평균</a:t>
            </a:r>
            <a:r>
              <a:rPr lang="en-US" altLang="ko-KR" dirty="0"/>
              <a:t>, </a:t>
            </a:r>
            <a:r>
              <a:rPr lang="ko-KR" altLang="en-US" dirty="0"/>
              <a:t>분산이 모집단의 평균</a:t>
            </a:r>
            <a:r>
              <a:rPr lang="en-US" altLang="ko-KR" dirty="0"/>
              <a:t>, </a:t>
            </a:r>
            <a:r>
              <a:rPr lang="ko-KR" altLang="en-US" dirty="0"/>
              <a:t>분산과 가까워지고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23B796-0859-45BC-BD67-FFED99E32F12}"/>
              </a:ext>
            </a:extLst>
          </p:cNvPr>
          <p:cNvSpPr/>
          <p:nvPr/>
        </p:nvSpPr>
        <p:spPr>
          <a:xfrm>
            <a:off x="2754630" y="2314575"/>
            <a:ext cx="8898255" cy="7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CADB-E2C9-426F-B199-4E7F34D4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EA83E8-5682-479D-9144-936FFACC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1549226"/>
            <a:ext cx="11173968" cy="3759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03058B-2B60-44D1-ADBA-4AFBD204D6ED}"/>
              </a:ext>
            </a:extLst>
          </p:cNvPr>
          <p:cNvSpPr txBox="1"/>
          <p:nvPr/>
        </p:nvSpPr>
        <p:spPr>
          <a:xfrm>
            <a:off x="509016" y="5848350"/>
            <a:ext cx="11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n</a:t>
            </a:r>
            <a:r>
              <a:rPr lang="ko-KR" altLang="en-US" dirty="0"/>
              <a:t>의 값이 커질수록 모집단의 평균과 분산을 추정하는 범위가 좁혀지고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23B796-0859-45BC-BD67-FFED99E32F12}"/>
              </a:ext>
            </a:extLst>
          </p:cNvPr>
          <p:cNvSpPr/>
          <p:nvPr/>
        </p:nvSpPr>
        <p:spPr>
          <a:xfrm>
            <a:off x="2754630" y="3067049"/>
            <a:ext cx="8900160" cy="2241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CADB-E2C9-426F-B199-4E7F34D4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EA83E8-5682-479D-9144-936FFACC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1549226"/>
            <a:ext cx="11173968" cy="37595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B738B6-7607-493C-881F-34B0B7145B7F}"/>
              </a:ext>
            </a:extLst>
          </p:cNvPr>
          <p:cNvSpPr/>
          <p:nvPr/>
        </p:nvSpPr>
        <p:spPr>
          <a:xfrm>
            <a:off x="2750820" y="3058160"/>
            <a:ext cx="8897620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99F5D3-7140-4120-A5E3-24DBA5880F42}"/>
              </a:ext>
            </a:extLst>
          </p:cNvPr>
          <p:cNvSpPr/>
          <p:nvPr/>
        </p:nvSpPr>
        <p:spPr>
          <a:xfrm>
            <a:off x="2750820" y="4538980"/>
            <a:ext cx="8897620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DC2056-23BF-4B81-8590-4FED95DED154}"/>
              </a:ext>
            </a:extLst>
          </p:cNvPr>
          <p:cNvCxnSpPr>
            <a:cxnSpLocks/>
          </p:cNvCxnSpPr>
          <p:nvPr/>
        </p:nvCxnSpPr>
        <p:spPr>
          <a:xfrm flipV="1">
            <a:off x="6751320" y="3931920"/>
            <a:ext cx="472440" cy="342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4384B8-93FD-4860-88EB-5FE83098C77C}"/>
              </a:ext>
            </a:extLst>
          </p:cNvPr>
          <p:cNvCxnSpPr/>
          <p:nvPr/>
        </p:nvCxnSpPr>
        <p:spPr>
          <a:xfrm>
            <a:off x="7170420" y="3931920"/>
            <a:ext cx="441960" cy="342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8E5F0A-98E3-4800-9BAF-0813286F43F6}"/>
              </a:ext>
            </a:extLst>
          </p:cNvPr>
          <p:cNvSpPr txBox="1"/>
          <p:nvPr/>
        </p:nvSpPr>
        <p:spPr>
          <a:xfrm>
            <a:off x="509016" y="5704130"/>
            <a:ext cx="111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모집단의 분산을 모르는 상태에서 모집단의 평균을 추정하는 것이</a:t>
            </a:r>
            <a:r>
              <a:rPr lang="en-US" altLang="ko-KR" dirty="0"/>
              <a:t> </a:t>
            </a:r>
            <a:r>
              <a:rPr lang="ko-KR" altLang="en-US" dirty="0"/>
              <a:t>모집단의 분산을 알고 있는 상태에서 모집단의 평균을 추정하는 것보다 구간이 더 넓다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61334-D7F6-48BA-B8B3-526D3A0E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800" dirty="0"/>
              <a:t>감사합니다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547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E99D5-57EF-43F4-80BC-1DCD695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rnd">
            <a:noFill/>
            <a:prstDash val="solid"/>
          </a:ln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9AF98-870E-48ED-BE76-BCD9D2BD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180000"/>
          <a:lstStyle/>
          <a:p>
            <a:pPr marL="514350" indent="-514350">
              <a:buAutoNum type="arabicPeriod"/>
            </a:pPr>
            <a:r>
              <a:rPr lang="ko-KR" altLang="en-US" dirty="0"/>
              <a:t>모듈과 클래스 불러오기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estimation.py </a:t>
            </a:r>
            <a:r>
              <a:rPr lang="ko-KR" altLang="en-US" dirty="0"/>
              <a:t>파일 설명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Project #1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Project #2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Project #3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비교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8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D95D9-2AF0-46C0-8A70-27A01953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모듈과 </a:t>
            </a:r>
            <a:r>
              <a:rPr lang="ko-KR" altLang="en-US"/>
              <a:t>클래스 가져오기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E49493-6D36-4A1D-847A-4F49A765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8900"/>
            <a:ext cx="6255374" cy="234315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ECAE783-4B1B-460D-BF1B-3F1CC0C516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797612" y="1447558"/>
            <a:ext cx="3095047" cy="14948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DB990-1A33-4F23-853E-BF51569093C2}"/>
              </a:ext>
            </a:extLst>
          </p:cNvPr>
          <p:cNvSpPr txBox="1"/>
          <p:nvPr/>
        </p:nvSpPr>
        <p:spPr>
          <a:xfrm>
            <a:off x="7892659" y="1124392"/>
            <a:ext cx="3607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np.sum</a:t>
            </a:r>
            <a:r>
              <a:rPr lang="en-US" altLang="ko-KR" dirty="0"/>
              <a:t>(), </a:t>
            </a:r>
            <a:r>
              <a:rPr lang="en-US" altLang="ko-KR" dirty="0" err="1"/>
              <a:t>np.max</a:t>
            </a:r>
            <a:r>
              <a:rPr lang="en-US" altLang="ko-KR" dirty="0"/>
              <a:t>(), </a:t>
            </a:r>
            <a:r>
              <a:rPr lang="en-US" altLang="ko-KR" dirty="0" err="1"/>
              <a:t>np.min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각종 계산을 하기 위해 불러옴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650223F-B332-4732-B27C-EEAB53F803B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864724" y="2163663"/>
            <a:ext cx="3027935" cy="1265338"/>
          </a:xfrm>
          <a:prstGeom prst="bentConnector3">
            <a:avLst>
              <a:gd name="adj1" fmla="val 59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DBEBBD-6735-4A60-B6E2-EC0886C06C0A}"/>
              </a:ext>
            </a:extLst>
          </p:cNvPr>
          <p:cNvSpPr txBox="1"/>
          <p:nvPr/>
        </p:nvSpPr>
        <p:spPr>
          <a:xfrm>
            <a:off x="7892659" y="1840497"/>
            <a:ext cx="3607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데이터를 뽑을 때</a:t>
            </a:r>
            <a:r>
              <a:rPr lang="en-US" altLang="ko-KR" dirty="0"/>
              <a:t>, </a:t>
            </a:r>
            <a:r>
              <a:rPr lang="ko-KR" altLang="en-US" dirty="0"/>
              <a:t>쉽게 확인하기 위해 불러온 모듈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BC0273A-CC0D-4063-B376-F17B9B1D433B}"/>
              </a:ext>
            </a:extLst>
          </p:cNvPr>
          <p:cNvCxnSpPr>
            <a:cxnSpLocks/>
          </p:cNvCxnSpPr>
          <p:nvPr/>
        </p:nvCxnSpPr>
        <p:spPr>
          <a:xfrm flipV="1">
            <a:off x="6962862" y="2810313"/>
            <a:ext cx="1275127" cy="9901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150449-EABE-4D93-A92B-708D1BBFBF9C}"/>
              </a:ext>
            </a:extLst>
          </p:cNvPr>
          <p:cNvSpPr txBox="1"/>
          <p:nvPr/>
        </p:nvSpPr>
        <p:spPr>
          <a:xfrm>
            <a:off x="8305102" y="2622101"/>
            <a:ext cx="2980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그리기 위한 모듈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324E285-97AE-4DFA-84CE-DEA6E07D13FD}"/>
              </a:ext>
            </a:extLst>
          </p:cNvPr>
          <p:cNvCxnSpPr/>
          <p:nvPr/>
        </p:nvCxnSpPr>
        <p:spPr>
          <a:xfrm>
            <a:off x="6962862" y="4244829"/>
            <a:ext cx="1275127" cy="10905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306D25-EE6D-42AB-B757-0A752BBB32EF}"/>
              </a:ext>
            </a:extLst>
          </p:cNvPr>
          <p:cNvSpPr txBox="1"/>
          <p:nvPr/>
        </p:nvSpPr>
        <p:spPr>
          <a:xfrm>
            <a:off x="8305101" y="4790113"/>
            <a:ext cx="37331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계산이 반복되기 때문에</a:t>
            </a:r>
            <a:endParaRPr lang="en-US" altLang="ko-KR" dirty="0"/>
          </a:p>
          <a:p>
            <a:r>
              <a:rPr lang="ko-KR" altLang="en-US" dirty="0"/>
              <a:t>대신 계산을 반복해줄 클래스인</a:t>
            </a:r>
            <a:endParaRPr lang="en-US" altLang="ko-KR" dirty="0"/>
          </a:p>
          <a:p>
            <a:r>
              <a:rPr lang="en-US" altLang="ko-KR" dirty="0"/>
              <a:t>sampling </a:t>
            </a:r>
            <a:r>
              <a:rPr lang="ko-KR" altLang="en-US" dirty="0"/>
              <a:t>클래스가 들어있는 파일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53C5AA-CA97-403F-8D03-B65F780100DE}"/>
              </a:ext>
            </a:extLst>
          </p:cNvPr>
          <p:cNvSpPr/>
          <p:nvPr/>
        </p:nvSpPr>
        <p:spPr>
          <a:xfrm>
            <a:off x="906012" y="2773120"/>
            <a:ext cx="3890903" cy="328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05A768-D467-473E-834F-A73F3D4CBEB8}"/>
              </a:ext>
            </a:extLst>
          </p:cNvPr>
          <p:cNvSpPr/>
          <p:nvPr/>
        </p:nvSpPr>
        <p:spPr>
          <a:xfrm>
            <a:off x="905663" y="3166838"/>
            <a:ext cx="3891252" cy="400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89ABD-D98E-48AA-9A3F-3AAEF815718E}"/>
              </a:ext>
            </a:extLst>
          </p:cNvPr>
          <p:cNvSpPr/>
          <p:nvPr/>
        </p:nvSpPr>
        <p:spPr>
          <a:xfrm>
            <a:off x="889842" y="3653399"/>
            <a:ext cx="6005907" cy="310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D1D2F4-68C4-46BC-B8CE-7FCF32A4A3F2}"/>
              </a:ext>
            </a:extLst>
          </p:cNvPr>
          <p:cNvSpPr/>
          <p:nvPr/>
        </p:nvSpPr>
        <p:spPr>
          <a:xfrm>
            <a:off x="889842" y="4024873"/>
            <a:ext cx="6073020" cy="400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306943-79FD-4114-ADA4-8F22EBFBAF9A}"/>
              </a:ext>
            </a:extLst>
          </p:cNvPr>
          <p:cNvSpPr/>
          <p:nvPr/>
        </p:nvSpPr>
        <p:spPr>
          <a:xfrm>
            <a:off x="889842" y="4485911"/>
            <a:ext cx="3219171" cy="400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45F0F0-7A07-4AE4-8E40-ABC208978CA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499428" y="4886185"/>
            <a:ext cx="8103" cy="637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E9CBE3-7E73-4FC6-8004-D38B59F62E80}"/>
              </a:ext>
            </a:extLst>
          </p:cNvPr>
          <p:cNvSpPr txBox="1"/>
          <p:nvPr/>
        </p:nvSpPr>
        <p:spPr>
          <a:xfrm>
            <a:off x="444484" y="5596724"/>
            <a:ext cx="4625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값을 고정시키기 위해 </a:t>
            </a:r>
            <a:r>
              <a:rPr lang="ko-KR" altLang="en-US" dirty="0" err="1"/>
              <a:t>시드를</a:t>
            </a:r>
            <a:r>
              <a:rPr lang="ko-KR" altLang="en-US" dirty="0"/>
              <a:t> 고정</a:t>
            </a:r>
          </a:p>
        </p:txBody>
      </p:sp>
    </p:spTree>
    <p:extLst>
      <p:ext uri="{BB962C8B-B14F-4D97-AF65-F5344CB8AC3E}">
        <p14:creationId xmlns:p14="http://schemas.microsoft.com/office/powerpoint/2010/main" val="12345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4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0C46-F6F9-4A1C-8E2A-4F33B709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estimation.py </a:t>
            </a:r>
            <a:r>
              <a:rPr lang="ko-KR" altLang="en-US" dirty="0"/>
              <a:t>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02221-D218-4EEF-8942-82A490C6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10515600" cy="4305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EFF112-2613-4BE9-8B8B-E24DEA7E40F1}"/>
              </a:ext>
            </a:extLst>
          </p:cNvPr>
          <p:cNvSpPr/>
          <p:nvPr/>
        </p:nvSpPr>
        <p:spPr>
          <a:xfrm>
            <a:off x="838197" y="1690688"/>
            <a:ext cx="1813560" cy="503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21248B-4C1A-4783-AC94-DE268D79C6FD}"/>
              </a:ext>
            </a:extLst>
          </p:cNvPr>
          <p:cNvCxnSpPr>
            <a:stCxn id="6" idx="3"/>
          </p:cNvCxnSpPr>
          <p:nvPr/>
        </p:nvCxnSpPr>
        <p:spPr>
          <a:xfrm>
            <a:off x="2651757" y="1942624"/>
            <a:ext cx="41267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34B0DD-97F8-4135-A8A5-25EE711E38C4}"/>
              </a:ext>
            </a:extLst>
          </p:cNvPr>
          <p:cNvSpPr txBox="1"/>
          <p:nvPr/>
        </p:nvSpPr>
        <p:spPr>
          <a:xfrm>
            <a:off x="6778487" y="1710567"/>
            <a:ext cx="416449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계산을 위해 </a:t>
            </a:r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r>
              <a:rPr lang="ko-KR" altLang="en-US" dirty="0">
                <a:solidFill>
                  <a:schemeClr val="bg1"/>
                </a:solidFill>
              </a:rPr>
              <a:t> 모듈을 불러오고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랜덤 값을 고정하기 위해 </a:t>
            </a:r>
            <a:r>
              <a:rPr lang="ko-KR" altLang="en-US" dirty="0" err="1">
                <a:solidFill>
                  <a:schemeClr val="bg1"/>
                </a:solidFill>
              </a:rPr>
              <a:t>시드를</a:t>
            </a:r>
            <a:r>
              <a:rPr lang="ko-KR" altLang="en-US" dirty="0">
                <a:solidFill>
                  <a:schemeClr val="bg1"/>
                </a:solidFill>
              </a:rPr>
              <a:t> 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CAB73E-636F-4539-9158-6894622203FD}"/>
              </a:ext>
            </a:extLst>
          </p:cNvPr>
          <p:cNvSpPr/>
          <p:nvPr/>
        </p:nvSpPr>
        <p:spPr>
          <a:xfrm>
            <a:off x="1182757" y="2892287"/>
            <a:ext cx="5237921" cy="11429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487EFB-30A0-4046-A2E2-91793D502A0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20678" y="3463782"/>
            <a:ext cx="9044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7F9D8C-8D25-4797-B808-C39E2CD34066}"/>
              </a:ext>
            </a:extLst>
          </p:cNvPr>
          <p:cNvSpPr txBox="1"/>
          <p:nvPr/>
        </p:nvSpPr>
        <p:spPr>
          <a:xfrm>
            <a:off x="7325140" y="2967335"/>
            <a:ext cx="395577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 : </a:t>
            </a:r>
            <a:r>
              <a:rPr lang="ko-KR" altLang="en-US" dirty="0">
                <a:solidFill>
                  <a:schemeClr val="bg1"/>
                </a:solidFill>
              </a:rPr>
              <a:t>뽑을 데이터 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 : n</a:t>
            </a:r>
            <a:r>
              <a:rPr lang="ko-KR" altLang="en-US" dirty="0">
                <a:solidFill>
                  <a:schemeClr val="bg1"/>
                </a:solidFill>
              </a:rPr>
              <a:t>개를 뽑은 데이터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mean, var : </a:t>
            </a:r>
            <a:r>
              <a:rPr lang="ko-KR" altLang="en-US" dirty="0">
                <a:solidFill>
                  <a:schemeClr val="bg1"/>
                </a:solidFill>
              </a:rPr>
              <a:t>표본 집단의 평균과 분산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A2190F-3E27-43A6-97B8-A68235160C60}"/>
              </a:ext>
            </a:extLst>
          </p:cNvPr>
          <p:cNvSpPr/>
          <p:nvPr/>
        </p:nvSpPr>
        <p:spPr>
          <a:xfrm>
            <a:off x="1182757" y="4114800"/>
            <a:ext cx="9412356" cy="18811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9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10" grpId="0" animBg="1"/>
      <p:bldP spid="10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C016-8899-4938-BFEB-E00FBF1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estimation.py </a:t>
            </a:r>
            <a:r>
              <a:rPr lang="ko-KR" altLang="en-US" dirty="0"/>
              <a:t>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876072-F9A1-4001-BE7B-11404A43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546"/>
            <a:ext cx="11068050" cy="3305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B7E1B8-74E0-4177-B58B-91438C3F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646"/>
            <a:ext cx="11068050" cy="1104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AAB62-F58E-40C1-97FC-A9C23C06582D}"/>
              </a:ext>
            </a:extLst>
          </p:cNvPr>
          <p:cNvSpPr/>
          <p:nvPr/>
        </p:nvSpPr>
        <p:spPr>
          <a:xfrm>
            <a:off x="1212574" y="2315817"/>
            <a:ext cx="4883426" cy="2683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5CC97F6-235B-4790-B275-D90C91D3B727}"/>
              </a:ext>
            </a:extLst>
          </p:cNvPr>
          <p:cNvCxnSpPr>
            <a:stCxn id="10" idx="3"/>
          </p:cNvCxnSpPr>
          <p:nvPr/>
        </p:nvCxnSpPr>
        <p:spPr>
          <a:xfrm flipV="1">
            <a:off x="6096000" y="2449995"/>
            <a:ext cx="124901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1A7E2A-A134-4958-8F98-A6A13F5E2FCD}"/>
              </a:ext>
            </a:extLst>
          </p:cNvPr>
          <p:cNvCxnSpPr/>
          <p:nvPr/>
        </p:nvCxnSpPr>
        <p:spPr>
          <a:xfrm>
            <a:off x="7364896" y="2449995"/>
            <a:ext cx="0" cy="3455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671F7D-E8BB-4E4A-A5A8-BD0EB892A924}"/>
              </a:ext>
            </a:extLst>
          </p:cNvPr>
          <p:cNvCxnSpPr/>
          <p:nvPr/>
        </p:nvCxnSpPr>
        <p:spPr>
          <a:xfrm flipH="1">
            <a:off x="4005470" y="2812774"/>
            <a:ext cx="333954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9108CF-FD3A-4A53-808C-728E213A6E28}"/>
              </a:ext>
            </a:extLst>
          </p:cNvPr>
          <p:cNvSpPr/>
          <p:nvPr/>
        </p:nvSpPr>
        <p:spPr>
          <a:xfrm>
            <a:off x="1212574" y="2951922"/>
            <a:ext cx="4681330" cy="601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6E3EAC-5686-4B63-BC51-D5F0F3A4BA7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893904" y="3252470"/>
            <a:ext cx="19281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6A060BCB-006B-4368-86DC-644EEA7A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80" y="2923554"/>
            <a:ext cx="1533525" cy="7048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A7CC1E-CE51-4D35-835E-0AEE96A4C982}"/>
              </a:ext>
            </a:extLst>
          </p:cNvPr>
          <p:cNvSpPr/>
          <p:nvPr/>
        </p:nvSpPr>
        <p:spPr>
          <a:xfrm>
            <a:off x="1212574" y="3727174"/>
            <a:ext cx="5645426" cy="10038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167BC1-44D5-4411-9C31-E96248FCA4C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858000" y="4229100"/>
            <a:ext cx="1222513" cy="134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FB2CFF4-4C32-4F0B-B73F-8B20B5F3A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513" y="3854829"/>
            <a:ext cx="2400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73C02C8D-83C0-43D3-B29C-0466734B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3" y="1568850"/>
            <a:ext cx="10332862" cy="51000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9E3839-2990-4553-9F2E-4BD6723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estimation.py </a:t>
            </a:r>
            <a:r>
              <a:rPr lang="ko-KR" altLang="en-US" dirty="0"/>
              <a:t>설명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020AC5-6E45-4D94-9F52-67FEA2A4C448}"/>
              </a:ext>
            </a:extLst>
          </p:cNvPr>
          <p:cNvSpPr/>
          <p:nvPr/>
        </p:nvSpPr>
        <p:spPr>
          <a:xfrm>
            <a:off x="1083365" y="1779104"/>
            <a:ext cx="4214192" cy="1769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281339-88FD-4FC9-811A-8241B9A79F49}"/>
              </a:ext>
            </a:extLst>
          </p:cNvPr>
          <p:cNvCxnSpPr/>
          <p:nvPr/>
        </p:nvCxnSpPr>
        <p:spPr>
          <a:xfrm>
            <a:off x="5297556" y="2764182"/>
            <a:ext cx="174928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4FF6BB-675D-439A-8020-963B07BB243F}"/>
              </a:ext>
            </a:extLst>
          </p:cNvPr>
          <p:cNvSpPr/>
          <p:nvPr/>
        </p:nvSpPr>
        <p:spPr>
          <a:xfrm>
            <a:off x="1393797" y="2368164"/>
            <a:ext cx="3896140" cy="18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3732E4-4E7B-4BC0-8437-FD9DA9F030F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89937" y="2459272"/>
            <a:ext cx="44494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C686BEC-6118-402C-8F68-9CAAAB4BD607}"/>
              </a:ext>
            </a:extLst>
          </p:cNvPr>
          <p:cNvCxnSpPr>
            <a:cxnSpLocks/>
          </p:cNvCxnSpPr>
          <p:nvPr/>
        </p:nvCxnSpPr>
        <p:spPr>
          <a:xfrm>
            <a:off x="5734878" y="2459272"/>
            <a:ext cx="0" cy="969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8C9837A-5862-4ECC-9F8C-970251AB6007}"/>
              </a:ext>
            </a:extLst>
          </p:cNvPr>
          <p:cNvCxnSpPr/>
          <p:nvPr/>
        </p:nvCxnSpPr>
        <p:spPr>
          <a:xfrm>
            <a:off x="5724939" y="3429000"/>
            <a:ext cx="1938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9690F11E-22F6-4058-8998-E8BD6CF3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38" y="2409192"/>
            <a:ext cx="3000375" cy="6477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F8FE6A-2E64-4A69-A878-F41F6DC6428B}"/>
              </a:ext>
            </a:extLst>
          </p:cNvPr>
          <p:cNvCxnSpPr/>
          <p:nvPr/>
        </p:nvCxnSpPr>
        <p:spPr>
          <a:xfrm flipV="1">
            <a:off x="7663070" y="3031021"/>
            <a:ext cx="0" cy="3979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2D6706-536F-43C7-8CFA-F734EAB67E04}"/>
              </a:ext>
            </a:extLst>
          </p:cNvPr>
          <p:cNvSpPr/>
          <p:nvPr/>
        </p:nvSpPr>
        <p:spPr>
          <a:xfrm>
            <a:off x="7046843" y="2411896"/>
            <a:ext cx="1212573" cy="6191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83C4C3-CBE9-4569-BDFC-9572DA8014F1}"/>
              </a:ext>
            </a:extLst>
          </p:cNvPr>
          <p:cNvSpPr/>
          <p:nvPr/>
        </p:nvSpPr>
        <p:spPr>
          <a:xfrm>
            <a:off x="1395321" y="2562573"/>
            <a:ext cx="3896139" cy="18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15E3BDD-3749-458D-B382-03D6F56710C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291460" y="2653682"/>
            <a:ext cx="2455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8A8C042-2007-47D6-9FDA-02547128600A}"/>
              </a:ext>
            </a:extLst>
          </p:cNvPr>
          <p:cNvCxnSpPr>
            <a:cxnSpLocks/>
          </p:cNvCxnSpPr>
          <p:nvPr/>
        </p:nvCxnSpPr>
        <p:spPr>
          <a:xfrm>
            <a:off x="5536979" y="2653682"/>
            <a:ext cx="0" cy="1076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291B497-A9AA-4A81-8AA7-58C5B4FB8F64}"/>
              </a:ext>
            </a:extLst>
          </p:cNvPr>
          <p:cNvCxnSpPr/>
          <p:nvPr/>
        </p:nvCxnSpPr>
        <p:spPr>
          <a:xfrm>
            <a:off x="5536979" y="3730487"/>
            <a:ext cx="38889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ACE9149-8755-456C-931B-319F239081A4}"/>
              </a:ext>
            </a:extLst>
          </p:cNvPr>
          <p:cNvCxnSpPr/>
          <p:nvPr/>
        </p:nvCxnSpPr>
        <p:spPr>
          <a:xfrm flipV="1">
            <a:off x="9425940" y="3030997"/>
            <a:ext cx="0" cy="699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35BF09-14E9-4E1C-8854-7231CEABD6A4}"/>
              </a:ext>
            </a:extLst>
          </p:cNvPr>
          <p:cNvSpPr/>
          <p:nvPr/>
        </p:nvSpPr>
        <p:spPr>
          <a:xfrm>
            <a:off x="8854440" y="2411896"/>
            <a:ext cx="1212573" cy="6191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533E26-1B55-4321-AD24-0B2184DC9872}"/>
              </a:ext>
            </a:extLst>
          </p:cNvPr>
          <p:cNvSpPr/>
          <p:nvPr/>
        </p:nvSpPr>
        <p:spPr>
          <a:xfrm>
            <a:off x="1083365" y="3649980"/>
            <a:ext cx="5172650" cy="18444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94172A-47EB-4057-871B-274C54EFCC1F}"/>
              </a:ext>
            </a:extLst>
          </p:cNvPr>
          <p:cNvCxnSpPr>
            <a:cxnSpLocks/>
          </p:cNvCxnSpPr>
          <p:nvPr/>
        </p:nvCxnSpPr>
        <p:spPr>
          <a:xfrm>
            <a:off x="6256015" y="4850062"/>
            <a:ext cx="723905" cy="126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F1D7BD2F-0794-47F1-A118-17835721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20" y="4465845"/>
            <a:ext cx="2543175" cy="78105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B8D20D-46B7-4D9F-B6E3-798862D56049}"/>
              </a:ext>
            </a:extLst>
          </p:cNvPr>
          <p:cNvSpPr/>
          <p:nvPr/>
        </p:nvSpPr>
        <p:spPr>
          <a:xfrm>
            <a:off x="1401417" y="3909060"/>
            <a:ext cx="367350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F3247DD-8776-493A-8738-129AACAB1CE1}"/>
              </a:ext>
            </a:extLst>
          </p:cNvPr>
          <p:cNvCxnSpPr/>
          <p:nvPr/>
        </p:nvCxnSpPr>
        <p:spPr>
          <a:xfrm>
            <a:off x="5074920" y="3979666"/>
            <a:ext cx="2385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3037DF5-81F2-4E5C-B6DC-1C16C1EDF46F}"/>
              </a:ext>
            </a:extLst>
          </p:cNvPr>
          <p:cNvCxnSpPr>
            <a:cxnSpLocks/>
          </p:cNvCxnSpPr>
          <p:nvPr/>
        </p:nvCxnSpPr>
        <p:spPr>
          <a:xfrm>
            <a:off x="7459980" y="3979666"/>
            <a:ext cx="0" cy="481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E3B686-C369-4AC7-8A39-29513FE84FEB}"/>
              </a:ext>
            </a:extLst>
          </p:cNvPr>
          <p:cNvSpPr/>
          <p:nvPr/>
        </p:nvSpPr>
        <p:spPr>
          <a:xfrm>
            <a:off x="1401417" y="4118853"/>
            <a:ext cx="367350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466F4A1-55D4-4936-AEEC-B93510127E7E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074920" y="4214103"/>
            <a:ext cx="40584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DEB5B94-FA15-4AF0-84CC-CF385A68A7DF}"/>
              </a:ext>
            </a:extLst>
          </p:cNvPr>
          <p:cNvCxnSpPr/>
          <p:nvPr/>
        </p:nvCxnSpPr>
        <p:spPr>
          <a:xfrm>
            <a:off x="9133399" y="4213087"/>
            <a:ext cx="0" cy="2484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D5D151-6872-4159-9264-9633DC7ACB0E}"/>
              </a:ext>
            </a:extLst>
          </p:cNvPr>
          <p:cNvSpPr/>
          <p:nvPr/>
        </p:nvSpPr>
        <p:spPr>
          <a:xfrm>
            <a:off x="7046842" y="4518660"/>
            <a:ext cx="816998" cy="646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798CF4-EC7F-4150-9149-0EED192F57EB}"/>
              </a:ext>
            </a:extLst>
          </p:cNvPr>
          <p:cNvSpPr/>
          <p:nvPr/>
        </p:nvSpPr>
        <p:spPr>
          <a:xfrm>
            <a:off x="8643728" y="4511880"/>
            <a:ext cx="816998" cy="646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0B93CB0-D9B1-4A2A-8DC0-69CBD2F7E539}"/>
              </a:ext>
            </a:extLst>
          </p:cNvPr>
          <p:cNvSpPr/>
          <p:nvPr/>
        </p:nvSpPr>
        <p:spPr>
          <a:xfrm>
            <a:off x="1083365" y="5599522"/>
            <a:ext cx="8983648" cy="10314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24" grpId="0" animBg="1"/>
      <p:bldP spid="24" grpId="1" animBg="1"/>
      <p:bldP spid="25" grpId="0" animBg="1"/>
      <p:bldP spid="25" grpId="1" animBg="1"/>
      <p:bldP spid="38" grpId="0" animBg="1"/>
      <p:bldP spid="38" grpId="1" animBg="1"/>
      <p:bldP spid="39" grpId="0" animBg="1"/>
      <p:bldP spid="39" grpId="1" animBg="1"/>
      <p:bldP spid="45" grpId="0" animBg="1"/>
      <p:bldP spid="45" grpId="1" animBg="1"/>
      <p:bldP spid="53" grpId="0" animBg="1"/>
      <p:bldP spid="53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A61DA-7382-414E-908F-E3D725B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estimation.py </a:t>
            </a:r>
            <a:r>
              <a:rPr lang="ko-KR" altLang="en-US" dirty="0"/>
              <a:t>설명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7F8FE-655D-47D7-8AED-ECEAD8152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427"/>
            <a:ext cx="11020425" cy="26384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1B91FD-E8DC-40D8-8927-CA1FCFE926D3}"/>
              </a:ext>
            </a:extLst>
          </p:cNvPr>
          <p:cNvCxnSpPr>
            <a:stCxn id="5" idx="2"/>
          </p:cNvCxnSpPr>
          <p:nvPr/>
        </p:nvCxnSpPr>
        <p:spPr>
          <a:xfrm flipH="1">
            <a:off x="6339840" y="4534852"/>
            <a:ext cx="8573" cy="717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C0E75DC-ACC0-45A3-99A3-0DD0171C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15" y="5252720"/>
            <a:ext cx="32194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F98A6B-8B4A-4543-AFBF-CAD628D40C58}"/>
              </a:ext>
            </a:extLst>
          </p:cNvPr>
          <p:cNvSpPr/>
          <p:nvPr/>
        </p:nvSpPr>
        <p:spPr>
          <a:xfrm>
            <a:off x="1198880" y="2640203"/>
            <a:ext cx="5149533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21D405-FE18-4EB8-930A-944ACBD82D90}"/>
              </a:ext>
            </a:extLst>
          </p:cNvPr>
          <p:cNvSpPr/>
          <p:nvPr/>
        </p:nvSpPr>
        <p:spPr>
          <a:xfrm>
            <a:off x="1198880" y="2924683"/>
            <a:ext cx="5149533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3A7F60-17F7-4DEC-9256-12F3DD76753E}"/>
              </a:ext>
            </a:extLst>
          </p:cNvPr>
          <p:cNvCxnSpPr>
            <a:stCxn id="12" idx="3"/>
          </p:cNvCxnSpPr>
          <p:nvPr/>
        </p:nvCxnSpPr>
        <p:spPr>
          <a:xfrm>
            <a:off x="6348413" y="2782443"/>
            <a:ext cx="393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0CAD82-7511-4439-903A-5DA8887EF48D}"/>
              </a:ext>
            </a:extLst>
          </p:cNvPr>
          <p:cNvCxnSpPr>
            <a:cxnSpLocks/>
          </p:cNvCxnSpPr>
          <p:nvPr/>
        </p:nvCxnSpPr>
        <p:spPr>
          <a:xfrm flipH="1">
            <a:off x="6742176" y="2782443"/>
            <a:ext cx="6096" cy="6465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1A4117-65D4-4E09-9C43-C500D8C49AF6}"/>
              </a:ext>
            </a:extLst>
          </p:cNvPr>
          <p:cNvCxnSpPr/>
          <p:nvPr/>
        </p:nvCxnSpPr>
        <p:spPr>
          <a:xfrm flipH="1">
            <a:off x="5463540" y="3429000"/>
            <a:ext cx="12786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E06BA1-4306-4F79-950E-251C438B7476}"/>
              </a:ext>
            </a:extLst>
          </p:cNvPr>
          <p:cNvCxnSpPr>
            <a:cxnSpLocks/>
          </p:cNvCxnSpPr>
          <p:nvPr/>
        </p:nvCxnSpPr>
        <p:spPr>
          <a:xfrm>
            <a:off x="5463540" y="3429000"/>
            <a:ext cx="0" cy="19431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8B1A64-DA02-440E-9A41-D8851D8FCF7C}"/>
              </a:ext>
            </a:extLst>
          </p:cNvPr>
          <p:cNvCxnSpPr>
            <a:stCxn id="13" idx="3"/>
          </p:cNvCxnSpPr>
          <p:nvPr/>
        </p:nvCxnSpPr>
        <p:spPr>
          <a:xfrm>
            <a:off x="6348413" y="3066923"/>
            <a:ext cx="102012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D64A34-CF29-4B8C-8238-ABB2215EEC21}"/>
              </a:ext>
            </a:extLst>
          </p:cNvPr>
          <p:cNvCxnSpPr>
            <a:cxnSpLocks/>
          </p:cNvCxnSpPr>
          <p:nvPr/>
        </p:nvCxnSpPr>
        <p:spPr>
          <a:xfrm>
            <a:off x="7360920" y="3066923"/>
            <a:ext cx="0" cy="23051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D7FBD4-0AFD-4396-B53B-70E2E8CF4A84}"/>
              </a:ext>
            </a:extLst>
          </p:cNvPr>
          <p:cNvSpPr/>
          <p:nvPr/>
        </p:nvSpPr>
        <p:spPr>
          <a:xfrm>
            <a:off x="4869180" y="5372100"/>
            <a:ext cx="1226817" cy="701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C4C507-6B83-4F2E-89C9-9D12C804EE8E}"/>
              </a:ext>
            </a:extLst>
          </p:cNvPr>
          <p:cNvSpPr/>
          <p:nvPr/>
        </p:nvSpPr>
        <p:spPr>
          <a:xfrm>
            <a:off x="6629400" y="5372100"/>
            <a:ext cx="1226816" cy="701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7822-4012-4FC7-B567-5425E21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C44BFF-C5A1-4306-B57A-C9B4BEBD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170"/>
            <a:ext cx="9725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14D4-D455-4A7B-87E8-9C1FB496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#1 – Draw graphs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89EA6-AA29-4579-9390-41E835C3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077"/>
            <a:ext cx="6781800" cy="1381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EE9E33-5D3B-4BDA-A7AD-09FE7195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4205"/>
            <a:ext cx="4410075" cy="3009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039D38-5519-4A0C-A846-C96A6FDBD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520" y="3189525"/>
            <a:ext cx="4552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218</Words>
  <Application>Microsoft Office PowerPoint</Application>
  <PresentationFormat>와이드스크린</PresentationFormat>
  <Paragraphs>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확률통계론</vt:lpstr>
      <vt:lpstr>목차</vt:lpstr>
      <vt:lpstr>모듈과 클래스 가져오기</vt:lpstr>
      <vt:lpstr>estimation.py 설명 1</vt:lpstr>
      <vt:lpstr>estimation.py 설명 2</vt:lpstr>
      <vt:lpstr>estimation.py 설명 3</vt:lpstr>
      <vt:lpstr>estimation.py 설명 4</vt:lpstr>
      <vt:lpstr>Project #1</vt:lpstr>
      <vt:lpstr>Project #1 – Draw graphs</vt:lpstr>
      <vt:lpstr>Project #2</vt:lpstr>
      <vt:lpstr>Project #2</vt:lpstr>
      <vt:lpstr>Project #2</vt:lpstr>
      <vt:lpstr>Project #3 – Repeat #2</vt:lpstr>
      <vt:lpstr>결과 비교</vt:lpstr>
      <vt:lpstr>결과 비교</vt:lpstr>
      <vt:lpstr>결과 비교</vt:lpstr>
      <vt:lpstr>결과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확률통계론</dc:title>
  <dc:creator>Jeong DaBeen</dc:creator>
  <cp:lastModifiedBy>Jeong DaBeen</cp:lastModifiedBy>
  <cp:revision>30</cp:revision>
  <dcterms:created xsi:type="dcterms:W3CDTF">2021-05-23T09:03:20Z</dcterms:created>
  <dcterms:modified xsi:type="dcterms:W3CDTF">2021-05-30T11:14:56Z</dcterms:modified>
</cp:coreProperties>
</file>