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6"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p:cNvSpPr>
          <p:nvPr>
            <p:ph type="sldImg"/>
          </p:nvPr>
        </p:nvSpPr>
        <p:spPr>
          <a:xfrm>
            <a:off x="481013" y="1279525"/>
            <a:ext cx="6140450" cy="3454400"/>
          </a:xfrm>
        </p:spPr>
      </p:sp>
      <p:sp>
        <p:nvSpPr>
          <p:cNvPr id="5122" name="备注占位符 2"/>
          <p:cNvSpPr>
            <a:spLocks noGrp="1"/>
          </p:cNvSpPr>
          <p:nvPr>
            <p:ph type="body"/>
          </p:nvPr>
        </p:nvSpPr>
        <p:spPr/>
        <p:txBody>
          <a:bodyPr lIns="91440" tIns="45720" rIns="91440" bIns="45720" anchor="t"/>
          <a:p>
            <a:pPr lvl="0"/>
            <a:endParaRPr lang="zh-CN" altLang="en-US"/>
          </a:p>
        </p:txBody>
      </p:sp>
      <p:sp>
        <p:nvSpPr>
          <p:cNvPr id="512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r>
              <a:rPr lang="en-US" altLang="zh-CN" sz="1200"/>
              <a:t>1</a:t>
            </a:r>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wmf"/><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3" Type="http://schemas.openxmlformats.org/officeDocument/2006/relationships/image" Target="../media/image3.wmf"/><Relationship Id="rId2" Type="http://schemas.openxmlformats.org/officeDocument/2006/relationships/oleObject" Target="../embeddings/oleObject3.bin"/><Relationship Id="rId10" Type="http://schemas.openxmlformats.org/officeDocument/2006/relationships/vmlDrawing" Target="../drawings/vmlDrawing2.v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4586288" y="3750945"/>
            <a:ext cx="3103562" cy="337185"/>
            <a:chOff x="4083050" y="3857878"/>
            <a:chExt cx="4137660" cy="451138"/>
          </a:xfrm>
        </p:grpSpPr>
        <p:sp>
          <p:nvSpPr>
            <p:cNvPr id="8" name="圆角矩形 7"/>
            <p:cNvSpPr/>
            <p:nvPr/>
          </p:nvSpPr>
          <p:spPr>
            <a:xfrm>
              <a:off x="4083050" y="3907155"/>
              <a:ext cx="4067810" cy="353695"/>
            </a:xfrm>
            <a:prstGeom prst="roundRect">
              <a:avLst>
                <a:gd name="adj" fmla="val 46031"/>
              </a:avLst>
            </a:prstGeom>
            <a:solidFill>
              <a:schemeClr val="tx1">
                <a:lumMod val="75000"/>
                <a:lumOff val="2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9" name="圆角矩形 8"/>
            <p:cNvSpPr/>
            <p:nvPr/>
          </p:nvSpPr>
          <p:spPr>
            <a:xfrm>
              <a:off x="5977255" y="3907155"/>
              <a:ext cx="2243455" cy="353695"/>
            </a:xfrm>
            <a:prstGeom prst="roundRect">
              <a:avLst>
                <a:gd name="adj" fmla="val 46031"/>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4100" name="文本框 10"/>
            <p:cNvSpPr txBox="1"/>
            <p:nvPr/>
          </p:nvSpPr>
          <p:spPr>
            <a:xfrm>
              <a:off x="6080137" y="3857878"/>
              <a:ext cx="2140155" cy="451138"/>
            </a:xfrm>
            <a:prstGeom prst="rect">
              <a:avLst/>
            </a:prstGeom>
            <a:noFill/>
            <a:ln w="9525">
              <a:noFill/>
            </a:ln>
          </p:spPr>
          <p:txBody>
            <a:bodyPr wrap="none" anchor="t">
              <a:spAutoFit/>
            </a:bodyPr>
            <a:p>
              <a:r>
                <a:rPr lang="zh-CN" altLang="en-US" sz="1600">
                  <a:latin typeface="隶书" panose="02010509060101010101" pitchFamily="49" charset="-122"/>
                  <a:ea typeface="隶书" panose="02010509060101010101" pitchFamily="49" charset="-122"/>
                </a:rPr>
                <a:t>汇报人：寇晓楠</a:t>
              </a:r>
              <a:endParaRPr lang="en-US" altLang="zh-CN" sz="1600">
                <a:latin typeface="隶书" panose="02010509060101010101" pitchFamily="49" charset="-122"/>
                <a:ea typeface="隶书" panose="02010509060101010101" pitchFamily="49" charset="-122"/>
              </a:endParaRPr>
            </a:p>
          </p:txBody>
        </p:sp>
      </p:grpSp>
      <p:grpSp>
        <p:nvGrpSpPr>
          <p:cNvPr id="3" name="组合 2"/>
          <p:cNvGrpSpPr/>
          <p:nvPr/>
        </p:nvGrpSpPr>
        <p:grpSpPr>
          <a:xfrm>
            <a:off x="1539558" y="2182178"/>
            <a:ext cx="9465310" cy="1568450"/>
            <a:chOff x="-1992851" y="840341"/>
            <a:chExt cx="21361888" cy="5179632"/>
          </a:xfrm>
        </p:grpSpPr>
        <p:sp>
          <p:nvSpPr>
            <p:cNvPr id="4102" name="矩形 17"/>
            <p:cNvSpPr/>
            <p:nvPr/>
          </p:nvSpPr>
          <p:spPr>
            <a:xfrm>
              <a:off x="-1992851" y="840341"/>
              <a:ext cx="21361888" cy="5179632"/>
            </a:xfrm>
            <a:prstGeom prst="rect">
              <a:avLst/>
            </a:prstGeom>
            <a:noFill/>
            <a:ln w="9525">
              <a:noFill/>
            </a:ln>
          </p:spPr>
          <p:txBody>
            <a:bodyPr wrap="square" anchor="t">
              <a:spAutoFit/>
            </a:bodyPr>
            <a:p>
              <a:pPr algn="ctr"/>
              <a:r>
                <a:rPr lang="zh-CN" altLang="en-US" sz="3200" b="1">
                  <a:solidFill>
                    <a:schemeClr val="tx1"/>
                  </a:solidFill>
                  <a:latin typeface="Gabriola" panose="04040605051002020D02" charset="0"/>
                  <a:ea typeface="宋体" panose="02010600030101010101" pitchFamily="2" charset="-122"/>
                  <a:sym typeface="+mn-ea"/>
                </a:rPr>
                <a:t>A New Programming Method to Alleviate the Program Speed Variation in    Three-Dimensional Stacked Array NAND Flash Memory</a:t>
              </a:r>
              <a:endParaRPr lang="zh-CN" altLang="en-US" sz="3200" b="1">
                <a:solidFill>
                  <a:schemeClr val="tx1"/>
                </a:solidFill>
                <a:latin typeface="Gabriola" panose="04040605051002020D02" charset="0"/>
                <a:ea typeface="宋体" panose="02010600030101010101" pitchFamily="2" charset="-122"/>
                <a:sym typeface="+mn-ea"/>
              </a:endParaRPr>
            </a:p>
            <a:p>
              <a:pPr algn="ctr"/>
              <a:endParaRPr lang="zh-CN" altLang="en-US" sz="3200" b="1">
                <a:solidFill>
                  <a:schemeClr val="tx1"/>
                </a:solidFill>
                <a:latin typeface="Gabriola" panose="04040605051002020D02" charset="0"/>
                <a:ea typeface="宋体" panose="02010600030101010101" pitchFamily="2" charset="-122"/>
                <a:sym typeface="+mn-ea"/>
              </a:endParaRPr>
            </a:p>
          </p:txBody>
        </p:sp>
        <p:sp>
          <p:nvSpPr>
            <p:cNvPr id="2" name="矩形 1"/>
            <p:cNvSpPr/>
            <p:nvPr/>
          </p:nvSpPr>
          <p:spPr>
            <a:xfrm>
              <a:off x="6047266" y="2627689"/>
              <a:ext cx="415498" cy="987696"/>
            </a:xfrm>
            <a:prstGeom prst="rect">
              <a:avLst/>
            </a:prstGeom>
          </p:spPr>
          <p:txBody>
            <a:bodyPr wrap="square">
              <a:spAutoFit/>
            </a:bodyPr>
            <a:lstStyle/>
            <a:p>
              <a:pPr fontAlgn="base"/>
              <a:endParaRPr lang="zh-CN" altLang="en-US" sz="1350" strike="noStrike" noProof="1" dirty="0"/>
            </a:p>
          </p:txBody>
        </p:sp>
      </p:grpSp>
    </p:spTree>
    <p:custDataLst>
      <p:tags r:id="rId1"/>
    </p:custData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4735" y="807085"/>
            <a:ext cx="9149080" cy="368300"/>
          </a:xfrm>
          <a:prstGeom prst="rect">
            <a:avLst/>
          </a:prstGeom>
          <a:noFill/>
        </p:spPr>
        <p:txBody>
          <a:bodyPr wrap="square" rtlCol="0">
            <a:spAutoFit/>
          </a:bodyPr>
          <a:p>
            <a:r>
              <a:rPr lang="zh-CN" altLang="en-US"/>
              <a:t>通过将自适应</a:t>
            </a:r>
            <a:r>
              <a:rPr lang="en-US" altLang="zh-CN"/>
              <a:t>BL</a:t>
            </a:r>
            <a:r>
              <a:rPr lang="zh-CN" altLang="en-US"/>
              <a:t>电压施加到具有高起始编程电压的层上来缓解编程速度的差异</a:t>
            </a:r>
            <a:endParaRPr lang="zh-CN" altLang="en-US"/>
          </a:p>
        </p:txBody>
      </p:sp>
      <p:pic>
        <p:nvPicPr>
          <p:cNvPr id="3" name="图片 2"/>
          <p:cNvPicPr>
            <a:picLocks noChangeAspect="1"/>
          </p:cNvPicPr>
          <p:nvPr/>
        </p:nvPicPr>
        <p:blipFill>
          <a:blip r:embed="rId1"/>
          <a:stretch>
            <a:fillRect/>
          </a:stretch>
        </p:blipFill>
        <p:spPr>
          <a:xfrm>
            <a:off x="883285" y="2130425"/>
            <a:ext cx="3768090" cy="2051050"/>
          </a:xfrm>
          <a:prstGeom prst="rect">
            <a:avLst/>
          </a:prstGeom>
        </p:spPr>
      </p:pic>
      <p:sp>
        <p:nvSpPr>
          <p:cNvPr id="4" name="文本框 3"/>
          <p:cNvSpPr txBox="1"/>
          <p:nvPr/>
        </p:nvSpPr>
        <p:spPr>
          <a:xfrm>
            <a:off x="661670" y="4654550"/>
            <a:ext cx="4211320" cy="368300"/>
          </a:xfrm>
          <a:prstGeom prst="rect">
            <a:avLst/>
          </a:prstGeom>
          <a:noFill/>
        </p:spPr>
        <p:txBody>
          <a:bodyPr wrap="square" rtlCol="0" anchor="t">
            <a:spAutoFit/>
          </a:bodyPr>
          <a:p>
            <a:r>
              <a:rPr lang="zh-CN" altLang="en-US"/>
              <a:t>(b) BL biasing of new programming method.</a:t>
            </a:r>
            <a:endParaRPr lang="zh-CN" altLang="en-US"/>
          </a:p>
        </p:txBody>
      </p:sp>
      <p:sp>
        <p:nvSpPr>
          <p:cNvPr id="5" name="文本框 4"/>
          <p:cNvSpPr txBox="1"/>
          <p:nvPr/>
        </p:nvSpPr>
        <p:spPr>
          <a:xfrm>
            <a:off x="6421120" y="2556510"/>
            <a:ext cx="4749165" cy="1198880"/>
          </a:xfrm>
          <a:prstGeom prst="rect">
            <a:avLst/>
          </a:prstGeom>
          <a:noFill/>
        </p:spPr>
        <p:txBody>
          <a:bodyPr wrap="square" rtlCol="0">
            <a:spAutoFit/>
          </a:bodyPr>
          <a:p>
            <a:r>
              <a:rPr lang="zh-CN" altLang="en-US"/>
              <a:t>通常确定起始编程电压是为了防止最快的单元仅通过一个</a:t>
            </a:r>
            <a:r>
              <a:rPr lang="en-US" altLang="zh-CN"/>
              <a:t>ISPP</a:t>
            </a:r>
            <a:r>
              <a:rPr lang="zh-CN" altLang="en-US"/>
              <a:t>脉冲就超过了目标阈值电压水平。为了维持上层单元的编程速度，将最高的</a:t>
            </a:r>
            <a:r>
              <a:rPr lang="en-US" altLang="zh-CN"/>
              <a:t>BL</a:t>
            </a:r>
            <a:r>
              <a:rPr lang="zh-CN" altLang="en-US"/>
              <a:t>电压施加到</a:t>
            </a:r>
            <a:r>
              <a:rPr lang="en-US" altLang="zh-CN"/>
              <a:t>BL4</a:t>
            </a:r>
            <a:r>
              <a:rPr lang="zh-CN" altLang="en-US"/>
              <a:t>上。</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1"/>
          <p:cNvSpPr txBox="1"/>
          <p:nvPr/>
        </p:nvSpPr>
        <p:spPr>
          <a:xfrm>
            <a:off x="418465" y="284480"/>
            <a:ext cx="8103235" cy="706755"/>
          </a:xfrm>
          <a:prstGeom prst="rect">
            <a:avLst/>
          </a:prstGeom>
          <a:noFill/>
          <a:ln w="9525">
            <a:noFill/>
          </a:ln>
        </p:spPr>
        <p:txBody>
          <a:bodyPr wrap="square" anchor="t">
            <a:spAutoFit/>
          </a:bodyPr>
          <a:p>
            <a:r>
              <a:rPr lang="en-US" altLang="zh-CN" sz="4000" b="1">
                <a:latin typeface="Gabriola" panose="04040605051002020D02" charset="0"/>
                <a:ea typeface="宋体" panose="02010600030101010101" pitchFamily="2" charset="-122"/>
              </a:rPr>
              <a:t>· Effect</a:t>
            </a:r>
            <a:endParaRPr lang="en-US" altLang="zh-CN" sz="4000" b="1">
              <a:latin typeface="Gabriola" panose="04040605051002020D02"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64210" y="1227455"/>
            <a:ext cx="3380740" cy="2997200"/>
          </a:xfrm>
          <a:prstGeom prst="rect">
            <a:avLst/>
          </a:prstGeom>
        </p:spPr>
      </p:pic>
      <p:pic>
        <p:nvPicPr>
          <p:cNvPr id="3" name="图片 2"/>
          <p:cNvPicPr>
            <a:picLocks noChangeAspect="1"/>
          </p:cNvPicPr>
          <p:nvPr/>
        </p:nvPicPr>
        <p:blipFill>
          <a:blip r:embed="rId2"/>
          <a:stretch>
            <a:fillRect/>
          </a:stretch>
        </p:blipFill>
        <p:spPr>
          <a:xfrm>
            <a:off x="6592570" y="1227455"/>
            <a:ext cx="3696970" cy="3144520"/>
          </a:xfrm>
          <a:prstGeom prst="rect">
            <a:avLst/>
          </a:prstGeom>
        </p:spPr>
      </p:pic>
      <p:sp>
        <p:nvSpPr>
          <p:cNvPr id="4" name="文本框 3"/>
          <p:cNvSpPr txBox="1"/>
          <p:nvPr/>
        </p:nvSpPr>
        <p:spPr>
          <a:xfrm>
            <a:off x="664210" y="4590415"/>
            <a:ext cx="4235450" cy="460375"/>
          </a:xfrm>
          <a:prstGeom prst="rect">
            <a:avLst/>
          </a:prstGeom>
          <a:noFill/>
        </p:spPr>
        <p:txBody>
          <a:bodyPr wrap="square" rtlCol="0" anchor="t">
            <a:spAutoFit/>
          </a:bodyPr>
          <a:p>
            <a:r>
              <a:rPr lang="zh-CN" altLang="en-US" sz="1200"/>
              <a:t>Fig. 10. Comparison of ISPP for various BL voltages of </a:t>
            </a:r>
            <a:endParaRPr lang="zh-CN" altLang="en-US" sz="1200"/>
          </a:p>
          <a:p>
            <a:r>
              <a:rPr lang="zh-CN" altLang="en-US" sz="1200"/>
              <a:t>circular channel with diameter = 15 nm.</a:t>
            </a:r>
            <a:endParaRPr lang="zh-CN" altLang="en-US" sz="1200"/>
          </a:p>
        </p:txBody>
      </p:sp>
      <p:sp>
        <p:nvSpPr>
          <p:cNvPr id="5" name="文本框 4"/>
          <p:cNvSpPr txBox="1"/>
          <p:nvPr/>
        </p:nvSpPr>
        <p:spPr>
          <a:xfrm>
            <a:off x="6729095" y="4590415"/>
            <a:ext cx="4106545" cy="460375"/>
          </a:xfrm>
          <a:prstGeom prst="rect">
            <a:avLst/>
          </a:prstGeom>
          <a:noFill/>
        </p:spPr>
        <p:txBody>
          <a:bodyPr wrap="square" rtlCol="0" anchor="t">
            <a:spAutoFit/>
          </a:bodyPr>
          <a:p>
            <a:r>
              <a:rPr lang="zh-CN" altLang="en-US" sz="1200"/>
              <a:t>Fig. 11. Comparison of the required number of program pulses </a:t>
            </a:r>
            <a:endParaRPr lang="zh-CN" altLang="en-US" sz="1200"/>
          </a:p>
          <a:p>
            <a:r>
              <a:rPr lang="zh-CN" altLang="en-US" sz="1200"/>
              <a:t>in the conventional and new programming methods.</a:t>
            </a:r>
            <a:endParaRPr lang="zh-CN" altLang="en-US" sz="1200"/>
          </a:p>
        </p:txBody>
      </p:sp>
      <p:sp>
        <p:nvSpPr>
          <p:cNvPr id="8" name="文本框 7"/>
          <p:cNvSpPr txBox="1"/>
          <p:nvPr/>
        </p:nvSpPr>
        <p:spPr>
          <a:xfrm>
            <a:off x="528320" y="5380355"/>
            <a:ext cx="4076065" cy="645160"/>
          </a:xfrm>
          <a:prstGeom prst="rect">
            <a:avLst/>
          </a:prstGeom>
          <a:noFill/>
        </p:spPr>
        <p:txBody>
          <a:bodyPr wrap="square" rtlCol="0" anchor="t">
            <a:spAutoFit/>
          </a:bodyPr>
          <a:p>
            <a:r>
              <a:rPr lang="zh-CN" altLang="en-US">
                <a:sym typeface="+mn-ea"/>
              </a:rPr>
              <a:t>使用这种新的编程方法，我们可以减小编程速度变化</a:t>
            </a:r>
            <a:endParaRPr lang="zh-CN" altLang="en-US"/>
          </a:p>
        </p:txBody>
      </p:sp>
      <p:sp>
        <p:nvSpPr>
          <p:cNvPr id="9" name="文本框 8"/>
          <p:cNvSpPr txBox="1"/>
          <p:nvPr/>
        </p:nvSpPr>
        <p:spPr>
          <a:xfrm>
            <a:off x="6794500" y="5380355"/>
            <a:ext cx="4345940" cy="645160"/>
          </a:xfrm>
          <a:prstGeom prst="rect">
            <a:avLst/>
          </a:prstGeom>
          <a:noFill/>
        </p:spPr>
        <p:txBody>
          <a:bodyPr wrap="square" rtlCol="0" anchor="t">
            <a:spAutoFit/>
          </a:bodyPr>
          <a:p>
            <a:r>
              <a:rPr lang="zh-CN" altLang="en-US">
                <a:sym typeface="+mn-ea"/>
              </a:rPr>
              <a:t>我们可以通过减少总编程脉冲（〜25％）来获得更好的编程速度性能</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1"/>
          <p:cNvSpPr txBox="1"/>
          <p:nvPr/>
        </p:nvSpPr>
        <p:spPr>
          <a:xfrm>
            <a:off x="408305" y="274320"/>
            <a:ext cx="8103235" cy="706755"/>
          </a:xfrm>
          <a:prstGeom prst="rect">
            <a:avLst/>
          </a:prstGeom>
          <a:noFill/>
          <a:ln w="9525">
            <a:noFill/>
          </a:ln>
        </p:spPr>
        <p:txBody>
          <a:bodyPr wrap="square" anchor="t">
            <a:spAutoFit/>
          </a:bodyPr>
          <a:p>
            <a:r>
              <a:rPr lang="en-US" altLang="zh-CN" sz="4000" b="1">
                <a:latin typeface="Gabriola" panose="04040605051002020D02" charset="0"/>
                <a:ea typeface="宋体" panose="02010600030101010101" pitchFamily="2" charset="-122"/>
              </a:rPr>
              <a:t>· Introduction</a:t>
            </a:r>
            <a:endParaRPr lang="en-US" altLang="zh-CN" sz="4000" b="1">
              <a:latin typeface="Gabriola" panose="04040605051002020D02" charset="0"/>
              <a:ea typeface="宋体" panose="02010600030101010101" pitchFamily="2" charset="-122"/>
            </a:endParaRPr>
          </a:p>
        </p:txBody>
      </p:sp>
      <p:sp>
        <p:nvSpPr>
          <p:cNvPr id="2" name="文本框 1"/>
          <p:cNvSpPr txBox="1"/>
          <p:nvPr/>
        </p:nvSpPr>
        <p:spPr>
          <a:xfrm>
            <a:off x="1600835" y="1341755"/>
            <a:ext cx="7871460" cy="1291590"/>
          </a:xfrm>
          <a:prstGeom prst="rect">
            <a:avLst/>
          </a:prstGeom>
          <a:noFill/>
        </p:spPr>
        <p:txBody>
          <a:bodyPr wrap="square" rtlCol="0">
            <a:spAutoFit/>
          </a:bodyPr>
          <a:p>
            <a:r>
              <a:rPr lang="en-US" altLang="zh-CN" sz="2400" b="1"/>
              <a:t>· </a:t>
            </a:r>
            <a:r>
              <a:rPr lang="en-US" altLang="zh-CN"/>
              <a:t>3D NAND Flash</a:t>
            </a:r>
            <a:r>
              <a:rPr lang="zh-CN" altLang="en-US"/>
              <a:t>堆叠阵列结构</a:t>
            </a:r>
            <a:r>
              <a:rPr lang="en-US" altLang="zh-CN"/>
              <a:t>——</a:t>
            </a:r>
            <a:r>
              <a:rPr lang="zh-CN" altLang="en-US"/>
              <a:t>单晶硅通道</a:t>
            </a:r>
            <a:endParaRPr lang="zh-CN" altLang="en-US"/>
          </a:p>
          <a:p>
            <a:r>
              <a:rPr lang="zh-CN" altLang="en-US"/>
              <a:t>优：高导通电流水平和器件的可扩展性</a:t>
            </a:r>
            <a:endParaRPr lang="zh-CN" altLang="en-US"/>
          </a:p>
          <a:p>
            <a:r>
              <a:rPr lang="zh-CN" altLang="en-US"/>
              <a:t>缺：蚀刻斜率引起的层之间的单元尺寸变化，由于电场与圆柱通道的半径成反比，因此编程速度会在堆叠的层之间发生变化</a:t>
            </a:r>
            <a:endParaRPr lang="zh-CN" altLang="en-US"/>
          </a:p>
        </p:txBody>
      </p:sp>
      <p:sp>
        <p:nvSpPr>
          <p:cNvPr id="3" name="文本框 2"/>
          <p:cNvSpPr txBox="1"/>
          <p:nvPr/>
        </p:nvSpPr>
        <p:spPr>
          <a:xfrm>
            <a:off x="1600835" y="3375025"/>
            <a:ext cx="7305040" cy="922020"/>
          </a:xfrm>
          <a:prstGeom prst="rect">
            <a:avLst/>
          </a:prstGeom>
          <a:noFill/>
        </p:spPr>
        <p:txBody>
          <a:bodyPr wrap="square" rtlCol="0">
            <a:spAutoFit/>
          </a:bodyPr>
          <a:p>
            <a:r>
              <a:rPr lang="en-US" altLang="zh-CN"/>
              <a:t>ISPP(incremental step pulse programming)</a:t>
            </a:r>
            <a:r>
              <a:rPr lang="zh-CN" altLang="en-US"/>
              <a:t>，增步脉冲编程是常规</a:t>
            </a:r>
            <a:r>
              <a:rPr lang="en-US" altLang="zh-CN"/>
              <a:t>NAND Flash</a:t>
            </a:r>
            <a:r>
              <a:rPr lang="zh-CN" altLang="en-US"/>
              <a:t>中的一种通用编程方法，用于是实现对</a:t>
            </a:r>
            <a:r>
              <a:rPr lang="en-US" altLang="zh-CN"/>
              <a:t>MLC</a:t>
            </a:r>
            <a:r>
              <a:rPr lang="zh-CN" altLang="en-US"/>
              <a:t>技术实现严格的阈值电压          控制</a:t>
            </a:r>
            <a:endParaRPr lang="zh-CN" altLang="en-US"/>
          </a:p>
        </p:txBody>
      </p:sp>
      <p:graphicFrame>
        <p:nvGraphicFramePr>
          <p:cNvPr id="5" name="对象 4">
            <a:hlinkClick r:id="" action="ppaction://ole?verb="/>
          </p:cNvPr>
          <p:cNvGraphicFramePr>
            <a:graphicFrameLocks noChangeAspect="1"/>
          </p:cNvGraphicFramePr>
          <p:nvPr/>
        </p:nvGraphicFramePr>
        <p:xfrm>
          <a:off x="1997075" y="3948430"/>
          <a:ext cx="389255" cy="348615"/>
        </p:xfrm>
        <a:graphic>
          <a:graphicData uri="http://schemas.openxmlformats.org/presentationml/2006/ole">
            <mc:AlternateContent xmlns:mc="http://schemas.openxmlformats.org/markup-compatibility/2006">
              <mc:Choice xmlns:v="urn:schemas-microsoft-com:vml" Requires="v">
                <p:oleObj spid="_x0000_s2050" name="" r:id="rId1" imgW="241300" imgH="215900" progId="Equation.KSEE3">
                  <p:embed/>
                </p:oleObj>
              </mc:Choice>
              <mc:Fallback>
                <p:oleObj name="" r:id="rId1" imgW="241300" imgH="215900" progId="Equation.KSEE3">
                  <p:embed/>
                  <p:pic>
                    <p:nvPicPr>
                      <p:cNvPr id="0" name="图片 2049"/>
                      <p:cNvPicPr/>
                      <p:nvPr/>
                    </p:nvPicPr>
                    <p:blipFill>
                      <a:blip r:embed="rId2"/>
                      <a:stretch>
                        <a:fillRect/>
                      </a:stretch>
                    </p:blipFill>
                    <p:spPr>
                      <a:xfrm>
                        <a:off x="1997075" y="3948430"/>
                        <a:ext cx="389255" cy="348615"/>
                      </a:xfrm>
                      <a:prstGeom prst="rect">
                        <a:avLst/>
                      </a:prstGeom>
                    </p:spPr>
                  </p:pic>
                </p:oleObj>
              </mc:Fallback>
            </mc:AlternateContent>
          </a:graphicData>
        </a:graphic>
      </p:graphicFrame>
      <p:sp>
        <p:nvSpPr>
          <p:cNvPr id="6" name="文本框 5"/>
          <p:cNvSpPr txBox="1"/>
          <p:nvPr/>
        </p:nvSpPr>
        <p:spPr>
          <a:xfrm>
            <a:off x="1997075" y="5133340"/>
            <a:ext cx="6543675" cy="645160"/>
          </a:xfrm>
          <a:prstGeom prst="rect">
            <a:avLst/>
          </a:prstGeom>
          <a:noFill/>
        </p:spPr>
        <p:txBody>
          <a:bodyPr wrap="square" rtlCol="0">
            <a:spAutoFit/>
          </a:bodyPr>
          <a:p>
            <a:r>
              <a:rPr lang="en-US" altLang="zh-CN"/>
              <a:t>· </a:t>
            </a:r>
            <a:r>
              <a:rPr lang="zh-CN" altLang="en-US"/>
              <a:t>本文通过</a:t>
            </a:r>
            <a:r>
              <a:rPr lang="en-US" altLang="zh-CN"/>
              <a:t>3D TCAD</a:t>
            </a:r>
            <a:r>
              <a:rPr lang="zh-CN" altLang="en-US"/>
              <a:t>仿真研究了</a:t>
            </a:r>
            <a:r>
              <a:rPr lang="en-US" altLang="zh-CN"/>
              <a:t>ISPP</a:t>
            </a:r>
            <a:r>
              <a:rPr lang="zh-CN" altLang="en-US"/>
              <a:t>的特性</a:t>
            </a:r>
            <a:endParaRPr lang="zh-CN" altLang="en-US"/>
          </a:p>
          <a:p>
            <a:r>
              <a:rPr lang="en-US" altLang="zh-CN"/>
              <a:t>· </a:t>
            </a:r>
            <a:r>
              <a:rPr lang="zh-CN" altLang="en-US"/>
              <a:t>提出了一种新的缓解对叠层           的变化的编程方法</a:t>
            </a:r>
            <a:endParaRPr lang="zh-CN" altLang="en-US"/>
          </a:p>
        </p:txBody>
      </p:sp>
      <p:graphicFrame>
        <p:nvGraphicFramePr>
          <p:cNvPr id="7" name="对象 6">
            <a:hlinkClick r:id="" action="ppaction://ole?verb="/>
          </p:cNvPr>
          <p:cNvGraphicFramePr>
            <a:graphicFrameLocks noChangeAspect="1"/>
          </p:cNvGraphicFramePr>
          <p:nvPr/>
        </p:nvGraphicFramePr>
        <p:xfrm>
          <a:off x="5058410" y="5429885"/>
          <a:ext cx="389255" cy="348615"/>
        </p:xfrm>
        <a:graphic>
          <a:graphicData uri="http://schemas.openxmlformats.org/presentationml/2006/ole">
            <mc:AlternateContent xmlns:mc="http://schemas.openxmlformats.org/markup-compatibility/2006">
              <mc:Choice xmlns:v="urn:schemas-microsoft-com:vml" Requires="v">
                <p:oleObj spid="_x0000_s2050" name="" r:id="rId3" imgW="241300" imgH="215900" progId="Equation.KSEE3">
                  <p:embed/>
                </p:oleObj>
              </mc:Choice>
              <mc:Fallback>
                <p:oleObj name="" r:id="rId3" imgW="241300" imgH="215900" progId="Equation.KSEE3">
                  <p:embed/>
                  <p:pic>
                    <p:nvPicPr>
                      <p:cNvPr id="0" name="图片 2049"/>
                      <p:cNvPicPr/>
                      <p:nvPr/>
                    </p:nvPicPr>
                    <p:blipFill>
                      <a:blip r:embed="rId2"/>
                      <a:stretch>
                        <a:fillRect/>
                      </a:stretch>
                    </p:blipFill>
                    <p:spPr>
                      <a:xfrm>
                        <a:off x="5058410" y="5429885"/>
                        <a:ext cx="389255" cy="3486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1"/>
          <p:cNvSpPr txBox="1"/>
          <p:nvPr/>
        </p:nvSpPr>
        <p:spPr>
          <a:xfrm>
            <a:off x="418465" y="284480"/>
            <a:ext cx="8103235" cy="706755"/>
          </a:xfrm>
          <a:prstGeom prst="rect">
            <a:avLst/>
          </a:prstGeom>
          <a:noFill/>
          <a:ln w="9525">
            <a:noFill/>
          </a:ln>
        </p:spPr>
        <p:txBody>
          <a:bodyPr wrap="square" anchor="t">
            <a:spAutoFit/>
          </a:bodyPr>
          <a:p>
            <a:r>
              <a:rPr lang="en-US" altLang="zh-CN" sz="4000" b="1">
                <a:latin typeface="Gabriola" panose="04040605051002020D02" charset="0"/>
                <a:ea typeface="宋体" panose="02010600030101010101" pitchFamily="2" charset="-122"/>
              </a:rPr>
              <a:t>· ISPP</a:t>
            </a:r>
            <a:endParaRPr lang="en-US" altLang="zh-CN" sz="4000" b="1">
              <a:latin typeface="Gabriola" panose="04040605051002020D02" charset="0"/>
              <a:ea typeface="宋体" panose="02010600030101010101" pitchFamily="2" charset="-122"/>
            </a:endParaRPr>
          </a:p>
        </p:txBody>
      </p:sp>
      <p:sp>
        <p:nvSpPr>
          <p:cNvPr id="4" name="文本框 3"/>
          <p:cNvSpPr txBox="1"/>
          <p:nvPr/>
        </p:nvSpPr>
        <p:spPr>
          <a:xfrm>
            <a:off x="1384300" y="1254125"/>
            <a:ext cx="9053830" cy="368300"/>
          </a:xfrm>
          <a:prstGeom prst="rect">
            <a:avLst/>
          </a:prstGeom>
          <a:noFill/>
        </p:spPr>
        <p:txBody>
          <a:bodyPr wrap="square" rtlCol="0" anchor="t">
            <a:spAutoFit/>
          </a:bodyPr>
          <a:p>
            <a:r>
              <a:rPr lang="zh-CN" altLang="en-US"/>
              <a:t>Incremental Step Pulse Programming (ISPP)，增步脉冲编程</a:t>
            </a:r>
            <a:endParaRPr lang="zh-CN" altLang="en-US"/>
          </a:p>
        </p:txBody>
      </p:sp>
      <p:pic>
        <p:nvPicPr>
          <p:cNvPr id="5" name="图片 4"/>
          <p:cNvPicPr>
            <a:picLocks noChangeAspect="1"/>
          </p:cNvPicPr>
          <p:nvPr/>
        </p:nvPicPr>
        <p:blipFill>
          <a:blip r:embed="rId1"/>
          <a:stretch>
            <a:fillRect/>
          </a:stretch>
        </p:blipFill>
        <p:spPr>
          <a:xfrm>
            <a:off x="241300" y="2049145"/>
            <a:ext cx="6964045" cy="2759075"/>
          </a:xfrm>
          <a:prstGeom prst="rect">
            <a:avLst/>
          </a:prstGeom>
        </p:spPr>
      </p:pic>
      <p:sp>
        <p:nvSpPr>
          <p:cNvPr id="6" name="文本框 5"/>
          <p:cNvSpPr txBox="1"/>
          <p:nvPr/>
        </p:nvSpPr>
        <p:spPr>
          <a:xfrm>
            <a:off x="1092835" y="5280025"/>
            <a:ext cx="5759450" cy="645160"/>
          </a:xfrm>
          <a:prstGeom prst="rect">
            <a:avLst/>
          </a:prstGeom>
          <a:noFill/>
        </p:spPr>
        <p:txBody>
          <a:bodyPr wrap="square" rtlCol="0" anchor="t">
            <a:spAutoFit/>
          </a:bodyPr>
          <a:p>
            <a:r>
              <a:rPr lang="zh-CN" altLang="en-US"/>
              <a:t>Fig. 2. (a) ISPP wave form, (b) I-V curve of circular channel </a:t>
            </a:r>
            <a:endParaRPr lang="zh-CN" altLang="en-US"/>
          </a:p>
          <a:p>
            <a:r>
              <a:rPr lang="zh-CN" altLang="en-US"/>
              <a:t>(diameter=15 nm).</a:t>
            </a:r>
            <a:endParaRPr lang="zh-CN" altLang="en-US"/>
          </a:p>
        </p:txBody>
      </p:sp>
      <p:sp>
        <p:nvSpPr>
          <p:cNvPr id="7" name="文本框 6"/>
          <p:cNvSpPr txBox="1"/>
          <p:nvPr/>
        </p:nvSpPr>
        <p:spPr>
          <a:xfrm>
            <a:off x="7517130" y="2169160"/>
            <a:ext cx="3905885" cy="1198880"/>
          </a:xfrm>
          <a:prstGeom prst="rect">
            <a:avLst/>
          </a:prstGeom>
          <a:noFill/>
        </p:spPr>
        <p:txBody>
          <a:bodyPr wrap="square" rtlCol="0" anchor="t">
            <a:spAutoFit/>
          </a:bodyPr>
          <a:p>
            <a:r>
              <a:rPr lang="zh-CN" altLang="en-US"/>
              <a:t>NAND闪存的编程操作由几个编程脉冲步骤组成。对于用作编程机制的FN通道，在每个编程步骤之后，将编程脉冲        的栅极电压增加恒定值</a:t>
            </a:r>
            <a:endParaRPr lang="en-US" altLang="zh-CN"/>
          </a:p>
        </p:txBody>
      </p:sp>
      <p:graphicFrame>
        <p:nvGraphicFramePr>
          <p:cNvPr id="10" name="对象 9">
            <a:hlinkClick r:id="" action="ppaction://ole?verb="/>
          </p:cNvPr>
          <p:cNvGraphicFramePr>
            <a:graphicFrameLocks noChangeAspect="1"/>
          </p:cNvGraphicFramePr>
          <p:nvPr/>
        </p:nvGraphicFramePr>
        <p:xfrm>
          <a:off x="10809605" y="2987040"/>
          <a:ext cx="453390" cy="391795"/>
        </p:xfrm>
        <a:graphic>
          <a:graphicData uri="http://schemas.openxmlformats.org/presentationml/2006/ole">
            <mc:AlternateContent xmlns:mc="http://schemas.openxmlformats.org/markup-compatibility/2006">
              <mc:Choice xmlns:v="urn:schemas-microsoft-com:vml" Requires="v">
                <p:oleObj spid="_x0000_s1027" name="" r:id="rId2" imgW="279400" imgH="241300" progId="Equation.KSEE3">
                  <p:embed/>
                </p:oleObj>
              </mc:Choice>
              <mc:Fallback>
                <p:oleObj name="" r:id="rId2" imgW="279400" imgH="241300" progId="Equation.KSEE3">
                  <p:embed/>
                  <p:pic>
                    <p:nvPicPr>
                      <p:cNvPr id="0" name="图片 1026"/>
                      <p:cNvPicPr/>
                      <p:nvPr/>
                    </p:nvPicPr>
                    <p:blipFill>
                      <a:blip r:embed="rId3"/>
                      <a:stretch>
                        <a:fillRect/>
                      </a:stretch>
                    </p:blipFill>
                    <p:spPr>
                      <a:xfrm>
                        <a:off x="10809605" y="2987040"/>
                        <a:ext cx="453390" cy="39179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8081645" y="2997835"/>
          <a:ext cx="360045" cy="370205"/>
        </p:xfrm>
        <a:graphic>
          <a:graphicData uri="http://schemas.openxmlformats.org/presentationml/2006/ole">
            <mc:AlternateContent xmlns:mc="http://schemas.openxmlformats.org/markup-compatibility/2006">
              <mc:Choice xmlns:v="urn:schemas-microsoft-com:vml" Requires="v">
                <p:oleObj spid="_x0000_s1028" name="" r:id="rId4" imgW="228600" imgH="241300" progId="Equation.KSEE3">
                  <p:embed/>
                </p:oleObj>
              </mc:Choice>
              <mc:Fallback>
                <p:oleObj name="" r:id="rId4" imgW="228600" imgH="241300" progId="Equation.KSEE3">
                  <p:embed/>
                  <p:pic>
                    <p:nvPicPr>
                      <p:cNvPr id="0" name="图片 1027"/>
                      <p:cNvPicPr/>
                      <p:nvPr/>
                    </p:nvPicPr>
                    <p:blipFill>
                      <a:blip r:embed="rId5"/>
                      <a:stretch>
                        <a:fillRect/>
                      </a:stretch>
                    </p:blipFill>
                    <p:spPr>
                      <a:xfrm>
                        <a:off x="8081645" y="2997835"/>
                        <a:ext cx="360045" cy="370205"/>
                      </a:xfrm>
                      <a:prstGeom prst="rect">
                        <a:avLst/>
                      </a:prstGeom>
                    </p:spPr>
                  </p:pic>
                </p:oleObj>
              </mc:Fallback>
            </mc:AlternateContent>
          </a:graphicData>
        </a:graphic>
      </p:graphicFrame>
      <p:sp>
        <p:nvSpPr>
          <p:cNvPr id="12" name="文本框 11"/>
          <p:cNvSpPr txBox="1"/>
          <p:nvPr/>
        </p:nvSpPr>
        <p:spPr>
          <a:xfrm>
            <a:off x="7490460" y="4057015"/>
            <a:ext cx="4115435" cy="922020"/>
          </a:xfrm>
          <a:prstGeom prst="rect">
            <a:avLst/>
          </a:prstGeom>
          <a:noFill/>
        </p:spPr>
        <p:txBody>
          <a:bodyPr wrap="square" rtlCol="0">
            <a:spAutoFit/>
          </a:bodyPr>
          <a:p>
            <a:r>
              <a:rPr lang="zh-CN" altLang="en-US"/>
              <a:t>由于通道电流的自我限制，一个编程脉冲的单元的       </a:t>
            </a:r>
            <a:r>
              <a:rPr lang="en-US" altLang="zh-CN"/>
              <a:t> </a:t>
            </a:r>
            <a:r>
              <a:rPr lang="zh-CN" altLang="en-US"/>
              <a:t>等于</a:t>
            </a:r>
            <a:endParaRPr lang="en-US" altLang="zh-CN"/>
          </a:p>
          <a:p>
            <a:endParaRPr lang="en-US" altLang="zh-CN"/>
          </a:p>
        </p:txBody>
      </p:sp>
      <p:graphicFrame>
        <p:nvGraphicFramePr>
          <p:cNvPr id="13" name="对象 12">
            <a:hlinkClick r:id="" action="ppaction://ole?verb="/>
          </p:cNvPr>
          <p:cNvGraphicFramePr>
            <a:graphicFrameLocks noChangeAspect="1"/>
          </p:cNvGraphicFramePr>
          <p:nvPr/>
        </p:nvGraphicFramePr>
        <p:xfrm>
          <a:off x="9610725" y="4356100"/>
          <a:ext cx="453390" cy="391795"/>
        </p:xfrm>
        <a:graphic>
          <a:graphicData uri="http://schemas.openxmlformats.org/presentationml/2006/ole">
            <mc:AlternateContent xmlns:mc="http://schemas.openxmlformats.org/markup-compatibility/2006">
              <mc:Choice xmlns:v="urn:schemas-microsoft-com:vml" Requires="v">
                <p:oleObj spid="_x0000_s1027" name="" r:id="rId6" imgW="279400" imgH="241300" progId="Equation.KSEE3">
                  <p:embed/>
                </p:oleObj>
              </mc:Choice>
              <mc:Fallback>
                <p:oleObj name="" r:id="rId6" imgW="279400" imgH="241300" progId="Equation.KSEE3">
                  <p:embed/>
                  <p:pic>
                    <p:nvPicPr>
                      <p:cNvPr id="0" name="图片 1026"/>
                      <p:cNvPicPr/>
                      <p:nvPr/>
                    </p:nvPicPr>
                    <p:blipFill>
                      <a:blip r:embed="rId3"/>
                      <a:stretch>
                        <a:fillRect/>
                      </a:stretch>
                    </p:blipFill>
                    <p:spPr>
                      <a:xfrm>
                        <a:off x="9610725" y="4356100"/>
                        <a:ext cx="453390" cy="391795"/>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8759190" y="4356100"/>
          <a:ext cx="365760" cy="327660"/>
        </p:xfrm>
        <a:graphic>
          <a:graphicData uri="http://schemas.openxmlformats.org/presentationml/2006/ole">
            <mc:AlternateContent xmlns:mc="http://schemas.openxmlformats.org/markup-compatibility/2006">
              <mc:Choice xmlns:v="urn:schemas-microsoft-com:vml" Requires="v">
                <p:oleObj spid="_x0000_s1029" name="" r:id="rId7" imgW="241300" imgH="215900" progId="Equation.KSEE3">
                  <p:embed/>
                </p:oleObj>
              </mc:Choice>
              <mc:Fallback>
                <p:oleObj name="" r:id="rId7" imgW="241300" imgH="215900" progId="Equation.KSEE3">
                  <p:embed/>
                  <p:pic>
                    <p:nvPicPr>
                      <p:cNvPr id="0" name="图片 1028"/>
                      <p:cNvPicPr/>
                      <p:nvPr/>
                    </p:nvPicPr>
                    <p:blipFill>
                      <a:blip r:embed="rId8"/>
                      <a:stretch>
                        <a:fillRect/>
                      </a:stretch>
                    </p:blipFill>
                    <p:spPr>
                      <a:xfrm>
                        <a:off x="8759190" y="4356100"/>
                        <a:ext cx="365760" cy="32766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32765" y="1094105"/>
            <a:ext cx="4622165" cy="3526790"/>
          </a:xfrm>
          <a:prstGeom prst="rect">
            <a:avLst/>
          </a:prstGeom>
        </p:spPr>
      </p:pic>
      <p:sp>
        <p:nvSpPr>
          <p:cNvPr id="3" name="文本框 2"/>
          <p:cNvSpPr txBox="1"/>
          <p:nvPr/>
        </p:nvSpPr>
        <p:spPr>
          <a:xfrm>
            <a:off x="799465" y="4986020"/>
            <a:ext cx="4436745" cy="306705"/>
          </a:xfrm>
          <a:prstGeom prst="rect">
            <a:avLst/>
          </a:prstGeom>
          <a:noFill/>
        </p:spPr>
        <p:txBody>
          <a:bodyPr wrap="square" rtlCol="0" anchor="t">
            <a:spAutoFit/>
          </a:bodyPr>
          <a:p>
            <a:r>
              <a:rPr lang="zh-CN" altLang="en-US" sz="1400"/>
              <a:t>Fig. 3. ISPP characteristics of elliptic and circular channel.</a:t>
            </a:r>
            <a:endParaRPr lang="zh-CN" altLang="en-US" sz="1400"/>
          </a:p>
        </p:txBody>
      </p:sp>
      <p:sp>
        <p:nvSpPr>
          <p:cNvPr id="4" name="文本框 3"/>
          <p:cNvSpPr txBox="1"/>
          <p:nvPr/>
        </p:nvSpPr>
        <p:spPr>
          <a:xfrm>
            <a:off x="6784340" y="1917065"/>
            <a:ext cx="3432810" cy="368300"/>
          </a:xfrm>
          <a:prstGeom prst="rect">
            <a:avLst/>
          </a:prstGeom>
          <a:noFill/>
        </p:spPr>
        <p:txBody>
          <a:bodyPr wrap="square" rtlCol="0" anchor="t">
            <a:spAutoFit/>
          </a:bodyPr>
          <a:p>
            <a:r>
              <a:rPr lang="zh-CN" altLang="en-US"/>
              <a:t>圆形通道的ISPP斜率为〜1</a:t>
            </a:r>
            <a:endParaRPr lang="zh-CN" altLang="en-US"/>
          </a:p>
        </p:txBody>
      </p:sp>
      <p:sp>
        <p:nvSpPr>
          <p:cNvPr id="5" name="文本框 4"/>
          <p:cNvSpPr txBox="1"/>
          <p:nvPr/>
        </p:nvSpPr>
        <p:spPr>
          <a:xfrm>
            <a:off x="6401435" y="3433445"/>
            <a:ext cx="4688840" cy="922020"/>
          </a:xfrm>
          <a:prstGeom prst="rect">
            <a:avLst/>
          </a:prstGeom>
          <a:noFill/>
        </p:spPr>
        <p:txBody>
          <a:bodyPr wrap="square" rtlCol="0">
            <a:spAutoFit/>
          </a:bodyPr>
          <a:p>
            <a:r>
              <a:rPr lang="zh-CN" altLang="en-US"/>
              <a:t>椭圆形通道在早期</a:t>
            </a:r>
            <a:r>
              <a:rPr lang="en-US" altLang="zh-CN"/>
              <a:t>State I</a:t>
            </a:r>
            <a:r>
              <a:rPr lang="zh-CN" altLang="en-US"/>
              <a:t>时， ISPP斜率明显下降(~0.5)。经过5~6次编程脉冲后，ISPP斜率恢复至~1，达到</a:t>
            </a:r>
            <a:r>
              <a:rPr lang="en-US" altLang="zh-CN"/>
              <a:t>State </a:t>
            </a:r>
            <a:r>
              <a:rPr lang="zh-CN" altLang="en-US"/>
              <a:t>II。</a:t>
            </a:r>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79105" y="3389630"/>
            <a:ext cx="2540000" cy="922020"/>
          </a:xfrm>
          <a:prstGeom prst="rect">
            <a:avLst/>
          </a:prstGeom>
          <a:noFill/>
        </p:spPr>
        <p:txBody>
          <a:bodyPr wrap="square" rtlCol="0" anchor="t">
            <a:spAutoFit/>
          </a:bodyPr>
          <a:p>
            <a:r>
              <a:rPr lang="zh-CN" altLang="en-US"/>
              <a:t>随着椭圆通道偏心距的增大，椭圆通道的ISPP斜率降低程度更为严重</a:t>
            </a:r>
            <a:endParaRPr lang="zh-CN" altLang="en-US"/>
          </a:p>
        </p:txBody>
      </p:sp>
      <p:pic>
        <p:nvPicPr>
          <p:cNvPr id="3" name="图片 2"/>
          <p:cNvPicPr>
            <a:picLocks noChangeAspect="1"/>
          </p:cNvPicPr>
          <p:nvPr/>
        </p:nvPicPr>
        <p:blipFill>
          <a:blip r:embed="rId1"/>
          <a:stretch>
            <a:fillRect/>
          </a:stretch>
        </p:blipFill>
        <p:spPr>
          <a:xfrm>
            <a:off x="594995" y="797560"/>
            <a:ext cx="5357495" cy="4173855"/>
          </a:xfrm>
          <a:prstGeom prst="rect">
            <a:avLst/>
          </a:prstGeom>
        </p:spPr>
      </p:pic>
      <p:sp>
        <p:nvSpPr>
          <p:cNvPr id="4" name="文本框 3"/>
          <p:cNvSpPr txBox="1"/>
          <p:nvPr/>
        </p:nvSpPr>
        <p:spPr>
          <a:xfrm>
            <a:off x="689610" y="5397500"/>
            <a:ext cx="5942965" cy="368300"/>
          </a:xfrm>
          <a:prstGeom prst="rect">
            <a:avLst/>
          </a:prstGeom>
          <a:noFill/>
        </p:spPr>
        <p:txBody>
          <a:bodyPr wrap="square" rtlCol="0" anchor="t">
            <a:spAutoFit/>
          </a:bodyPr>
          <a:p>
            <a:r>
              <a:rPr lang="zh-CN" altLang="en-US"/>
              <a:t>Fig. 4. ISPP slope degradation in State I for elliptic channels.</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3555" y="294640"/>
            <a:ext cx="4728845" cy="460375"/>
          </a:xfrm>
          <a:prstGeom prst="rect">
            <a:avLst/>
          </a:prstGeom>
          <a:noFill/>
        </p:spPr>
        <p:txBody>
          <a:bodyPr wrap="square" rtlCol="0" anchor="t">
            <a:spAutoFit/>
          </a:bodyPr>
          <a:p>
            <a:r>
              <a:rPr lang="en-US" altLang="zh-CN" sz="2400" b="1"/>
              <a:t>·</a:t>
            </a:r>
            <a:r>
              <a:rPr lang="en-US" altLang="zh-CN"/>
              <a:t>  </a:t>
            </a:r>
            <a:r>
              <a:rPr lang="zh-CN" altLang="en-US"/>
              <a:t>椭圆通道中ISPP斜率降低的原因：</a:t>
            </a:r>
            <a:endParaRPr lang="zh-CN" altLang="en-US"/>
          </a:p>
        </p:txBody>
      </p:sp>
      <p:pic>
        <p:nvPicPr>
          <p:cNvPr id="5" name="图片 4"/>
          <p:cNvPicPr>
            <a:picLocks noChangeAspect="1"/>
          </p:cNvPicPr>
          <p:nvPr/>
        </p:nvPicPr>
        <p:blipFill>
          <a:blip r:embed="rId1"/>
          <a:stretch>
            <a:fillRect/>
          </a:stretch>
        </p:blipFill>
        <p:spPr>
          <a:xfrm>
            <a:off x="525145" y="1339215"/>
            <a:ext cx="4895850" cy="1689100"/>
          </a:xfrm>
          <a:prstGeom prst="rect">
            <a:avLst/>
          </a:prstGeom>
        </p:spPr>
      </p:pic>
      <p:pic>
        <p:nvPicPr>
          <p:cNvPr id="6" name="图片 5"/>
          <p:cNvPicPr>
            <a:picLocks noChangeAspect="1"/>
          </p:cNvPicPr>
          <p:nvPr/>
        </p:nvPicPr>
        <p:blipFill>
          <a:blip r:embed="rId2"/>
          <a:stretch>
            <a:fillRect/>
          </a:stretch>
        </p:blipFill>
        <p:spPr>
          <a:xfrm>
            <a:off x="525145" y="3804285"/>
            <a:ext cx="5073650" cy="1739900"/>
          </a:xfrm>
          <a:prstGeom prst="rect">
            <a:avLst/>
          </a:prstGeom>
        </p:spPr>
      </p:pic>
      <p:sp>
        <p:nvSpPr>
          <p:cNvPr id="7" name="文本框 6"/>
          <p:cNvSpPr txBox="1"/>
          <p:nvPr/>
        </p:nvSpPr>
        <p:spPr>
          <a:xfrm>
            <a:off x="618490" y="3106420"/>
            <a:ext cx="3936365" cy="645160"/>
          </a:xfrm>
          <a:prstGeom prst="rect">
            <a:avLst/>
          </a:prstGeom>
          <a:noFill/>
        </p:spPr>
        <p:txBody>
          <a:bodyPr wrap="square" rtlCol="0" anchor="t">
            <a:spAutoFit/>
          </a:bodyPr>
          <a:p>
            <a:r>
              <a:rPr lang="zh-CN" altLang="en-US" sz="1200"/>
              <a:t>Fig. 5. Electron trapped charge density distributions for the </a:t>
            </a:r>
            <a:endParaRPr lang="zh-CN" altLang="en-US" sz="1200"/>
          </a:p>
          <a:p>
            <a:r>
              <a:rPr lang="zh-CN" altLang="en-US" sz="1200"/>
              <a:t>elliptical channel flash device with major axis/minor </a:t>
            </a:r>
            <a:endParaRPr lang="zh-CN" altLang="en-US" sz="1200"/>
          </a:p>
          <a:p>
            <a:r>
              <a:rPr lang="zh-CN" altLang="en-US" sz="1200"/>
              <a:t>axis=15/30 nm.</a:t>
            </a:r>
            <a:endParaRPr lang="zh-CN" altLang="en-US" sz="1200"/>
          </a:p>
        </p:txBody>
      </p:sp>
      <p:sp>
        <p:nvSpPr>
          <p:cNvPr id="8" name="文本框 7"/>
          <p:cNvSpPr txBox="1"/>
          <p:nvPr/>
        </p:nvSpPr>
        <p:spPr>
          <a:xfrm>
            <a:off x="503555" y="5775325"/>
            <a:ext cx="4166235" cy="460375"/>
          </a:xfrm>
          <a:prstGeom prst="rect">
            <a:avLst/>
          </a:prstGeom>
          <a:noFill/>
        </p:spPr>
        <p:txBody>
          <a:bodyPr wrap="square" rtlCol="0" anchor="t">
            <a:spAutoFit/>
          </a:bodyPr>
          <a:p>
            <a:r>
              <a:rPr lang="zh-CN" altLang="en-US" sz="1200"/>
              <a:t>Fig. 6. Electron current density distributions for the elliptical </a:t>
            </a:r>
            <a:endParaRPr lang="zh-CN" altLang="en-US" sz="1200"/>
          </a:p>
          <a:p>
            <a:r>
              <a:rPr lang="zh-CN" altLang="en-US" sz="1200"/>
              <a:t>channel Flash device with major axis/minor axis=15/30 nm.</a:t>
            </a:r>
            <a:endParaRPr lang="zh-CN" altLang="en-US" sz="1200"/>
          </a:p>
        </p:txBody>
      </p:sp>
      <p:sp>
        <p:nvSpPr>
          <p:cNvPr id="9" name="文本框 8"/>
          <p:cNvSpPr txBox="1"/>
          <p:nvPr/>
        </p:nvSpPr>
        <p:spPr>
          <a:xfrm>
            <a:off x="5910580" y="537845"/>
            <a:ext cx="5592445" cy="2584450"/>
          </a:xfrm>
          <a:prstGeom prst="rect">
            <a:avLst/>
          </a:prstGeom>
          <a:noFill/>
        </p:spPr>
        <p:txBody>
          <a:bodyPr wrap="square" rtlCol="0" anchor="t">
            <a:spAutoFit/>
          </a:bodyPr>
          <a:p>
            <a:r>
              <a:rPr lang="zh-CN" altLang="en-US"/>
              <a:t>在早期的</a:t>
            </a:r>
            <a:r>
              <a:rPr lang="en-US" altLang="zh-CN"/>
              <a:t>State </a:t>
            </a:r>
            <a:r>
              <a:rPr lang="zh-CN" altLang="en-US"/>
              <a:t>I下，由于长轴和短轴附近的电场浓度不同，沿氮化物层捕获的电子分布是不对称的。短轴附近的氮化物捕获层的曲率小于长轴附近的氮化物捕获层的曲率。因此，由于栅场浓度较高，更多的电子被困在靠近主轴的氮化层中。在这种情况下，器件由副轴附近的局部最小       区域控制，局部捕获电荷越少，通道反演越容易，而主轴附近的        区域越高。因此，当打开闪存设备的椭圆通道时，通道电流集中在小轴附近，如图6所示。</a:t>
            </a:r>
            <a:endParaRPr lang="zh-CN" altLang="en-US"/>
          </a:p>
        </p:txBody>
      </p:sp>
      <p:sp>
        <p:nvSpPr>
          <p:cNvPr id="10" name="文本框 9"/>
          <p:cNvSpPr txBox="1"/>
          <p:nvPr/>
        </p:nvSpPr>
        <p:spPr>
          <a:xfrm>
            <a:off x="5910580" y="3468370"/>
            <a:ext cx="5593080" cy="1198880"/>
          </a:xfrm>
          <a:prstGeom prst="rect">
            <a:avLst/>
          </a:prstGeom>
          <a:noFill/>
        </p:spPr>
        <p:txBody>
          <a:bodyPr wrap="square" rtlCol="0" anchor="t">
            <a:spAutoFit/>
          </a:bodyPr>
          <a:p>
            <a:r>
              <a:rPr lang="zh-CN" altLang="en-US"/>
              <a:t>ISPP俘获电子的电荷不能影响整个通道区域，导致ISPP斜率退化。对于较大的偏心距，ISPP斜坡的退化更为显著，因为局域电子俘获和通道电流分布变得更加强烈</a:t>
            </a:r>
            <a:endParaRPr lang="zh-CN" altLang="en-US"/>
          </a:p>
        </p:txBody>
      </p:sp>
      <p:sp>
        <p:nvSpPr>
          <p:cNvPr id="11" name="文本框 10"/>
          <p:cNvSpPr txBox="1"/>
          <p:nvPr/>
        </p:nvSpPr>
        <p:spPr>
          <a:xfrm>
            <a:off x="5910580" y="4922520"/>
            <a:ext cx="5593080" cy="1476375"/>
          </a:xfrm>
          <a:prstGeom prst="rect">
            <a:avLst/>
          </a:prstGeom>
          <a:noFill/>
        </p:spPr>
        <p:txBody>
          <a:bodyPr wrap="square" rtlCol="0" anchor="t">
            <a:spAutoFit/>
          </a:bodyPr>
          <a:p>
            <a:r>
              <a:rPr lang="zh-CN" altLang="en-US"/>
              <a:t>在ISPP后期的</a:t>
            </a:r>
            <a:r>
              <a:rPr lang="en-US" altLang="zh-CN"/>
              <a:t>State</a:t>
            </a:r>
            <a:r>
              <a:rPr lang="zh-CN" altLang="en-US"/>
              <a:t>II下，已经捕获的电荷使栅极和通道之间的电场减小，由曲率差引起的电场浓度差消失。如图5所示，电子被捕获在整个氮化物区域。因此，位线电流流过整个通道区域。当局部电场的自流平完成后，ISPP斜率恢复到~1。</a:t>
            </a:r>
            <a:endParaRPr lang="zh-CN" altLang="en-US"/>
          </a:p>
        </p:txBody>
      </p:sp>
      <p:graphicFrame>
        <p:nvGraphicFramePr>
          <p:cNvPr id="12" name="对象 11">
            <a:hlinkClick r:id="" action="ppaction://ole?verb="/>
          </p:cNvPr>
          <p:cNvGraphicFramePr>
            <a:graphicFrameLocks noChangeAspect="1"/>
          </p:cNvGraphicFramePr>
          <p:nvPr/>
        </p:nvGraphicFramePr>
        <p:xfrm>
          <a:off x="7813040" y="1945640"/>
          <a:ext cx="351790" cy="314960"/>
        </p:xfrm>
        <a:graphic>
          <a:graphicData uri="http://schemas.openxmlformats.org/presentationml/2006/ole">
            <mc:AlternateContent xmlns:mc="http://schemas.openxmlformats.org/markup-compatibility/2006">
              <mc:Choice xmlns:v="urn:schemas-microsoft-com:vml" Requires="v">
                <p:oleObj spid="_x0000_s3073" name="" r:id="rId3" imgW="241300" imgH="215900" progId="Equation.KSEE3">
                  <p:embed/>
                </p:oleObj>
              </mc:Choice>
              <mc:Fallback>
                <p:oleObj name="" r:id="rId3" imgW="241300" imgH="215900" progId="Equation.KSEE3">
                  <p:embed/>
                  <p:pic>
                    <p:nvPicPr>
                      <p:cNvPr id="0" name="图片 3072"/>
                      <p:cNvPicPr/>
                      <p:nvPr/>
                    </p:nvPicPr>
                    <p:blipFill>
                      <a:blip r:embed="rId4"/>
                      <a:stretch>
                        <a:fillRect/>
                      </a:stretch>
                    </p:blipFill>
                    <p:spPr>
                      <a:xfrm>
                        <a:off x="7813040" y="1945640"/>
                        <a:ext cx="351790" cy="31496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9225280" y="2199005"/>
          <a:ext cx="351790" cy="314960"/>
        </p:xfrm>
        <a:graphic>
          <a:graphicData uri="http://schemas.openxmlformats.org/presentationml/2006/ole">
            <mc:AlternateContent xmlns:mc="http://schemas.openxmlformats.org/markup-compatibility/2006">
              <mc:Choice xmlns:v="urn:schemas-microsoft-com:vml" Requires="v">
                <p:oleObj spid="_x0000_s3073" name="" r:id="rId5" imgW="241300" imgH="215900" progId="Equation.KSEE3">
                  <p:embed/>
                </p:oleObj>
              </mc:Choice>
              <mc:Fallback>
                <p:oleObj name="" r:id="rId5" imgW="241300" imgH="215900" progId="Equation.KSEE3">
                  <p:embed/>
                  <p:pic>
                    <p:nvPicPr>
                      <p:cNvPr id="0" name="图片 3072"/>
                      <p:cNvPicPr/>
                      <p:nvPr/>
                    </p:nvPicPr>
                    <p:blipFill>
                      <a:blip r:embed="rId4"/>
                      <a:stretch>
                        <a:fillRect/>
                      </a:stretch>
                    </p:blipFill>
                    <p:spPr>
                      <a:xfrm>
                        <a:off x="9225280" y="2199005"/>
                        <a:ext cx="351790" cy="31496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1"/>
          <p:cNvSpPr txBox="1"/>
          <p:nvPr/>
        </p:nvSpPr>
        <p:spPr>
          <a:xfrm>
            <a:off x="418465" y="284480"/>
            <a:ext cx="10311765" cy="1198880"/>
          </a:xfrm>
          <a:prstGeom prst="rect">
            <a:avLst/>
          </a:prstGeom>
          <a:noFill/>
          <a:ln w="9525">
            <a:noFill/>
          </a:ln>
        </p:spPr>
        <p:txBody>
          <a:bodyPr wrap="square" anchor="t">
            <a:spAutoFit/>
          </a:bodyPr>
          <a:p>
            <a:r>
              <a:rPr lang="en-US" altLang="zh-CN" sz="4000" b="1">
                <a:latin typeface="Gabriola" panose="04040605051002020D02" charset="0"/>
                <a:ea typeface="宋体" panose="02010600030101010101" pitchFamily="2" charset="-122"/>
              </a:rPr>
              <a:t>· </a:t>
            </a:r>
            <a:r>
              <a:rPr lang="en-US" altLang="zh-CN" sz="3200" b="1">
                <a:latin typeface="Gabriola" panose="04040605051002020D02" charset="0"/>
                <a:ea typeface="宋体" panose="02010600030101010101" pitchFamily="2" charset="-122"/>
              </a:rPr>
              <a:t>New Programming Method</a:t>
            </a:r>
            <a:endParaRPr lang="en-US" altLang="zh-CN" sz="3200" b="1">
              <a:latin typeface="Gabriola" panose="04040605051002020D02" charset="0"/>
              <a:ea typeface="宋体" panose="02010600030101010101" pitchFamily="2" charset="-122"/>
            </a:endParaRPr>
          </a:p>
          <a:p>
            <a:r>
              <a:rPr lang="en-US" altLang="zh-CN" sz="3200" b="1">
                <a:latin typeface="Gabriola" panose="04040605051002020D02" charset="0"/>
                <a:ea typeface="宋体" panose="02010600030101010101" pitchFamily="2" charset="-122"/>
              </a:rPr>
              <a:t>                          ——to reduce program time </a:t>
            </a:r>
            <a:endParaRPr lang="en-US" altLang="zh-CN" sz="3200" b="1">
              <a:latin typeface="Gabriola" panose="04040605051002020D02" charset="0"/>
              <a:ea typeface="宋体" panose="02010600030101010101" pitchFamily="2" charset="-122"/>
            </a:endParaRPr>
          </a:p>
        </p:txBody>
      </p:sp>
      <p:sp>
        <p:nvSpPr>
          <p:cNvPr id="2" name="文本框 1"/>
          <p:cNvSpPr txBox="1"/>
          <p:nvPr/>
        </p:nvSpPr>
        <p:spPr>
          <a:xfrm>
            <a:off x="1181100" y="1725295"/>
            <a:ext cx="8602980" cy="368300"/>
          </a:xfrm>
          <a:prstGeom prst="rect">
            <a:avLst/>
          </a:prstGeom>
          <a:noFill/>
        </p:spPr>
        <p:txBody>
          <a:bodyPr wrap="square" rtlCol="0" anchor="t">
            <a:spAutoFit/>
          </a:bodyPr>
          <a:p>
            <a:r>
              <a:rPr lang="zh-CN" altLang="en-US"/>
              <a:t> 为了控制阈值电压，采用了逐位程序验证算法</a:t>
            </a:r>
            <a:r>
              <a:rPr lang="en-US" altLang="zh-CN"/>
              <a:t>(</a:t>
            </a:r>
            <a:r>
              <a:rPr lang="zh-CN" altLang="en-US"/>
              <a:t>a bit-by-bit program verify algorithm </a:t>
            </a:r>
            <a:r>
              <a:rPr lang="en-US" altLang="zh-CN"/>
              <a:t>)</a:t>
            </a:r>
            <a:endParaRPr lang="en-US" altLang="zh-CN"/>
          </a:p>
        </p:txBody>
      </p:sp>
      <p:sp>
        <p:nvSpPr>
          <p:cNvPr id="3" name="文本框 2"/>
          <p:cNvSpPr txBox="1"/>
          <p:nvPr/>
        </p:nvSpPr>
        <p:spPr>
          <a:xfrm>
            <a:off x="1266190" y="2302510"/>
            <a:ext cx="8479790" cy="922020"/>
          </a:xfrm>
          <a:prstGeom prst="rect">
            <a:avLst/>
          </a:prstGeom>
          <a:noFill/>
        </p:spPr>
        <p:txBody>
          <a:bodyPr wrap="square" rtlCol="0">
            <a:spAutoFit/>
          </a:bodyPr>
          <a:p>
            <a:r>
              <a:rPr lang="en-US" altLang="zh-CN"/>
              <a:t>ISPP</a:t>
            </a:r>
            <a:r>
              <a:rPr lang="zh-CN" altLang="en-US"/>
              <a:t>操作被分成几个编程脉冲，中间是阈值电压检验。如果检测到某个单元的阈值电压高于目标阈值，则将通过设置编程禁止条件来禁止此单元进一步执行</a:t>
            </a:r>
            <a:r>
              <a:rPr lang="en-US" altLang="zh-CN"/>
              <a:t>ISPP</a:t>
            </a:r>
            <a:r>
              <a:rPr lang="zh-CN" altLang="en-US"/>
              <a:t>；带有验证算法的</a:t>
            </a:r>
            <a:r>
              <a:rPr lang="en-US" altLang="zh-CN"/>
              <a:t>ISPP</a:t>
            </a:r>
            <a:r>
              <a:rPr lang="zh-CN" altLang="en-US"/>
              <a:t>继续进行，直到所有选定单元都具有其目标阈值电压。</a:t>
            </a:r>
            <a:endParaRPr lang="zh-CN" altLang="en-US"/>
          </a:p>
        </p:txBody>
      </p:sp>
      <p:sp>
        <p:nvSpPr>
          <p:cNvPr id="4" name="文本框 3"/>
          <p:cNvSpPr txBox="1"/>
          <p:nvPr/>
        </p:nvSpPr>
        <p:spPr>
          <a:xfrm>
            <a:off x="1160780" y="3850640"/>
            <a:ext cx="7283450" cy="368300"/>
          </a:xfrm>
          <a:prstGeom prst="rect">
            <a:avLst/>
          </a:prstGeom>
          <a:noFill/>
        </p:spPr>
        <p:txBody>
          <a:bodyPr wrap="square" rtlCol="0">
            <a:spAutoFit/>
          </a:bodyPr>
          <a:p>
            <a:r>
              <a:rPr lang="en-US" altLang="zh-CN"/>
              <a:t>NAND Flash</a:t>
            </a:r>
            <a:r>
              <a:rPr lang="zh-CN" altLang="en-US"/>
              <a:t>的总编程时间由最慢的单元决定</a:t>
            </a:r>
            <a:endParaRPr lang="zh-CN" altLang="en-US"/>
          </a:p>
        </p:txBody>
      </p:sp>
      <p:sp>
        <p:nvSpPr>
          <p:cNvPr id="5" name="文本框 4"/>
          <p:cNvSpPr txBox="1"/>
          <p:nvPr/>
        </p:nvSpPr>
        <p:spPr>
          <a:xfrm>
            <a:off x="1160780" y="4695825"/>
            <a:ext cx="8708390" cy="922020"/>
          </a:xfrm>
          <a:prstGeom prst="rect">
            <a:avLst/>
          </a:prstGeom>
          <a:noFill/>
        </p:spPr>
        <p:txBody>
          <a:bodyPr wrap="square" rtlCol="0">
            <a:spAutoFit/>
          </a:bodyPr>
          <a:p>
            <a:r>
              <a:rPr lang="zh-CN" altLang="en-US"/>
              <a:t>在</a:t>
            </a:r>
            <a:r>
              <a:rPr lang="en-US" altLang="zh-CN"/>
              <a:t>3D NANDFlash</a:t>
            </a:r>
            <a:r>
              <a:rPr lang="zh-CN" altLang="en-US"/>
              <a:t>中，由于</a:t>
            </a:r>
            <a:r>
              <a:rPr lang="en-US" altLang="zh-CN"/>
              <a:t>ISPP</a:t>
            </a:r>
            <a:r>
              <a:rPr lang="zh-CN" altLang="en-US"/>
              <a:t>斜率降低，偏心率最高的底层单元将变成最慢的单元，椭圆单元的</a:t>
            </a:r>
            <a:r>
              <a:rPr lang="en-US" altLang="zh-CN"/>
              <a:t>ISPP</a:t>
            </a:r>
            <a:r>
              <a:rPr lang="zh-CN" altLang="en-US"/>
              <a:t>斜率降低对编程速度影响很大。此外，用于编程最慢单元的附加编程脉冲加剧了对已编程单元的干扰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5045" y="513080"/>
            <a:ext cx="4662170" cy="368300"/>
          </a:xfrm>
          <a:prstGeom prst="rect">
            <a:avLst/>
          </a:prstGeom>
          <a:noFill/>
        </p:spPr>
        <p:txBody>
          <a:bodyPr wrap="square" rtlCol="0">
            <a:spAutoFit/>
          </a:bodyPr>
          <a:p>
            <a:r>
              <a:rPr lang="en-US" altLang="zh-CN"/>
              <a:t>ISPP</a:t>
            </a:r>
            <a:r>
              <a:rPr lang="zh-CN" altLang="en-US"/>
              <a:t>算法的总阈值电压变化量可以表示为</a:t>
            </a:r>
            <a:endParaRPr lang="zh-CN" altLang="en-US"/>
          </a:p>
        </p:txBody>
      </p:sp>
      <p:pic>
        <p:nvPicPr>
          <p:cNvPr id="5" name="图片 4" descr="7DZ71_1L39DG3@VX__Y(XKJ"/>
          <p:cNvPicPr>
            <a:picLocks noChangeAspect="1"/>
          </p:cNvPicPr>
          <p:nvPr/>
        </p:nvPicPr>
        <p:blipFill>
          <a:blip r:embed="rId1"/>
          <a:stretch>
            <a:fillRect/>
          </a:stretch>
        </p:blipFill>
        <p:spPr>
          <a:xfrm>
            <a:off x="1684020" y="1046480"/>
            <a:ext cx="4579620" cy="648335"/>
          </a:xfrm>
          <a:prstGeom prst="rect">
            <a:avLst/>
          </a:prstGeom>
        </p:spPr>
      </p:pic>
      <p:sp>
        <p:nvSpPr>
          <p:cNvPr id="7" name="文本框 6"/>
          <p:cNvSpPr txBox="1"/>
          <p:nvPr/>
        </p:nvSpPr>
        <p:spPr>
          <a:xfrm>
            <a:off x="1529080" y="1781175"/>
            <a:ext cx="7160895" cy="368300"/>
          </a:xfrm>
          <a:prstGeom prst="rect">
            <a:avLst/>
          </a:prstGeom>
          <a:noFill/>
        </p:spPr>
        <p:txBody>
          <a:bodyPr wrap="square" rtlCol="0">
            <a:spAutoFit/>
          </a:bodyPr>
          <a:p>
            <a:r>
              <a:rPr lang="zh-CN" altLang="en-US"/>
              <a:t>则可得，通过增加起始编程电压或</a:t>
            </a:r>
            <a:r>
              <a:rPr lang="en-US" altLang="zh-CN"/>
              <a:t>ISPP</a:t>
            </a:r>
            <a:r>
              <a:rPr lang="zh-CN" altLang="en-US"/>
              <a:t>斜率来缩短编程时间</a:t>
            </a:r>
            <a:endParaRPr lang="zh-CN" altLang="en-US"/>
          </a:p>
        </p:txBody>
      </p:sp>
      <p:pic>
        <p:nvPicPr>
          <p:cNvPr id="8" name="图片 7"/>
          <p:cNvPicPr>
            <a:picLocks noChangeAspect="1"/>
          </p:cNvPicPr>
          <p:nvPr/>
        </p:nvPicPr>
        <p:blipFill>
          <a:blip r:embed="rId2"/>
          <a:stretch>
            <a:fillRect/>
          </a:stretch>
        </p:blipFill>
        <p:spPr>
          <a:xfrm>
            <a:off x="481965" y="2398395"/>
            <a:ext cx="4399915" cy="3382010"/>
          </a:xfrm>
          <a:prstGeom prst="rect">
            <a:avLst/>
          </a:prstGeom>
        </p:spPr>
      </p:pic>
      <p:sp>
        <p:nvSpPr>
          <p:cNvPr id="9" name="文本框 8"/>
          <p:cNvSpPr txBox="1"/>
          <p:nvPr/>
        </p:nvSpPr>
        <p:spPr>
          <a:xfrm>
            <a:off x="814705" y="6146165"/>
            <a:ext cx="4197350" cy="521970"/>
          </a:xfrm>
          <a:prstGeom prst="rect">
            <a:avLst/>
          </a:prstGeom>
          <a:noFill/>
        </p:spPr>
        <p:txBody>
          <a:bodyPr wrap="square" rtlCol="0" anchor="t">
            <a:spAutoFit/>
          </a:bodyPr>
          <a:p>
            <a:r>
              <a:rPr lang="zh-CN" altLang="en-US" sz="1400"/>
              <a:t>Fig. 7. Comparison of ISPP for various starting program </a:t>
            </a:r>
            <a:endParaRPr lang="zh-CN" altLang="en-US" sz="1400"/>
          </a:p>
          <a:p>
            <a:r>
              <a:rPr lang="zh-CN" altLang="en-US" sz="1400"/>
              <a:t>voltages of circular channel with diameter=15 nm.</a:t>
            </a:r>
            <a:endParaRPr lang="zh-CN" altLang="en-US" sz="1400"/>
          </a:p>
        </p:txBody>
      </p:sp>
      <p:sp>
        <p:nvSpPr>
          <p:cNvPr id="10" name="文本框 9"/>
          <p:cNvSpPr txBox="1"/>
          <p:nvPr/>
        </p:nvSpPr>
        <p:spPr>
          <a:xfrm>
            <a:off x="5657215" y="2584450"/>
            <a:ext cx="5523865" cy="645160"/>
          </a:xfrm>
          <a:prstGeom prst="rect">
            <a:avLst/>
          </a:prstGeom>
          <a:noFill/>
        </p:spPr>
        <p:txBody>
          <a:bodyPr wrap="square" rtlCol="0">
            <a:spAutoFit/>
          </a:bodyPr>
          <a:p>
            <a:r>
              <a:rPr lang="zh-CN" altLang="en-US"/>
              <a:t>开始时编程电压越高，ΔV (first</a:t>
            </a:r>
            <a:r>
              <a:rPr lang="en-US" altLang="zh-CN"/>
              <a:t>-</a:t>
            </a:r>
            <a:r>
              <a:rPr lang="zh-CN" altLang="en-US"/>
              <a:t>pulse)越大；</a:t>
            </a:r>
            <a:endParaRPr lang="zh-CN" altLang="en-US"/>
          </a:p>
          <a:p>
            <a:r>
              <a:rPr lang="zh-CN" altLang="en-US"/>
              <a:t>但无论起始编程电压如何，</a:t>
            </a:r>
            <a:r>
              <a:rPr lang="en-US" altLang="zh-CN"/>
              <a:t>ISPP</a:t>
            </a:r>
            <a:r>
              <a:rPr lang="zh-CN" altLang="en-US"/>
              <a:t>的斜率都是恒定的。</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70230" y="763270"/>
            <a:ext cx="4084955" cy="3140075"/>
          </a:xfrm>
          <a:prstGeom prst="rect">
            <a:avLst/>
          </a:prstGeom>
        </p:spPr>
      </p:pic>
      <p:sp>
        <p:nvSpPr>
          <p:cNvPr id="3" name="文本框 2"/>
          <p:cNvSpPr txBox="1"/>
          <p:nvPr/>
        </p:nvSpPr>
        <p:spPr>
          <a:xfrm>
            <a:off x="334010" y="4226560"/>
            <a:ext cx="4556760" cy="521970"/>
          </a:xfrm>
          <a:prstGeom prst="rect">
            <a:avLst/>
          </a:prstGeom>
          <a:noFill/>
        </p:spPr>
        <p:txBody>
          <a:bodyPr wrap="square" rtlCol="0" anchor="t">
            <a:spAutoFit/>
          </a:bodyPr>
          <a:p>
            <a:r>
              <a:rPr lang="zh-CN" altLang="en-US" sz="1400"/>
              <a:t>Fig. 8. Comparison of ISPP for various BL voltages of circular </a:t>
            </a:r>
            <a:endParaRPr lang="zh-CN" altLang="en-US" sz="1400"/>
          </a:p>
          <a:p>
            <a:r>
              <a:rPr lang="zh-CN" altLang="en-US" sz="1400"/>
              <a:t>channel with diameter = 15 nm.</a:t>
            </a:r>
            <a:endParaRPr lang="zh-CN" altLang="en-US" sz="1400"/>
          </a:p>
        </p:txBody>
      </p:sp>
      <p:sp>
        <p:nvSpPr>
          <p:cNvPr id="4" name="文本框 3"/>
          <p:cNvSpPr txBox="1"/>
          <p:nvPr/>
        </p:nvSpPr>
        <p:spPr>
          <a:xfrm>
            <a:off x="6395085" y="763270"/>
            <a:ext cx="4794885" cy="922020"/>
          </a:xfrm>
          <a:prstGeom prst="rect">
            <a:avLst/>
          </a:prstGeom>
          <a:noFill/>
        </p:spPr>
        <p:txBody>
          <a:bodyPr wrap="square" rtlCol="0" anchor="t">
            <a:spAutoFit/>
          </a:bodyPr>
          <a:p>
            <a:r>
              <a:rPr lang="zh-CN" altLang="en-US">
                <a:sym typeface="+mn-ea"/>
              </a:rPr>
              <a:t>由于ΔV (first</a:t>
            </a:r>
            <a:r>
              <a:rPr lang="en-US" altLang="zh-CN">
                <a:sym typeface="+mn-ea"/>
              </a:rPr>
              <a:t>-</a:t>
            </a:r>
            <a:r>
              <a:rPr lang="zh-CN" altLang="en-US">
                <a:sym typeface="+mn-ea"/>
              </a:rPr>
              <a:t>pulse)是由栅极和通道点位之间的电场决定的，因此可以通过将</a:t>
            </a:r>
            <a:r>
              <a:rPr lang="en-US" altLang="zh-CN">
                <a:sym typeface="+mn-ea"/>
              </a:rPr>
              <a:t>BL</a:t>
            </a:r>
            <a:r>
              <a:rPr lang="zh-CN" altLang="en-US">
                <a:sym typeface="+mn-ea"/>
              </a:rPr>
              <a:t>电压施加到通道来调节ΔV (first</a:t>
            </a:r>
            <a:r>
              <a:rPr lang="en-US" altLang="zh-CN">
                <a:sym typeface="+mn-ea"/>
              </a:rPr>
              <a:t>-</a:t>
            </a:r>
            <a:r>
              <a:rPr lang="zh-CN" altLang="en-US">
                <a:sym typeface="+mn-ea"/>
              </a:rPr>
              <a:t>pulse)</a:t>
            </a:r>
            <a:endParaRPr lang="zh-CN" altLang="en-US">
              <a:sym typeface="+mn-ea"/>
            </a:endParaRPr>
          </a:p>
        </p:txBody>
      </p:sp>
      <p:sp>
        <p:nvSpPr>
          <p:cNvPr id="5" name="文本框 4"/>
          <p:cNvSpPr txBox="1"/>
          <p:nvPr/>
        </p:nvSpPr>
        <p:spPr>
          <a:xfrm>
            <a:off x="6395085" y="1991360"/>
            <a:ext cx="4795520" cy="922020"/>
          </a:xfrm>
          <a:prstGeom prst="rect">
            <a:avLst/>
          </a:prstGeom>
          <a:noFill/>
        </p:spPr>
        <p:txBody>
          <a:bodyPr wrap="square" rtlCol="0">
            <a:spAutoFit/>
          </a:bodyPr>
          <a:p>
            <a:r>
              <a:rPr lang="zh-CN" altLang="en-US"/>
              <a:t>在常规的 </a:t>
            </a:r>
            <a:r>
              <a:rPr lang="en-US" altLang="zh-CN"/>
              <a:t>NAND Flash</a:t>
            </a:r>
            <a:r>
              <a:rPr lang="zh-CN" altLang="en-US"/>
              <a:t>的编程操作中，所选字符串的所有</a:t>
            </a:r>
            <a:r>
              <a:rPr lang="en-US" altLang="zh-CN"/>
              <a:t>BL</a:t>
            </a:r>
            <a:r>
              <a:rPr lang="zh-CN" altLang="en-US"/>
              <a:t>均为</a:t>
            </a:r>
            <a:r>
              <a:rPr lang="en-US" altLang="zh-CN"/>
              <a:t>0V</a:t>
            </a:r>
            <a:r>
              <a:rPr lang="zh-CN" altLang="en-US"/>
              <a:t>偏置；在此新的编程方法中，每个堆叠通道都连接有不同的</a:t>
            </a:r>
            <a:r>
              <a:rPr lang="en-US" altLang="zh-CN"/>
              <a:t>BL</a:t>
            </a:r>
            <a:endParaRPr lang="en-US" altLang="zh-CN"/>
          </a:p>
        </p:txBody>
      </p:sp>
      <p:pic>
        <p:nvPicPr>
          <p:cNvPr id="6" name="图片 5"/>
          <p:cNvPicPr>
            <a:picLocks noChangeAspect="1"/>
          </p:cNvPicPr>
          <p:nvPr/>
        </p:nvPicPr>
        <p:blipFill>
          <a:blip r:embed="rId2"/>
          <a:stretch>
            <a:fillRect/>
          </a:stretch>
        </p:blipFill>
        <p:spPr>
          <a:xfrm>
            <a:off x="5923280" y="3335655"/>
            <a:ext cx="5738495" cy="2547620"/>
          </a:xfrm>
          <a:prstGeom prst="rect">
            <a:avLst/>
          </a:prstGeom>
        </p:spPr>
      </p:pic>
      <p:sp>
        <p:nvSpPr>
          <p:cNvPr id="7" name="文本框 6"/>
          <p:cNvSpPr txBox="1"/>
          <p:nvPr/>
        </p:nvSpPr>
        <p:spPr>
          <a:xfrm>
            <a:off x="6150610" y="6275705"/>
            <a:ext cx="5284470" cy="368300"/>
          </a:xfrm>
          <a:prstGeom prst="rect">
            <a:avLst/>
          </a:prstGeom>
          <a:noFill/>
        </p:spPr>
        <p:txBody>
          <a:bodyPr wrap="square" rtlCol="0" anchor="t">
            <a:spAutoFit/>
          </a:bodyPr>
          <a:p>
            <a:r>
              <a:rPr lang="zh-CN" altLang="en-US"/>
              <a:t> (a) CSTAR structure and its equivalent circuit diagram</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2829</Words>
  <Application>WPS 演示</Application>
  <PresentationFormat>宽屏</PresentationFormat>
  <Paragraphs>101</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8</vt:i4>
      </vt:variant>
      <vt:variant>
        <vt:lpstr>幻灯片标题</vt:lpstr>
      </vt:variant>
      <vt:variant>
        <vt:i4>11</vt:i4>
      </vt:variant>
    </vt:vector>
  </HeadingPairs>
  <TitlesOfParts>
    <vt:vector size="28" baseType="lpstr">
      <vt:lpstr>Arial</vt:lpstr>
      <vt:lpstr>宋体</vt:lpstr>
      <vt:lpstr>Wingdings</vt:lpstr>
      <vt:lpstr>Arial Unicode MS</vt:lpstr>
      <vt:lpstr>Calibri</vt:lpstr>
      <vt:lpstr>微软雅黑</vt:lpstr>
      <vt:lpstr>隶书</vt:lpstr>
      <vt:lpstr>Gabriola</vt:lpstr>
      <vt:lpstr>Office 主题</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安歌</cp:lastModifiedBy>
  <cp:revision>18</cp:revision>
  <dcterms:created xsi:type="dcterms:W3CDTF">2020-05-30T16:38:40Z</dcterms:created>
  <dcterms:modified xsi:type="dcterms:W3CDTF">2020-05-31T08:46:48Z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