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4" r:id="rId2"/>
    <p:sldId id="295" r:id="rId3"/>
    <p:sldId id="296" r:id="rId4"/>
    <p:sldId id="297" r:id="rId5"/>
    <p:sldId id="298" r:id="rId6"/>
    <p:sldId id="300" r:id="rId7"/>
    <p:sldId id="305" r:id="rId8"/>
    <p:sldId id="301" r:id="rId9"/>
    <p:sldId id="302" r:id="rId10"/>
    <p:sldId id="299" r:id="rId11"/>
    <p:sldId id="303" r:id="rId12"/>
    <p:sldId id="306" r:id="rId13"/>
    <p:sldId id="307" r:id="rId14"/>
    <p:sldId id="308" r:id="rId15"/>
    <p:sldId id="309" r:id="rId16"/>
    <p:sldId id="311" r:id="rId17"/>
    <p:sldId id="310" r:id="rId18"/>
    <p:sldId id="312" r:id="rId19"/>
    <p:sldId id="314" r:id="rId20"/>
    <p:sldId id="313" r:id="rId21"/>
    <p:sldId id="315" r:id="rId22"/>
    <p:sldId id="316" r:id="rId23"/>
    <p:sldId id="317" r:id="rId24"/>
    <p:sldId id="318" r:id="rId25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40000"/>
    <a:srgbClr val="910000"/>
    <a:srgbClr val="888889"/>
    <a:srgbClr val="E7E7E7"/>
    <a:srgbClr val="C3C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5" autoAdjust="0"/>
  </p:normalViewPr>
  <p:slideViewPr>
    <p:cSldViewPr>
      <p:cViewPr varScale="1">
        <p:scale>
          <a:sx n="82" d="100"/>
          <a:sy n="82" d="100"/>
        </p:scale>
        <p:origin x="691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14B4DC9-F56F-47E5-886C-B4BEC6C1C4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3EF79E-0A16-4C81-8E25-58D8E3E9E0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56A5D-057E-45DC-B067-98FAC9255A3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94CAC1-ADA5-476D-8A83-2E1867B7F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A556CD-C630-4498-94B4-685381761B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8A3B-DC56-4C01-9E8D-BD4E9C4C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594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D150B-5AAB-4B9B-9ED6-62468B035A3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68D14-A308-43EC-BCCD-7D7696237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55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6B872B5-B819-43AF-8755-578A56265D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2589" y="4869160"/>
            <a:ext cx="9326827" cy="72008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单击此处添加演示文稿标题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E2D0C986-DA99-42CF-B3D4-1653602B8E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443" y="5761959"/>
            <a:ext cx="8257116" cy="461665"/>
          </a:xfr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400">
                <a:solidFill>
                  <a:schemeClr val="accent2"/>
                </a:solidFill>
              </a:defRPr>
            </a:lvl2pPr>
          </a:lstStyle>
          <a:p>
            <a:pPr lvl="0"/>
            <a:r>
              <a:rPr lang="zh-CN" altLang="en-US" dirty="0"/>
              <a:t>单击此处添加演示文稿副标题</a:t>
            </a:r>
          </a:p>
        </p:txBody>
      </p:sp>
    </p:spTree>
    <p:extLst>
      <p:ext uri="{BB962C8B-B14F-4D97-AF65-F5344CB8AC3E}">
        <p14:creationId xmlns:p14="http://schemas.microsoft.com/office/powerpoint/2010/main" val="16542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63" name="文本占位符 37">
            <a:extLst>
              <a:ext uri="{FF2B5EF4-FFF2-40B4-BE49-F238E27FC236}">
                <a16:creationId xmlns:a16="http://schemas.microsoft.com/office/drawing/2014/main" id="{12263203-6D4F-43A9-9C8D-54D81E2475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925" y="2772368"/>
            <a:ext cx="1894867" cy="338554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4" name="文本占位符 37">
            <a:extLst>
              <a:ext uri="{FF2B5EF4-FFF2-40B4-BE49-F238E27FC236}">
                <a16:creationId xmlns:a16="http://schemas.microsoft.com/office/drawing/2014/main" id="{AC9F6408-E954-4D49-B12C-21A1DD0CFD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77297" y="2772368"/>
            <a:ext cx="1894867" cy="338554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5" name="文本占位符 37">
            <a:extLst>
              <a:ext uri="{FF2B5EF4-FFF2-40B4-BE49-F238E27FC236}">
                <a16:creationId xmlns:a16="http://schemas.microsoft.com/office/drawing/2014/main" id="{E0C44D5C-6807-4EFC-8E0E-08B2CEA82E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66" y="2772368"/>
            <a:ext cx="1894867" cy="338554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6" name="文本占位符 37">
            <a:extLst>
              <a:ext uri="{FF2B5EF4-FFF2-40B4-BE49-F238E27FC236}">
                <a16:creationId xmlns:a16="http://schemas.microsoft.com/office/drawing/2014/main" id="{F7FDC28B-8968-404A-9038-AF3AFE7EAC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72041" y="2772368"/>
            <a:ext cx="1894867" cy="338554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7" name="文本占位符 37">
            <a:extLst>
              <a:ext uri="{FF2B5EF4-FFF2-40B4-BE49-F238E27FC236}">
                <a16:creationId xmlns:a16="http://schemas.microsoft.com/office/drawing/2014/main" id="{AC1042A6-FEE7-4571-9C4A-1B8BCE76C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9925" y="325465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8" name="文本占位符 37">
            <a:extLst>
              <a:ext uri="{FF2B5EF4-FFF2-40B4-BE49-F238E27FC236}">
                <a16:creationId xmlns:a16="http://schemas.microsoft.com/office/drawing/2014/main" id="{30CCA330-77B2-405F-A3C7-17907E86E4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7297" y="325465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9" name="文本占位符 37">
            <a:extLst>
              <a:ext uri="{FF2B5EF4-FFF2-40B4-BE49-F238E27FC236}">
                <a16:creationId xmlns:a16="http://schemas.microsoft.com/office/drawing/2014/main" id="{415B77C3-C150-4247-BC2A-E128B391E9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24666" y="325465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0" name="文本占位符 37">
            <a:extLst>
              <a:ext uri="{FF2B5EF4-FFF2-40B4-BE49-F238E27FC236}">
                <a16:creationId xmlns:a16="http://schemas.microsoft.com/office/drawing/2014/main" id="{769AEAEB-4BDE-4B67-812E-FEBC2D0300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72041" y="325465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1" name="文本占位符 37">
            <a:extLst>
              <a:ext uri="{FF2B5EF4-FFF2-40B4-BE49-F238E27FC236}">
                <a16:creationId xmlns:a16="http://schemas.microsoft.com/office/drawing/2014/main" id="{99DDC07B-9DAA-40C7-BDEE-EEB1D68D48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9925" y="3577344"/>
            <a:ext cx="1894867" cy="400110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75" name="文本占位符 37">
            <a:extLst>
              <a:ext uri="{FF2B5EF4-FFF2-40B4-BE49-F238E27FC236}">
                <a16:creationId xmlns:a16="http://schemas.microsoft.com/office/drawing/2014/main" id="{BAD92484-CC2A-4E79-9D73-B75A1CFBAB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29925" y="4253687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6" name="文本占位符 37">
            <a:extLst>
              <a:ext uri="{FF2B5EF4-FFF2-40B4-BE49-F238E27FC236}">
                <a16:creationId xmlns:a16="http://schemas.microsoft.com/office/drawing/2014/main" id="{A7419877-58DF-4D88-9C9E-F556357802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77297" y="4253687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7" name="文本占位符 37">
            <a:extLst>
              <a:ext uri="{FF2B5EF4-FFF2-40B4-BE49-F238E27FC236}">
                <a16:creationId xmlns:a16="http://schemas.microsoft.com/office/drawing/2014/main" id="{D5FEDD0C-CDDB-49BE-AEBE-7DB637AD7F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24666" y="4253687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8" name="文本占位符 37">
            <a:extLst>
              <a:ext uri="{FF2B5EF4-FFF2-40B4-BE49-F238E27FC236}">
                <a16:creationId xmlns:a16="http://schemas.microsoft.com/office/drawing/2014/main" id="{4EBF2910-E3EE-462C-9F71-EB9436595B9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72041" y="4253687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9" name="文本占位符 37">
            <a:extLst>
              <a:ext uri="{FF2B5EF4-FFF2-40B4-BE49-F238E27FC236}">
                <a16:creationId xmlns:a16="http://schemas.microsoft.com/office/drawing/2014/main" id="{22913D49-9A45-400A-A488-B1BF41A082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9925" y="465800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80" name="文本占位符 37">
            <a:extLst>
              <a:ext uri="{FF2B5EF4-FFF2-40B4-BE49-F238E27FC236}">
                <a16:creationId xmlns:a16="http://schemas.microsoft.com/office/drawing/2014/main" id="{1FD4106C-60B5-4864-B748-A48A4EF03A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77297" y="465800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81" name="文本占位符 37">
            <a:extLst>
              <a:ext uri="{FF2B5EF4-FFF2-40B4-BE49-F238E27FC236}">
                <a16:creationId xmlns:a16="http://schemas.microsoft.com/office/drawing/2014/main" id="{6D97541C-0B0D-4249-810A-B34994917BE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24666" y="465800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82" name="文本占位符 37">
            <a:extLst>
              <a:ext uri="{FF2B5EF4-FFF2-40B4-BE49-F238E27FC236}">
                <a16:creationId xmlns:a16="http://schemas.microsoft.com/office/drawing/2014/main" id="{F2165061-C0A8-4883-AA02-1D34EBFAA9C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72041" y="465800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83" name="文本占位符 37">
            <a:extLst>
              <a:ext uri="{FF2B5EF4-FFF2-40B4-BE49-F238E27FC236}">
                <a16:creationId xmlns:a16="http://schemas.microsoft.com/office/drawing/2014/main" id="{DB339F77-EF13-4AE6-910B-02B58D2E60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77297" y="3577344"/>
            <a:ext cx="1894867" cy="400110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84" name="文本占位符 37">
            <a:extLst>
              <a:ext uri="{FF2B5EF4-FFF2-40B4-BE49-F238E27FC236}">
                <a16:creationId xmlns:a16="http://schemas.microsoft.com/office/drawing/2014/main" id="{AE858DB2-5B6B-46E3-9BAF-A58E2D1EDE3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19841" y="3587686"/>
            <a:ext cx="1894867" cy="400110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85" name="文本占位符 37">
            <a:extLst>
              <a:ext uri="{FF2B5EF4-FFF2-40B4-BE49-F238E27FC236}">
                <a16:creationId xmlns:a16="http://schemas.microsoft.com/office/drawing/2014/main" id="{655EB36F-4CD8-4E9F-84C9-CB32E9083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72041" y="3577344"/>
            <a:ext cx="1894867" cy="400110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27" name="文本占位符 37">
            <a:extLst>
              <a:ext uri="{FF2B5EF4-FFF2-40B4-BE49-F238E27FC236}">
                <a16:creationId xmlns:a16="http://schemas.microsoft.com/office/drawing/2014/main" id="{48069441-5A83-4370-B7B6-AF99E6A41C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5" y="984806"/>
            <a:ext cx="10166052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28" name="文本占位符 37">
            <a:extLst>
              <a:ext uri="{FF2B5EF4-FFF2-40B4-BE49-F238E27FC236}">
                <a16:creationId xmlns:a16="http://schemas.microsoft.com/office/drawing/2014/main" id="{BCF25D75-D395-42B0-ABB0-CEB98CCF653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5" y="1445153"/>
            <a:ext cx="10166052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29" name="灯片编号占位符 3">
            <a:extLst>
              <a:ext uri="{FF2B5EF4-FFF2-40B4-BE49-F238E27FC236}">
                <a16:creationId xmlns:a16="http://schemas.microsoft.com/office/drawing/2014/main" id="{49B5A7DE-7FB4-4EA7-9ED4-C138B604B05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600FD15-C392-489C-973D-1DF2983DC581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4958027F-ED85-4C50-935C-D537CA491B20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2330001-16CA-4611-93B0-369955206416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6916E9A-E192-4A67-922E-9DA0CEBD185A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8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678E3937-B0E9-4B8A-900D-1B0130ECBA76}"/>
              </a:ext>
            </a:extLst>
          </p:cNvPr>
          <p:cNvSpPr txBox="1">
            <a:spLocks/>
          </p:cNvSpPr>
          <p:nvPr userDrawn="1"/>
        </p:nvSpPr>
        <p:spPr>
          <a:xfrm>
            <a:off x="8627797" y="65626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C8D39D67-5029-4F40-ABA2-DA4F72E04B47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001185" y="1979472"/>
            <a:ext cx="10181155" cy="353776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37">
            <a:extLst>
              <a:ext uri="{FF2B5EF4-FFF2-40B4-BE49-F238E27FC236}">
                <a16:creationId xmlns:a16="http://schemas.microsoft.com/office/drawing/2014/main" id="{93BEB57E-1C1E-4F1C-A946-38231CFBE0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853" y="5685988"/>
            <a:ext cx="10181155" cy="276999"/>
          </a:xfrm>
        </p:spPr>
        <p:txBody>
          <a:bodyPr wrap="square" anchor="t">
            <a:spAutoFit/>
          </a:bodyPr>
          <a:lstStyle>
            <a:lvl1pPr marL="171450" indent="-171450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单击此处添加注释</a:t>
            </a:r>
          </a:p>
        </p:txBody>
      </p:sp>
      <p:sp>
        <p:nvSpPr>
          <p:cNvPr id="9" name="文本占位符 37">
            <a:extLst>
              <a:ext uri="{FF2B5EF4-FFF2-40B4-BE49-F238E27FC236}">
                <a16:creationId xmlns:a16="http://schemas.microsoft.com/office/drawing/2014/main" id="{5B399B28-5B36-4703-81A1-B3CB3B83F9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3" y="984806"/>
            <a:ext cx="10181155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0" name="文本占位符 37">
            <a:extLst>
              <a:ext uri="{FF2B5EF4-FFF2-40B4-BE49-F238E27FC236}">
                <a16:creationId xmlns:a16="http://schemas.microsoft.com/office/drawing/2014/main" id="{B0CE4FAA-41A6-44F4-B251-64DDFD19D4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3" y="1445153"/>
            <a:ext cx="10181155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13C2A7E7-1814-4FC3-928F-5F1DFDEFA1F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88DF8A4-5B83-43D0-AAB0-7D13173C48C2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0BCD2C6-8D0F-463C-923F-5FBEFEE6B403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3BCA476-2BF6-4D53-9A1B-99CC93BBD27C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91FBD4A-2636-40CF-87A9-D580C2A36AFF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4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DA0FAB96-118F-40E7-BCAD-F4AEB5D2FB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0853" y="1979473"/>
            <a:ext cx="4953875" cy="356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37">
            <a:extLst>
              <a:ext uri="{FF2B5EF4-FFF2-40B4-BE49-F238E27FC236}">
                <a16:creationId xmlns:a16="http://schemas.microsoft.com/office/drawing/2014/main" id="{4AD232CF-B4B4-47C0-9973-5C57E22A6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853" y="5685988"/>
            <a:ext cx="4953875" cy="276999"/>
          </a:xfrm>
        </p:spPr>
        <p:txBody>
          <a:bodyPr wrap="square" anchor="t">
            <a:spAutoFit/>
          </a:bodyPr>
          <a:lstStyle>
            <a:lvl1pPr marL="171450" indent="-171450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单击此处添加注释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B4B2AF92-0797-4298-B629-0615E08EB2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7957" y="1979473"/>
            <a:ext cx="4953875" cy="356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37">
            <a:extLst>
              <a:ext uri="{FF2B5EF4-FFF2-40B4-BE49-F238E27FC236}">
                <a16:creationId xmlns:a16="http://schemas.microsoft.com/office/drawing/2014/main" id="{E61D2AF7-84B2-40C0-A264-1F6C140818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17957" y="5685988"/>
            <a:ext cx="4953875" cy="276999"/>
          </a:xfrm>
        </p:spPr>
        <p:txBody>
          <a:bodyPr wrap="square" anchor="t">
            <a:spAutoFit/>
          </a:bodyPr>
          <a:lstStyle>
            <a:lvl1pPr marL="171450" indent="-171450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单击此处添加注释</a:t>
            </a:r>
          </a:p>
        </p:txBody>
      </p:sp>
      <p:sp>
        <p:nvSpPr>
          <p:cNvPr id="10" name="文本占位符 37">
            <a:extLst>
              <a:ext uri="{FF2B5EF4-FFF2-40B4-BE49-F238E27FC236}">
                <a16:creationId xmlns:a16="http://schemas.microsoft.com/office/drawing/2014/main" id="{E183FA75-963D-4435-8501-F49251B131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7" y="984806"/>
            <a:ext cx="10170977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4" name="文本占位符 37">
            <a:extLst>
              <a:ext uri="{FF2B5EF4-FFF2-40B4-BE49-F238E27FC236}">
                <a16:creationId xmlns:a16="http://schemas.microsoft.com/office/drawing/2014/main" id="{3A0E5B99-205B-4A87-9915-B695007615E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7" y="1445153"/>
            <a:ext cx="10170977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C10C7248-2AEC-46D5-8CFF-45EC2DF63E1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89C904B-AFA0-4905-8331-FB4E8CEBA343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76BE911-C284-4057-9172-1B3A0346D9ED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id="{033129AF-D0C5-4777-B36C-B0CAA597DB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9242BA7-E1AF-45DB-818F-CCBD576AEE3B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1A9C55D-D6E3-4EB6-9E59-F2C6A0805700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0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文本占位符 37">
            <a:extLst>
              <a:ext uri="{FF2B5EF4-FFF2-40B4-BE49-F238E27FC236}">
                <a16:creationId xmlns:a16="http://schemas.microsoft.com/office/drawing/2014/main" id="{E183FA75-963D-4435-8501-F49251B131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7" y="984806"/>
            <a:ext cx="10170977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4" name="文本占位符 37">
            <a:extLst>
              <a:ext uri="{FF2B5EF4-FFF2-40B4-BE49-F238E27FC236}">
                <a16:creationId xmlns:a16="http://schemas.microsoft.com/office/drawing/2014/main" id="{3A0E5B99-205B-4A87-9915-B695007615E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7" y="1445153"/>
            <a:ext cx="10170977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C10C7248-2AEC-46D5-8CFF-45EC2DF63E1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89C904B-AFA0-4905-8331-FB4E8CEBA343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76BE911-C284-4057-9172-1B3A0346D9ED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C1FF266-5B7A-4295-A0E7-0F2B7B4BEF34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C42E1D8-CB78-43CC-9C9C-A44F471CB54E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039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985AED4-CE1C-4E00-976C-F7C3D69026D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90216F6-0FA5-4963-892D-196D391A439A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8E88A34-BEB3-4E5A-8BE5-EED3F214F120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D87A204-88CC-49EB-9659-341496B6CD96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09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表占位符 2">
            <a:extLst>
              <a:ext uri="{FF2B5EF4-FFF2-40B4-BE49-F238E27FC236}">
                <a16:creationId xmlns:a16="http://schemas.microsoft.com/office/drawing/2014/main" id="{F1073CC8-8859-4601-AD39-E71B6FDB4364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75781" y="1979472"/>
            <a:ext cx="4992171" cy="220866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表占位符 2">
            <a:extLst>
              <a:ext uri="{FF2B5EF4-FFF2-40B4-BE49-F238E27FC236}">
                <a16:creationId xmlns:a16="http://schemas.microsoft.com/office/drawing/2014/main" id="{E63146D2-2BE3-4825-919A-62D77E296C2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99997" y="1979472"/>
            <a:ext cx="4992171" cy="220866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0634F8D-020E-4AF1-9439-A27BB48D70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5781" y="4353837"/>
            <a:ext cx="4992167" cy="1341906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 typeface="Wingdings" panose="05000000000000000000" pitchFamily="2" charset="2"/>
              <a:buNone/>
              <a:defRPr sz="1200">
                <a:solidFill>
                  <a:schemeClr val="accent2"/>
                </a:solidFill>
                <a:latin typeface="+mj-ea"/>
                <a:ea typeface="+mj-ea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16" name="文本占位符 12">
            <a:extLst>
              <a:ext uri="{FF2B5EF4-FFF2-40B4-BE49-F238E27FC236}">
                <a16:creationId xmlns:a16="http://schemas.microsoft.com/office/drawing/2014/main" id="{A6DAB7A9-0659-402E-943C-DB0533C12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8164" y="4353837"/>
            <a:ext cx="4992653" cy="1341906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 typeface="Wingdings" panose="05000000000000000000" pitchFamily="2" charset="2"/>
              <a:buNone/>
              <a:defRPr sz="1200">
                <a:solidFill>
                  <a:schemeClr val="accent2"/>
                </a:solidFill>
                <a:latin typeface="+mj-ea"/>
                <a:ea typeface="+mj-ea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12" name="文本占位符 37">
            <a:extLst>
              <a:ext uri="{FF2B5EF4-FFF2-40B4-BE49-F238E27FC236}">
                <a16:creationId xmlns:a16="http://schemas.microsoft.com/office/drawing/2014/main" id="{6E6DACE4-008B-491D-9ABF-1E9F60311D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0855" y="984806"/>
            <a:ext cx="10189964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4" name="文本占位符 37">
            <a:extLst>
              <a:ext uri="{FF2B5EF4-FFF2-40B4-BE49-F238E27FC236}">
                <a16:creationId xmlns:a16="http://schemas.microsoft.com/office/drawing/2014/main" id="{0EC8876C-E58D-44E0-90A4-ADBF2F5B9ED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5" y="1445153"/>
            <a:ext cx="10189964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5C6DAB70-5134-402C-9C8F-23A2A4583CD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B2DF382-E7F0-4F45-AD1B-0F98FF5119D8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9CAB56A-D3BA-4894-ABDB-7B600D78BFA4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088BD29-0484-40CC-BB23-5208257517E5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13BE2E6-C083-404D-AAE8-4866FDA24647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31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0634F8D-020E-4AF1-9439-A27BB48D70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8673" y="4132242"/>
            <a:ext cx="3321107" cy="138499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 typeface="Wingdings" panose="05000000000000000000" pitchFamily="2" charset="2"/>
              <a:buNone/>
              <a:defRPr sz="1200">
                <a:solidFill>
                  <a:schemeClr val="accent2"/>
                </a:solidFill>
                <a:latin typeface="+mj-ea"/>
                <a:ea typeface="+mj-ea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845C0A11-CF29-4445-93F6-FC9D301AFB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2295" y="1979472"/>
            <a:ext cx="3321108" cy="202559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3">
            <a:extLst>
              <a:ext uri="{FF2B5EF4-FFF2-40B4-BE49-F238E27FC236}">
                <a16:creationId xmlns:a16="http://schemas.microsoft.com/office/drawing/2014/main" id="{6E0F72E4-31DB-4256-BB4F-190990DD5B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35447" y="1979472"/>
            <a:ext cx="3321108" cy="202559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17" name="图片占位符 3">
            <a:extLst>
              <a:ext uri="{FF2B5EF4-FFF2-40B4-BE49-F238E27FC236}">
                <a16:creationId xmlns:a16="http://schemas.microsoft.com/office/drawing/2014/main" id="{F8F7A291-828D-4184-8618-5431B57D8F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1059" y="1979472"/>
            <a:ext cx="3321108" cy="202559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18" name="文本占位符 12">
            <a:extLst>
              <a:ext uri="{FF2B5EF4-FFF2-40B4-BE49-F238E27FC236}">
                <a16:creationId xmlns:a16="http://schemas.microsoft.com/office/drawing/2014/main" id="{C191EB2B-D9B7-4BB4-BCC5-C203B0A6CA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35447" y="4132241"/>
            <a:ext cx="3323100" cy="138499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 typeface="Wingdings" panose="05000000000000000000" pitchFamily="2" charset="2"/>
              <a:buNone/>
              <a:defRPr sz="1200">
                <a:solidFill>
                  <a:schemeClr val="accent2"/>
                </a:solidFill>
                <a:latin typeface="+mj-ea"/>
                <a:ea typeface="+mj-ea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9" name="文本占位符 12">
            <a:extLst>
              <a:ext uri="{FF2B5EF4-FFF2-40B4-BE49-F238E27FC236}">
                <a16:creationId xmlns:a16="http://schemas.microsoft.com/office/drawing/2014/main" id="{2B9871E8-2472-45DB-B4DA-5ECE5B869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8991" y="4132242"/>
            <a:ext cx="3313176" cy="138499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 typeface="Wingdings" panose="05000000000000000000" pitchFamily="2" charset="2"/>
              <a:buNone/>
              <a:defRPr sz="1200">
                <a:solidFill>
                  <a:schemeClr val="accent2"/>
                </a:solidFill>
                <a:latin typeface="+mj-ea"/>
                <a:ea typeface="+mj-ea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37">
            <a:extLst>
              <a:ext uri="{FF2B5EF4-FFF2-40B4-BE49-F238E27FC236}">
                <a16:creationId xmlns:a16="http://schemas.microsoft.com/office/drawing/2014/main" id="{2B9B65F3-87ED-4E99-AB77-17D837CA9C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7" y="984806"/>
            <a:ext cx="10191313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6" name="文本占位符 37">
            <a:extLst>
              <a:ext uri="{FF2B5EF4-FFF2-40B4-BE49-F238E27FC236}">
                <a16:creationId xmlns:a16="http://schemas.microsoft.com/office/drawing/2014/main" id="{1DACABA1-966A-4651-863D-C75F3E233D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7" y="1445153"/>
            <a:ext cx="10191313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id="{C68BC834-C17D-49AD-84FB-2AAF75324F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ADF8196-19B3-4C70-890A-31FCED4853CA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AEBD22A-BC01-4AA9-9C4E-ADE45DE19789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3AF37F1-FD58-449A-8464-2697221E8292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B4BCCEE-F7DB-4FAE-8B0D-F8511A8F62EA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10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53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58A3842D-C88E-4B0B-81EE-7C34C55E2B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00" y="2073769"/>
            <a:ext cx="7802370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FDD9304B-5465-4675-86D1-09084CE464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499" y="2712659"/>
            <a:ext cx="7802369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C5DB4987-7BEE-498E-A8A2-0DDE3EA861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499" y="3344071"/>
            <a:ext cx="7802369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sp>
        <p:nvSpPr>
          <p:cNvPr id="31" name="文本占位符 29">
            <a:extLst>
              <a:ext uri="{FF2B5EF4-FFF2-40B4-BE49-F238E27FC236}">
                <a16:creationId xmlns:a16="http://schemas.microsoft.com/office/drawing/2014/main" id="{C3EFB072-98DD-4EC0-834B-2927DBA227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499" y="3982961"/>
            <a:ext cx="7802369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sp>
        <p:nvSpPr>
          <p:cNvPr id="32" name="文本占位符 29">
            <a:extLst>
              <a:ext uri="{FF2B5EF4-FFF2-40B4-BE49-F238E27FC236}">
                <a16:creationId xmlns:a16="http://schemas.microsoft.com/office/drawing/2014/main" id="{0693E309-18A6-47D7-A1E5-181DC6833E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499" y="4611847"/>
            <a:ext cx="7802369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DFD2ABE9-DCD4-4A76-B82B-18DDB9010AF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FC2126-5053-4C50-AD62-D0A6E652AFC1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CE965E-7DE9-4767-913D-12033C3A7CDA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488F7C8-DBE9-4A2E-AD44-7025077FDE6B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4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58A3842D-C88E-4B0B-81EE-7C34C55E2B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00" y="2073769"/>
            <a:ext cx="7802369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FDD9304B-5465-4675-86D1-09084CE464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500" y="2712659"/>
            <a:ext cx="7802368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C5DB4987-7BEE-498E-A8A2-0DDE3EA861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500" y="3344071"/>
            <a:ext cx="7802368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sp>
        <p:nvSpPr>
          <p:cNvPr id="31" name="文本占位符 29">
            <a:extLst>
              <a:ext uri="{FF2B5EF4-FFF2-40B4-BE49-F238E27FC236}">
                <a16:creationId xmlns:a16="http://schemas.microsoft.com/office/drawing/2014/main" id="{C3EFB072-98DD-4EC0-834B-2927DBA227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500" y="3982961"/>
            <a:ext cx="7802368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sp>
        <p:nvSpPr>
          <p:cNvPr id="32" name="文本占位符 29">
            <a:extLst>
              <a:ext uri="{FF2B5EF4-FFF2-40B4-BE49-F238E27FC236}">
                <a16:creationId xmlns:a16="http://schemas.microsoft.com/office/drawing/2014/main" id="{0693E309-18A6-47D7-A1E5-181DC6833E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500" y="4611847"/>
            <a:ext cx="7802368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A3AEFD19-770C-4FA3-977E-412D31947614}"/>
              </a:ext>
            </a:extLst>
          </p:cNvPr>
          <p:cNvSpPr txBox="1">
            <a:spLocks/>
          </p:cNvSpPr>
          <p:nvPr userDrawn="1"/>
        </p:nvSpPr>
        <p:spPr>
          <a:xfrm>
            <a:off x="8627797" y="65626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4E31C0E5-CC87-4E13-AE25-F134E963B6B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B483FA1-3916-4E10-8642-6390DF0F4A51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4B6A430-FFA8-4E08-B9C4-2CEA1D18E039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F0DA4E4-B648-4E4D-B49A-45026F0E50EC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1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C5DB4987-7BEE-498E-A8A2-0DDE3EA861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499" y="3344071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sp>
        <p:nvSpPr>
          <p:cNvPr id="31" name="文本占位符 29">
            <a:extLst>
              <a:ext uri="{FF2B5EF4-FFF2-40B4-BE49-F238E27FC236}">
                <a16:creationId xmlns:a16="http://schemas.microsoft.com/office/drawing/2014/main" id="{C3EFB072-98DD-4EC0-834B-2927DBA227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499" y="3982961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sp>
        <p:nvSpPr>
          <p:cNvPr id="32" name="文本占位符 29">
            <a:extLst>
              <a:ext uri="{FF2B5EF4-FFF2-40B4-BE49-F238E27FC236}">
                <a16:creationId xmlns:a16="http://schemas.microsoft.com/office/drawing/2014/main" id="{0693E309-18A6-47D7-A1E5-181DC6833E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499" y="4611847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0A5871CF-2121-4956-9BCA-7ACBF610B0C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4659D54-9F83-4F19-AE7B-6A6112487855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9862B2-498A-4EBF-ABD0-C2ADD048C3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500" y="2076834"/>
            <a:ext cx="7810772" cy="369332"/>
          </a:xfrm>
        </p:spPr>
        <p:txBody>
          <a:bodyPr anchor="t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n-ea"/>
                <a:ea typeface="+mn-ea"/>
              </a:defRPr>
            </a:lvl1pPr>
            <a:lvl2pPr>
              <a:defRPr sz="1800" b="1">
                <a:latin typeface="+mn-ea"/>
                <a:ea typeface="+mn-ea"/>
              </a:defRPr>
            </a:lvl2pPr>
            <a:lvl3pPr>
              <a:defRPr sz="1800" b="1">
                <a:latin typeface="+mn-ea"/>
                <a:ea typeface="+mn-ea"/>
              </a:defRPr>
            </a:lvl3pPr>
            <a:lvl4pPr>
              <a:defRPr sz="1800" b="1">
                <a:latin typeface="+mn-ea"/>
                <a:ea typeface="+mn-ea"/>
              </a:defRPr>
            </a:lvl4pPr>
            <a:lvl5pPr>
              <a:defRPr sz="1800" b="1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1" name="文本占位符 29">
            <a:extLst>
              <a:ext uri="{FF2B5EF4-FFF2-40B4-BE49-F238E27FC236}">
                <a16:creationId xmlns:a16="http://schemas.microsoft.com/office/drawing/2014/main" id="{7B982652-7899-4B8B-B3DC-518841A6DC1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3499" y="2709766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E88C941-AECB-4652-AA5E-F19042037D33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5F0F09F-321D-4359-9FB0-8CAD83F351CE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96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FDD9304B-5465-4675-86D1-09084CE464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499" y="2712659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sp>
        <p:nvSpPr>
          <p:cNvPr id="31" name="文本占位符 29">
            <a:extLst>
              <a:ext uri="{FF2B5EF4-FFF2-40B4-BE49-F238E27FC236}">
                <a16:creationId xmlns:a16="http://schemas.microsoft.com/office/drawing/2014/main" id="{C3EFB072-98DD-4EC0-834B-2927DBA227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499" y="3982961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sp>
        <p:nvSpPr>
          <p:cNvPr id="32" name="文本占位符 29">
            <a:extLst>
              <a:ext uri="{FF2B5EF4-FFF2-40B4-BE49-F238E27FC236}">
                <a16:creationId xmlns:a16="http://schemas.microsoft.com/office/drawing/2014/main" id="{0693E309-18A6-47D7-A1E5-181DC6833E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499" y="4611847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A3AEFD19-770C-4FA3-977E-412D31947614}"/>
              </a:ext>
            </a:extLst>
          </p:cNvPr>
          <p:cNvSpPr txBox="1">
            <a:spLocks/>
          </p:cNvSpPr>
          <p:nvPr userDrawn="1"/>
        </p:nvSpPr>
        <p:spPr>
          <a:xfrm>
            <a:off x="8627797" y="65626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B75CBE84-8516-4E89-AC35-7A1F88E9909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27E2D9A-C2A7-4469-A9E8-BBDE1637687F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27">
            <a:extLst>
              <a:ext uri="{FF2B5EF4-FFF2-40B4-BE49-F238E27FC236}">
                <a16:creationId xmlns:a16="http://schemas.microsoft.com/office/drawing/2014/main" id="{37679685-B683-4FD8-9B36-DBF2D9311A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499" y="2073769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1" name="文本占位符 27">
            <a:extLst>
              <a:ext uri="{FF2B5EF4-FFF2-40B4-BE49-F238E27FC236}">
                <a16:creationId xmlns:a16="http://schemas.microsoft.com/office/drawing/2014/main" id="{830DA1F1-78A1-4516-AD33-287EBB44E6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3499" y="3347136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5C53AA9-EF9A-4A72-8773-86B1E7AF6D59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B10B973-2B84-4790-BBEC-648D582DD402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0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FDD9304B-5465-4675-86D1-09084CE464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499" y="2712659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C5DB4987-7BEE-498E-A8A2-0DDE3EA861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499" y="3344071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sp>
        <p:nvSpPr>
          <p:cNvPr id="32" name="文本占位符 29">
            <a:extLst>
              <a:ext uri="{FF2B5EF4-FFF2-40B4-BE49-F238E27FC236}">
                <a16:creationId xmlns:a16="http://schemas.microsoft.com/office/drawing/2014/main" id="{0693E309-18A6-47D7-A1E5-181DC6833E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499" y="4611847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A3AEFD19-770C-4FA3-977E-412D31947614}"/>
              </a:ext>
            </a:extLst>
          </p:cNvPr>
          <p:cNvSpPr txBox="1">
            <a:spLocks/>
          </p:cNvSpPr>
          <p:nvPr userDrawn="1"/>
        </p:nvSpPr>
        <p:spPr>
          <a:xfrm>
            <a:off x="8627797" y="65626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C2B1677C-5281-446B-811B-75B9ECB9106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97942F2-E8A9-464B-A648-089C49E72F9F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27">
            <a:extLst>
              <a:ext uri="{FF2B5EF4-FFF2-40B4-BE49-F238E27FC236}">
                <a16:creationId xmlns:a16="http://schemas.microsoft.com/office/drawing/2014/main" id="{DB710DAE-F3E9-483A-9A6E-4E2535FA4E4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499" y="2073769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1" name="文本占位符 27">
            <a:extLst>
              <a:ext uri="{FF2B5EF4-FFF2-40B4-BE49-F238E27FC236}">
                <a16:creationId xmlns:a16="http://schemas.microsoft.com/office/drawing/2014/main" id="{A40302FE-6434-410F-8E2A-A93ECC930A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3499" y="3979222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0B8A9FB-29D7-482D-B1F7-16D4BEBD4952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71A2F7C-360A-41D9-BECF-5C8F4498C739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6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FDD9304B-5465-4675-86D1-09084CE464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500" y="2712659"/>
            <a:ext cx="7810772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C5DB4987-7BEE-498E-A8A2-0DDE3EA861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500" y="3344071"/>
            <a:ext cx="7810772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sp>
        <p:nvSpPr>
          <p:cNvPr id="31" name="文本占位符 29">
            <a:extLst>
              <a:ext uri="{FF2B5EF4-FFF2-40B4-BE49-F238E27FC236}">
                <a16:creationId xmlns:a16="http://schemas.microsoft.com/office/drawing/2014/main" id="{C3EFB072-98DD-4EC0-834B-2927DBA227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500" y="3982961"/>
            <a:ext cx="7810772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A3AEFD19-770C-4FA3-977E-412D31947614}"/>
              </a:ext>
            </a:extLst>
          </p:cNvPr>
          <p:cNvSpPr txBox="1">
            <a:spLocks/>
          </p:cNvSpPr>
          <p:nvPr userDrawn="1"/>
        </p:nvSpPr>
        <p:spPr>
          <a:xfrm>
            <a:off x="8627797" y="65626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5FCD4F2A-FED1-43F5-8AF5-D67B5274B05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8CA8B7-EC85-4AF3-A55B-1DE455AADB59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27">
            <a:extLst>
              <a:ext uri="{FF2B5EF4-FFF2-40B4-BE49-F238E27FC236}">
                <a16:creationId xmlns:a16="http://schemas.microsoft.com/office/drawing/2014/main" id="{8FD8C320-41AC-412A-A216-0387FF9EC3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500" y="2073769"/>
            <a:ext cx="7810772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1" name="文本占位符 27">
            <a:extLst>
              <a:ext uri="{FF2B5EF4-FFF2-40B4-BE49-F238E27FC236}">
                <a16:creationId xmlns:a16="http://schemas.microsoft.com/office/drawing/2014/main" id="{62C0CEB8-3627-4443-A8D2-6D812183B0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3500" y="4614373"/>
            <a:ext cx="7810772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4EC367-EBCA-4112-9EF8-95945EEA17B5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1752F8B-1490-4391-814B-3CF829276CF9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1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7CB3809B-5E8A-493D-B893-7649CDD6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7" y="984806"/>
            <a:ext cx="10181481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43" name="文本占位符 37">
            <a:extLst>
              <a:ext uri="{FF2B5EF4-FFF2-40B4-BE49-F238E27FC236}">
                <a16:creationId xmlns:a16="http://schemas.microsoft.com/office/drawing/2014/main" id="{44507014-51D5-43DD-8E05-AF76B795B9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525" y="2993298"/>
            <a:ext cx="1682512" cy="701731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45" name="文本占位符 37">
            <a:extLst>
              <a:ext uri="{FF2B5EF4-FFF2-40B4-BE49-F238E27FC236}">
                <a16:creationId xmlns:a16="http://schemas.microsoft.com/office/drawing/2014/main" id="{414303C8-86B9-4E6A-90FC-95A2194128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76440" y="2993298"/>
            <a:ext cx="1682512" cy="701731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46" name="文本占位符 37">
            <a:extLst>
              <a:ext uri="{FF2B5EF4-FFF2-40B4-BE49-F238E27FC236}">
                <a16:creationId xmlns:a16="http://schemas.microsoft.com/office/drawing/2014/main" id="{DCAA00ED-2C65-4D7E-96DB-6B921E20C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3044" y="2993298"/>
            <a:ext cx="1682512" cy="701731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47" name="文本占位符 37">
            <a:extLst>
              <a:ext uri="{FF2B5EF4-FFF2-40B4-BE49-F238E27FC236}">
                <a16:creationId xmlns:a16="http://schemas.microsoft.com/office/drawing/2014/main" id="{2061D6E2-9C06-4CE2-A62E-8BC63843D3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89648" y="2993298"/>
            <a:ext cx="1682512" cy="701731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48" name="文本占位符 37">
            <a:extLst>
              <a:ext uri="{FF2B5EF4-FFF2-40B4-BE49-F238E27FC236}">
                <a16:creationId xmlns:a16="http://schemas.microsoft.com/office/drawing/2014/main" id="{EF2E8486-34A7-430D-A8F4-E0B8E8BC6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1525" y="5170319"/>
            <a:ext cx="1682512" cy="56630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49" name="文本占位符 37">
            <a:extLst>
              <a:ext uri="{FF2B5EF4-FFF2-40B4-BE49-F238E27FC236}">
                <a16:creationId xmlns:a16="http://schemas.microsoft.com/office/drawing/2014/main" id="{A66095FF-201E-422C-96CF-37CF197717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6440" y="5170319"/>
            <a:ext cx="1682512" cy="56630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50" name="文本占位符 37">
            <a:extLst>
              <a:ext uri="{FF2B5EF4-FFF2-40B4-BE49-F238E27FC236}">
                <a16:creationId xmlns:a16="http://schemas.microsoft.com/office/drawing/2014/main" id="{2B07AD01-0531-4A05-B7D6-275514C19C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3044" y="5170319"/>
            <a:ext cx="1682512" cy="56630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51" name="文本占位符 37">
            <a:extLst>
              <a:ext uri="{FF2B5EF4-FFF2-40B4-BE49-F238E27FC236}">
                <a16:creationId xmlns:a16="http://schemas.microsoft.com/office/drawing/2014/main" id="{C572D9AD-1B13-45BF-99CD-404B192EA8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89648" y="5170319"/>
            <a:ext cx="1682512" cy="56630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6767F159-3C97-4290-BC57-730666085A5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0366139-30F3-4199-B58E-1446C7C42D0F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37">
            <a:extLst>
              <a:ext uri="{FF2B5EF4-FFF2-40B4-BE49-F238E27FC236}">
                <a16:creationId xmlns:a16="http://schemas.microsoft.com/office/drawing/2014/main" id="{375E165F-0198-4FF8-A1F1-07F584FB16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0857" y="1445153"/>
            <a:ext cx="10181481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A3616C-FAA9-4BF2-A87F-B91F9E82F0CE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7A7B500-08DB-4BD7-96A7-8DAE890E0C10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D81F2FB-EC78-4CD7-93A0-A28A807B0635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5BFBCA-7788-4DE4-9697-B925F01B6C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0856" y="1988844"/>
            <a:ext cx="10181485" cy="417426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文本占位符 37">
            <a:extLst>
              <a:ext uri="{FF2B5EF4-FFF2-40B4-BE49-F238E27FC236}">
                <a16:creationId xmlns:a16="http://schemas.microsoft.com/office/drawing/2014/main" id="{54686796-8B08-40EA-88C7-C02823251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6" y="984806"/>
            <a:ext cx="10181485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9" name="文本占位符 37">
            <a:extLst>
              <a:ext uri="{FF2B5EF4-FFF2-40B4-BE49-F238E27FC236}">
                <a16:creationId xmlns:a16="http://schemas.microsoft.com/office/drawing/2014/main" id="{3CC35054-74C3-498C-82AC-1C744C22DA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856" y="1445153"/>
            <a:ext cx="10181485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F76FAF7B-A535-4B3A-A92C-FEB2F2A3873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2A2D21D-CDBB-4622-A77D-647F491D52B1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7D6284B-0E6D-430C-8E1C-64CEC32CECE4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7BEEBA0-A779-48F1-B445-5AA953A89347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548AA1C-9DA1-4BC6-8038-519CDB8100CF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3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5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84" r:id="rId13"/>
    <p:sldLayoutId id="2147483669" r:id="rId14"/>
    <p:sldLayoutId id="2147483670" r:id="rId15"/>
    <p:sldLayoutId id="2147483672" r:id="rId16"/>
    <p:sldLayoutId id="2147483668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127444" y="3197212"/>
            <a:ext cx="7810771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accent1"/>
                </a:solidFill>
              </a:rPr>
              <a:t>3. </a:t>
            </a:r>
            <a:r>
              <a:rPr lang="zh-CN" altLang="en-US" sz="2800" dirty="0">
                <a:solidFill>
                  <a:schemeClr val="accent1"/>
                </a:solidFill>
              </a:rPr>
              <a:t>项目汇总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1127444" y="1394163"/>
            <a:ext cx="7810772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accent1"/>
                </a:solidFill>
                <a:latin typeface="+mn-lt"/>
              </a:rPr>
              <a:t>1. </a:t>
            </a:r>
            <a:r>
              <a:rPr lang="zh-CN" altLang="en-US" sz="2800" dirty="0">
                <a:solidFill>
                  <a:schemeClr val="accent1"/>
                </a:solidFill>
                <a:latin typeface="+mn-lt"/>
              </a:rPr>
              <a:t>项目目的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>
          <a:xfrm>
            <a:off x="1127446" y="2295688"/>
            <a:ext cx="7810771" cy="523220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/>
              <a:t>2. </a:t>
            </a:r>
            <a:r>
              <a:rPr lang="zh-CN" altLang="en-US" sz="2800" dirty="0"/>
              <a:t>所需技术、支持</a:t>
            </a: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6FDD90CD-9CD1-4467-9B2C-6FAA3FDBBCBD}"/>
              </a:ext>
            </a:extLst>
          </p:cNvPr>
          <p:cNvSpPr txBox="1">
            <a:spLocks/>
          </p:cNvSpPr>
          <p:nvPr/>
        </p:nvSpPr>
        <p:spPr>
          <a:xfrm>
            <a:off x="623392" y="128824"/>
            <a:ext cx="7810772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</a:rPr>
              <a:t>金融实体链接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130BE6FC-7421-4E1A-9AF6-FFC86B4F8DFB}"/>
              </a:ext>
            </a:extLst>
          </p:cNvPr>
          <p:cNvSpPr txBox="1">
            <a:spLocks/>
          </p:cNvSpPr>
          <p:nvPr/>
        </p:nvSpPr>
        <p:spPr>
          <a:xfrm>
            <a:off x="1150627" y="4041536"/>
            <a:ext cx="7810771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accent1"/>
                </a:solidFill>
              </a:rPr>
              <a:t>4. </a:t>
            </a:r>
            <a:r>
              <a:rPr lang="zh-CN" altLang="en-US" sz="2800" dirty="0">
                <a:solidFill>
                  <a:schemeClr val="accent1"/>
                </a:solidFill>
              </a:rPr>
              <a:t>遇到的问题</a:t>
            </a:r>
          </a:p>
        </p:txBody>
      </p:sp>
    </p:spTree>
    <p:extLst>
      <p:ext uri="{BB962C8B-B14F-4D97-AF65-F5344CB8AC3E}">
        <p14:creationId xmlns:p14="http://schemas.microsoft.com/office/powerpoint/2010/main" val="264425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969917" y="977086"/>
            <a:ext cx="10181155" cy="338554"/>
          </a:xfrm>
        </p:spPr>
        <p:txBody>
          <a:bodyPr/>
          <a:lstStyle/>
          <a:p>
            <a:r>
              <a:rPr lang="zh-CN" altLang="en-US" dirty="0"/>
              <a:t>成果三：得到了一个金融实体消歧模型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58" y="1674770"/>
            <a:ext cx="10607442" cy="259228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0BCD2C6-8D0F-463C-923F-5FBEFEE6B403}"/>
              </a:ext>
            </a:extLst>
          </p:cNvPr>
          <p:cNvSpPr>
            <a:spLocks/>
          </p:cNvSpPr>
          <p:nvPr/>
        </p:nvSpPr>
        <p:spPr>
          <a:xfrm>
            <a:off x="743077" y="4601425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4627463"/>
            <a:ext cx="10181155" cy="338554"/>
          </a:xfrm>
        </p:spPr>
        <p:txBody>
          <a:bodyPr/>
          <a:lstStyle/>
          <a:p>
            <a:r>
              <a:rPr lang="zh-CN" altLang="en-US" dirty="0"/>
              <a:t>结合以上的成果，我们制作了金融实体识别的服务！</a:t>
            </a:r>
          </a:p>
        </p:txBody>
      </p:sp>
    </p:spTree>
    <p:extLst>
      <p:ext uri="{BB962C8B-B14F-4D97-AF65-F5344CB8AC3E}">
        <p14:creationId xmlns:p14="http://schemas.microsoft.com/office/powerpoint/2010/main" val="177083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sz="quarter" idx="1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14" y="0"/>
            <a:ext cx="12189863" cy="6858000"/>
          </a:xfrm>
          <a:prstGeom prst="rect">
            <a:avLst/>
          </a:prstGeom>
        </p:spPr>
      </p:pic>
      <p:pic>
        <p:nvPicPr>
          <p:cNvPr id="9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908720"/>
            <a:ext cx="9680178" cy="38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4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四、遇到的问题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问题一：模型运行过慢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BD1189-1FC4-417C-8C16-572A84D12E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53" y="1587456"/>
            <a:ext cx="5778593" cy="49937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7E4B972-07A6-4849-B855-F7B7CF3BBF8D}"/>
              </a:ext>
            </a:extLst>
          </p:cNvPr>
          <p:cNvSpPr txBox="1"/>
          <p:nvPr/>
        </p:nvSpPr>
        <p:spPr>
          <a:xfrm>
            <a:off x="7248128" y="1355089"/>
            <a:ext cx="4334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模型慢的两个因素：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实体库的每个实体都要重新参与</a:t>
            </a:r>
            <a:r>
              <a:rPr lang="en-US" altLang="zh-CN" dirty="0"/>
              <a:t>embedding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模型本身过于复杂。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/>
              <a:t>解决方案：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将模型从单塔改成双塔。先对实体预先做好</a:t>
            </a:r>
            <a:r>
              <a:rPr lang="en-US" altLang="zh-CN" dirty="0"/>
              <a:t>embedding</a:t>
            </a:r>
            <a:r>
              <a:rPr lang="zh-CN" altLang="en-US" dirty="0"/>
              <a:t>，之后训练直接调取。缺点是内存负荷大。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舍弃了一些对于精度的要求，将模型思路改为以</a:t>
            </a:r>
            <a:r>
              <a:rPr lang="en-US" altLang="zh-CN" dirty="0"/>
              <a:t>AC</a:t>
            </a:r>
            <a:r>
              <a:rPr lang="zh-CN" altLang="en-US" dirty="0"/>
              <a:t>自动机</a:t>
            </a:r>
            <a:r>
              <a:rPr lang="en-US" altLang="zh-CN" dirty="0"/>
              <a:t>+</a:t>
            </a:r>
            <a:r>
              <a:rPr lang="zh-CN" altLang="en-US" dirty="0"/>
              <a:t>消歧模型为主的模型。先提取名词，在</a:t>
            </a:r>
            <a:r>
              <a:rPr lang="en-US" altLang="zh-CN" dirty="0"/>
              <a:t>AC</a:t>
            </a:r>
            <a:r>
              <a:rPr lang="zh-CN" altLang="en-US" dirty="0"/>
              <a:t>识别</a:t>
            </a:r>
            <a:r>
              <a:rPr lang="en-US" altLang="zh-CN" dirty="0"/>
              <a:t>+</a:t>
            </a:r>
            <a:r>
              <a:rPr lang="zh-CN" altLang="en-US" dirty="0"/>
              <a:t>消歧。利用两个简单的</a:t>
            </a:r>
            <a:r>
              <a:rPr lang="en-US" altLang="zh-CN" dirty="0" err="1"/>
              <a:t>bert</a:t>
            </a:r>
            <a:r>
              <a:rPr lang="zh-CN" altLang="en-US" dirty="0"/>
              <a:t>模型直接出结果。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080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四、遇到的问题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问题二：技术问题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4B972-07A6-4849-B855-F7B7CF3BBF8D}"/>
              </a:ext>
            </a:extLst>
          </p:cNvPr>
          <p:cNvSpPr txBox="1"/>
          <p:nvPr/>
        </p:nvSpPr>
        <p:spPr>
          <a:xfrm>
            <a:off x="1029163" y="1650762"/>
            <a:ext cx="4334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刚开始调研时，大部分效果不错的模型选择了</a:t>
            </a:r>
            <a:r>
              <a:rPr lang="en-US" altLang="zh-CN" dirty="0" err="1"/>
              <a:t>tensorflow</a:t>
            </a:r>
            <a:r>
              <a:rPr lang="zh-CN" altLang="en-US" dirty="0"/>
              <a:t>和</a:t>
            </a:r>
            <a:r>
              <a:rPr lang="en-US" altLang="zh-CN" dirty="0" err="1"/>
              <a:t>keras</a:t>
            </a:r>
            <a:r>
              <a:rPr lang="zh-CN" altLang="en-US" dirty="0"/>
              <a:t>语言，</a:t>
            </a:r>
            <a:r>
              <a:rPr lang="en-US" altLang="zh-CN" dirty="0" err="1"/>
              <a:t>pytorch</a:t>
            </a:r>
            <a:r>
              <a:rPr lang="zh-CN" altLang="en-US" dirty="0"/>
              <a:t>用的比较少。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不会部署模型。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</a:t>
            </a:r>
            <a:r>
              <a:rPr lang="en-US" altLang="zh-CN" dirty="0" err="1"/>
              <a:t>hdfs</a:t>
            </a:r>
            <a:r>
              <a:rPr lang="zh-CN" altLang="en-US" dirty="0"/>
              <a:t>模式的数据调取不熟练，对</a:t>
            </a:r>
            <a:r>
              <a:rPr lang="en-US" altLang="zh-CN" dirty="0"/>
              <a:t>docker</a:t>
            </a:r>
            <a:r>
              <a:rPr lang="zh-CN" altLang="en-US" dirty="0"/>
              <a:t>不了解。</a:t>
            </a:r>
            <a:endParaRPr lang="en-US" altLang="zh-CN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87969CE-522C-4275-8DE0-79439AA62654}"/>
              </a:ext>
            </a:extLst>
          </p:cNvPr>
          <p:cNvSpPr/>
          <p:nvPr/>
        </p:nvSpPr>
        <p:spPr>
          <a:xfrm>
            <a:off x="5951984" y="2278420"/>
            <a:ext cx="792088" cy="43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E9EA6F-1B1D-4F9D-8689-D23D82E47143}"/>
              </a:ext>
            </a:extLst>
          </p:cNvPr>
          <p:cNvSpPr txBox="1"/>
          <p:nvPr/>
        </p:nvSpPr>
        <p:spPr>
          <a:xfrm>
            <a:off x="6776383" y="1650762"/>
            <a:ext cx="4334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选择对模型结构做深入了解，使用</a:t>
            </a:r>
            <a:r>
              <a:rPr lang="en-US" altLang="zh-CN" dirty="0" err="1"/>
              <a:t>pytorch</a:t>
            </a:r>
            <a:r>
              <a:rPr lang="zh-CN" altLang="en-US" dirty="0"/>
              <a:t>复现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flask</a:t>
            </a:r>
            <a:r>
              <a:rPr lang="zh-CN" altLang="en-US" dirty="0"/>
              <a:t>的</a:t>
            </a:r>
            <a:r>
              <a:rPr lang="en-US" altLang="zh-CN" dirty="0"/>
              <a:t>web service</a:t>
            </a:r>
            <a:r>
              <a:rPr lang="zh-CN" altLang="en-US" dirty="0"/>
              <a:t>打包模型，制作了各个模型的小接口和总模型的接口。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查资料，试错，学会了</a:t>
            </a:r>
            <a:r>
              <a:rPr lang="en-US" altLang="zh-CN" dirty="0"/>
              <a:t>docker</a:t>
            </a:r>
            <a:r>
              <a:rPr lang="zh-CN" altLang="en-US" dirty="0"/>
              <a:t>的打包和端口转发还有</a:t>
            </a:r>
            <a:r>
              <a:rPr lang="en-US" altLang="zh-CN" dirty="0"/>
              <a:t>Hadoop</a:t>
            </a:r>
            <a:r>
              <a:rPr lang="zh-CN" altLang="en-US" dirty="0"/>
              <a:t>的数据提取等。</a:t>
            </a:r>
            <a:endParaRPr lang="en-US" altLang="zh-CN" dirty="0"/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DA001B2B-38B9-463A-B73F-F62CBEE9BB21}"/>
              </a:ext>
            </a:extLst>
          </p:cNvPr>
          <p:cNvSpPr txBox="1">
            <a:spLocks/>
          </p:cNvSpPr>
          <p:nvPr/>
        </p:nvSpPr>
        <p:spPr>
          <a:xfrm>
            <a:off x="743077" y="4021594"/>
            <a:ext cx="10181155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问题三：未完成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B475FA-54F1-4510-898D-DFEF7FAB05F7}"/>
              </a:ext>
            </a:extLst>
          </p:cNvPr>
          <p:cNvSpPr txBox="1"/>
          <p:nvPr/>
        </p:nvSpPr>
        <p:spPr>
          <a:xfrm>
            <a:off x="743076" y="4509120"/>
            <a:ext cx="7225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实习结束时，对模型的速度还是不太满意，看到美团的技术组分享笔记里有模型蒸馏的方法，但是没时间去试了。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名词识别部分目前用的时</a:t>
            </a:r>
            <a:r>
              <a:rPr lang="en-US" altLang="zh-CN" dirty="0" err="1"/>
              <a:t>bert+crf</a:t>
            </a:r>
            <a:r>
              <a:rPr lang="zh-CN" altLang="en-US" dirty="0"/>
              <a:t>，考虑到</a:t>
            </a:r>
            <a:r>
              <a:rPr lang="en-US" altLang="zh-CN" dirty="0" err="1"/>
              <a:t>lstm</a:t>
            </a:r>
            <a:r>
              <a:rPr lang="zh-CN" altLang="en-US" dirty="0"/>
              <a:t>网络在</a:t>
            </a:r>
            <a:r>
              <a:rPr lang="en-US" altLang="zh-CN" dirty="0" err="1"/>
              <a:t>cpu</a:t>
            </a:r>
            <a:r>
              <a:rPr lang="zh-CN" altLang="en-US" dirty="0"/>
              <a:t>上计算速度较快，其实可以加一层</a:t>
            </a:r>
            <a:r>
              <a:rPr lang="en-US" altLang="zh-CN" dirty="0" err="1"/>
              <a:t>lstm</a:t>
            </a:r>
            <a:r>
              <a:rPr lang="zh-CN" altLang="en-US" dirty="0"/>
              <a:t>，这样效果可能更佳。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25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127444" y="3197212"/>
            <a:ext cx="7810771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accent1"/>
                </a:solidFill>
              </a:rPr>
              <a:t>3. </a:t>
            </a:r>
            <a:r>
              <a:rPr lang="zh-CN" altLang="en-US" sz="2800" dirty="0">
                <a:solidFill>
                  <a:schemeClr val="accent1"/>
                </a:solidFill>
              </a:rPr>
              <a:t>项目汇总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1127444" y="1394163"/>
            <a:ext cx="7810772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accent1"/>
                </a:solidFill>
                <a:latin typeface="+mn-lt"/>
              </a:rPr>
              <a:t>1. </a:t>
            </a:r>
            <a:r>
              <a:rPr lang="zh-CN" altLang="en-US" sz="2800" dirty="0">
                <a:solidFill>
                  <a:schemeClr val="accent1"/>
                </a:solidFill>
                <a:latin typeface="+mn-lt"/>
              </a:rPr>
              <a:t>项目目的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>
          <a:xfrm>
            <a:off x="1127446" y="2295688"/>
            <a:ext cx="7810771" cy="523220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/>
              <a:t>2. </a:t>
            </a:r>
            <a:r>
              <a:rPr lang="zh-CN" altLang="en-US" sz="2800" dirty="0"/>
              <a:t>所需技术、支持</a:t>
            </a: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6FDD90CD-9CD1-4467-9B2C-6FAA3FDBBCBD}"/>
              </a:ext>
            </a:extLst>
          </p:cNvPr>
          <p:cNvSpPr txBox="1">
            <a:spLocks/>
          </p:cNvSpPr>
          <p:nvPr/>
        </p:nvSpPr>
        <p:spPr>
          <a:xfrm>
            <a:off x="623392" y="128824"/>
            <a:ext cx="7810772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</a:rPr>
              <a:t>农业知识图谱构建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130BE6FC-7421-4E1A-9AF6-FFC86B4F8DFB}"/>
              </a:ext>
            </a:extLst>
          </p:cNvPr>
          <p:cNvSpPr txBox="1">
            <a:spLocks/>
          </p:cNvSpPr>
          <p:nvPr/>
        </p:nvSpPr>
        <p:spPr>
          <a:xfrm>
            <a:off x="1150627" y="4041536"/>
            <a:ext cx="7810771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accent1"/>
                </a:solidFill>
              </a:rPr>
              <a:t>4. </a:t>
            </a:r>
            <a:r>
              <a:rPr lang="zh-CN" altLang="en-US" sz="2800" dirty="0">
                <a:solidFill>
                  <a:schemeClr val="accent1"/>
                </a:solidFill>
              </a:rPr>
              <a:t>遇到的问题</a:t>
            </a:r>
          </a:p>
        </p:txBody>
      </p:sp>
    </p:spTree>
    <p:extLst>
      <p:ext uri="{BB962C8B-B14F-4D97-AF65-F5344CB8AC3E}">
        <p14:creationId xmlns:p14="http://schemas.microsoft.com/office/powerpoint/2010/main" val="266638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D161404-3763-45BF-8B76-6B77EFCF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一、项目目的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1DA1B-C91A-48D9-B06B-2407C243A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知识图谱的应用场景是什么？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F56F27-C74E-4ED4-8051-B9E2EF28A4A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AA5E7F-34F9-4695-A982-6776FEC29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1" y="1681782"/>
            <a:ext cx="4902491" cy="28803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7AD8DB-CA30-427A-AFA0-A3114E4DA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35" y="1662864"/>
            <a:ext cx="5681465" cy="30622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089ACC4-1EFB-40CD-A50E-1F32C6219D14}"/>
              </a:ext>
            </a:extLst>
          </p:cNvPr>
          <p:cNvSpPr txBox="1"/>
          <p:nvPr/>
        </p:nvSpPr>
        <p:spPr>
          <a:xfrm>
            <a:off x="1000853" y="5104210"/>
            <a:ext cx="10581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很直接的可以看到，知识图谱对于文本数据的分析可以发挥很大的作用，但是人工编写知识图谱耗时耗力巨大，在</a:t>
            </a:r>
            <a:r>
              <a:rPr lang="en-US" altLang="zh-CN" dirty="0" err="1"/>
              <a:t>nlp</a:t>
            </a:r>
            <a:r>
              <a:rPr lang="zh-CN" altLang="en-US" dirty="0"/>
              <a:t>领域，知识图谱也是一个困难的问题。</a:t>
            </a:r>
          </a:p>
        </p:txBody>
      </p:sp>
    </p:spTree>
    <p:extLst>
      <p:ext uri="{BB962C8B-B14F-4D97-AF65-F5344CB8AC3E}">
        <p14:creationId xmlns:p14="http://schemas.microsoft.com/office/powerpoint/2010/main" val="133514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D161404-3763-45BF-8B76-6B77EFCF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一、项目目的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1DA1B-C91A-48D9-B06B-2407C243A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预期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F56F27-C74E-4ED4-8051-B9E2EF28A4A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4B30F2-9C06-4D15-A562-188F260B98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0143" y="1690210"/>
            <a:ext cx="5219700" cy="39852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9ABD575-E682-4754-82FD-B8188EEE3272}"/>
              </a:ext>
            </a:extLst>
          </p:cNvPr>
          <p:cNvSpPr txBox="1"/>
          <p:nvPr/>
        </p:nvSpPr>
        <p:spPr>
          <a:xfrm>
            <a:off x="7752184" y="2060848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构建模式层。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构建数据层。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构建应用层。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/>
              <a:t>我主要负责数据层的构建。</a:t>
            </a:r>
          </a:p>
        </p:txBody>
      </p:sp>
    </p:spTree>
    <p:extLst>
      <p:ext uri="{BB962C8B-B14F-4D97-AF65-F5344CB8AC3E}">
        <p14:creationId xmlns:p14="http://schemas.microsoft.com/office/powerpoint/2010/main" val="12501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000853" y="1976691"/>
            <a:ext cx="10438931" cy="276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人工标注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r>
              <a:rPr lang="zh-CN" altLang="en-US" sz="1200" dirty="0"/>
              <a:t>我们选取了</a:t>
            </a:r>
            <a:r>
              <a:rPr lang="en-US" altLang="zh-CN" sz="1200" dirty="0"/>
              <a:t>《</a:t>
            </a:r>
            <a:r>
              <a:rPr lang="zh-CN" altLang="en-US" sz="1200" dirty="0"/>
              <a:t>中国农业病虫害</a:t>
            </a:r>
            <a:r>
              <a:rPr lang="en-US" altLang="zh-CN" sz="1200" dirty="0"/>
              <a:t>》</a:t>
            </a:r>
            <a:r>
              <a:rPr lang="zh-CN" altLang="en-US" sz="1200" dirty="0"/>
              <a:t>书中的文段，买了人工标注的服务。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endParaRPr lang="en-US" altLang="zh-CN" sz="1200" dirty="0"/>
          </a:p>
          <a:p>
            <a:pPr>
              <a:lnSpc>
                <a:spcPts val="1800"/>
              </a:lnSpc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百度百科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r>
              <a:rPr lang="zh-CN" altLang="en-US" sz="1200" dirty="0"/>
              <a:t>我们爬取了百度百科的结构化数据和百科的描述性文本。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200" dirty="0"/>
              <a:t>对结构化数据做了实体、关系的分类。对描述性文本中出现的实体进行了标注。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400" b="1" dirty="0"/>
              <a:t>考虑到人工标注的成本</a:t>
            </a:r>
            <a:r>
              <a:rPr lang="en-US" altLang="zh-CN" sz="1400" b="1" dirty="0"/>
              <a:t>+</a:t>
            </a:r>
            <a:r>
              <a:rPr lang="zh-CN" altLang="en-US" sz="1400" b="1" dirty="0"/>
              <a:t>百科数据的量小等问题，在</a:t>
            </a:r>
            <a:r>
              <a:rPr lang="en-US" altLang="zh-CN" sz="1400" b="1" dirty="0"/>
              <a:t>NER</a:t>
            </a:r>
            <a:r>
              <a:rPr lang="zh-CN" altLang="en-US" sz="1400" b="1" dirty="0"/>
              <a:t>中采取了迁移学习、知识蒸馏等手段。</a:t>
            </a:r>
            <a:endParaRPr lang="en-US" altLang="zh-CN" sz="140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B15FE-9D57-40B7-A60A-D8CB96DA7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数据层构建流程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D7C51-8F87-417E-8557-B09DCF06353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zh-CN" altLang="en-US" dirty="0"/>
              <a:t>构建可训练数据</a:t>
            </a:r>
          </a:p>
        </p:txBody>
      </p:sp>
    </p:spTree>
    <p:extLst>
      <p:ext uri="{BB962C8B-B14F-4D97-AF65-F5344CB8AC3E}">
        <p14:creationId xmlns:p14="http://schemas.microsoft.com/office/powerpoint/2010/main" val="344087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000853" y="1976691"/>
            <a:ext cx="10438931" cy="4147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首选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BERT+CRF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 err="1"/>
              <a:t>Bert+crf</a:t>
            </a:r>
            <a:r>
              <a:rPr lang="zh-CN" altLang="en-US" sz="1200" dirty="0"/>
              <a:t>模型是</a:t>
            </a:r>
            <a:r>
              <a:rPr lang="en-US" altLang="zh-CN" sz="1200" dirty="0" err="1"/>
              <a:t>paperwithcode</a:t>
            </a:r>
            <a:r>
              <a:rPr lang="zh-CN" altLang="en-US" sz="1200" dirty="0"/>
              <a:t>网站上相对简单但效果在大部分数据集合上能达到</a:t>
            </a:r>
            <a:r>
              <a:rPr lang="en-US" altLang="zh-CN" sz="1200" dirty="0"/>
              <a:t>90%</a:t>
            </a:r>
            <a:r>
              <a:rPr lang="zh-CN" altLang="en-US" sz="1200" dirty="0"/>
              <a:t>的实体识别模型。模型的集成化很高，调取简单，参数调整也比较容易。但是</a:t>
            </a:r>
            <a:r>
              <a:rPr lang="en-US" altLang="zh-CN" sz="1200" dirty="0"/>
              <a:t>Bert</a:t>
            </a:r>
            <a:r>
              <a:rPr lang="zh-CN" altLang="en-US" sz="1200" dirty="0"/>
              <a:t>网络的参数非常多，</a:t>
            </a:r>
            <a:r>
              <a:rPr lang="en-US" altLang="zh-CN" sz="1200" dirty="0"/>
              <a:t>base </a:t>
            </a:r>
            <a:r>
              <a:rPr lang="en-US" altLang="zh-CN" sz="1200" dirty="0" err="1"/>
              <a:t>bert</a:t>
            </a:r>
            <a:r>
              <a:rPr lang="zh-CN" altLang="en-US" sz="1200" dirty="0"/>
              <a:t>就有</a:t>
            </a:r>
            <a:r>
              <a:rPr lang="en-US" altLang="zh-CN" sz="1200" dirty="0"/>
              <a:t>6</a:t>
            </a:r>
            <a:r>
              <a:rPr lang="zh-CN" altLang="en-US" sz="1200" dirty="0"/>
              <a:t>个</a:t>
            </a:r>
            <a:r>
              <a:rPr lang="en-US" altLang="zh-CN" sz="1200" dirty="0"/>
              <a:t>transformer</a:t>
            </a:r>
            <a:r>
              <a:rPr lang="zh-CN" altLang="en-US" sz="1200" dirty="0"/>
              <a:t>编码层堆叠，</a:t>
            </a:r>
            <a:r>
              <a:rPr lang="en-US" altLang="zh-CN" sz="1200" dirty="0"/>
              <a:t>large </a:t>
            </a:r>
            <a:r>
              <a:rPr lang="en-US" altLang="zh-CN" sz="1200" dirty="0" err="1"/>
              <a:t>bert</a:t>
            </a:r>
            <a:r>
              <a:rPr lang="zh-CN" altLang="en-US" sz="1200" dirty="0"/>
              <a:t>参数量更是上亿。对机器要求较高，在老师的要求下，我们采用了几年前比较流行的</a:t>
            </a:r>
            <a:r>
              <a:rPr lang="en-US" altLang="zh-CN" sz="1200" dirty="0"/>
              <a:t>RNN</a:t>
            </a:r>
            <a:r>
              <a:rPr lang="zh-CN" altLang="en-US" sz="1200" dirty="0"/>
              <a:t>范式。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Lstm+CRF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en-US" altLang="zh-CN" sz="1200" dirty="0" err="1"/>
              <a:t>Lstm</a:t>
            </a:r>
            <a:r>
              <a:rPr lang="zh-CN" altLang="en-US" sz="1200" dirty="0"/>
              <a:t>网络是</a:t>
            </a:r>
            <a:r>
              <a:rPr lang="en-US" altLang="zh-CN" sz="1200" dirty="0" err="1"/>
              <a:t>Rnn</a:t>
            </a:r>
            <a:r>
              <a:rPr lang="zh-CN" altLang="en-US" sz="1200" dirty="0"/>
              <a:t>的一个变种，它存在三个门来控制每一个输出以及隐层状态，在</a:t>
            </a:r>
            <a:r>
              <a:rPr lang="en-US" altLang="zh-CN" sz="1200" dirty="0" err="1"/>
              <a:t>cpu</a:t>
            </a:r>
            <a:r>
              <a:rPr lang="zh-CN" altLang="en-US" sz="1200" dirty="0"/>
              <a:t>上计算较快。在其他公开数据集的表现往往在</a:t>
            </a:r>
            <a:r>
              <a:rPr lang="en-US" altLang="zh-CN" sz="1200" dirty="0"/>
              <a:t>75-85</a:t>
            </a:r>
            <a:r>
              <a:rPr lang="zh-CN" altLang="en-US" sz="1200" dirty="0"/>
              <a:t>之间。我们打算对其进行改良。对每个隐状态求自注意力，增加了多头自注意力机制。最后再过</a:t>
            </a:r>
            <a:r>
              <a:rPr lang="en-US" altLang="zh-CN" sz="1200" dirty="0"/>
              <a:t>CRF</a:t>
            </a:r>
            <a:r>
              <a:rPr lang="zh-CN" altLang="en-US" sz="1200" dirty="0"/>
              <a:t>层。</a:t>
            </a: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知识蒸馏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+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迁移学习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200" dirty="0"/>
              <a:t>我们选取了植物领域实体识别的数据集（记为</a:t>
            </a:r>
            <a:r>
              <a:rPr lang="en-US" altLang="zh-CN" sz="1200" dirty="0" err="1"/>
              <a:t>bookdata</a:t>
            </a:r>
            <a:r>
              <a:rPr lang="zh-CN" altLang="en-US" sz="1200" dirty="0"/>
              <a:t>），先对其训练了一个</a:t>
            </a:r>
            <a:r>
              <a:rPr lang="en-US" altLang="zh-CN" sz="1200" dirty="0"/>
              <a:t>Teacher</a:t>
            </a:r>
            <a:r>
              <a:rPr lang="zh-CN" altLang="en-US" sz="1200" dirty="0"/>
              <a:t>网络，使用的是</a:t>
            </a:r>
            <a:r>
              <a:rPr lang="en-US" altLang="zh-CN" sz="1200" dirty="0" err="1"/>
              <a:t>bert+lstm+crf</a:t>
            </a:r>
            <a:r>
              <a:rPr lang="zh-CN" altLang="en-US" sz="1200" dirty="0"/>
              <a:t>模型。它可以识别大部分的植物以及植物部位的属性。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200" dirty="0"/>
              <a:t>然后制作了一个分类器，主要用来区分植物数据集还是我们自己的数据集。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endParaRPr lang="en-US" altLang="zh-CN" sz="1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B15FE-9D57-40B7-A60A-D8CB96DA7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数据层构建流程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D7C51-8F87-417E-8557-B09DCF06353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NER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03597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B15FE-9D57-40B7-A60A-D8CB96DA7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数据层构建流程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D7C51-8F87-417E-8557-B09DCF06353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NER</a:t>
            </a:r>
            <a:r>
              <a:rPr lang="zh-CN" altLang="en-US" dirty="0"/>
              <a:t>模型图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BA9876-94C6-47A0-916F-37A5559D6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132856"/>
            <a:ext cx="2667000" cy="3448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DAD94C-EC3A-46AB-916A-7A7F981CDD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2539453"/>
            <a:ext cx="7343919" cy="28733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923040-C46A-4230-BE3C-98C72882AB83}"/>
              </a:ext>
            </a:extLst>
          </p:cNvPr>
          <p:cNvSpPr txBox="1"/>
          <p:nvPr/>
        </p:nvSpPr>
        <p:spPr>
          <a:xfrm>
            <a:off x="1415480" y="58052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Bilstm+self-attention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9D35D8-42F2-4E42-85D6-40536B0EB809}"/>
              </a:ext>
            </a:extLst>
          </p:cNvPr>
          <p:cNvSpPr txBox="1"/>
          <p:nvPr/>
        </p:nvSpPr>
        <p:spPr>
          <a:xfrm>
            <a:off x="6528048" y="558090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KD </a:t>
            </a:r>
            <a:r>
              <a:rPr lang="zh-CN" altLang="en-US" dirty="0"/>
              <a:t>模式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A12DADF-8BCC-4C8E-9C65-7D770DA85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592" y="72810"/>
            <a:ext cx="33718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9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D161404-3763-45BF-8B76-6B77EFCF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一、项目目的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1DA1B-C91A-48D9-B06B-2407C243A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实体链接的应用场景是什么？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E0A0D24-0545-4B76-9D1E-4D95F80550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00853" y="1445153"/>
            <a:ext cx="10181155" cy="39918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我们的数据库中目前有</a:t>
            </a:r>
            <a:r>
              <a:rPr lang="en-US" altLang="zh-CN" dirty="0"/>
              <a:t>200w</a:t>
            </a:r>
            <a:r>
              <a:rPr lang="zh-CN" altLang="en-US" dirty="0"/>
              <a:t>左右的新闻数据，这些新闻数据有以下的结构：</a:t>
            </a:r>
            <a:endParaRPr lang="en-US" altLang="zh-CN" dirty="0"/>
          </a:p>
          <a:p>
            <a:r>
              <a:rPr lang="en-US" altLang="zh-CN" dirty="0"/>
              <a:t>{"text_id":“20200302/NW0001-519991885.txt",</a:t>
            </a:r>
          </a:p>
          <a:p>
            <a:pPr marL="0" indent="0">
              <a:buNone/>
            </a:pPr>
            <a:r>
              <a:rPr lang="en-US" altLang="zh-CN" dirty="0"/>
              <a:t>    “text”:“</a:t>
            </a:r>
            <a:r>
              <a:rPr lang="zh-CN" altLang="en-US" b="1" dirty="0">
                <a:solidFill>
                  <a:srgbClr val="7030A0"/>
                </a:solidFill>
              </a:rPr>
              <a:t>阳光城中村</a:t>
            </a:r>
            <a:r>
              <a:rPr lang="zh-CN" altLang="en-US" dirty="0"/>
              <a:t>是四川柏阳市的一个楼盘，风景很好。</a:t>
            </a:r>
            <a:r>
              <a:rPr lang="zh-CN" altLang="en-US" b="1" dirty="0">
                <a:solidFill>
                  <a:schemeClr val="accent1"/>
                </a:solidFill>
              </a:rPr>
              <a:t>阳光城</a:t>
            </a:r>
            <a:r>
              <a:rPr lang="zh-CN" altLang="en-US" dirty="0"/>
              <a:t>在</a:t>
            </a:r>
            <a:r>
              <a:rPr lang="en-US" altLang="zh-CN" dirty="0"/>
              <a:t>2012</a:t>
            </a:r>
            <a:r>
              <a:rPr lang="zh-CN" altLang="en-US" dirty="0"/>
              <a:t>年发布的股票涨势很好，值得股民长期投资，未来趋势一片看好。</a:t>
            </a:r>
            <a:r>
              <a:rPr lang="zh-CN" altLang="en-US" b="1" dirty="0">
                <a:solidFill>
                  <a:schemeClr val="accent1"/>
                </a:solidFill>
              </a:rPr>
              <a:t>渤海汽车</a:t>
            </a:r>
            <a:r>
              <a:rPr lang="zh-CN" altLang="en-US" dirty="0"/>
              <a:t>发布公告称，其与</a:t>
            </a:r>
            <a:r>
              <a:rPr lang="zh-CN" altLang="en-US" b="1" dirty="0">
                <a:solidFill>
                  <a:schemeClr val="accent1"/>
                </a:solidFill>
              </a:rPr>
              <a:t>太平洋保险股份有限公司</a:t>
            </a:r>
            <a:r>
              <a:rPr lang="zh-CN" altLang="en-US" dirty="0"/>
              <a:t>的合作将继续，携手合作，持续共赢。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“</a:t>
            </a:r>
            <a:r>
              <a:rPr lang="en-US" altLang="zh-CN" dirty="0" err="1"/>
              <a:t>stocks_name</a:t>
            </a:r>
            <a:r>
              <a:rPr lang="en-US" altLang="zh-CN" dirty="0"/>
              <a:t>”:“</a:t>
            </a:r>
            <a:r>
              <a:rPr lang="zh-CN" altLang="en-US" dirty="0"/>
              <a:t>阳光城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zh-CN" altLang="en-US" dirty="0"/>
              <a:t>渤海汽车</a:t>
            </a:r>
            <a:r>
              <a:rPr lang="en-US" altLang="zh-CN" dirty="0"/>
              <a:t>”}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我们仅仅知道这份新闻是由“阳光城”和“渤海汽车”发布的，但是涉及了哪些具体的公司，却只能由人工来逐份评判，这样</a:t>
            </a:r>
            <a:r>
              <a:rPr lang="zh-CN" altLang="en-US" b="1" dirty="0"/>
              <a:t>效率太低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如果靠计算机的话，我们有什么具体的方案呢？效果如何？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F56F27-C74E-4ED4-8051-B9E2EF28A4A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98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B15FE-9D57-40B7-A60A-D8CB96DA7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数据层构建流程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D7C51-8F87-417E-8557-B09DCF06353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zh-CN" dirty="0"/>
              <a:t>NER</a:t>
            </a:r>
            <a:r>
              <a:rPr lang="zh-CN" altLang="en-US" dirty="0"/>
              <a:t>模型的目标分类</a:t>
            </a:r>
            <a:r>
              <a:rPr lang="en-US" altLang="zh-CN" dirty="0"/>
              <a:t>-</a:t>
            </a:r>
            <a:r>
              <a:rPr lang="zh-CN" altLang="en-US" dirty="0"/>
              <a:t>识别子实体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58E18A-DF56-4ED2-9C7F-F6472551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72" y="1959096"/>
            <a:ext cx="5457996" cy="44395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41B374-3236-4238-BB70-14491FB3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008195"/>
            <a:ext cx="5456670" cy="48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48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B15FE-9D57-40B7-A60A-D8CB96DA7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数据层构建流程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D7C51-8F87-417E-8557-B09DCF06353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RE</a:t>
            </a:r>
            <a:r>
              <a:rPr lang="zh-CN" altLang="en-US" dirty="0"/>
              <a:t>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86738F-BA62-4413-98C8-51F7971B9D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0853" y="1943972"/>
            <a:ext cx="4818380" cy="25438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7E00744-345F-4DE9-924A-8EBF6688653C}"/>
              </a:ext>
            </a:extLst>
          </p:cNvPr>
          <p:cNvSpPr txBox="1"/>
          <p:nvPr/>
        </p:nvSpPr>
        <p:spPr>
          <a:xfrm>
            <a:off x="7320136" y="2060848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采用了</a:t>
            </a:r>
            <a:r>
              <a:rPr lang="en-US" altLang="zh-CN" dirty="0"/>
              <a:t>PCNN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数据预处理，编码</a:t>
            </a:r>
            <a:r>
              <a:rPr lang="en-US" altLang="zh-CN" dirty="0"/>
              <a:t>+</a:t>
            </a:r>
            <a:r>
              <a:rPr lang="zh-CN" altLang="en-US" dirty="0"/>
              <a:t>对齐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/>
              <a:t>CNN</a:t>
            </a:r>
            <a:r>
              <a:rPr lang="zh-CN" altLang="en-US" dirty="0"/>
              <a:t>进行特征提取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最大池化后</a:t>
            </a:r>
            <a:r>
              <a:rPr lang="en-US" altLang="zh-CN" dirty="0" err="1"/>
              <a:t>concat</a:t>
            </a:r>
            <a:r>
              <a:rPr lang="zh-CN" altLang="en-US" dirty="0"/>
              <a:t>，进行分类。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347D4B-BD24-4D0F-9C06-4E66E10A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7" y="4526620"/>
            <a:ext cx="56959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3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B15FE-9D57-40B7-A60A-D8CB96DA7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数据层构建流程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D7C51-8F87-417E-8557-B09DCF06353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zh-CN" altLang="en-US" dirty="0"/>
              <a:t>构建知识图谱推理模型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EB2EDA-4C26-401E-B99D-92731D1BA121}"/>
              </a:ext>
            </a:extLst>
          </p:cNvPr>
          <p:cNvSpPr/>
          <p:nvPr/>
        </p:nvSpPr>
        <p:spPr>
          <a:xfrm>
            <a:off x="1000853" y="1976691"/>
            <a:ext cx="10438931" cy="430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调研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r>
              <a:rPr lang="zh-CN" altLang="en-US" sz="1200" dirty="0"/>
              <a:t>从</a:t>
            </a:r>
            <a:r>
              <a:rPr lang="en-US" altLang="zh-CN" sz="1200" dirty="0" err="1"/>
              <a:t>paperwithcode</a:t>
            </a:r>
            <a:r>
              <a:rPr lang="zh-CN" altLang="en-US" sz="1200" dirty="0"/>
              <a:t>上查找了几篇论文，基本都会有这几种模型，其重点在于打分函数的不同，分别是：</a:t>
            </a:r>
            <a:r>
              <a:rPr lang="en-US" altLang="zh-CN" sz="1200" b="1" dirty="0" err="1">
                <a:solidFill>
                  <a:srgbClr val="7030A0"/>
                </a:solidFill>
              </a:rPr>
              <a:t>TransE</a:t>
            </a:r>
            <a:r>
              <a:rPr lang="zh-CN" altLang="en-US" sz="1200" b="1" dirty="0">
                <a:solidFill>
                  <a:srgbClr val="7030A0"/>
                </a:solidFill>
              </a:rPr>
              <a:t>、</a:t>
            </a:r>
            <a:r>
              <a:rPr lang="en-US" altLang="zh-CN" sz="1200" b="1" dirty="0" err="1">
                <a:solidFill>
                  <a:srgbClr val="7030A0"/>
                </a:solidFill>
              </a:rPr>
              <a:t>DistMult</a:t>
            </a:r>
            <a:r>
              <a:rPr lang="zh-CN" altLang="en-US" sz="1200" b="1" dirty="0">
                <a:solidFill>
                  <a:srgbClr val="7030A0"/>
                </a:solidFill>
              </a:rPr>
              <a:t>、</a:t>
            </a:r>
            <a:r>
              <a:rPr lang="en-US" altLang="zh-CN" sz="1200" b="1" dirty="0" err="1">
                <a:solidFill>
                  <a:srgbClr val="7030A0"/>
                </a:solidFill>
              </a:rPr>
              <a:t>TuckER</a:t>
            </a:r>
            <a:r>
              <a:rPr lang="zh-CN" altLang="en-US" sz="1200" b="1" dirty="0">
                <a:solidFill>
                  <a:srgbClr val="7030A0"/>
                </a:solidFill>
              </a:rPr>
              <a:t>这三种。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>
              <a:lnSpc>
                <a:spcPts val="1800"/>
              </a:lnSpc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选择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zh-CN" altLang="en-US" sz="1200" dirty="0"/>
              <a:t>我们测试了这三种模型在我们数据集上的效果，更改测试指标发现</a:t>
            </a:r>
            <a:r>
              <a:rPr lang="en-US" altLang="zh-CN" sz="1200" dirty="0" err="1"/>
              <a:t>TuckER</a:t>
            </a:r>
            <a:r>
              <a:rPr lang="zh-CN" altLang="en-US" sz="1200" dirty="0"/>
              <a:t>效果更好。</a:t>
            </a: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en-US" altLang="zh-CN" sz="1200" dirty="0"/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集成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200" dirty="0"/>
              <a:t>我们在实验中发现，三个模型表现虽然不一致，但是出现错误的测试样例并不一致。所以最后选择制作了一个集成模型，也就是投票制。</a:t>
            </a:r>
            <a:endParaRPr lang="en-US" altLang="zh-CN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B868BB0-32F3-4FFF-BBE8-4FFE3015E2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0853" y="3356992"/>
            <a:ext cx="2341245" cy="158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587C45-A950-47B8-8B92-9A79AB2EF0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2143" y="3368405"/>
            <a:ext cx="2422525" cy="161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002951-7E13-4672-BEA0-F73959D8804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20726" y="3368405"/>
            <a:ext cx="2413000" cy="16332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A722BF-4008-4E75-96E2-661BE827C190}"/>
              </a:ext>
            </a:extLst>
          </p:cNvPr>
          <p:cNvSpPr txBox="1"/>
          <p:nvPr/>
        </p:nvSpPr>
        <p:spPr>
          <a:xfrm>
            <a:off x="1520017" y="500162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MRR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6C5F0F-8D68-4020-83CE-A5D3159E3386}"/>
              </a:ext>
            </a:extLst>
          </p:cNvPr>
          <p:cNvSpPr txBox="1"/>
          <p:nvPr/>
        </p:nvSpPr>
        <p:spPr>
          <a:xfrm>
            <a:off x="5243365" y="500484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Hit@1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A20304-484A-4F3B-9C23-0458ABCEA547}"/>
              </a:ext>
            </a:extLst>
          </p:cNvPr>
          <p:cNvSpPr txBox="1"/>
          <p:nvPr/>
        </p:nvSpPr>
        <p:spPr>
          <a:xfrm>
            <a:off x="8976320" y="499648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Hit@10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1068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四、遇到的问题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问题二：模型调优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4B972-07A6-4849-B855-F7B7CF3BBF8D}"/>
              </a:ext>
            </a:extLst>
          </p:cNvPr>
          <p:cNvSpPr txBox="1"/>
          <p:nvPr/>
        </p:nvSpPr>
        <p:spPr>
          <a:xfrm>
            <a:off x="1029162" y="1650762"/>
            <a:ext cx="7443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NER</a:t>
            </a:r>
            <a:r>
              <a:rPr lang="zh-CN" altLang="en-US" dirty="0"/>
              <a:t>模型里，我们采取了</a:t>
            </a:r>
            <a:r>
              <a:rPr lang="en-US" altLang="zh-CN" dirty="0"/>
              <a:t>self-attention</a:t>
            </a:r>
            <a:r>
              <a:rPr lang="zh-CN" altLang="en-US" dirty="0"/>
              <a:t>作为一层信息提取的模块，刚开始没有加</a:t>
            </a:r>
            <a:r>
              <a:rPr lang="en-US" altLang="zh-CN" dirty="0"/>
              <a:t>CRF</a:t>
            </a:r>
            <a:r>
              <a:rPr lang="zh-CN" altLang="en-US" dirty="0"/>
              <a:t>层，导致效果奇差。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对于归一化的选择，在实际训练时常出现过拟合或者完全不拟合的情况，通过加</a:t>
            </a:r>
            <a:r>
              <a:rPr lang="en-US" altLang="zh-CN" dirty="0"/>
              <a:t>Dropout</a:t>
            </a:r>
            <a:r>
              <a:rPr lang="zh-CN" altLang="en-US" dirty="0"/>
              <a:t>和</a:t>
            </a:r>
            <a:r>
              <a:rPr lang="en-US" altLang="zh-CN" dirty="0"/>
              <a:t>LN</a:t>
            </a:r>
            <a:r>
              <a:rPr lang="zh-CN" altLang="en-US" dirty="0"/>
              <a:t>层，问题消失。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DA001B2B-38B9-463A-B73F-F62CBEE9BB21}"/>
              </a:ext>
            </a:extLst>
          </p:cNvPr>
          <p:cNvSpPr txBox="1">
            <a:spLocks/>
          </p:cNvSpPr>
          <p:nvPr/>
        </p:nvSpPr>
        <p:spPr>
          <a:xfrm>
            <a:off x="748784" y="3132654"/>
            <a:ext cx="10181155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问题三：推理模型的打分函数维度消失问题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F17917-A632-4899-8683-383711EF6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3438688"/>
            <a:ext cx="7104112" cy="20163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BA272E-43BC-49CE-B1A4-100118F50642}"/>
              </a:ext>
            </a:extLst>
          </p:cNvPr>
          <p:cNvSpPr txBox="1"/>
          <p:nvPr/>
        </p:nvSpPr>
        <p:spPr>
          <a:xfrm>
            <a:off x="839416" y="5517230"/>
            <a:ext cx="7776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</a:t>
            </a:r>
            <a:r>
              <a:rPr lang="en-US" altLang="zh-CN" dirty="0" err="1"/>
              <a:t>DistMult</a:t>
            </a:r>
            <a:r>
              <a:rPr lang="zh-CN" altLang="en-US" dirty="0"/>
              <a:t>模型的打分函数其实就是点积，而</a:t>
            </a:r>
            <a:r>
              <a:rPr lang="en-US" altLang="zh-CN" dirty="0" err="1"/>
              <a:t>TransE</a:t>
            </a:r>
            <a:r>
              <a:rPr lang="zh-CN" altLang="en-US" dirty="0"/>
              <a:t>模型更是欧氏距离作为打分函数，在我们的样本词嵌入维度较高时，距离常常失效，也就是梯度不下降问题。之后考虑了加入</a:t>
            </a:r>
            <a:r>
              <a:rPr lang="en-US" altLang="zh-CN" dirty="0" err="1"/>
              <a:t>dropout+LN</a:t>
            </a:r>
            <a:r>
              <a:rPr lang="zh-CN" altLang="en-US" dirty="0"/>
              <a:t>层，并且适度降低了词嵌入维度。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0340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三、项目汇总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B15FE-9D57-40B7-A60A-D8CB96DA7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样例</a:t>
            </a:r>
            <a:r>
              <a:rPr lang="en-US" altLang="zh-CN" dirty="0"/>
              <a:t>neo4j</a:t>
            </a:r>
            <a:endParaRPr lang="zh-CN" altLang="en-US" dirty="0"/>
          </a:p>
        </p:txBody>
      </p:sp>
      <p:pic>
        <p:nvPicPr>
          <p:cNvPr id="16" name="图片 15" descr="图片1">
            <a:extLst>
              <a:ext uri="{FF2B5EF4-FFF2-40B4-BE49-F238E27FC236}">
                <a16:creationId xmlns:a16="http://schemas.microsoft.com/office/drawing/2014/main" id="{0AC2E1F3-614C-4B37-A7B1-301314C307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9416" y="1628800"/>
            <a:ext cx="8784976" cy="4608512"/>
          </a:xfrm>
          <a:prstGeom prst="rect">
            <a:avLst/>
          </a:prstGeom>
        </p:spPr>
      </p:pic>
      <p:pic>
        <p:nvPicPr>
          <p:cNvPr id="17" name="图片 16" descr="图片2">
            <a:extLst>
              <a:ext uri="{FF2B5EF4-FFF2-40B4-BE49-F238E27FC236}">
                <a16:creationId xmlns:a16="http://schemas.microsoft.com/office/drawing/2014/main" id="{1F25E3B9-9A21-4A2C-8B59-DF0CB81A2D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91864" y="2117090"/>
            <a:ext cx="8090535" cy="4523064"/>
          </a:xfrm>
          <a:prstGeom prst="rect">
            <a:avLst/>
          </a:prstGeom>
        </p:spPr>
      </p:pic>
      <p:pic>
        <p:nvPicPr>
          <p:cNvPr id="18" name="图片 17" descr="图片3">
            <a:extLst>
              <a:ext uri="{FF2B5EF4-FFF2-40B4-BE49-F238E27FC236}">
                <a16:creationId xmlns:a16="http://schemas.microsoft.com/office/drawing/2014/main" id="{23F4C103-A44E-4F1F-89A0-2C415D52DF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63805" y="1322915"/>
            <a:ext cx="8468699" cy="49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我们期望的效果：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98" y="733982"/>
            <a:ext cx="7885722" cy="612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0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材料：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5"/>
          </p:nvPr>
        </p:nvSpPr>
        <p:spPr>
          <a:xfrm>
            <a:off x="1000853" y="1445153"/>
            <a:ext cx="10181155" cy="700192"/>
          </a:xfrm>
        </p:spPr>
        <p:txBody>
          <a:bodyPr/>
          <a:lstStyle/>
          <a:p>
            <a:r>
              <a:rPr lang="en-US" altLang="zh-CN" dirty="0"/>
              <a:t>"text":"</a:t>
            </a:r>
            <a:r>
              <a:rPr lang="zh-CN" altLang="en-US" b="1" dirty="0">
                <a:solidFill>
                  <a:srgbClr val="7030A0"/>
                </a:solidFill>
              </a:rPr>
              <a:t>阳光城中村</a:t>
            </a:r>
            <a:r>
              <a:rPr lang="zh-CN" altLang="en-US" dirty="0"/>
              <a:t>是四川柏阳市的一个楼盘，风景很好。</a:t>
            </a:r>
            <a:r>
              <a:rPr lang="zh-CN" altLang="en-US" b="1" dirty="0">
                <a:solidFill>
                  <a:schemeClr val="accent1"/>
                </a:solidFill>
              </a:rPr>
              <a:t>阳光城</a:t>
            </a:r>
            <a:r>
              <a:rPr lang="zh-CN" altLang="en-US" dirty="0"/>
              <a:t>在</a:t>
            </a:r>
            <a:r>
              <a:rPr lang="en-US" altLang="zh-CN" dirty="0"/>
              <a:t>2012</a:t>
            </a:r>
            <a:r>
              <a:rPr lang="zh-CN" altLang="en-US" dirty="0"/>
              <a:t>年发布的股票涨势很好，值得股民长期投资，未来趋势一片看好。</a:t>
            </a:r>
            <a:r>
              <a:rPr lang="zh-CN" altLang="en-US" b="1" dirty="0">
                <a:solidFill>
                  <a:schemeClr val="accent1"/>
                </a:solidFill>
              </a:rPr>
              <a:t>渤海汽车</a:t>
            </a:r>
            <a:r>
              <a:rPr lang="zh-CN" altLang="en-US" dirty="0"/>
              <a:t>发布公告称，其与</a:t>
            </a:r>
            <a:r>
              <a:rPr lang="zh-CN" altLang="en-US" b="1" dirty="0">
                <a:solidFill>
                  <a:schemeClr val="accent1"/>
                </a:solidFill>
              </a:rPr>
              <a:t>太平洋保险股份有限公司</a:t>
            </a:r>
            <a:r>
              <a:rPr lang="zh-CN" altLang="en-US" dirty="0"/>
              <a:t>的合作将继续，携手合作，持续共赢。 </a:t>
            </a:r>
            <a:r>
              <a:rPr lang="en-US" altLang="zh-CN" dirty="0"/>
              <a:t>"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911424" y="2492310"/>
            <a:ext cx="1043893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正则匹配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r>
              <a:rPr lang="zh-CN" altLang="en-US" sz="1200" dirty="0"/>
              <a:t>正则匹配可以根据已有的模式字符，在一个文段中输出匹配出的结果。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200" dirty="0"/>
              <a:t>例如：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200" dirty="0"/>
              <a:t>模式串 </a:t>
            </a:r>
            <a:r>
              <a:rPr lang="en-US" altLang="zh-CN" sz="1200" dirty="0"/>
              <a:t>= “</a:t>
            </a:r>
            <a:r>
              <a:rPr lang="zh-CN" altLang="en-US" sz="1200" dirty="0"/>
              <a:t>阳光城</a:t>
            </a:r>
            <a:r>
              <a:rPr lang="en-US" altLang="zh-CN" sz="1200" dirty="0"/>
              <a:t>|</a:t>
            </a:r>
            <a:r>
              <a:rPr lang="zh-CN" altLang="en-US" sz="1200" dirty="0"/>
              <a:t>太平洋</a:t>
            </a:r>
            <a:r>
              <a:rPr lang="en-US" altLang="zh-CN" sz="1200" dirty="0"/>
              <a:t>.*?</a:t>
            </a:r>
            <a:r>
              <a:rPr lang="zh-CN" altLang="en-US" sz="1200" dirty="0"/>
              <a:t>公司</a:t>
            </a:r>
            <a:r>
              <a:rPr lang="en-US" altLang="zh-CN" sz="1200" dirty="0"/>
              <a:t>|</a:t>
            </a:r>
            <a:r>
              <a:rPr lang="zh-CN" altLang="en-US" sz="1200" dirty="0"/>
              <a:t>渤海汽车</a:t>
            </a:r>
            <a:r>
              <a:rPr lang="en-US" altLang="zh-CN" sz="1200" dirty="0"/>
              <a:t>”</a:t>
            </a:r>
          </a:p>
          <a:p>
            <a:pPr>
              <a:lnSpc>
                <a:spcPts val="1800"/>
              </a:lnSpc>
            </a:pPr>
            <a:r>
              <a:rPr lang="en-US" altLang="zh-CN" sz="1200" dirty="0"/>
              <a:t>result: = “</a:t>
            </a:r>
            <a:r>
              <a:rPr lang="zh-CN" altLang="en-US" sz="1200" dirty="0"/>
              <a:t>阳光城</a:t>
            </a:r>
            <a:r>
              <a:rPr lang="en-US" altLang="zh-CN" sz="1200" dirty="0"/>
              <a:t>(0,3)”,”</a:t>
            </a:r>
            <a:r>
              <a:rPr lang="zh-CN" altLang="en-US" sz="1200" dirty="0"/>
              <a:t>阳光城</a:t>
            </a:r>
            <a:r>
              <a:rPr lang="en-US" altLang="zh-CN" sz="1200" dirty="0"/>
              <a:t>(22,25)”, “</a:t>
            </a:r>
            <a:r>
              <a:rPr lang="zh-CN" altLang="en-US" sz="1200" dirty="0"/>
              <a:t>渤海汽车 </a:t>
            </a:r>
            <a:r>
              <a:rPr lang="en-US" altLang="zh-CN" sz="1200" dirty="0"/>
              <a:t>(59,63)</a:t>
            </a:r>
            <a:r>
              <a:rPr lang="zh-CN" altLang="en-US" sz="1200" dirty="0"/>
              <a:t> </a:t>
            </a:r>
            <a:r>
              <a:rPr lang="en-US" altLang="zh-CN" sz="1200" dirty="0"/>
              <a:t>”,”</a:t>
            </a:r>
            <a:r>
              <a:rPr lang="zh-CN" altLang="en-US" sz="1200" dirty="0"/>
              <a:t>太平洋保险股份有限公司</a:t>
            </a:r>
            <a:r>
              <a:rPr lang="en-US" altLang="zh-CN" sz="1200" dirty="0"/>
              <a:t>(71,82)”</a:t>
            </a:r>
          </a:p>
          <a:p>
            <a:pPr>
              <a:lnSpc>
                <a:spcPts val="1800"/>
              </a:lnSpc>
            </a:pPr>
            <a:r>
              <a:rPr lang="zh-CN" altLang="en-US" sz="1200" dirty="0"/>
              <a:t>优点： 简单 、结果可预期</a:t>
            </a:r>
            <a:r>
              <a:rPr lang="en-US" altLang="zh-CN" sz="1200" dirty="0"/>
              <a:t>		</a:t>
            </a:r>
            <a:r>
              <a:rPr lang="zh-CN" altLang="en-US" sz="1200" dirty="0"/>
              <a:t>缺点：需要精准的数据、当识别数大时，很慢、</a:t>
            </a:r>
            <a:r>
              <a:rPr lang="zh-CN" altLang="en-US" sz="1200" b="1" dirty="0">
                <a:solidFill>
                  <a:srgbClr val="7030A0"/>
                </a:solidFill>
              </a:rPr>
              <a:t>没有泛化性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>
              <a:lnSpc>
                <a:spcPts val="1800"/>
              </a:lnSpc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AC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自动机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/>
              <a:t>AC</a:t>
            </a:r>
            <a:r>
              <a:rPr lang="zh-CN" altLang="en-US" sz="1200" dirty="0"/>
              <a:t>自动机采用了字典树</a:t>
            </a:r>
            <a:r>
              <a:rPr lang="en-US" altLang="zh-CN" sz="1200" dirty="0"/>
              <a:t>+KMP</a:t>
            </a:r>
            <a:r>
              <a:rPr lang="zh-CN" altLang="en-US" sz="1200" dirty="0"/>
              <a:t>字符串匹配算法，极大的加速了识别，但是，仍然具有正则匹配方案的缺点。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en-US" altLang="zh-CN" sz="1200" dirty="0"/>
              <a:t> </a:t>
            </a:r>
          </a:p>
          <a:p>
            <a:pPr>
              <a:lnSpc>
                <a:spcPts val="1800"/>
              </a:lnSpc>
            </a:pPr>
            <a:endParaRPr lang="en-US" altLang="zh-CN" sz="1200" dirty="0"/>
          </a:p>
          <a:p>
            <a:pPr>
              <a:lnSpc>
                <a:spcPts val="1800"/>
              </a:lnSpc>
            </a:pP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400" dirty="0"/>
              <a:t>采用以上两种方案，在实现上，仍有问题：</a:t>
            </a:r>
            <a:endParaRPr lang="en-US" altLang="zh-CN" sz="1400" dirty="0"/>
          </a:p>
          <a:p>
            <a:pPr>
              <a:lnSpc>
                <a:spcPts val="18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其一，没有一个精准的公司名称库以供识别。</a:t>
            </a:r>
            <a:endParaRPr lang="en-US" altLang="zh-CN" sz="1400" dirty="0"/>
          </a:p>
          <a:p>
            <a:pPr>
              <a:lnSpc>
                <a:spcPts val="18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其二，即使识别到了，识别结果也会存在歧义或者名称识别不全。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6048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构建公司名称库以供识别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5"/>
          </p:nvPr>
        </p:nvSpPr>
        <p:spPr>
          <a:xfrm>
            <a:off x="1000853" y="1445153"/>
            <a:ext cx="10181155" cy="1732782"/>
          </a:xfrm>
        </p:spPr>
        <p:txBody>
          <a:bodyPr/>
          <a:lstStyle/>
          <a:p>
            <a:pPr>
              <a:lnSpc>
                <a:spcPts val="1500"/>
              </a:lnSpc>
            </a:pPr>
            <a:r>
              <a:rPr lang="zh-CN" altLang="en-US" b="1" dirty="0"/>
              <a:t>材料</a:t>
            </a:r>
            <a:r>
              <a:rPr lang="zh-CN" altLang="en-US" dirty="0"/>
              <a:t>：</a:t>
            </a:r>
            <a:r>
              <a:rPr lang="en-US" altLang="zh-CN" dirty="0"/>
              <a:t>{"text_id":“20200302/NW0001-519991885.txt",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dirty="0"/>
              <a:t>    "text":"</a:t>
            </a:r>
            <a:r>
              <a:rPr lang="zh-CN" altLang="en-US" b="1" dirty="0">
                <a:solidFill>
                  <a:srgbClr val="7030A0"/>
                </a:solidFill>
              </a:rPr>
              <a:t>阳光城中村</a:t>
            </a:r>
            <a:r>
              <a:rPr lang="zh-CN" altLang="en-US" dirty="0"/>
              <a:t>是四川柏阳市的一个楼盘，风景很好。</a:t>
            </a:r>
            <a:r>
              <a:rPr lang="zh-CN" altLang="en-US" b="1" dirty="0">
                <a:solidFill>
                  <a:schemeClr val="accent1"/>
                </a:solidFill>
              </a:rPr>
              <a:t>阳光城</a:t>
            </a:r>
            <a:r>
              <a:rPr lang="zh-CN" altLang="en-US" dirty="0"/>
              <a:t>在</a:t>
            </a:r>
            <a:r>
              <a:rPr lang="en-US" altLang="zh-CN" dirty="0"/>
              <a:t>2012</a:t>
            </a:r>
            <a:r>
              <a:rPr lang="zh-CN" altLang="en-US" dirty="0"/>
              <a:t>年发布的股票涨势很好，值得股民长期投资，未来趋势一片看好。</a:t>
            </a:r>
            <a:r>
              <a:rPr lang="zh-CN" altLang="en-US" b="1" dirty="0">
                <a:solidFill>
                  <a:schemeClr val="accent1"/>
                </a:solidFill>
              </a:rPr>
              <a:t>渤海汽车</a:t>
            </a:r>
            <a:r>
              <a:rPr lang="zh-CN" altLang="en-US" dirty="0"/>
              <a:t>发布公告称，其与</a:t>
            </a:r>
            <a:r>
              <a:rPr lang="zh-CN" altLang="en-US" b="1" dirty="0">
                <a:solidFill>
                  <a:schemeClr val="accent1"/>
                </a:solidFill>
              </a:rPr>
              <a:t>太平洋保险股份有限公司</a:t>
            </a:r>
            <a:r>
              <a:rPr lang="zh-CN" altLang="en-US" dirty="0"/>
              <a:t>的合作将继续，携手合作，持续共赢。 </a:t>
            </a:r>
            <a:r>
              <a:rPr lang="en-US" altLang="zh-CN" dirty="0"/>
              <a:t>"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dirty="0"/>
              <a:t>    “</a:t>
            </a:r>
            <a:r>
              <a:rPr lang="en-US" altLang="zh-CN" dirty="0" err="1"/>
              <a:t>stocks_name</a:t>
            </a:r>
            <a:r>
              <a:rPr lang="en-US" altLang="zh-CN" dirty="0"/>
              <a:t>”:“</a:t>
            </a:r>
            <a:r>
              <a:rPr lang="zh-CN" altLang="en-US" dirty="0"/>
              <a:t>阳光城</a:t>
            </a:r>
            <a:r>
              <a:rPr lang="en-US" altLang="zh-CN" dirty="0"/>
              <a:t>”</a:t>
            </a:r>
            <a:r>
              <a:rPr lang="zh-CN" altLang="en-US" dirty="0"/>
              <a:t>、“渤海汽车”</a:t>
            </a:r>
            <a:r>
              <a:rPr lang="en-US" altLang="zh-CN" dirty="0"/>
              <a:t>}</a:t>
            </a:r>
          </a:p>
          <a:p>
            <a:r>
              <a:rPr lang="zh-CN" altLang="en-US" sz="1600" dirty="0"/>
              <a:t>上述类型的材料，我们有</a:t>
            </a:r>
            <a:r>
              <a:rPr lang="en-US" altLang="zh-CN" sz="1600" b="1" dirty="0"/>
              <a:t>200w</a:t>
            </a:r>
            <a:r>
              <a:rPr lang="zh-CN" altLang="en-US" sz="1600" dirty="0"/>
              <a:t>条。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1703512" y="2984382"/>
            <a:ext cx="1322076" cy="454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200w</a:t>
            </a:r>
            <a:r>
              <a:rPr lang="zh-CN" altLang="en-US" sz="1200" dirty="0">
                <a:solidFill>
                  <a:schemeClr val="tx1"/>
                </a:solidFill>
              </a:rPr>
              <a:t>新闻</a:t>
            </a:r>
          </a:p>
        </p:txBody>
      </p:sp>
      <p:sp>
        <p:nvSpPr>
          <p:cNvPr id="25" name="矩形 24"/>
          <p:cNvSpPr/>
          <p:nvPr/>
        </p:nvSpPr>
        <p:spPr>
          <a:xfrm>
            <a:off x="1698630" y="4929666"/>
            <a:ext cx="1326958" cy="5625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提取每一个</a:t>
            </a:r>
            <a:r>
              <a:rPr lang="en-US" altLang="zh-CN" sz="1200" dirty="0" err="1">
                <a:solidFill>
                  <a:schemeClr val="tx1"/>
                </a:solidFill>
              </a:rPr>
              <a:t>stock_name</a:t>
            </a:r>
            <a:r>
              <a:rPr lang="zh-CN" altLang="en-US" sz="1200" dirty="0">
                <a:solidFill>
                  <a:schemeClr val="tx1"/>
                </a:solidFill>
              </a:rPr>
              <a:t>下的</a:t>
            </a:r>
            <a:r>
              <a:rPr lang="en-US" altLang="zh-CN" sz="1200" dirty="0">
                <a:solidFill>
                  <a:schemeClr val="tx1"/>
                </a:solidFill>
              </a:rPr>
              <a:t>text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03512" y="3913766"/>
            <a:ext cx="1322076" cy="493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7000</a:t>
            </a:r>
            <a:r>
              <a:rPr lang="zh-CN" altLang="en-US" sz="1200" dirty="0">
                <a:solidFill>
                  <a:schemeClr val="tx1"/>
                </a:solidFill>
              </a:rPr>
              <a:t>多个</a:t>
            </a:r>
            <a:r>
              <a:rPr lang="en-US" altLang="zh-CN" sz="1200" dirty="0" err="1">
                <a:solidFill>
                  <a:schemeClr val="tx1"/>
                </a:solidFill>
              </a:rPr>
              <a:t>stockname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03512" y="6035875"/>
            <a:ext cx="1322076" cy="5028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识别</a:t>
            </a:r>
            <a:r>
              <a:rPr lang="en-US" altLang="zh-CN" sz="1200" dirty="0">
                <a:solidFill>
                  <a:schemeClr val="tx1"/>
                </a:solidFill>
              </a:rPr>
              <a:t>text</a:t>
            </a:r>
            <a:r>
              <a:rPr lang="zh-CN" altLang="en-US" sz="1200" dirty="0">
                <a:solidFill>
                  <a:schemeClr val="tx1"/>
                </a:solidFill>
              </a:rPr>
              <a:t>中的实体</a:t>
            </a:r>
          </a:p>
        </p:txBody>
      </p:sp>
      <p:sp>
        <p:nvSpPr>
          <p:cNvPr id="28" name="矩形 27"/>
          <p:cNvSpPr/>
          <p:nvPr/>
        </p:nvSpPr>
        <p:spPr>
          <a:xfrm>
            <a:off x="4089334" y="4402824"/>
            <a:ext cx="1322076" cy="555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字面相似度算法</a:t>
            </a:r>
          </a:p>
        </p:txBody>
      </p:sp>
      <p:sp>
        <p:nvSpPr>
          <p:cNvPr id="29" name="矩形 28"/>
          <p:cNvSpPr/>
          <p:nvPr/>
        </p:nvSpPr>
        <p:spPr>
          <a:xfrm>
            <a:off x="6494206" y="4974496"/>
            <a:ext cx="1322076" cy="555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每一个</a:t>
            </a:r>
            <a:r>
              <a:rPr lang="en-US" altLang="zh-CN" sz="1200" dirty="0" err="1">
                <a:solidFill>
                  <a:schemeClr val="tx1"/>
                </a:solidFill>
              </a:rPr>
              <a:t>stock_name</a:t>
            </a:r>
            <a:r>
              <a:rPr lang="zh-CN" altLang="en-US" sz="1200" dirty="0">
                <a:solidFill>
                  <a:schemeClr val="tx1"/>
                </a:solidFill>
              </a:rPr>
              <a:t>下的</a:t>
            </a:r>
            <a:r>
              <a:rPr lang="en-US" altLang="zh-CN" sz="1200" dirty="0" err="1">
                <a:solidFill>
                  <a:schemeClr val="tx1"/>
                </a:solidFill>
              </a:rPr>
              <a:t>alis</a:t>
            </a:r>
            <a:r>
              <a:rPr lang="zh-CN" altLang="en-US" sz="1200" dirty="0">
                <a:solidFill>
                  <a:schemeClr val="tx1"/>
                </a:solidFill>
              </a:rPr>
              <a:t>列表</a:t>
            </a:r>
          </a:p>
        </p:txBody>
      </p:sp>
      <p:sp>
        <p:nvSpPr>
          <p:cNvPr id="30" name="矩形 29"/>
          <p:cNvSpPr/>
          <p:nvPr/>
        </p:nvSpPr>
        <p:spPr>
          <a:xfrm>
            <a:off x="8860978" y="4974496"/>
            <a:ext cx="1322076" cy="555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名称库</a:t>
            </a:r>
          </a:p>
        </p:txBody>
      </p:sp>
      <p:sp>
        <p:nvSpPr>
          <p:cNvPr id="31" name="矩形 30"/>
          <p:cNvSpPr/>
          <p:nvPr/>
        </p:nvSpPr>
        <p:spPr>
          <a:xfrm>
            <a:off x="4125910" y="5629618"/>
            <a:ext cx="1322076" cy="555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人工筛查</a:t>
            </a:r>
          </a:p>
        </p:txBody>
      </p:sp>
      <p:cxnSp>
        <p:nvCxnSpPr>
          <p:cNvPr id="32" name="直接箭头连接符 31"/>
          <p:cNvCxnSpPr>
            <a:stCxn id="24" idx="2"/>
            <a:endCxn id="26" idx="0"/>
          </p:cNvCxnSpPr>
          <p:nvPr/>
        </p:nvCxnSpPr>
        <p:spPr>
          <a:xfrm>
            <a:off x="2364550" y="3438873"/>
            <a:ext cx="0" cy="474893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2"/>
            <a:endCxn id="25" idx="0"/>
          </p:cNvCxnSpPr>
          <p:nvPr/>
        </p:nvCxnSpPr>
        <p:spPr>
          <a:xfrm flipH="1">
            <a:off x="2362109" y="4407213"/>
            <a:ext cx="2441" cy="522453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2"/>
            <a:endCxn id="27" idx="0"/>
          </p:cNvCxnSpPr>
          <p:nvPr/>
        </p:nvCxnSpPr>
        <p:spPr>
          <a:xfrm>
            <a:off x="2362109" y="5492224"/>
            <a:ext cx="2441" cy="543651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左大括号 34"/>
          <p:cNvSpPr/>
          <p:nvPr/>
        </p:nvSpPr>
        <p:spPr>
          <a:xfrm>
            <a:off x="3381822" y="4709856"/>
            <a:ext cx="707511" cy="1197264"/>
          </a:xfrm>
          <a:prstGeom prst="leftBrace">
            <a:avLst/>
          </a:prstGeom>
          <a:ln w="28575">
            <a:solidFill>
              <a:srgbClr val="0070C0"/>
            </a:solidFill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36" name="直接箭头连接符 35"/>
          <p:cNvCxnSpPr>
            <a:stCxn id="26" idx="3"/>
            <a:endCxn id="35" idx="1"/>
          </p:cNvCxnSpPr>
          <p:nvPr/>
        </p:nvCxnSpPr>
        <p:spPr>
          <a:xfrm>
            <a:off x="3025588" y="4160490"/>
            <a:ext cx="356234" cy="1147998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3"/>
          </p:cNvCxnSpPr>
          <p:nvPr/>
        </p:nvCxnSpPr>
        <p:spPr>
          <a:xfrm flipV="1">
            <a:off x="3025588" y="5138682"/>
            <a:ext cx="356235" cy="1148601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8" idx="3"/>
            <a:endCxn id="29" idx="1"/>
          </p:cNvCxnSpPr>
          <p:nvPr/>
        </p:nvCxnSpPr>
        <p:spPr>
          <a:xfrm>
            <a:off x="5411410" y="4680326"/>
            <a:ext cx="1082796" cy="571672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3"/>
            <a:endCxn id="29" idx="1"/>
          </p:cNvCxnSpPr>
          <p:nvPr/>
        </p:nvCxnSpPr>
        <p:spPr>
          <a:xfrm flipV="1">
            <a:off x="5447986" y="5251998"/>
            <a:ext cx="1046220" cy="655122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9" idx="3"/>
            <a:endCxn id="30" idx="1"/>
          </p:cNvCxnSpPr>
          <p:nvPr/>
        </p:nvCxnSpPr>
        <p:spPr>
          <a:xfrm>
            <a:off x="7816282" y="5251998"/>
            <a:ext cx="1044696" cy="0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CF44CF5-0A83-4FC0-9B0F-B476B209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054" y="2103458"/>
            <a:ext cx="3643050" cy="273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0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问题二： 实体识别边界不全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82ECB45D-8D8C-4C94-8182-3F352AF80A2C}"/>
              </a:ext>
            </a:extLst>
          </p:cNvPr>
          <p:cNvSpPr txBox="1">
            <a:spLocks/>
          </p:cNvSpPr>
          <p:nvPr/>
        </p:nvSpPr>
        <p:spPr>
          <a:xfrm>
            <a:off x="911424" y="1934730"/>
            <a:ext cx="10181155" cy="28469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857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b="1" dirty="0"/>
              <a:t>模型主体为：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CF3D534-E568-4001-A080-5920EEFBC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r="-1740" b="13339"/>
          <a:stretch/>
        </p:blipFill>
        <p:spPr>
          <a:xfrm>
            <a:off x="551384" y="2204864"/>
            <a:ext cx="5640956" cy="3338837"/>
          </a:xfrm>
          <a:prstGeom prst="rect">
            <a:avLst/>
          </a:prstGeom>
        </p:spPr>
      </p:pic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F52C066F-3B3C-4477-A5D0-9910EBE189C1}"/>
              </a:ext>
            </a:extLst>
          </p:cNvPr>
          <p:cNvSpPr txBox="1">
            <a:spLocks/>
          </p:cNvSpPr>
          <p:nvPr/>
        </p:nvSpPr>
        <p:spPr>
          <a:xfrm>
            <a:off x="911424" y="1368974"/>
            <a:ext cx="10181155" cy="52014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857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b="1" dirty="0"/>
              <a:t>命名实体识别（</a:t>
            </a:r>
            <a:r>
              <a:rPr lang="en-US" altLang="zh-CN" b="1" dirty="0"/>
              <a:t>NER</a:t>
            </a:r>
            <a:r>
              <a:rPr lang="zh-CN" altLang="en-US" b="1" dirty="0"/>
              <a:t>）是自然语言处理的基础技术之一，它可以构建一个识别特定特征序列的模型。</a:t>
            </a:r>
            <a:endParaRPr lang="en-US" altLang="zh-CN" b="1" dirty="0"/>
          </a:p>
          <a:p>
            <a:pPr>
              <a:lnSpc>
                <a:spcPts val="1500"/>
              </a:lnSpc>
            </a:pPr>
            <a:r>
              <a:rPr lang="zh-CN" altLang="en-US" b="1" dirty="0"/>
              <a:t>我们训练了一个具有较高精准度的文本名词识别模型，它可以抽取文本中的词语。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4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效果：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6965E56-8889-4CB1-950E-6457C415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07" y="3924307"/>
            <a:ext cx="7610961" cy="28293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B139326-7683-4714-BC59-821125CA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14" y="1484784"/>
            <a:ext cx="7757565" cy="1347665"/>
          </a:xfrm>
          <a:prstGeom prst="rect">
            <a:avLst/>
          </a:prstGeom>
        </p:spPr>
      </p:pic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5681D441-B2A5-49C5-9BD4-622DACB82735}"/>
              </a:ext>
            </a:extLst>
          </p:cNvPr>
          <p:cNvSpPr txBox="1">
            <a:spLocks/>
          </p:cNvSpPr>
          <p:nvPr/>
        </p:nvSpPr>
        <p:spPr>
          <a:xfrm>
            <a:off x="949338" y="3130171"/>
            <a:ext cx="10181155" cy="7001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857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利用这个模型对文段进行分词，制定一些策略，与</a:t>
            </a:r>
            <a:r>
              <a:rPr lang="en-US" altLang="zh-CN" dirty="0"/>
              <a:t>AC</a:t>
            </a:r>
            <a:r>
              <a:rPr lang="zh-CN" altLang="en-US" dirty="0"/>
              <a:t>自动机匹配同时进行，就可以保证实体边界不全的问题。网上也有一些可以使用的</a:t>
            </a:r>
            <a:r>
              <a:rPr lang="en-US" altLang="zh-CN" dirty="0" err="1"/>
              <a:t>api</a:t>
            </a:r>
            <a:r>
              <a:rPr lang="zh-CN" altLang="en-US" dirty="0"/>
              <a:t>接口，但是速度较慢且效果不太好。比如：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468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问题三： 消歧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5"/>
          </p:nvPr>
        </p:nvSpPr>
        <p:spPr>
          <a:xfrm>
            <a:off x="1000853" y="1445153"/>
            <a:ext cx="10181155" cy="1798954"/>
          </a:xfrm>
        </p:spPr>
        <p:txBody>
          <a:bodyPr/>
          <a:lstStyle/>
          <a:p>
            <a:r>
              <a:rPr lang="en-US" altLang="zh-CN" dirty="0"/>
              <a:t>"text":"</a:t>
            </a:r>
            <a:r>
              <a:rPr lang="zh-CN" altLang="en-US" b="1" dirty="0">
                <a:solidFill>
                  <a:srgbClr val="7030A0"/>
                </a:solidFill>
              </a:rPr>
              <a:t>阳光城中村</a:t>
            </a:r>
            <a:r>
              <a:rPr lang="zh-CN" altLang="en-US" dirty="0"/>
              <a:t>是四川柏阳市的一个楼盘，风景很好。</a:t>
            </a:r>
            <a:r>
              <a:rPr lang="zh-CN" altLang="en-US" b="1" dirty="0">
                <a:solidFill>
                  <a:schemeClr val="accent1"/>
                </a:solidFill>
              </a:rPr>
              <a:t>阳光城</a:t>
            </a:r>
            <a:r>
              <a:rPr lang="zh-CN" altLang="en-US" dirty="0"/>
              <a:t>在</a:t>
            </a:r>
            <a:r>
              <a:rPr lang="en-US" altLang="zh-CN" dirty="0"/>
              <a:t>2012</a:t>
            </a:r>
            <a:r>
              <a:rPr lang="zh-CN" altLang="en-US" dirty="0"/>
              <a:t>年发布的股票涨势很好，值得股民长期投资，未来趋势一片看好。</a:t>
            </a:r>
            <a:r>
              <a:rPr lang="zh-CN" altLang="en-US" b="1" dirty="0">
                <a:solidFill>
                  <a:schemeClr val="accent1"/>
                </a:solidFill>
              </a:rPr>
              <a:t>渤海汽车</a:t>
            </a:r>
            <a:r>
              <a:rPr lang="zh-CN" altLang="en-US" dirty="0"/>
              <a:t>发布公告称，其与</a:t>
            </a:r>
            <a:r>
              <a:rPr lang="zh-CN" altLang="en-US" b="1" dirty="0">
                <a:solidFill>
                  <a:schemeClr val="accent1"/>
                </a:solidFill>
              </a:rPr>
              <a:t>太平洋保险股份有限公司</a:t>
            </a:r>
            <a:r>
              <a:rPr lang="zh-CN" altLang="en-US" dirty="0"/>
              <a:t>的合作将继续，携手合作，持续共赢。 </a:t>
            </a:r>
            <a:r>
              <a:rPr lang="en-US" altLang="zh-CN" dirty="0"/>
              <a:t>"</a:t>
            </a:r>
          </a:p>
          <a:p>
            <a:r>
              <a:rPr lang="zh-CN" altLang="en-US" dirty="0"/>
              <a:t>如何将“</a:t>
            </a:r>
            <a:r>
              <a:rPr lang="zh-CN" altLang="en-US" b="1" dirty="0">
                <a:solidFill>
                  <a:srgbClr val="C00000"/>
                </a:solidFill>
              </a:rPr>
              <a:t>阳光城</a:t>
            </a:r>
            <a:r>
              <a:rPr lang="zh-CN" altLang="en-US" dirty="0"/>
              <a:t>” 识别出来而不识别出来“</a:t>
            </a:r>
            <a:r>
              <a:rPr lang="zh-CN" altLang="en-US" b="1" dirty="0">
                <a:solidFill>
                  <a:srgbClr val="7030A0"/>
                </a:solidFill>
              </a:rPr>
              <a:t>阳光城中村</a:t>
            </a:r>
            <a:r>
              <a:rPr lang="zh-CN" altLang="en-US" dirty="0"/>
              <a:t>”，这将是我们这个任务主要的挑战，也是未来主要不断改进的部分。</a:t>
            </a:r>
            <a:endParaRPr lang="en-US" altLang="zh-CN" dirty="0"/>
          </a:p>
          <a:p>
            <a:r>
              <a:rPr lang="zh-CN" altLang="en-US" dirty="0"/>
              <a:t>于此，我们利用了</a:t>
            </a:r>
            <a:r>
              <a:rPr lang="en-US" altLang="zh-CN" dirty="0"/>
              <a:t>Bert</a:t>
            </a:r>
            <a:r>
              <a:rPr lang="zh-CN" altLang="en-US" dirty="0"/>
              <a:t>模型的一个预训练任务</a:t>
            </a:r>
            <a:r>
              <a:rPr lang="en-US" altLang="zh-CN" dirty="0"/>
              <a:t>—NSP</a:t>
            </a:r>
            <a:r>
              <a:rPr lang="zh-CN" altLang="en-US" dirty="0"/>
              <a:t>任务。在</a:t>
            </a:r>
            <a:r>
              <a:rPr lang="en-US" altLang="zh-CN" dirty="0" err="1"/>
              <a:t>bert</a:t>
            </a:r>
            <a:r>
              <a:rPr lang="zh-CN" altLang="en-US" dirty="0"/>
              <a:t>模型中，</a:t>
            </a:r>
            <a:r>
              <a:rPr lang="en-US" altLang="zh-CN" dirty="0"/>
              <a:t>[CLS]</a:t>
            </a:r>
            <a:r>
              <a:rPr lang="zh-CN" altLang="en-US" dirty="0"/>
              <a:t>位置的向量有独特意义，可以用于预测上下文关系。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75"/>
          <a:stretch/>
        </p:blipFill>
        <p:spPr>
          <a:xfrm>
            <a:off x="743077" y="3365900"/>
            <a:ext cx="4967302" cy="229016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67580" y="3959145"/>
            <a:ext cx="3736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我们同时输入“阳光城”的摘要文本和待识别文本。分别取对应的</a:t>
            </a:r>
            <a:r>
              <a:rPr lang="en-US" altLang="zh-CN" dirty="0"/>
              <a:t>[</a:t>
            </a:r>
            <a:r>
              <a:rPr lang="en-US" altLang="zh-CN" dirty="0" err="1"/>
              <a:t>cls</a:t>
            </a:r>
            <a:r>
              <a:rPr lang="en-US" altLang="zh-CN" dirty="0"/>
              <a:t>]</a:t>
            </a:r>
            <a:r>
              <a:rPr lang="zh-CN" altLang="en-US" dirty="0"/>
              <a:t>位置的向量，通过两层线性层，</a:t>
            </a:r>
            <a:r>
              <a:rPr lang="en-US" altLang="zh-CN" dirty="0"/>
              <a:t>sigmoid</a:t>
            </a:r>
            <a:r>
              <a:rPr lang="zh-CN" altLang="en-US" dirty="0"/>
              <a:t>后得到一个概率。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4367" y="577785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Text           [</a:t>
            </a:r>
            <a:r>
              <a:rPr lang="en-US" altLang="zh-CN" sz="1400" dirty="0" err="1"/>
              <a:t>cls</a:t>
            </a:r>
            <a:r>
              <a:rPr lang="en-US" altLang="zh-CN" sz="1400" dirty="0"/>
              <a:t>]     </a:t>
            </a:r>
            <a:r>
              <a:rPr lang="zh-CN" altLang="en-US" sz="1400" dirty="0"/>
              <a:t>阳光城中村是四川</a:t>
            </a:r>
            <a:r>
              <a:rPr lang="en-US" altLang="zh-CN" sz="1400" dirty="0"/>
              <a:t>········</a:t>
            </a:r>
            <a:r>
              <a:rPr lang="zh-CN" altLang="en-US" sz="1400" dirty="0"/>
              <a:t>风景很好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987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三、项目汇总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成果一：名词性分词模型 </a:t>
            </a:r>
            <a:r>
              <a:rPr lang="en-US" altLang="zh-CN" dirty="0"/>
              <a:t>-&gt; </a:t>
            </a:r>
            <a:r>
              <a:rPr lang="zh-CN" altLang="en-US" dirty="0"/>
              <a:t>用于提取输入文段的词语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BCD2C6-8D0F-463C-923F-5FBEFEE6B403}"/>
              </a:ext>
            </a:extLst>
          </p:cNvPr>
          <p:cNvSpPr>
            <a:spLocks/>
          </p:cNvSpPr>
          <p:nvPr/>
        </p:nvSpPr>
        <p:spPr>
          <a:xfrm>
            <a:off x="743077" y="3501008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53" y="1458618"/>
            <a:ext cx="6046642" cy="1050439"/>
          </a:xfrm>
          <a:prstGeom prst="rect">
            <a:avLst/>
          </a:prstGeom>
        </p:spPr>
      </p:pic>
      <p:sp>
        <p:nvSpPr>
          <p:cNvPr id="13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3527046"/>
            <a:ext cx="10181155" cy="338554"/>
          </a:xfrm>
        </p:spPr>
        <p:txBody>
          <a:bodyPr/>
          <a:lstStyle/>
          <a:p>
            <a:r>
              <a:rPr lang="zh-CN" altLang="en-US" dirty="0"/>
              <a:t>成果二：结合分词模型的</a:t>
            </a:r>
            <a:r>
              <a:rPr lang="en-US" altLang="zh-CN" dirty="0"/>
              <a:t>AC</a:t>
            </a:r>
            <a:r>
              <a:rPr lang="zh-CN" altLang="en-US" dirty="0"/>
              <a:t>匹配机 </a:t>
            </a:r>
            <a:r>
              <a:rPr lang="en-US" altLang="zh-CN" dirty="0"/>
              <a:t>-&gt; </a:t>
            </a:r>
            <a:r>
              <a:rPr lang="zh-CN" altLang="en-US" dirty="0"/>
              <a:t>用于提取输入文段的机构名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53" y="3987666"/>
            <a:ext cx="9256135" cy="1565557"/>
          </a:xfrm>
          <a:prstGeom prst="rect">
            <a:avLst/>
          </a:prstGeom>
        </p:spPr>
      </p:pic>
      <p:sp>
        <p:nvSpPr>
          <p:cNvPr id="8" name="左箭头标注 7"/>
          <p:cNvSpPr/>
          <p:nvPr/>
        </p:nvSpPr>
        <p:spPr>
          <a:xfrm>
            <a:off x="9930904" y="4365104"/>
            <a:ext cx="1997743" cy="504056"/>
          </a:xfrm>
          <a:prstGeom prst="left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纯</a:t>
            </a:r>
            <a:r>
              <a:rPr lang="en-US" altLang="zh-CN" sz="1600" dirty="0"/>
              <a:t>ac</a:t>
            </a:r>
            <a:r>
              <a:rPr lang="zh-CN" altLang="en-US" sz="1600" dirty="0"/>
              <a:t>自动机结果</a:t>
            </a:r>
          </a:p>
        </p:txBody>
      </p:sp>
      <p:sp>
        <p:nvSpPr>
          <p:cNvPr id="15" name="左箭头标注 14"/>
          <p:cNvSpPr/>
          <p:nvPr/>
        </p:nvSpPr>
        <p:spPr>
          <a:xfrm>
            <a:off x="9950648" y="4933037"/>
            <a:ext cx="1997743" cy="504056"/>
          </a:xfrm>
          <a:prstGeom prst="left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加入分词模型后结果</a:t>
            </a:r>
          </a:p>
        </p:txBody>
      </p:sp>
      <p:sp>
        <p:nvSpPr>
          <p:cNvPr id="16" name="矩形 15"/>
          <p:cNvSpPr/>
          <p:nvPr/>
        </p:nvSpPr>
        <p:spPr>
          <a:xfrm>
            <a:off x="1000853" y="4509120"/>
            <a:ext cx="8949795" cy="4239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00853" y="4975413"/>
            <a:ext cx="8949795" cy="4239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51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鹏华基金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10000"/>
      </a:accent1>
      <a:accent2>
        <a:srgbClr val="888888"/>
      </a:accent2>
      <a:accent3>
        <a:srgbClr val="C3C3C3"/>
      </a:accent3>
      <a:accent4>
        <a:srgbClr val="AB4646"/>
      </a:accent4>
      <a:accent5>
        <a:srgbClr val="C58B8B"/>
      </a:accent5>
      <a:accent6>
        <a:srgbClr val="A22E2E"/>
      </a:accent6>
      <a:hlink>
        <a:srgbClr val="0000FF"/>
      </a:hlink>
      <a:folHlink>
        <a:srgbClr val="800080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5131</TotalTime>
  <Words>2145</Words>
  <Application>Microsoft Office PowerPoint</Application>
  <PresentationFormat>宽屏</PresentationFormat>
  <Paragraphs>207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微软雅黑</vt:lpstr>
      <vt:lpstr>Arial</vt:lpstr>
      <vt:lpstr>Calibri</vt:lpstr>
      <vt:lpstr>Wingdings</vt:lpstr>
      <vt:lpstr>Office 主题</vt:lpstr>
      <vt:lpstr>PowerPoint 演示文稿</vt:lpstr>
      <vt:lpstr>一、项目目的</vt:lpstr>
      <vt:lpstr>我们期望的效果：</vt:lpstr>
      <vt:lpstr>二、所需的技术、支持</vt:lpstr>
      <vt:lpstr>二、所需的技术、支持</vt:lpstr>
      <vt:lpstr>二、所需的技术、支持</vt:lpstr>
      <vt:lpstr>二、所需的技术、支持</vt:lpstr>
      <vt:lpstr>二、所需的技术、支持</vt:lpstr>
      <vt:lpstr>三、项目汇总</vt:lpstr>
      <vt:lpstr>PowerPoint 演示文稿</vt:lpstr>
      <vt:lpstr>PowerPoint 演示文稿</vt:lpstr>
      <vt:lpstr>四、遇到的问题</vt:lpstr>
      <vt:lpstr>四、遇到的问题</vt:lpstr>
      <vt:lpstr>PowerPoint 演示文稿</vt:lpstr>
      <vt:lpstr>一、项目目的</vt:lpstr>
      <vt:lpstr>一、项目目的</vt:lpstr>
      <vt:lpstr>二、所需的技术、支持</vt:lpstr>
      <vt:lpstr>二、所需的技术、支持</vt:lpstr>
      <vt:lpstr>二、所需的技术、支持</vt:lpstr>
      <vt:lpstr>二、所需的技术、支持</vt:lpstr>
      <vt:lpstr>二、所需的技术、支持</vt:lpstr>
      <vt:lpstr>二、所需的技术、支持</vt:lpstr>
      <vt:lpstr>四、遇到的问题</vt:lpstr>
      <vt:lpstr>三、项目汇总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>Administrator</dc:creator>
  <cp:lastModifiedBy>Sora</cp:lastModifiedBy>
  <cp:revision>182</cp:revision>
  <cp:lastPrinted>2021-06-18T02:24:18Z</cp:lastPrinted>
  <dcterms:created xsi:type="dcterms:W3CDTF">2019-04-29T04:31:02Z</dcterms:created>
  <dcterms:modified xsi:type="dcterms:W3CDTF">2022-10-24T13:51:20Z</dcterms:modified>
</cp:coreProperties>
</file>