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1882" r:id="rId3"/>
    <p:sldId id="269" r:id="rId4"/>
    <p:sldId id="1881" r:id="rId5"/>
    <p:sldId id="1880" r:id="rId6"/>
    <p:sldId id="1875" r:id="rId7"/>
    <p:sldId id="258" r:id="rId8"/>
    <p:sldId id="261" r:id="rId9"/>
    <p:sldId id="265" r:id="rId10"/>
    <p:sldId id="264" r:id="rId11"/>
    <p:sldId id="266" r:id="rId12"/>
    <p:sldId id="18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2" y="96"/>
      </p:cViewPr>
      <p:guideLst>
        <p:guide orient="horz" pos="21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20714"/>
            <a:ext cx="10972800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95424"/>
            <a:ext cx="5384800" cy="4813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95424"/>
            <a:ext cx="5384800" cy="4813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725" y="0"/>
            <a:ext cx="3910965" cy="5759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价值工程课后习题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462280"/>
            <a:ext cx="10785475" cy="584644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、在下表中，最应该作为价值工程对象的是哪个</a:t>
            </a:r>
            <a:r>
              <a:rPr lang="en-US" altLang="zh-CN" sz="2000" dirty="0"/>
              <a:t>(</a:t>
            </a:r>
            <a:r>
              <a:rPr lang="zh-CN" altLang="en-US" sz="2000" dirty="0"/>
              <a:t>单选</a:t>
            </a:r>
            <a:r>
              <a:rPr lang="en-US" altLang="zh-CN" sz="2000" dirty="0"/>
              <a:t>)</a:t>
            </a:r>
            <a:r>
              <a:rPr lang="zh-CN" altLang="en-US" sz="2000" dirty="0"/>
              <a:t>？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endParaRPr lang="zh-CN" altLang="en-US" dirty="0"/>
          </a:p>
          <a:p>
            <a:pPr algn="l" latinLnBrk="0">
              <a:lnSpc>
                <a:spcPct val="110000"/>
              </a:lnSpc>
              <a:spcBef>
                <a:spcPct val="22000"/>
              </a:spcBef>
              <a:buClrTx/>
              <a:buSzTx/>
            </a:pPr>
            <a:endParaRPr lang="zh-CN" altLang="en-US" sz="2000" dirty="0">
              <a:sym typeface="+mn-ea"/>
            </a:endParaRPr>
          </a:p>
          <a:p>
            <a:pPr algn="l" latinLnBrk="0">
              <a:lnSpc>
                <a:spcPct val="110000"/>
              </a:lnSpc>
              <a:spcBef>
                <a:spcPct val="22000"/>
              </a:spcBef>
              <a:buClrTx/>
              <a:buSzTx/>
            </a:pPr>
            <a:r>
              <a:rPr lang="zh-CN" altLang="en-US" sz="2000" dirty="0">
                <a:sym typeface="+mn-ea"/>
              </a:rPr>
              <a:t> 2、某部队需要研发一种融合型光电观瞄仪；其中A厂给出的单价为75000元、B厂给出的单价为60000元、C厂给出的单价为55000元。其WBS功能得分及重要性系数见下表，试用价值工程方法计算功能评价系数及方案价值系数，并选择最优设计方案。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                                           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2289175" y="1068070"/>
          <a:ext cx="71323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现实成本</a:t>
                      </a:r>
                      <a:r>
                        <a:rPr lang="en-US" altLang="zh-CN"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目标成本</a:t>
                      </a:r>
                      <a:r>
                        <a:rPr lang="en-US" altLang="zh-CN" sz="16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功能价值系数</a:t>
                      </a:r>
                      <a:r>
                        <a:rPr lang="en-US" altLang="zh-CN" sz="16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0.909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0.831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0.921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6835968"/>
              </p:ext>
            </p:extLst>
          </p:nvPr>
        </p:nvGraphicFramePr>
        <p:xfrm>
          <a:off x="2873375" y="3561080"/>
          <a:ext cx="670306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WBS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方案功能得分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方案功能重要性系数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结构体系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r>
                        <a:rPr lang="en-US" altLang="zh-CN"/>
                        <a:t>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双目微显示屏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红外模组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像融合板卡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可见光模组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激光测距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电子罗盘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69672C-F282-F147-12EA-6EE7D581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0714"/>
            <a:ext cx="9731843" cy="37605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7BA949-0284-CF67-4235-A91BEB41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5" y="0"/>
            <a:ext cx="5607215" cy="5565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E9944B-200C-633F-B6ED-8529D3EC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99" y="97536"/>
            <a:ext cx="643727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D243-B2B0-FD33-B13C-1373DB9B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项目成本管理课后习题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C3757-57FC-90EE-BA2B-1FE820D5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2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CA067-1204-9974-D5F8-C9C802EE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 单选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172B9-ACDE-C92B-F6AF-85925E2D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06EABD-CE7F-439B-E992-305CE33DDBA6}"/>
              </a:ext>
            </a:extLst>
          </p:cNvPr>
          <p:cNvSpPr txBox="1"/>
          <p:nvPr/>
        </p:nvSpPr>
        <p:spPr>
          <a:xfrm>
            <a:off x="2231874" y="2209348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会计通常将（ </a:t>
            </a:r>
            <a:r>
              <a:rPr lang="en-US" altLang="zh-CN" dirty="0">
                <a:solidFill>
                  <a:schemeClr val="accent1"/>
                </a:solidFill>
              </a:rPr>
              <a:t>D</a:t>
            </a:r>
            <a:r>
              <a:rPr lang="zh-CN" altLang="en-US" dirty="0"/>
              <a:t>  ）定义为达到一个特定的目的而牺牲或放弃的资源。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：钱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：货币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：交易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：成本</a:t>
            </a:r>
          </a:p>
        </p:txBody>
      </p:sp>
    </p:spTree>
    <p:extLst>
      <p:ext uri="{BB962C8B-B14F-4D97-AF65-F5344CB8AC3E}">
        <p14:creationId xmlns:p14="http://schemas.microsoft.com/office/powerpoint/2010/main" val="408837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第二题 单选题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如果一个项目的实际成本是</a:t>
            </a:r>
            <a:r>
              <a:rPr lang="en-US" altLang="zh-CN" dirty="0"/>
              <a:t>1000</a:t>
            </a:r>
            <a:r>
              <a:rPr lang="zh-CN" altLang="en-US" dirty="0"/>
              <a:t>元，它的挣值是</a:t>
            </a:r>
            <a:r>
              <a:rPr lang="en-US" altLang="zh-CN" dirty="0"/>
              <a:t>800</a:t>
            </a:r>
            <a:r>
              <a:rPr lang="zh-CN" altLang="en-US" dirty="0"/>
              <a:t>元，此时项目的成本差异是多少？低于预算还是超过预算？</a:t>
            </a:r>
            <a:r>
              <a:rPr lang="en-US" altLang="zh-CN" dirty="0">
                <a:solidFill>
                  <a:schemeClr val="accent1"/>
                </a:solidFill>
              </a:rPr>
              <a:t>D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en-US" altLang="zh-CN" dirty="0"/>
              <a:t>A</a:t>
            </a:r>
            <a:r>
              <a:rPr lang="zh-CN" altLang="en-US" dirty="0"/>
              <a:t>：差异是</a:t>
            </a:r>
            <a:r>
              <a:rPr lang="en-US" altLang="zh-CN" dirty="0"/>
              <a:t>200</a:t>
            </a:r>
            <a:r>
              <a:rPr lang="zh-CN" altLang="en-US" dirty="0"/>
              <a:t>元，超过预算</a:t>
            </a:r>
          </a:p>
          <a:p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：差异是</a:t>
            </a:r>
            <a:r>
              <a:rPr lang="en-US" altLang="zh-CN" dirty="0">
                <a:sym typeface="+mn-ea"/>
              </a:rPr>
              <a:t>200</a:t>
            </a:r>
            <a:r>
              <a:rPr lang="zh-CN" altLang="en-US" dirty="0">
                <a:sym typeface="+mn-ea"/>
              </a:rPr>
              <a:t>元，低于预算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：差异是</a:t>
            </a:r>
            <a:r>
              <a:rPr lang="en-US" altLang="zh-CN" dirty="0">
                <a:sym typeface="+mn-ea"/>
              </a:rPr>
              <a:t>-200</a:t>
            </a:r>
            <a:r>
              <a:rPr lang="zh-CN" altLang="en-US" dirty="0">
                <a:sym typeface="+mn-ea"/>
              </a:rPr>
              <a:t>元，超过预算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：差异是</a:t>
            </a:r>
            <a:r>
              <a:rPr lang="en-US" altLang="zh-CN" dirty="0">
                <a:sym typeface="+mn-ea"/>
              </a:rPr>
              <a:t>-200</a:t>
            </a:r>
            <a:r>
              <a:rPr lang="zh-CN" altLang="en-US" dirty="0">
                <a:sym typeface="+mn-ea"/>
              </a:rPr>
              <a:t>元，低于预算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答案：</a:t>
            </a:r>
            <a:r>
              <a:rPr lang="en-US" altLang="zh-CN" dirty="0"/>
              <a:t>-200</a:t>
            </a:r>
            <a:r>
              <a:rPr lang="zh-CN" altLang="en-US" dirty="0"/>
              <a:t>，超出预算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第三题 单选题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 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zh-CN" altLang="en-US" dirty="0"/>
              <a:t> ）是一个</a:t>
            </a:r>
            <a:r>
              <a:rPr lang="zh-CN" altLang="en-US" dirty="0">
                <a:sym typeface="+mn-ea"/>
              </a:rPr>
              <a:t>集成范围、时间和成本数据的</a:t>
            </a:r>
            <a:r>
              <a:rPr lang="zh-CN" altLang="en-US" dirty="0"/>
              <a:t>项目性能测量技术。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项目成本预算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项目工作量估算与测量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挣值管理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生命周期成本计算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0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 单选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 </a:t>
            </a:r>
            <a:r>
              <a:rPr lang="en-US" altLang="zh-CN" dirty="0">
                <a:solidFill>
                  <a:schemeClr val="accent1"/>
                </a:solidFill>
              </a:rPr>
              <a:t>D</a:t>
            </a:r>
            <a:r>
              <a:rPr lang="zh-CN" altLang="en-US" dirty="0"/>
              <a:t> ）是项目成本管理的主要目标。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：用尽量低的成本完成一个项目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：确保一个组织的钱使用得当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：提供真实、准确的项目成本信息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：用一个批准的预算完成一个项目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78F9E3A-F115-2E7A-CB33-ED0360A1F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916" y="1371522"/>
            <a:ext cx="3323355" cy="475932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100B93-CF7D-308D-AE28-756573924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7" y="1490400"/>
            <a:ext cx="1961461" cy="46404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第六题 计算题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96976"/>
            <a:ext cx="10318595" cy="4813300"/>
          </a:xfrm>
        </p:spPr>
        <p:txBody>
          <a:bodyPr>
            <a:noAutofit/>
          </a:bodyPr>
          <a:lstStyle/>
          <a:p>
            <a:pPr algn="just"/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假设一个嵌入式模块的项目完工预算是</a:t>
            </a:r>
            <a:r>
              <a:rPr lang="en-US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个月，</a:t>
            </a:r>
            <a:r>
              <a:rPr lang="en-US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50000rmb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又假设项目进行了</a:t>
            </a:r>
            <a:r>
              <a:rPr lang="en-US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个月：</a:t>
            </a:r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PV=30000rmb</a:t>
            </a:r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EV=38000rmb</a:t>
            </a:r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AC=33000rmb</a:t>
            </a:r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那么：</a:t>
            </a:r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、该项目的成本差异（</a:t>
            </a:r>
            <a:r>
              <a:rPr lang="en-US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CV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）、进度差异（</a:t>
            </a:r>
            <a:r>
              <a:rPr lang="en-US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SV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）、成本绩效指数（</a:t>
            </a:r>
            <a:r>
              <a:rPr lang="en-US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CPI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）、进度绩效指数（</a:t>
            </a:r>
            <a:r>
              <a:rPr lang="en-US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SPI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）分别是多少？</a:t>
            </a:r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、该项目进度如何？是先于进度计划还是落后于进度计划？是在预算范围内还是超出预算？</a:t>
            </a:r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dirty="0">
                <a:solidFill>
                  <a:srgbClr val="2F2F2F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2F2F2F"/>
                </a:solidFill>
                <a:effectLst/>
                <a:latin typeface="Calibri" panose="020F05020202040302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、对该项目的成本和进度进行趋势预测，计算出完工成本估算和完工工期估算。</a:t>
            </a:r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zh-CN" sz="20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0A9B13-8FCA-E728-5461-E9D7662F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1" y="120890"/>
            <a:ext cx="8832797" cy="66162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5e3c37e-7d12-4fbf-b8ed-07eefb83119b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04d882a-da24-4d90-9d5d-b5678adfd71f}"/>
  <p:tag name="TABLE_ENDDRAG_ORIGIN_RECT" val="527*273"/>
  <p:tag name="TABLE_ENDDRAG_RECT" val="226*280*527*2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538</Words>
  <Application>Microsoft Office PowerPoint</Application>
  <PresentationFormat>宽屏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Office 主题​​</vt:lpstr>
      <vt:lpstr>空白演示</vt:lpstr>
      <vt:lpstr>项目成本管理课后习题</vt:lpstr>
      <vt:lpstr>第一题 单选</vt:lpstr>
      <vt:lpstr>第二题 单选题</vt:lpstr>
      <vt:lpstr>第三题 单选题</vt:lpstr>
      <vt:lpstr>第四题 单选</vt:lpstr>
      <vt:lpstr>第五题</vt:lpstr>
      <vt:lpstr>第六题 计算题</vt:lpstr>
      <vt:lpstr>PowerPoint 演示文稿</vt:lpstr>
      <vt:lpstr>价值工程课后习题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lijiangtao</dc:creator>
  <cp:lastModifiedBy>宇阳 赵</cp:lastModifiedBy>
  <cp:revision>208</cp:revision>
  <dcterms:created xsi:type="dcterms:W3CDTF">2019-06-19T02:08:00Z</dcterms:created>
  <dcterms:modified xsi:type="dcterms:W3CDTF">2024-12-26T11:29:26Z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E3E95DDE324F425EAE9486CFAB12D642</vt:lpwstr>
  </property>
</Properties>
</file>