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7" r:id="rId3"/>
    <p:sldId id="258" r:id="rId4"/>
    <p:sldId id="328" r:id="rId5"/>
    <p:sldId id="330" r:id="rId6"/>
    <p:sldId id="331" r:id="rId7"/>
    <p:sldId id="261" r:id="rId8"/>
    <p:sldId id="336" r:id="rId9"/>
    <p:sldId id="329" r:id="rId10"/>
    <p:sldId id="335" r:id="rId11"/>
    <p:sldId id="263" r:id="rId12"/>
    <p:sldId id="264" r:id="rId13"/>
    <p:sldId id="265" r:id="rId14"/>
    <p:sldId id="266" r:id="rId15"/>
    <p:sldId id="267" r:id="rId16"/>
    <p:sldId id="268" r:id="rId17"/>
    <p:sldId id="305" r:id="rId18"/>
    <p:sldId id="337" r:id="rId19"/>
    <p:sldId id="338" r:id="rId20"/>
    <p:sldId id="339" r:id="rId21"/>
    <p:sldId id="307" r:id="rId22"/>
    <p:sldId id="312" r:id="rId23"/>
    <p:sldId id="340" r:id="rId24"/>
    <p:sldId id="314" r:id="rId25"/>
    <p:sldId id="316" r:id="rId26"/>
    <p:sldId id="317" r:id="rId27"/>
    <p:sldId id="341" r:id="rId28"/>
    <p:sldId id="342" r:id="rId29"/>
    <p:sldId id="320" r:id="rId30"/>
    <p:sldId id="319" r:id="rId31"/>
    <p:sldId id="321" r:id="rId32"/>
    <p:sldId id="322" r:id="rId33"/>
    <p:sldId id="344" r:id="rId34"/>
    <p:sldId id="343" r:id="rId35"/>
    <p:sldId id="324" r:id="rId36"/>
    <p:sldId id="304" r:id="rId37"/>
    <p:sldId id="298" r:id="rId38"/>
    <p:sldId id="299" r:id="rId39"/>
    <p:sldId id="300" r:id="rId40"/>
    <p:sldId id="301" r:id="rId41"/>
    <p:sldId id="302" r:id="rId42"/>
    <p:sldId id="292" r:id="rId43"/>
    <p:sldId id="293" r:id="rId44"/>
    <p:sldId id="294" r:id="rId45"/>
    <p:sldId id="295" r:id="rId46"/>
    <p:sldId id="296" r:id="rId47"/>
    <p:sldId id="297" r:id="rId48"/>
    <p:sldId id="333" r:id="rId49"/>
    <p:sldId id="334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fld id="{42F713C6-FF5C-41AD-B724-2A79CE181559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B11265-A2D8-4777-8CAC-6B383A4D0C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fld id="{42F713C6-FF5C-41AD-B724-2A79CE181559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B11265-A2D8-4777-8CAC-6B383A4D0C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fld id="{42F713C6-FF5C-41AD-B724-2A79CE181559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B11265-A2D8-4777-8CAC-6B383A4D0C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0" y="1600200"/>
            <a:ext cx="4000500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62500" y="3925888"/>
            <a:ext cx="4000500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50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fld id="{42F713C6-FF5C-41AD-B724-2A79CE181559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7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B11265-A2D8-4777-8CAC-6B383A4D0C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fld id="{42F713C6-FF5C-41AD-B724-2A79CE181559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B11265-A2D8-4777-8CAC-6B383A4D0C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fld id="{42F713C6-FF5C-41AD-B724-2A79CE181559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B11265-A2D8-4777-8CAC-6B383A4D0C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fld id="{42F713C6-FF5C-41AD-B724-2A79CE181559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B11265-A2D8-4777-8CAC-6B383A4D0C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fld id="{42F713C6-FF5C-41AD-B724-2A79CE181559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B11265-A2D8-4777-8CAC-6B383A4D0C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fld id="{42F713C6-FF5C-41AD-B724-2A79CE181559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B11265-A2D8-4777-8CAC-6B383A4D0C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fld id="{42F713C6-FF5C-41AD-B724-2A79CE181559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B11265-A2D8-4777-8CAC-6B383A4D0C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fld id="{42F713C6-FF5C-41AD-B724-2A79CE181559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B11265-A2D8-4777-8CAC-6B383A4D0C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fld id="{42F713C6-FF5C-41AD-B724-2A79CE181559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B11265-A2D8-4777-8CAC-6B383A4D0C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fld id="{42F713C6-FF5C-41AD-B724-2A79CE181559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B11265-A2D8-4777-8CAC-6B383A4D0C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ghtlogo_0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239000" y="0"/>
            <a:ext cx="1905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fld id="{6DB11265-A2D8-4777-8CAC-6B383A4D0C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ctrTitle"/>
          </p:nvPr>
        </p:nvSpPr>
        <p:spPr>
          <a:xfrm>
            <a:off x="409518" y="1639863"/>
            <a:ext cx="8551917" cy="1643062"/>
          </a:xfrm>
        </p:spPr>
        <p:txBody>
          <a:bodyPr/>
          <a:lstStyle/>
          <a:p>
            <a:r>
              <a:rPr lang="zh-CN" altLang="en-US" sz="5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5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5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章 </a:t>
            </a:r>
            <a:r>
              <a:rPr lang="en-US" altLang="zh-CN" sz="5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MPLAB C </a:t>
            </a:r>
            <a:r>
              <a:rPr lang="zh-CN" altLang="en-US" sz="5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程序设计</a:t>
            </a:r>
            <a:endParaRPr lang="zh-CN" altLang="en-US" sz="5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2B9D3-CD90-4E61-8A19-E7A970F891F1}" type="slidenum">
              <a:rPr lang="zh-CN" altLang="en-US"/>
              <a:pPr>
                <a:defRPr/>
              </a:pPr>
              <a:t>1</a:t>
            </a:fld>
            <a:endParaRPr lang="zh-CN" alt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79388" y="5949950"/>
            <a:ext cx="2952750" cy="765175"/>
            <a:chOff x="0" y="3702"/>
            <a:chExt cx="2426" cy="618"/>
          </a:xfrm>
        </p:grpSpPr>
        <p:pic>
          <p:nvPicPr>
            <p:cNvPr id="51206" name="Picture 3" descr="未命名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3702"/>
              <a:ext cx="748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07" name="Picture 4" descr="未命名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7" y="4020"/>
              <a:ext cx="1769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4.3.5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数组</a:t>
            </a:r>
            <a:endParaRPr lang="en-US" altLang="zh-CN" sz="24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charset="-122"/>
              </a:rPr>
              <a:t>数组是同类数据的一个有序结合，用数组名来标识。</a:t>
            </a:r>
            <a:endParaRPr lang="en-US" altLang="zh-CN" sz="2400" b="1" dirty="0" smtClean="0"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ea typeface="宋体" charset="-122"/>
              </a:rPr>
              <a:t>整型变量的有序结合称为整型数组，</a:t>
            </a:r>
            <a:endParaRPr lang="en-US" altLang="zh-CN" sz="2000" b="1" dirty="0" smtClean="0"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ea typeface="宋体" charset="-122"/>
              </a:rPr>
              <a:t>字符型变量的有序结合称为字符型数组。</a:t>
            </a:r>
            <a:endParaRPr lang="en-US" altLang="zh-CN" sz="2000" b="1" dirty="0" smtClean="0">
              <a:ea typeface="宋体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charset="-122"/>
              </a:rPr>
              <a:t>数组中的数据，称为数组元素。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charset="-122"/>
              </a:rPr>
              <a:t>数组中各元素的顺序用下标表示，下标为</a:t>
            </a:r>
            <a:r>
              <a:rPr lang="en-US" altLang="zh-CN" sz="2400" b="1" dirty="0" smtClean="0">
                <a:ea typeface="宋体" charset="-122"/>
              </a:rPr>
              <a:t>n</a:t>
            </a:r>
            <a:r>
              <a:rPr lang="zh-CN" altLang="en-US" sz="2400" b="1" dirty="0" smtClean="0">
                <a:ea typeface="宋体" charset="-122"/>
              </a:rPr>
              <a:t>的元素可以表示为数组名</a:t>
            </a:r>
            <a:r>
              <a:rPr lang="en-US" altLang="zh-CN" sz="2400" b="1" dirty="0" smtClean="0">
                <a:ea typeface="宋体" charset="-122"/>
              </a:rPr>
              <a:t>[n]</a:t>
            </a:r>
            <a:r>
              <a:rPr lang="zh-CN" altLang="en-US" sz="2400" b="1" dirty="0" smtClean="0">
                <a:ea typeface="宋体" charset="-122"/>
              </a:rPr>
              <a:t>。改变 </a:t>
            </a:r>
            <a:r>
              <a:rPr lang="en-US" altLang="zh-CN" sz="2400" b="1" dirty="0" smtClean="0">
                <a:ea typeface="宋体" charset="-122"/>
              </a:rPr>
              <a:t>[ ]</a:t>
            </a:r>
            <a:r>
              <a:rPr lang="zh-CN" altLang="en-US" sz="2400" b="1" dirty="0" smtClean="0">
                <a:ea typeface="宋体" charset="-122"/>
              </a:rPr>
              <a:t>中的下标就可以访问数组中的所有的元素。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charset="-122"/>
              </a:rPr>
              <a:t>数组有一维、二维、三维和多维数组之分。</a:t>
            </a:r>
            <a:r>
              <a:rPr lang="en-US" altLang="zh-CN" sz="2400" b="1" dirty="0" smtClean="0">
                <a:ea typeface="宋体" charset="-122"/>
              </a:rPr>
              <a:t>C</a:t>
            </a:r>
            <a:r>
              <a:rPr lang="zh-CN" altLang="en-US" sz="2400" b="1" dirty="0" smtClean="0">
                <a:ea typeface="宋体" charset="-122"/>
              </a:rPr>
              <a:t>语言中常用的一维、二维数组和字符数组。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ea typeface="宋体" charset="-122"/>
              </a:rPr>
              <a:t>数组格式如下：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ea typeface="宋体" charset="-122"/>
              </a:rPr>
              <a:t>类型说明符   数组名</a:t>
            </a:r>
            <a:r>
              <a:rPr lang="en-US" altLang="zh-CN" sz="2400" b="1" dirty="0" smtClean="0">
                <a:solidFill>
                  <a:srgbClr val="0000FF"/>
                </a:solidFill>
                <a:ea typeface="宋体" charset="-122"/>
              </a:rPr>
              <a:t>[</a:t>
            </a:r>
            <a:r>
              <a:rPr lang="zh-CN" altLang="en-US" sz="2400" b="1" dirty="0" smtClean="0">
                <a:solidFill>
                  <a:srgbClr val="0000FF"/>
                </a:solidFill>
                <a:ea typeface="宋体" charset="-122"/>
              </a:rPr>
              <a:t>元素个数</a:t>
            </a:r>
            <a:r>
              <a:rPr lang="en-US" altLang="zh-CN" sz="2400" b="1" dirty="0" smtClean="0">
                <a:solidFill>
                  <a:srgbClr val="0000FF"/>
                </a:solidFill>
                <a:ea typeface="宋体" charset="-122"/>
              </a:rPr>
              <a:t>]</a:t>
            </a:r>
            <a:r>
              <a:rPr lang="zh-CN" altLang="en-US" sz="2400" b="1" dirty="0" smtClean="0">
                <a:solidFill>
                  <a:srgbClr val="0000FF"/>
                </a:solidFill>
                <a:ea typeface="宋体" charset="-122"/>
              </a:rPr>
              <a:t>；</a:t>
            </a:r>
            <a:endParaRPr lang="en-US" altLang="zh-CN" sz="2400" b="1" dirty="0" smtClean="0">
              <a:solidFill>
                <a:srgbClr val="0000FF"/>
              </a:solidFill>
              <a:ea typeface="宋体" charset="-122"/>
            </a:endParaRPr>
          </a:p>
          <a:p>
            <a:pPr>
              <a:lnSpc>
                <a:spcPct val="140000"/>
              </a:lnSpc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ea typeface="宋体" charset="-122"/>
              </a:rPr>
              <a:t>类型说明符  数组名</a:t>
            </a:r>
            <a:r>
              <a:rPr lang="en-US" altLang="zh-CN" sz="2400" b="1" dirty="0" smtClean="0">
                <a:solidFill>
                  <a:srgbClr val="0000FF"/>
                </a:solidFill>
                <a:ea typeface="宋体" charset="-122"/>
              </a:rPr>
              <a:t>[</a:t>
            </a:r>
            <a:r>
              <a:rPr lang="zh-CN" altLang="en-US" sz="2400" b="1" dirty="0" smtClean="0">
                <a:solidFill>
                  <a:srgbClr val="0000FF"/>
                </a:solidFill>
                <a:ea typeface="宋体" charset="-122"/>
              </a:rPr>
              <a:t>行数</a:t>
            </a:r>
            <a:r>
              <a:rPr lang="en-US" altLang="zh-CN" sz="2400" b="1" dirty="0" smtClean="0">
                <a:solidFill>
                  <a:srgbClr val="0000FF"/>
                </a:solidFill>
                <a:ea typeface="宋体" charset="-122"/>
              </a:rPr>
              <a:t>] [</a:t>
            </a:r>
            <a:r>
              <a:rPr lang="zh-CN" altLang="en-US" sz="2400" b="1" dirty="0" smtClean="0">
                <a:solidFill>
                  <a:srgbClr val="0000FF"/>
                </a:solidFill>
                <a:ea typeface="宋体" charset="-122"/>
              </a:rPr>
              <a:t>列数</a:t>
            </a:r>
            <a:r>
              <a:rPr lang="en-US" altLang="zh-CN" sz="2400" b="1" dirty="0" smtClean="0">
                <a:solidFill>
                  <a:srgbClr val="0000FF"/>
                </a:solidFill>
                <a:ea typeface="宋体" charset="-122"/>
              </a:rPr>
              <a:t>]</a:t>
            </a:r>
            <a:r>
              <a:rPr lang="zh-CN" altLang="en-US" sz="2400" b="1" dirty="0" smtClean="0">
                <a:solidFill>
                  <a:srgbClr val="0000FF"/>
                </a:solidFill>
                <a:ea typeface="宋体" charset="-122"/>
              </a:rPr>
              <a:t>；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endParaRPr lang="zh-CN" altLang="en-US" sz="2400" b="1" dirty="0" smtClean="0">
              <a:solidFill>
                <a:srgbClr val="0000FF"/>
              </a:solidFill>
              <a:ea typeface="宋体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dirty="0" err="1" smtClean="0">
                <a:latin typeface="+mj-lt"/>
              </a:rPr>
              <a:t>Int</a:t>
            </a:r>
            <a:r>
              <a:rPr lang="en-US" sz="2000" b="1" dirty="0" smtClean="0">
                <a:latin typeface="+mj-lt"/>
              </a:rPr>
              <a:t>  v[3]</a:t>
            </a:r>
            <a:r>
              <a:rPr lang="en-US" altLang="zh-CN" sz="2000" b="1" dirty="0" smtClean="0">
                <a:latin typeface="+mj-lt"/>
              </a:rPr>
              <a:t>=</a:t>
            </a:r>
            <a:r>
              <a:rPr lang="en-US" sz="2000" b="1" dirty="0" smtClean="0"/>
              <a:t>  {8,7,9}</a:t>
            </a:r>
            <a:r>
              <a:rPr lang="en-US" sz="2000" b="1" dirty="0" smtClean="0">
                <a:latin typeface="+mj-lt"/>
              </a:rPr>
              <a:t>;		   //</a:t>
            </a:r>
            <a:r>
              <a:rPr lang="zh-CN" altLang="en-US" sz="2000" b="1" dirty="0" smtClean="0">
                <a:latin typeface="+mj-lt"/>
              </a:rPr>
              <a:t>定义一维数组</a:t>
            </a:r>
            <a:r>
              <a:rPr lang="en-US" sz="2000" b="1" dirty="0" smtClean="0">
                <a:latin typeface="+mj-lt"/>
              </a:rPr>
              <a:t>v[3];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latin typeface="+mj-lt"/>
              </a:rPr>
              <a:t>static </a:t>
            </a:r>
            <a:r>
              <a:rPr lang="en-US" sz="2000" b="1" dirty="0" err="1" smtClean="0">
                <a:latin typeface="+mj-lt"/>
              </a:rPr>
              <a:t>int</a:t>
            </a:r>
            <a:r>
              <a:rPr lang="en-US" sz="2000" b="1" dirty="0" smtClean="0">
                <a:latin typeface="+mj-lt"/>
              </a:rPr>
              <a:t> a[5][3]={ {80,75,92},{61,65,71},{59,63,70},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latin typeface="+mj-lt"/>
              </a:rPr>
              <a:t>{85,87,90},{76,77,85} };       //</a:t>
            </a:r>
            <a:r>
              <a:rPr lang="zh-CN" altLang="en-US" sz="2000" b="1" dirty="0" smtClean="0">
                <a:latin typeface="+mj-lt"/>
              </a:rPr>
              <a:t>定义二维数组</a:t>
            </a:r>
            <a:r>
              <a:rPr lang="en-US" sz="2000" b="1" dirty="0" smtClean="0">
                <a:latin typeface="+mj-lt"/>
              </a:rPr>
              <a:t>a[5] [3]</a:t>
            </a:r>
            <a:r>
              <a:rPr lang="zh-CN" altLang="en-US" sz="2000" b="1" dirty="0" smtClean="0">
                <a:latin typeface="+mj-lt"/>
              </a:rPr>
              <a:t>，并赋值</a:t>
            </a:r>
            <a:r>
              <a:rPr lang="en-US" sz="2000" b="1" dirty="0" smtClean="0">
                <a:latin typeface="+mj-lt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charset="-122"/>
              </a:rPr>
              <a:t>char a[10]= {‘B’, ‘E’, ‘I’, ‘ ’ ,‘J’, ‘I’, ‘N’ ,‘G’, ‘\0’};		 /*</a:t>
            </a:r>
            <a:r>
              <a:rPr lang="zh-CN" altLang="en-US" sz="2000" b="1" dirty="0" smtClean="0">
                <a:solidFill>
                  <a:srgbClr val="0000FF"/>
                </a:solidFill>
                <a:ea typeface="宋体" charset="-122"/>
              </a:rPr>
              <a:t>字符串数组* </a:t>
            </a:r>
            <a:r>
              <a:rPr lang="en-US" altLang="zh-CN" sz="2000" b="1" dirty="0" smtClean="0">
                <a:solidFill>
                  <a:srgbClr val="0000FF"/>
                </a:solidFill>
                <a:ea typeface="宋体" charset="-122"/>
              </a:rPr>
              <a:t>/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charset="-122"/>
              </a:rPr>
              <a:t>char a[10]= {“BEI JING”}; </a:t>
            </a:r>
          </a:p>
          <a:p>
            <a:pPr>
              <a:lnSpc>
                <a:spcPct val="150000"/>
              </a:lnSpc>
              <a:buNone/>
            </a:pPr>
            <a:endParaRPr lang="en-US" altLang="zh-CN" sz="2000" b="1" dirty="0" smtClean="0">
              <a:solidFill>
                <a:srgbClr val="0000FF"/>
              </a:solidFill>
              <a:ea typeface="宋体" charset="-122"/>
            </a:endParaRPr>
          </a:p>
          <a:p>
            <a:pPr>
              <a:lnSpc>
                <a:spcPct val="150000"/>
              </a:lnSpc>
              <a:buNone/>
            </a:pPr>
            <a:endParaRPr lang="en-US" sz="2000" b="1" dirty="0" smtClean="0">
              <a:latin typeface="+mj-lt"/>
            </a:endParaRPr>
          </a:p>
          <a:p>
            <a:pPr>
              <a:buNone/>
            </a:pP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571480"/>
            <a:ext cx="8501122" cy="5929354"/>
          </a:xfrm>
        </p:spPr>
        <p:txBody>
          <a:bodyPr/>
          <a:lstStyle/>
          <a:p>
            <a:pPr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4.3.6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运算符</a:t>
            </a:r>
            <a:endParaRPr lang="en-US" altLang="zh-CN" sz="24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）算术运算符：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+ -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* 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/</a:t>
            </a:r>
          </a:p>
          <a:p>
            <a:pPr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）关系运算符：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&gt; &lt; &gt;= &lt;=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==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测试等于 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!=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测试不等于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）逻辑运算符：（见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语言）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）位运算符：～位取反；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&amp;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位与；∣位或；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&lt;&lt;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左移；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&gt;&gt;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右移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4.3.7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流程控制</a:t>
            </a:r>
            <a:endParaRPr lang="en-US" altLang="zh-CN" sz="24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）条件语句：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if…else…</a:t>
            </a:r>
          </a:p>
          <a:p>
            <a:pPr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）开关语句：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switch/case</a:t>
            </a:r>
          </a:p>
          <a:p>
            <a:pPr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）循环语句：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while; for</a:t>
            </a:r>
            <a:endParaRPr lang="zh-CN" altLang="en-US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3004" y="252369"/>
            <a:ext cx="8361477" cy="607223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4.3.8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ea typeface="宋体" charset="-122"/>
              </a:rPr>
              <a:t>函数是一个完成一定相关功能的执行代码段。在高级语言中，函数与另外两个名词 “子程序”和“过程”相同</a:t>
            </a:r>
            <a:endParaRPr lang="en-US" altLang="zh-CN" sz="2400" b="1" dirty="0" smtClean="0">
              <a:ea typeface="宋体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ea typeface="宋体" charset="-122"/>
              </a:rPr>
              <a:t>模块化设计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时项目程序由多个函数（子程序）模块组成，并将它们分别放在若干个源文件中，这样便于分别编写和编译，提高调试效率。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项目程序中</a:t>
            </a:r>
            <a:r>
              <a:rPr lang="zh-CN" altLang="en-US" sz="2400" b="1" dirty="0" smtClean="0">
                <a:ea typeface="宋体" charset="-122"/>
              </a:rPr>
              <a:t>函数的数目是不限制的，必须至少有一个主函数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main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（主函数是唯一的）</a:t>
            </a:r>
            <a:r>
              <a:rPr lang="zh-CN" altLang="en-US" sz="2400" b="1" dirty="0" smtClean="0">
                <a:ea typeface="宋体" charset="-122"/>
              </a:rPr>
              <a:t>，程序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执行是从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main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函数开始的，在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main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函数中结束。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所有函数都是平行的，互相独立的。函数间可以互相调用，但不能调用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main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函数。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main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函数是被操作系统调用的。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577"/>
            <a:ext cx="8229600" cy="544994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函数的分类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ea typeface="宋体" charset="-122"/>
              </a:rPr>
              <a:t>	</a:t>
            </a:r>
            <a:r>
              <a:rPr lang="zh-CN" altLang="en-US" sz="2000" b="1" dirty="0" smtClean="0">
                <a:ea typeface="宋体" charset="-122"/>
              </a:rPr>
              <a:t>从结构上分，函数可分为主函数</a:t>
            </a:r>
            <a:r>
              <a:rPr lang="en-US" altLang="zh-CN" sz="2000" b="1" dirty="0" smtClean="0">
                <a:ea typeface="宋体" charset="-122"/>
              </a:rPr>
              <a:t>main(  ) </a:t>
            </a:r>
            <a:r>
              <a:rPr lang="zh-CN" altLang="en-US" sz="2000" b="1" dirty="0" smtClean="0">
                <a:ea typeface="宋体" charset="-122"/>
              </a:rPr>
              <a:t>和普通函数两种。而普通函数又划分为两种：标准库函数和用户自定义函数。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latin typeface="黑体" pitchFamily="2" charset="-122"/>
              </a:rPr>
              <a:t>（</a:t>
            </a:r>
            <a:r>
              <a:rPr lang="en-US" altLang="zh-CN" sz="2000" b="1" dirty="0" smtClean="0">
                <a:latin typeface="黑体" pitchFamily="2" charset="-122"/>
              </a:rPr>
              <a:t>1</a:t>
            </a:r>
            <a:r>
              <a:rPr lang="zh-CN" altLang="en-US" sz="2000" b="1" dirty="0" smtClean="0">
                <a:latin typeface="黑体" pitchFamily="2" charset="-122"/>
              </a:rPr>
              <a:t>）</a:t>
            </a:r>
            <a:r>
              <a:rPr lang="en-US" altLang="zh-CN" sz="2000" b="1" dirty="0" smtClean="0">
                <a:latin typeface="黑体" pitchFamily="2" charset="-122"/>
              </a:rPr>
              <a:t> </a:t>
            </a:r>
            <a:r>
              <a:rPr lang="zh-CN" altLang="en-US" sz="2000" b="1" dirty="0" smtClean="0">
                <a:latin typeface="黑体" pitchFamily="2" charset="-122"/>
              </a:rPr>
              <a:t>标准库函数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ea typeface="宋体" charset="-122"/>
              </a:rPr>
              <a:t>	</a:t>
            </a:r>
            <a:r>
              <a:rPr lang="zh-CN" altLang="en-US" sz="2000" b="1" dirty="0" smtClean="0">
                <a:ea typeface="宋体" charset="-122"/>
              </a:rPr>
              <a:t>标准库函数是由</a:t>
            </a:r>
            <a:r>
              <a:rPr lang="en-US" altLang="zh-CN" sz="2000" b="1" dirty="0" smtClean="0">
                <a:ea typeface="宋体" charset="-122"/>
              </a:rPr>
              <a:t>C</a:t>
            </a:r>
            <a:r>
              <a:rPr lang="zh-CN" altLang="en-US" sz="2000" b="1" dirty="0" smtClean="0">
                <a:ea typeface="宋体" charset="-122"/>
              </a:rPr>
              <a:t>编译器提供的。编程者在进行程序设计时，应该善于充分利用这些功能强大、资源丰富的标准库函数资源，以提高编程效率。</a:t>
            </a:r>
            <a:endParaRPr lang="en-US" altLang="zh-CN" sz="2000" b="1" dirty="0" smtClean="0">
              <a:ea typeface="宋体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ea typeface="宋体" charset="-122"/>
              </a:rPr>
              <a:t>（</a:t>
            </a:r>
            <a:r>
              <a:rPr lang="en-US" altLang="zh-CN" sz="2000" b="1" dirty="0" smtClean="0">
                <a:ea typeface="宋体" charset="-122"/>
              </a:rPr>
              <a:t>2</a:t>
            </a:r>
            <a:r>
              <a:rPr lang="zh-CN" altLang="en-US" sz="2000" b="1" dirty="0" smtClean="0">
                <a:ea typeface="宋体" charset="-122"/>
              </a:rPr>
              <a:t>）</a:t>
            </a:r>
            <a:r>
              <a:rPr lang="en-US" altLang="zh-CN" sz="2000" b="1" dirty="0" smtClean="0">
                <a:ea typeface="宋体" charset="-122"/>
              </a:rPr>
              <a:t> </a:t>
            </a:r>
            <a:r>
              <a:rPr lang="zh-CN" altLang="en-US" sz="2000" b="1" dirty="0" smtClean="0">
                <a:ea typeface="宋体" charset="-122"/>
              </a:rPr>
              <a:t>用户自定义函数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ea typeface="宋体" charset="-122"/>
              </a:rPr>
              <a:t>	</a:t>
            </a:r>
            <a:r>
              <a:rPr lang="zh-CN" altLang="en-US" sz="2000" b="1" dirty="0" smtClean="0">
                <a:ea typeface="宋体" charset="-122"/>
              </a:rPr>
              <a:t>用户自定义函数是用户根据需要所编写的函数。从函数定义的形式分为：无参函数、有参函数和空函数。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zh-CN" altLang="en-US" sz="2000" b="1" dirty="0" smtClean="0">
              <a:ea typeface="宋体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rgbClr val="FF0000"/>
                </a:solidFill>
              </a:rPr>
              <a:t>例：两数相加的简单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C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程序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27088" y="981074"/>
            <a:ext cx="7848600" cy="5724289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2000" b="1" dirty="0" smtClean="0"/>
              <a:t>#include &lt;</a:t>
            </a:r>
            <a:r>
              <a:rPr lang="en-US" altLang="zh-CN" sz="2000" b="1" dirty="0" err="1" smtClean="0"/>
              <a:t>xc.h</a:t>
            </a:r>
            <a:r>
              <a:rPr lang="en-US" altLang="zh-CN" sz="2000" b="1" dirty="0" smtClean="0"/>
              <a:t>&gt;	/*</a:t>
            </a:r>
            <a:r>
              <a:rPr lang="zh-CN" altLang="en-US" sz="2000" b="1" dirty="0" smtClean="0"/>
              <a:t>这个头文件提供了该器件的所有特殊功能寄存</a:t>
            </a:r>
            <a:r>
              <a:rPr lang="en-US" altLang="zh-CN" sz="2000" b="1" dirty="0" smtClean="0"/>
              <a:t>			</a:t>
            </a:r>
            <a:r>
              <a:rPr lang="zh-CN" altLang="en-US" sz="2000" b="1" dirty="0" smtClean="0"/>
              <a:t>器的定义</a:t>
            </a:r>
            <a:r>
              <a:rPr lang="en-US" altLang="zh-CN" sz="2000" b="1" dirty="0" smtClean="0"/>
              <a:t>*/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b="1" dirty="0" smtClean="0"/>
              <a:t>unsigned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Add(unsigned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a, unsigned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b);	 //</a:t>
            </a:r>
            <a:r>
              <a:rPr lang="zh-CN" altLang="en-US" sz="2000" b="1" dirty="0" smtClean="0"/>
              <a:t>函数定义</a:t>
            </a:r>
            <a:endParaRPr lang="en-US" altLang="zh-CN" sz="2000" b="1" dirty="0" smtClean="0"/>
          </a:p>
          <a:p>
            <a:pPr eaLnBrk="1" hangingPunct="1">
              <a:buFont typeface="Arial" charset="0"/>
              <a:buNone/>
            </a:pPr>
            <a:r>
              <a:rPr lang="en-US" altLang="zh-CN" sz="2000" b="1" dirty="0" smtClean="0"/>
              <a:t>unsigned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x, y, z;                                                              //</a:t>
            </a:r>
            <a:r>
              <a:rPr lang="zh-CN" altLang="en-US" sz="2000" b="1" dirty="0" smtClean="0"/>
              <a:t>变量定义</a:t>
            </a:r>
            <a:endParaRPr lang="en-US" altLang="zh-CN" sz="2000" b="1" dirty="0" smtClean="0"/>
          </a:p>
          <a:p>
            <a:pPr eaLnBrk="1" hangingPunct="1">
              <a:buFont typeface="Arial" charset="0"/>
              <a:buNone/>
            </a:pP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nt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main(void)					</a:t>
            </a:r>
            <a:r>
              <a:rPr lang="en-US" altLang="zh-CN" sz="2000" b="1" dirty="0" smtClean="0"/>
              <a:t> //</a:t>
            </a:r>
            <a:r>
              <a:rPr lang="zh-CN" altLang="en-US" sz="2000" b="1" dirty="0" smtClean="0"/>
              <a:t>主程序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b="1" dirty="0" smtClean="0"/>
              <a:t>x = 2;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b="1" dirty="0" smtClean="0"/>
              <a:t>y = 5;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b="1" dirty="0" smtClean="0"/>
              <a:t>z = Add(</a:t>
            </a:r>
            <a:r>
              <a:rPr lang="en-US" altLang="zh-CN" sz="2000" b="1" dirty="0" err="1" smtClean="0"/>
              <a:t>x,y</a:t>
            </a:r>
            <a:r>
              <a:rPr lang="en-US" altLang="zh-CN" sz="2000" b="1" dirty="0" smtClean="0"/>
              <a:t>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b="1" dirty="0" smtClean="0"/>
              <a:t>return 0;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}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b="1" dirty="0" smtClean="0">
                <a:solidFill>
                  <a:srgbClr val="3027DD"/>
                </a:solidFill>
              </a:rPr>
              <a:t>unsigned </a:t>
            </a:r>
            <a:r>
              <a:rPr lang="en-US" altLang="zh-CN" sz="2000" b="1" dirty="0" err="1" smtClean="0">
                <a:solidFill>
                  <a:srgbClr val="3027DD"/>
                </a:solidFill>
              </a:rPr>
              <a:t>int</a:t>
            </a:r>
            <a:r>
              <a:rPr lang="en-US" altLang="zh-CN" sz="2000" b="1" dirty="0" smtClean="0">
                <a:solidFill>
                  <a:srgbClr val="3027DD"/>
                </a:solidFill>
              </a:rPr>
              <a:t> Add(unsigned </a:t>
            </a:r>
            <a:r>
              <a:rPr lang="en-US" altLang="zh-CN" sz="2000" b="1" dirty="0" err="1" smtClean="0">
                <a:solidFill>
                  <a:srgbClr val="3027DD"/>
                </a:solidFill>
              </a:rPr>
              <a:t>int</a:t>
            </a:r>
            <a:r>
              <a:rPr lang="en-US" altLang="zh-CN" sz="2000" b="1" dirty="0" smtClean="0">
                <a:solidFill>
                  <a:srgbClr val="3027DD"/>
                </a:solidFill>
              </a:rPr>
              <a:t> a, unsigned </a:t>
            </a:r>
            <a:r>
              <a:rPr lang="en-US" altLang="zh-CN" sz="2000" b="1" dirty="0" err="1" smtClean="0">
                <a:solidFill>
                  <a:srgbClr val="3027DD"/>
                </a:solidFill>
              </a:rPr>
              <a:t>int</a:t>
            </a:r>
            <a:r>
              <a:rPr lang="en-US" altLang="zh-CN" sz="2000" b="1" dirty="0" smtClean="0">
                <a:solidFill>
                  <a:srgbClr val="3027DD"/>
                </a:solidFill>
              </a:rPr>
              <a:t> b)	</a:t>
            </a:r>
            <a:r>
              <a:rPr lang="en-US" altLang="zh-CN" sz="2000" b="1" dirty="0" smtClean="0"/>
              <a:t>   //</a:t>
            </a:r>
            <a:r>
              <a:rPr lang="zh-CN" altLang="en-US" sz="2000" b="1" dirty="0" smtClean="0"/>
              <a:t>函数调用</a:t>
            </a:r>
            <a:endParaRPr lang="en-US" altLang="zh-CN" sz="2000" b="1" dirty="0" smtClean="0">
              <a:solidFill>
                <a:srgbClr val="3027DD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2000" b="1" dirty="0" smtClean="0">
                <a:solidFill>
                  <a:srgbClr val="3027DD"/>
                </a:solidFill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b="1" dirty="0" smtClean="0"/>
              <a:t>return(</a:t>
            </a:r>
            <a:r>
              <a:rPr lang="en-US" altLang="zh-CN" sz="2000" b="1" dirty="0" err="1" smtClean="0"/>
              <a:t>a+b</a:t>
            </a:r>
            <a:r>
              <a:rPr lang="en-US" altLang="zh-CN" sz="2000" b="1" dirty="0" smtClean="0"/>
              <a:t>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b="1" dirty="0" smtClean="0">
                <a:solidFill>
                  <a:srgbClr val="3027DD"/>
                </a:solidFill>
              </a:rPr>
              <a:t>}</a:t>
            </a:r>
            <a:endParaRPr lang="zh-CN" altLang="en-US" sz="2000" b="1" dirty="0" smtClean="0">
              <a:solidFill>
                <a:srgbClr val="3027D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849312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rgbClr val="FF0000"/>
                </a:solidFill>
              </a:rPr>
              <a:t>分为多个文件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2988" y="981075"/>
            <a:ext cx="6743722" cy="416243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1800" b="1" dirty="0" smtClean="0"/>
              <a:t>文件</a:t>
            </a:r>
            <a:r>
              <a:rPr lang="en-US" altLang="zh-CN" sz="1800" b="1" dirty="0" smtClean="0"/>
              <a:t>1   /* add1.c */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b="1" dirty="0" smtClean="0"/>
              <a:t>#include &lt;</a:t>
            </a:r>
            <a:r>
              <a:rPr lang="en-US" altLang="zh-CN" sz="1800" b="1" dirty="0" err="1" smtClean="0"/>
              <a:t>xc.h</a:t>
            </a:r>
            <a:r>
              <a:rPr lang="en-US" altLang="zh-CN" sz="1800" b="1" dirty="0" smtClean="0"/>
              <a:t>&gt;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b="1" dirty="0" err="1" smtClean="0">
                <a:solidFill>
                  <a:srgbClr val="00CC00"/>
                </a:solidFill>
              </a:rPr>
              <a:t>int</a:t>
            </a:r>
            <a:r>
              <a:rPr lang="en-US" altLang="zh-CN" sz="1800" b="1" dirty="0" smtClean="0">
                <a:solidFill>
                  <a:srgbClr val="00CC00"/>
                </a:solidFill>
              </a:rPr>
              <a:t> main(void);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b="1" dirty="0" smtClean="0">
                <a:solidFill>
                  <a:srgbClr val="00CC00"/>
                </a:solidFill>
              </a:rPr>
              <a:t>unsigned </a:t>
            </a:r>
            <a:r>
              <a:rPr lang="en-US" altLang="zh-CN" sz="1800" b="1" dirty="0" err="1" smtClean="0">
                <a:solidFill>
                  <a:srgbClr val="00CC00"/>
                </a:solidFill>
              </a:rPr>
              <a:t>int</a:t>
            </a:r>
            <a:r>
              <a:rPr lang="en-US" altLang="zh-CN" sz="1800" b="1" dirty="0" smtClean="0">
                <a:solidFill>
                  <a:srgbClr val="00CC00"/>
                </a:solidFill>
              </a:rPr>
              <a:t> Add(unsigned </a:t>
            </a:r>
            <a:r>
              <a:rPr lang="en-US" altLang="zh-CN" sz="1800" b="1" dirty="0" err="1" smtClean="0">
                <a:solidFill>
                  <a:srgbClr val="00CC00"/>
                </a:solidFill>
              </a:rPr>
              <a:t>int</a:t>
            </a:r>
            <a:r>
              <a:rPr lang="en-US" altLang="zh-CN" sz="1800" b="1" dirty="0" smtClean="0">
                <a:solidFill>
                  <a:srgbClr val="00CC00"/>
                </a:solidFill>
              </a:rPr>
              <a:t> a, unsigned </a:t>
            </a:r>
            <a:r>
              <a:rPr lang="en-US" altLang="zh-CN" sz="1800" b="1" dirty="0" err="1" smtClean="0">
                <a:solidFill>
                  <a:srgbClr val="00CC00"/>
                </a:solidFill>
              </a:rPr>
              <a:t>int</a:t>
            </a:r>
            <a:r>
              <a:rPr lang="en-US" altLang="zh-CN" sz="1800" b="1" dirty="0" smtClean="0">
                <a:solidFill>
                  <a:srgbClr val="00CC00"/>
                </a:solidFill>
              </a:rPr>
              <a:t> b);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b="1" dirty="0" smtClean="0">
                <a:solidFill>
                  <a:srgbClr val="00CC00"/>
                </a:solidFill>
              </a:rPr>
              <a:t>unsigned </a:t>
            </a:r>
            <a:r>
              <a:rPr lang="en-US" altLang="zh-CN" sz="1800" b="1" dirty="0" err="1" smtClean="0">
                <a:solidFill>
                  <a:srgbClr val="00CC00"/>
                </a:solidFill>
              </a:rPr>
              <a:t>int</a:t>
            </a:r>
            <a:r>
              <a:rPr lang="en-US" altLang="zh-CN" sz="1800" b="1" dirty="0" smtClean="0">
                <a:solidFill>
                  <a:srgbClr val="00CC00"/>
                </a:solidFill>
              </a:rPr>
              <a:t> x, y, z;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 main(void)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b="1" dirty="0" smtClean="0">
                <a:solidFill>
                  <a:srgbClr val="FF0000"/>
                </a:solidFill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b="1" dirty="0" smtClean="0"/>
              <a:t>x = 2;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b="1" dirty="0" smtClean="0"/>
              <a:t>y = 5;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b="1" dirty="0" smtClean="0"/>
              <a:t>z = Add(</a:t>
            </a:r>
            <a:r>
              <a:rPr lang="en-US" altLang="zh-CN" sz="1800" b="1" dirty="0" err="1" smtClean="0"/>
              <a:t>x,y</a:t>
            </a:r>
            <a:r>
              <a:rPr lang="en-US" altLang="zh-CN" sz="1800" b="1" dirty="0" smtClean="0"/>
              <a:t>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b="1" dirty="0" smtClean="0">
                <a:solidFill>
                  <a:srgbClr val="FF0000"/>
                </a:solidFill>
              </a:rPr>
              <a:t>return 0;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b="1" dirty="0" smtClean="0">
                <a:solidFill>
                  <a:srgbClr val="FF0000"/>
                </a:solidFill>
              </a:rPr>
              <a:t>}</a:t>
            </a:r>
          </a:p>
          <a:p>
            <a:pPr eaLnBrk="1" hangingPunct="1">
              <a:buFont typeface="Arial" charset="0"/>
              <a:buNone/>
            </a:pPr>
            <a:endParaRPr lang="en-US" altLang="zh-CN" sz="1800" b="1" dirty="0" smtClean="0">
              <a:solidFill>
                <a:srgbClr val="FF00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sz="1800" b="1" dirty="0" smtClean="0">
              <a:solidFill>
                <a:srgbClr val="FF00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b="1" dirty="0" smtClean="0">
                <a:solidFill>
                  <a:srgbClr val="FF0000"/>
                </a:solidFill>
              </a:rPr>
              <a:t>	</a:t>
            </a:r>
          </a:p>
          <a:p>
            <a:pPr eaLnBrk="1" hangingPunct="1">
              <a:buFont typeface="Arial" charset="0"/>
              <a:buNone/>
            </a:pPr>
            <a:endParaRPr lang="en-US" altLang="zh-CN" sz="1800" b="1" dirty="0" smtClean="0">
              <a:solidFill>
                <a:srgbClr val="FF00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sz="1800" b="1" dirty="0" smtClean="0">
              <a:solidFill>
                <a:srgbClr val="FF00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sz="1800" b="1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4744" y="2500306"/>
            <a:ext cx="4968875" cy="300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+mn-lt"/>
                <a:ea typeface="宋体" pitchFamily="2" charset="-122"/>
              </a:rPr>
              <a:t>文件</a:t>
            </a:r>
            <a:r>
              <a:rPr lang="en-US" altLang="zh-CN" b="1" dirty="0">
                <a:latin typeface="+mn-lt"/>
                <a:ea typeface="宋体" pitchFamily="2" charset="-122"/>
              </a:rPr>
              <a:t>2  /* </a:t>
            </a:r>
            <a:r>
              <a:rPr lang="en-US" altLang="zh-CN" b="1" dirty="0" smtClean="0">
                <a:latin typeface="+mn-lt"/>
                <a:ea typeface="宋体" pitchFamily="2" charset="-122"/>
              </a:rPr>
              <a:t>add2.c </a:t>
            </a:r>
            <a:r>
              <a:rPr lang="en-US" altLang="zh-CN" b="1" dirty="0">
                <a:latin typeface="+mn-lt"/>
                <a:ea typeface="宋体" pitchFamily="2" charset="-122"/>
              </a:rPr>
              <a:t>*/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+mn-lt"/>
                <a:ea typeface="宋体" pitchFamily="2" charset="-122"/>
              </a:rPr>
              <a:t>#include </a:t>
            </a:r>
            <a:r>
              <a:rPr lang="en-US" altLang="zh-CN" b="1" dirty="0" smtClean="0">
                <a:latin typeface="+mn-lt"/>
                <a:ea typeface="宋体" pitchFamily="2" charset="-122"/>
              </a:rPr>
              <a:t>&lt;</a:t>
            </a:r>
            <a:r>
              <a:rPr lang="en-US" altLang="zh-CN" b="1" dirty="0" err="1" smtClean="0">
                <a:latin typeface="+mn-lt"/>
                <a:ea typeface="宋体" pitchFamily="2" charset="-122"/>
              </a:rPr>
              <a:t>xc.h</a:t>
            </a:r>
            <a:r>
              <a:rPr lang="en-US" altLang="zh-CN" b="1" dirty="0">
                <a:latin typeface="+mn-lt"/>
                <a:ea typeface="宋体" pitchFamily="2" charset="-122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3027DD"/>
                </a:solidFill>
                <a:latin typeface="+mn-lt"/>
                <a:ea typeface="宋体" pitchFamily="2" charset="-122"/>
              </a:rPr>
              <a:t>unsigned </a:t>
            </a:r>
            <a:r>
              <a:rPr lang="en-US" altLang="zh-CN" b="1" dirty="0" err="1">
                <a:solidFill>
                  <a:srgbClr val="3027DD"/>
                </a:solidFill>
                <a:latin typeface="+mn-lt"/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3027DD"/>
                </a:solidFill>
                <a:latin typeface="+mn-lt"/>
                <a:ea typeface="宋体" pitchFamily="2" charset="-122"/>
              </a:rPr>
              <a:t> Add(unsigned </a:t>
            </a:r>
            <a:r>
              <a:rPr lang="en-US" altLang="zh-CN" b="1" dirty="0" err="1">
                <a:solidFill>
                  <a:srgbClr val="3027DD"/>
                </a:solidFill>
                <a:latin typeface="+mn-lt"/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3027DD"/>
                </a:solidFill>
                <a:latin typeface="+mn-lt"/>
                <a:ea typeface="宋体" pitchFamily="2" charset="-122"/>
              </a:rPr>
              <a:t> a, unsigned </a:t>
            </a:r>
            <a:r>
              <a:rPr lang="en-US" altLang="zh-CN" b="1" dirty="0" err="1">
                <a:solidFill>
                  <a:srgbClr val="3027DD"/>
                </a:solidFill>
                <a:latin typeface="+mn-lt"/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3027DD"/>
                </a:solidFill>
                <a:latin typeface="+mn-lt"/>
                <a:ea typeface="宋体" pitchFamily="2" charset="-122"/>
              </a:rPr>
              <a:t> b)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3027DD"/>
                </a:solidFill>
                <a:latin typeface="+mn-lt"/>
                <a:ea typeface="宋体" pitchFamily="2" charset="-122"/>
              </a:rPr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+mn-lt"/>
                <a:ea typeface="宋体" pitchFamily="2" charset="-122"/>
              </a:rPr>
              <a:t>return(</a:t>
            </a:r>
            <a:r>
              <a:rPr lang="en-US" altLang="zh-CN" b="1" dirty="0" err="1">
                <a:latin typeface="+mn-lt"/>
                <a:ea typeface="宋体" pitchFamily="2" charset="-122"/>
              </a:rPr>
              <a:t>a+b</a:t>
            </a:r>
            <a:r>
              <a:rPr lang="en-US" altLang="zh-CN" b="1" dirty="0">
                <a:latin typeface="+mn-lt"/>
                <a:ea typeface="宋体" pitchFamily="2" charset="-122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3027DD"/>
                </a:solidFill>
                <a:latin typeface="+mn-lt"/>
                <a:ea typeface="宋体" pitchFamily="2" charset="-122"/>
              </a:rPr>
              <a:t>}</a:t>
            </a:r>
            <a:endParaRPr lang="zh-CN" altLang="en-US" b="1" dirty="0">
              <a:solidFill>
                <a:srgbClr val="3027DD"/>
              </a:solidFill>
              <a:latin typeface="+mn-lt"/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b="1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笑脸 5"/>
          <p:cNvSpPr/>
          <p:nvPr/>
        </p:nvSpPr>
        <p:spPr>
          <a:xfrm>
            <a:off x="827088" y="5516563"/>
            <a:ext cx="649287" cy="555625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97011" y="5657671"/>
            <a:ext cx="4527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通过库管理器和链接器，可以将一个项目中的多个文件编译链接生成可执行文件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ctrTitle"/>
          </p:nvPr>
        </p:nvSpPr>
        <p:spPr>
          <a:xfrm>
            <a:off x="884187" y="2224071"/>
            <a:ext cx="7715250" cy="1643062"/>
          </a:xfrm>
        </p:spPr>
        <p:txBody>
          <a:bodyPr/>
          <a:lstStyle/>
          <a:p>
            <a:r>
              <a:rPr lang="zh-CN" altLang="en-US" sz="6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第五章 </a:t>
            </a:r>
            <a:r>
              <a:rPr lang="en-US" altLang="zh-CN" sz="6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6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端口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0ABF2A-88B5-419C-A8A9-04CAFC2FEC45}" type="slidenum">
              <a:rPr lang="zh-CN" altLang="en-US"/>
              <a:pPr>
                <a:defRPr/>
              </a:pPr>
              <a:t>17</a:t>
            </a:fld>
            <a:endParaRPr lang="zh-CN" alt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79388" y="5949950"/>
            <a:ext cx="2952750" cy="765175"/>
            <a:chOff x="0" y="3702"/>
            <a:chExt cx="2426" cy="618"/>
          </a:xfrm>
        </p:grpSpPr>
        <p:pic>
          <p:nvPicPr>
            <p:cNvPr id="72710" name="Picture 3" descr="未命名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3702"/>
              <a:ext cx="748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711" name="Picture 4" descr="未命名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7" y="4020"/>
              <a:ext cx="1769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5.1 PIC18F4520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引脚</a:t>
            </a:r>
            <a:endParaRPr lang="zh-CN" altLang="en-US" sz="36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953" y="1566837"/>
            <a:ext cx="8596099" cy="478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544" y="0"/>
            <a:ext cx="8229600" cy="1143000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5.2  I/O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端口分组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570" y="1165193"/>
            <a:ext cx="4264379" cy="5349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8052" y="1055655"/>
            <a:ext cx="4203241" cy="250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827591" y="5254650"/>
            <a:ext cx="3546007" cy="131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91078" y="3502026"/>
            <a:ext cx="4035110" cy="1742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4.1  MPLAB® XC8  C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编译器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556791"/>
            <a:ext cx="8135937" cy="4669383"/>
          </a:xfrm>
        </p:spPr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MPLAB XC8 C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编译器是独立式的优化 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ANSI C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编译器。它支持所有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8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PIC®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单片机。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5.3 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通用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I/O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端口工作原理</a:t>
            </a:r>
          </a:p>
        </p:txBody>
      </p: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5000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1. I/O</a:t>
            </a:r>
            <a:r>
              <a:rPr lang="zh-CN" altLang="en-US" sz="24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端口结构</a:t>
            </a:r>
            <a:endParaRPr lang="zh-CN" altLang="en-US" sz="2400" b="1" dirty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8454" y="1165194"/>
            <a:ext cx="4892742" cy="539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3476610" y="3319461"/>
            <a:ext cx="2081241" cy="10588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476610" y="1785915"/>
            <a:ext cx="2081241" cy="10588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86149" y="1968480"/>
            <a:ext cx="1898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方向控制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/>
              <a:t>按</a:t>
            </a:r>
            <a:r>
              <a:rPr lang="zh-CN" altLang="en-US" sz="2000" b="1" dirty="0" smtClean="0"/>
              <a:t>位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字节</a:t>
            </a:r>
            <a:endParaRPr lang="zh-CN" alt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05227" y="3538539"/>
            <a:ext cx="1424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数据传输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按位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字节</a:t>
            </a:r>
            <a:endParaRPr lang="zh-CN" altLang="en-US" sz="2000" b="1" dirty="0"/>
          </a:p>
        </p:txBody>
      </p:sp>
      <p:cxnSp>
        <p:nvCxnSpPr>
          <p:cNvPr id="34" name="直接箭头连接符 33"/>
          <p:cNvCxnSpPr>
            <a:endCxn id="22" idx="1"/>
          </p:cNvCxnSpPr>
          <p:nvPr/>
        </p:nvCxnSpPr>
        <p:spPr>
          <a:xfrm flipV="1">
            <a:off x="1979577" y="2315354"/>
            <a:ext cx="1497033" cy="18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endCxn id="23" idx="1"/>
          </p:cNvCxnSpPr>
          <p:nvPr/>
        </p:nvCxnSpPr>
        <p:spPr>
          <a:xfrm rot="16200000" flipH="1">
            <a:off x="2299065" y="2671355"/>
            <a:ext cx="1515290" cy="839799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2" idx="2"/>
            <a:endCxn id="23" idx="0"/>
          </p:cNvCxnSpPr>
          <p:nvPr/>
        </p:nvCxnSpPr>
        <p:spPr>
          <a:xfrm rot="5400000">
            <a:off x="4279897" y="3082126"/>
            <a:ext cx="47466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5557851" y="3830643"/>
            <a:ext cx="1664993" cy="71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97012" y="1858941"/>
            <a:ext cx="102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7030A0"/>
                </a:solidFill>
              </a:rPr>
              <a:t>总线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88111" y="3246435"/>
            <a:ext cx="102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7030A0"/>
                </a:solidFill>
              </a:rPr>
              <a:t>引脚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85830" y="5218137"/>
            <a:ext cx="737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操作时，先决定传输方向，再读入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输出引脚电平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140C2-FFE4-44EE-849D-26B1D420AD35}" type="slidenum">
              <a:rPr lang="en-US" altLang="zh-CN">
                <a:ea typeface="宋体" charset="-122"/>
              </a:rPr>
              <a:pPr>
                <a:defRPr/>
              </a:pPr>
              <a:t>22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544473"/>
            <a:ext cx="8715436" cy="5837277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2. I/O</a:t>
            </a:r>
            <a:r>
              <a:rPr lang="zh-CN" altLang="en-US" sz="28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端口的控制寄存器</a:t>
            </a:r>
            <a:endParaRPr lang="en-US" altLang="zh-CN" sz="2800" b="1" dirty="0" smtClean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TRISx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寄存器：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端口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方向控制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寄存器。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b="1" dirty="0" err="1" smtClean="0">
                <a:latin typeface="楷体_GB2312" pitchFamily="49" charset="-122"/>
                <a:ea typeface="楷体_GB2312" pitchFamily="49" charset="-122"/>
              </a:rPr>
              <a:t>TRISx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的位为“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”时，其对应的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I/O 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端口为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b="1" dirty="0" err="1" smtClean="0">
                <a:latin typeface="楷体_GB2312" pitchFamily="49" charset="-122"/>
                <a:ea typeface="楷体_GB2312" pitchFamily="49" charset="-122"/>
              </a:rPr>
              <a:t>TRISx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的位为“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”时，其对应的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I/O 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端口为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复位以后，所有端口引脚被定义为输入。</a:t>
            </a:r>
            <a:endParaRPr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PORTx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寄存器：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端口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读引脚电平状态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寄存器。读时，读入的是端口引脚值；写时，数据写到端口数据锁存器输出。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LATx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寄存器：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端口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电平输出锁存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寄存器。读时，读入数据锁存器里锁存的值；写时，数据写到端口数据锁存器输出。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544" y="3465513"/>
            <a:ext cx="3906890" cy="28797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zh-CN" altLang="en-US" sz="2400" b="1" dirty="0" smtClean="0"/>
              <a:t>对引脚</a:t>
            </a:r>
            <a:r>
              <a:rPr lang="en-US" altLang="zh-CN" sz="2400" b="1" dirty="0" smtClean="0"/>
              <a:t>RC2</a:t>
            </a:r>
            <a:r>
              <a:rPr lang="zh-CN" altLang="en-US" sz="2400" b="1" dirty="0" smtClean="0"/>
              <a:t>（位）操作：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TRISC2</a:t>
            </a:r>
            <a:r>
              <a:rPr lang="zh-CN" altLang="en-US" sz="2400" b="1" dirty="0" smtClean="0"/>
              <a:t>：赋值该位决定引脚传输方向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RC2</a:t>
            </a:r>
            <a:r>
              <a:rPr lang="zh-CN" altLang="en-US" sz="2400" b="1" dirty="0" smtClean="0"/>
              <a:t>：按位读入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输出引脚电平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LATC2</a:t>
            </a:r>
            <a:r>
              <a:rPr lang="zh-CN" altLang="en-US" sz="2400" b="1" dirty="0" smtClean="0"/>
              <a:t>：按位输出数据给引脚</a:t>
            </a:r>
            <a:endParaRPr lang="zh-CN" altLang="en-US" sz="2400" b="1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618" y="1566838"/>
            <a:ext cx="8687942" cy="1516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0" y="3465513"/>
            <a:ext cx="4272021" cy="28797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对引脚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RC0-RC7</a:t>
            </a:r>
            <a:r>
              <a:rPr lang="zh-CN" altLang="en-US" sz="2400" b="1" dirty="0" smtClean="0"/>
              <a:t>（字节）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操作：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TRISC</a:t>
            </a:r>
            <a:r>
              <a:rPr lang="zh-CN" altLang="en-US" sz="2400" b="1" dirty="0">
                <a:solidFill>
                  <a:schemeClr val="tx1"/>
                </a:solidFill>
              </a:rPr>
              <a:t>：以字节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方式赋值决定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个引脚传输方向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PORTC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：以字节方式读入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输出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个引脚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电平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LATC</a:t>
            </a:r>
            <a:r>
              <a:rPr lang="zh-CN" altLang="en-US" sz="2400" b="1" dirty="0"/>
              <a:t>：以字节方式</a:t>
            </a:r>
            <a:r>
              <a:rPr lang="zh-CN" altLang="en-US" sz="2400" b="1" dirty="0" smtClean="0"/>
              <a:t>输出数据给</a:t>
            </a:r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个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引脚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215085" y="1493811"/>
            <a:ext cx="796945" cy="1679598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箭头连接符 8"/>
          <p:cNvCxnSpPr>
            <a:stCxn id="7" idx="1"/>
          </p:cNvCxnSpPr>
          <p:nvPr/>
        </p:nvCxnSpPr>
        <p:spPr>
          <a:xfrm rot="10800000" flipV="1">
            <a:off x="4352925" y="2333609"/>
            <a:ext cx="1862161" cy="11684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5"/>
            <a:ext cx="8229600" cy="1857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1: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实现发光二极管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D4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闪烁。</a:t>
            </a:r>
            <a:endParaRPr lang="en-US" altLang="zh-CN" sz="24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24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硬件分析：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发光二极管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D4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连接着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RC2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引脚；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		     RC2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输出高电平时（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=1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），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D4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亮；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		     RC2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输出低电平时（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=0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），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D4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不亮；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zh-CN" altLang="en-US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1.3  I/O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端口应用举例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0038" y="3136896"/>
            <a:ext cx="3906891" cy="275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5959494" y="3538539"/>
            <a:ext cx="2592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RC2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传输方向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--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输出：</a:t>
            </a:r>
            <a:r>
              <a:rPr lang="en-US" altLang="zh-CN" sz="2000" b="1" dirty="0" smtClean="0"/>
              <a:t> 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TRISC2=0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；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59494" y="4232286"/>
            <a:ext cx="2592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RC2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输出高电平：</a:t>
            </a:r>
            <a:r>
              <a:rPr lang="en-US" altLang="zh-CN" sz="2000" b="1" dirty="0" smtClean="0"/>
              <a:t> 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RC2=1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；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59494" y="4962546"/>
            <a:ext cx="2592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RC2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输出低电平：</a:t>
            </a:r>
            <a:r>
              <a:rPr lang="en-US" altLang="zh-CN" sz="2000" b="1" dirty="0" smtClean="0"/>
              <a:t> 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RC2=0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；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28662" y="428604"/>
            <a:ext cx="7912126" cy="59864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6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软件设计为：</a:t>
            </a:r>
            <a:endParaRPr lang="en-US" altLang="zh-CN" sz="2600" b="1" dirty="0" smtClean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18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1" dirty="0" err="1" smtClean="0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 main()</a:t>
            </a:r>
          </a:p>
          <a:p>
            <a:pPr>
              <a:buNone/>
            </a:pP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{</a:t>
            </a:r>
          </a:p>
          <a:p>
            <a:pPr>
              <a:buNone/>
            </a:pP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TRISC2 = 0;       //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设置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RC2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为输出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(1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输入，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	while(1)</a:t>
            </a:r>
          </a:p>
          <a:p>
            <a:pPr>
              <a:buNone/>
            </a:pP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   {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	RC2 =1;	      // RC2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输出高电平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+5V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，亮灯</a:t>
            </a:r>
          </a:p>
          <a:p>
            <a:pPr>
              <a:buNone/>
            </a:pP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delay();                 //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延时</a:t>
            </a:r>
          </a:p>
          <a:p>
            <a:pPr>
              <a:buNone/>
            </a:pP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RC2 =0;       	// RC2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输出低电平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0V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，灭灯</a:t>
            </a:r>
          </a:p>
          <a:p>
            <a:pPr>
              <a:buNone/>
            </a:pP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delay();                 //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延时</a:t>
            </a:r>
          </a:p>
          <a:p>
            <a:pPr>
              <a:buNone/>
            </a:pP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>
              <a:buNone/>
            </a:pP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 eaLnBrk="1" hangingPunct="1">
              <a:buFontTx/>
              <a:buNone/>
            </a:pPr>
            <a:endParaRPr lang="zh-CN" altLang="en-US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F21798-1249-4FFC-8374-C9BF2B3FF2B6}" type="slidenum">
              <a:rPr lang="en-US" altLang="zh-CN">
                <a:ea typeface="宋体" charset="-122"/>
              </a:rPr>
              <a:pPr>
                <a:defRPr/>
              </a:pPr>
              <a:t>25</a:t>
            </a:fld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1448"/>
            <a:ext cx="8401080" cy="56547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、实现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个发光二极管流水灯功能。</a:t>
            </a:r>
            <a:endParaRPr lang="en-US" altLang="zh-CN" sz="24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硬件分析：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个发光二极管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D4-D9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连接着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RC2-RC7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引脚；依次对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RC2-RC7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引脚输出高电平，再输出低电平，使灯依次点亮。</a:t>
            </a:r>
            <a:endParaRPr lang="zh-CN" altLang="en-US" sz="2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648" y="2235893"/>
            <a:ext cx="3103605" cy="462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 6"/>
          <p:cNvSpPr/>
          <p:nvPr/>
        </p:nvSpPr>
        <p:spPr bwMode="auto">
          <a:xfrm>
            <a:off x="993726" y="2698740"/>
            <a:ext cx="2857520" cy="631826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54565" y="2370123"/>
            <a:ext cx="3213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PORTC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个端口都是输出：</a:t>
            </a:r>
            <a:r>
              <a:rPr lang="en-US" altLang="zh-CN" sz="2000" b="1" dirty="0" smtClean="0"/>
              <a:t> 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TRISC=0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；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4565" y="3100383"/>
            <a:ext cx="3213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D4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点亮再熄灭：</a:t>
            </a:r>
            <a:r>
              <a:rPr lang="en-US" altLang="zh-CN" sz="2000" b="1" dirty="0" smtClean="0"/>
              <a:t> 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RC2=1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；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delay();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RC2=0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；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delay();</a:t>
            </a:r>
          </a:p>
          <a:p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957213" y="3246435"/>
            <a:ext cx="2857520" cy="631826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18052" y="4706955"/>
            <a:ext cx="32131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D5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点亮再熄灭：</a:t>
            </a:r>
            <a:r>
              <a:rPr lang="en-US" altLang="zh-CN" sz="2000" b="1" dirty="0" smtClean="0"/>
              <a:t> 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RC3=1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；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delay();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RC3=0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；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delay();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…….</a:t>
            </a:r>
          </a:p>
          <a:p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9" grpId="0"/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28662" y="428604"/>
            <a:ext cx="7912126" cy="5986484"/>
          </a:xfrm>
        </p:spPr>
        <p:txBody>
          <a:bodyPr>
            <a:noAutofit/>
          </a:bodyPr>
          <a:lstStyle/>
          <a:p>
            <a:pPr marL="914400" lvl="1" indent="-514350" algn="ctr">
              <a:buNone/>
            </a:pPr>
            <a:r>
              <a:rPr lang="zh-CN" altLang="en-US" sz="24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方式</a:t>
            </a:r>
            <a:r>
              <a:rPr lang="en-US" altLang="zh-CN" sz="24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1(</a:t>
            </a:r>
            <a:r>
              <a:rPr lang="zh-CN" altLang="en-US" sz="24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按位控制</a:t>
            </a:r>
            <a:r>
              <a:rPr lang="en-US" altLang="zh-CN" sz="24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sz="2400" b="1" dirty="0" smtClean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1" dirty="0" err="1" smtClean="0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 main()</a:t>
            </a:r>
          </a:p>
          <a:p>
            <a:pPr>
              <a:buNone/>
            </a:pP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{</a:t>
            </a:r>
          </a:p>
          <a:p>
            <a:pPr>
              <a:buNone/>
            </a:pP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TRISC = 0;       //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设置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PORTC8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个端口都为输出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(1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输入，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  while(1)</a:t>
            </a:r>
          </a:p>
          <a:p>
            <a:pPr>
              <a:buNone/>
            </a:pP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   {</a:t>
            </a:r>
          </a:p>
          <a:p>
            <a:pPr lvl="2"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RC2=1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；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delay();</a:t>
            </a:r>
          </a:p>
          <a:p>
            <a:pPr lvl="2"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RC2=0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；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delay();</a:t>
            </a:r>
          </a:p>
          <a:p>
            <a:pPr lvl="2"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RC3=1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；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delay();</a:t>
            </a:r>
          </a:p>
          <a:p>
            <a:pPr lvl="2"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RC3=0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；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delay();</a:t>
            </a:r>
          </a:p>
          <a:p>
            <a:pPr lvl="2"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…….</a:t>
            </a:r>
          </a:p>
          <a:p>
            <a:pPr>
              <a:buNone/>
            </a:pP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	}</a:t>
            </a:r>
          </a:p>
          <a:p>
            <a:pPr>
              <a:buNone/>
            </a:pP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 eaLnBrk="1" hangingPunct="1">
              <a:buFontTx/>
              <a:buNone/>
            </a:pPr>
            <a:endParaRPr lang="zh-CN" altLang="en-US" sz="20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F21798-1249-4FFC-8374-C9BF2B3FF2B6}" type="slidenum">
              <a:rPr lang="en-US" altLang="zh-CN">
                <a:ea typeface="宋体" charset="-122"/>
              </a:rPr>
              <a:pPr>
                <a:defRPr/>
              </a:pPr>
              <a:t>27</a:t>
            </a:fld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9518" y="1128681"/>
            <a:ext cx="8401080" cy="571504"/>
          </a:xfrm>
        </p:spPr>
        <p:txBody>
          <a:bodyPr>
            <a:normAutofit/>
          </a:bodyPr>
          <a:lstStyle/>
          <a:p>
            <a:pPr marL="914400" lvl="1" indent="-514350" algn="ctr">
              <a:buNone/>
            </a:pPr>
            <a:r>
              <a:rPr lang="zh-CN" altLang="en-US" sz="24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方式</a:t>
            </a:r>
            <a:r>
              <a:rPr lang="en-US" altLang="zh-CN" sz="24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（按字节控制）：</a:t>
            </a:r>
            <a:endParaRPr lang="zh-CN" altLang="en-US" sz="2400" b="1" dirty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98398"/>
              </p:ext>
            </p:extLst>
          </p:nvPr>
        </p:nvGraphicFramePr>
        <p:xfrm>
          <a:off x="719572" y="2151045"/>
          <a:ext cx="7967227" cy="35923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02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2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5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55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035">
                  <a:extLst>
                    <a:ext uri="{9D8B030D-6E8A-4147-A177-3AD203B41FA5}">
                      <a16:colId xmlns:a16="http://schemas.microsoft.com/office/drawing/2014/main" val="3438669465"/>
                    </a:ext>
                  </a:extLst>
                </a:gridCol>
                <a:gridCol w="782597">
                  <a:extLst>
                    <a:ext uri="{9D8B030D-6E8A-4147-A177-3AD203B41FA5}">
                      <a16:colId xmlns:a16="http://schemas.microsoft.com/office/drawing/2014/main" val="927916830"/>
                    </a:ext>
                  </a:extLst>
                </a:gridCol>
              </a:tblGrid>
              <a:tr h="44903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发光</a:t>
                      </a:r>
                      <a:r>
                        <a:rPr lang="en-US" altLang="zh-CN" b="1" dirty="0" smtClean="0"/>
                        <a:t>LED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×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×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03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端口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RC7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RC6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RC5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RC4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RC3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RC2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RC1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RC0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03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输出值</a:t>
                      </a:r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输出值</a:t>
                      </a:r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输出值</a:t>
                      </a:r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输出值</a:t>
                      </a:r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输出值</a:t>
                      </a:r>
                      <a:r>
                        <a:rPr lang="en-US" altLang="zh-CN" b="1" dirty="0" smtClean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输出值</a:t>
                      </a:r>
                      <a:r>
                        <a:rPr lang="en-US" altLang="zh-CN" b="1" dirty="0" smtClean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2" name="直接连接符 11"/>
          <p:cNvCxnSpPr/>
          <p:nvPr/>
        </p:nvCxnSpPr>
        <p:spPr>
          <a:xfrm rot="10800000">
            <a:off x="423052" y="5535566"/>
            <a:ext cx="285752" cy="15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 flipH="1" flipV="1">
            <a:off x="-698565" y="4427483"/>
            <a:ext cx="2214578" cy="15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07930" y="3319400"/>
            <a:ext cx="28575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544" y="252369"/>
            <a:ext cx="8204257" cy="6391341"/>
          </a:xfrm>
        </p:spPr>
        <p:txBody>
          <a:bodyPr rtlCol="0">
            <a:noAutofit/>
          </a:bodyPr>
          <a:lstStyle/>
          <a:p>
            <a:pPr>
              <a:buNone/>
              <a:defRPr/>
            </a:pPr>
            <a:r>
              <a:rPr lang="en-US" altLang="zh-CN" sz="20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ledcode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[6]={	0b00000100,</a:t>
            </a:r>
          </a:p>
          <a:p>
            <a:pPr>
              <a:buNone/>
              <a:defRPr/>
            </a:pPr>
            <a:r>
              <a:rPr lang="en-US" altLang="zh-CN" sz="2000" b="1" dirty="0" smtClean="0">
                <a:solidFill>
                  <a:srgbClr val="FF0000"/>
                </a:solidFill>
              </a:rPr>
              <a:t>			0b00001000,</a:t>
            </a:r>
          </a:p>
          <a:p>
            <a:pPr>
              <a:buNone/>
              <a:defRPr/>
            </a:pPr>
            <a:r>
              <a:rPr lang="en-US" altLang="zh-CN" sz="2000" b="1" dirty="0" smtClean="0">
                <a:solidFill>
                  <a:srgbClr val="FF0000"/>
                </a:solidFill>
              </a:rPr>
              <a:t>			0b00010000, </a:t>
            </a:r>
          </a:p>
          <a:p>
            <a:pPr>
              <a:buNone/>
              <a:defRPr/>
            </a:pPr>
            <a:r>
              <a:rPr lang="en-US" altLang="zh-CN" sz="2000" b="1" dirty="0" smtClean="0">
                <a:solidFill>
                  <a:srgbClr val="FF0000"/>
                </a:solidFill>
              </a:rPr>
              <a:t>			 0b00100000, </a:t>
            </a:r>
          </a:p>
          <a:p>
            <a:pPr>
              <a:buNone/>
              <a:defRPr/>
            </a:pPr>
            <a:r>
              <a:rPr lang="en-US" altLang="zh-CN" sz="2000" b="1" dirty="0" smtClean="0">
                <a:solidFill>
                  <a:srgbClr val="FF0000"/>
                </a:solidFill>
              </a:rPr>
              <a:t>			 0b01000000, </a:t>
            </a:r>
          </a:p>
          <a:p>
            <a:pPr>
              <a:buNone/>
              <a:defRPr/>
            </a:pPr>
            <a:r>
              <a:rPr lang="en-US" altLang="zh-CN" sz="2000" b="1" dirty="0" smtClean="0">
                <a:solidFill>
                  <a:srgbClr val="FF0000"/>
                </a:solidFill>
              </a:rPr>
              <a:t>			 0b10000000};	//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存放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6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个输出值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000" b="1" dirty="0" smtClean="0"/>
              <a:t>int main(void)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000" b="1" dirty="0" smtClean="0"/>
              <a:t>{</a:t>
            </a:r>
          </a:p>
          <a:p>
            <a:pPr>
              <a:buNone/>
              <a:defRPr/>
            </a:pPr>
            <a:r>
              <a:rPr lang="en-US" altLang="zh-CN" sz="2000" b="1" dirty="0" smtClean="0"/>
              <a:t>	TRISE =0; 			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设置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RE0-RE5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为输出</a:t>
            </a:r>
            <a:endParaRPr lang="en-US" altLang="zh-CN" sz="2000" b="1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FF0000"/>
                </a:solidFill>
              </a:rPr>
              <a:t>	</a:t>
            </a:r>
            <a:r>
              <a:rPr lang="en-US" altLang="zh-CN" sz="2000" b="1" dirty="0" smtClean="0"/>
              <a:t>while(1)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000" b="1" dirty="0" smtClean="0"/>
              <a:t>	{</a:t>
            </a:r>
          </a:p>
          <a:p>
            <a:pPr>
              <a:buNone/>
              <a:defRPr/>
            </a:pPr>
            <a:r>
              <a:rPr lang="en-US" altLang="zh-CN" sz="2000" b="1" dirty="0" smtClean="0"/>
              <a:t>	 	for (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=0;i&lt;6;i++)</a:t>
            </a:r>
          </a:p>
          <a:p>
            <a:pPr>
              <a:buNone/>
              <a:defRPr/>
            </a:pPr>
            <a:r>
              <a:rPr lang="en-US" altLang="zh-CN" sz="2000" b="1" dirty="0" smtClean="0"/>
              <a:t>		{</a:t>
            </a:r>
          </a:p>
          <a:p>
            <a:pPr>
              <a:buNone/>
              <a:defRPr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	LATE=ledcode[i];		//6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个输出值依次输出循环点灯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buNone/>
              <a:defRPr/>
            </a:pPr>
            <a:r>
              <a:rPr lang="en-US" altLang="zh-CN" sz="2000" b="1" dirty="0" smtClean="0">
                <a:solidFill>
                  <a:srgbClr val="FF0000"/>
                </a:solidFill>
              </a:rPr>
              <a:t>	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 	delay();           	//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延时</a:t>
            </a:r>
            <a:endParaRPr lang="zh-CN" altLang="en-US" sz="2000" b="1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000" b="1" dirty="0" smtClean="0"/>
              <a:t>		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000" b="1" dirty="0" smtClean="0"/>
              <a:t>	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4.2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软件开发数据流图</a:t>
            </a:r>
            <a:endParaRPr lang="zh-CN" altLang="en-US" sz="36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30" y="1277570"/>
            <a:ext cx="6316749" cy="583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67"/>
          <p:cNvSpPr>
            <a:spLocks noChangeArrowheads="1"/>
          </p:cNvSpPr>
          <p:nvPr/>
        </p:nvSpPr>
        <p:spPr bwMode="auto">
          <a:xfrm>
            <a:off x="3403584" y="1384272"/>
            <a:ext cx="2044728" cy="657234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Oval 67"/>
          <p:cNvSpPr>
            <a:spLocks noChangeArrowheads="1"/>
          </p:cNvSpPr>
          <p:nvPr/>
        </p:nvSpPr>
        <p:spPr bwMode="auto">
          <a:xfrm>
            <a:off x="1066752" y="3575052"/>
            <a:ext cx="2044728" cy="657234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Oval 67"/>
          <p:cNvSpPr>
            <a:spLocks noChangeArrowheads="1"/>
          </p:cNvSpPr>
          <p:nvPr/>
        </p:nvSpPr>
        <p:spPr bwMode="auto">
          <a:xfrm>
            <a:off x="3367071" y="5838858"/>
            <a:ext cx="2044728" cy="657234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9518" y="1128681"/>
            <a:ext cx="8401080" cy="571504"/>
          </a:xfrm>
        </p:spPr>
        <p:txBody>
          <a:bodyPr>
            <a:normAutofit/>
          </a:bodyPr>
          <a:lstStyle/>
          <a:p>
            <a:pPr marL="914400" lvl="1" indent="-514350">
              <a:buNone/>
            </a:pPr>
            <a:r>
              <a:rPr lang="zh-CN" altLang="en-US" sz="24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方式</a:t>
            </a:r>
            <a:r>
              <a:rPr lang="en-US" altLang="zh-CN" sz="24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（按字节移位控制）：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不推荐，自学</a:t>
            </a:r>
            <a:endParaRPr lang="zh-CN" altLang="en-US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143116"/>
          <a:ext cx="7500988" cy="35923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37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7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7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46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903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发光</a:t>
                      </a:r>
                      <a:r>
                        <a:rPr lang="en-US" altLang="zh-CN" b="1" dirty="0" smtClean="0"/>
                        <a:t>LED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D4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03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端口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RC7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RC6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RC5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RC4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RC3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RC2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03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输出值</a:t>
                      </a:r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输出值</a:t>
                      </a:r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输出值</a:t>
                      </a:r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输出值</a:t>
                      </a:r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输出值</a:t>
                      </a:r>
                      <a:r>
                        <a:rPr lang="en-US" altLang="zh-CN" b="1" dirty="0" smtClean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输出值</a:t>
                      </a:r>
                      <a:r>
                        <a:rPr lang="en-US" altLang="zh-CN" b="1" dirty="0" smtClean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2" name="直接连接符 11"/>
          <p:cNvCxnSpPr/>
          <p:nvPr/>
        </p:nvCxnSpPr>
        <p:spPr>
          <a:xfrm rot="10800000">
            <a:off x="226953" y="5400702"/>
            <a:ext cx="285752" cy="15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 flipH="1" flipV="1">
            <a:off x="-879542" y="4316417"/>
            <a:ext cx="2214578" cy="15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26953" y="3246435"/>
            <a:ext cx="28575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0800000" flipV="1">
            <a:off x="2214546" y="3357562"/>
            <a:ext cx="5286412" cy="2286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9" y="714356"/>
            <a:ext cx="7972452" cy="5929354"/>
          </a:xfrm>
        </p:spPr>
        <p:txBody>
          <a:bodyPr rtlCol="0">
            <a:normAutofit fontScale="77500" lnSpcReduction="20000"/>
          </a:bodyPr>
          <a:lstStyle/>
          <a:p>
            <a:pPr>
              <a:buNone/>
              <a:defRPr/>
            </a:pPr>
            <a:r>
              <a:rPr lang="zh-CN" altLang="en-US" b="1" dirty="0" smtClean="0"/>
              <a:t>	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  <a:defRPr/>
            </a:pPr>
            <a:r>
              <a:rPr lang="en-US" altLang="zh-CN" sz="3100" b="1" dirty="0" err="1" smtClean="0">
                <a:solidFill>
                  <a:srgbClr val="3027DD"/>
                </a:solidFill>
              </a:rPr>
              <a:t>int</a:t>
            </a:r>
            <a:r>
              <a:rPr lang="en-US" altLang="zh-CN" sz="3100" b="1" dirty="0" smtClean="0">
                <a:solidFill>
                  <a:srgbClr val="3027DD"/>
                </a:solidFill>
              </a:rPr>
              <a:t> led=0b00000100; 	//</a:t>
            </a:r>
            <a:r>
              <a:rPr lang="zh-CN" altLang="en-US" sz="3100" b="1" dirty="0" smtClean="0">
                <a:solidFill>
                  <a:srgbClr val="3027DD"/>
                </a:solidFill>
              </a:rPr>
              <a:t>存放输出值，初值是第一个输出值</a:t>
            </a:r>
            <a:endParaRPr lang="en-US" altLang="zh-CN" sz="3100" b="1" dirty="0" smtClean="0">
              <a:solidFill>
                <a:srgbClr val="3027DD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b="1" dirty="0" smtClean="0"/>
              <a:t>int main(void)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b="1" dirty="0" smtClean="0"/>
              <a:t>{</a:t>
            </a:r>
          </a:p>
          <a:p>
            <a:pPr>
              <a:buNone/>
              <a:defRPr/>
            </a:pPr>
            <a:r>
              <a:rPr lang="en-US" altLang="zh-CN" b="1" dirty="0" smtClean="0"/>
              <a:t>	TRISE =0;	 	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设置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RC0-RC7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为输出</a:t>
            </a:r>
            <a:endParaRPr lang="en-US" altLang="zh-CN" b="1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	</a:t>
            </a:r>
            <a:r>
              <a:rPr lang="en-US" altLang="zh-CN" b="1" dirty="0" smtClean="0"/>
              <a:t>while(1)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b="1" dirty="0" smtClean="0"/>
              <a:t>	{</a:t>
            </a:r>
          </a:p>
          <a:p>
            <a:pPr>
              <a:buNone/>
              <a:defRPr/>
            </a:pPr>
            <a:r>
              <a:rPr lang="en-US" altLang="zh-CN" b="1" dirty="0" smtClean="0"/>
              <a:t>	 </a:t>
            </a:r>
            <a:r>
              <a:rPr lang="en-US" altLang="zh-CN" b="1" dirty="0" smtClean="0">
                <a:solidFill>
                  <a:srgbClr val="FF0000"/>
                </a:solidFill>
              </a:rPr>
              <a:t>LATC =led; 	</a:t>
            </a:r>
            <a:r>
              <a:rPr lang="en-US" altLang="zh-CN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点灯</a:t>
            </a:r>
            <a:endParaRPr lang="en-US" altLang="zh-CN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  <a:defRPr/>
            </a:pPr>
            <a:r>
              <a:rPr lang="en-US" altLang="zh-CN" b="1" dirty="0" smtClean="0"/>
              <a:t>	 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delay(); 	//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延时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b="1" dirty="0" smtClean="0"/>
          </a:p>
          <a:p>
            <a:pPr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</a:rPr>
              <a:t>	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led = led&lt;&lt;1;	   </a:t>
            </a:r>
            <a:r>
              <a:rPr lang="en-US" altLang="zh-CN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左移</a:t>
            </a:r>
            <a:r>
              <a:rPr lang="en-US" altLang="zh-CN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位，改变为下个输出值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  	 if (led == 0) led </a:t>
            </a:r>
            <a:r>
              <a:rPr lang="en-US" altLang="zh-CN" sz="3100" b="1" dirty="0" smtClean="0">
                <a:solidFill>
                  <a:srgbClr val="FF0000"/>
                </a:solidFill>
              </a:rPr>
              <a:t>= 0b00000100;    </a:t>
            </a:r>
          </a:p>
          <a:p>
            <a:pPr>
              <a:buNone/>
              <a:defRPr/>
            </a:pPr>
            <a:r>
              <a:rPr lang="en-US" altLang="zh-CN" sz="3100" b="1" dirty="0" smtClean="0">
                <a:solidFill>
                  <a:srgbClr val="FF0000"/>
                </a:solidFill>
              </a:rPr>
              <a:t>				//</a:t>
            </a:r>
            <a:r>
              <a:rPr lang="zh-CN" altLang="en-US" sz="31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3100" b="1" dirty="0" smtClean="0">
                <a:solidFill>
                  <a:srgbClr val="FF0000"/>
                </a:solidFill>
              </a:rPr>
              <a:t>6</a:t>
            </a:r>
            <a:r>
              <a:rPr lang="zh-CN" altLang="en-US" sz="3100" b="1" dirty="0" smtClean="0">
                <a:solidFill>
                  <a:srgbClr val="FF0000"/>
                </a:solidFill>
              </a:rPr>
              <a:t>个灯亮后，重新从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个灯点亮</a:t>
            </a:r>
            <a:endParaRPr lang="en-US" altLang="zh-CN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b="1" dirty="0" smtClean="0">
                <a:solidFill>
                  <a:srgbClr val="3027DD"/>
                </a:solidFill>
              </a:rPr>
              <a:t>	</a:t>
            </a:r>
            <a:r>
              <a:rPr lang="en-US" altLang="zh-CN" b="1" dirty="0" smtClean="0"/>
              <a:t>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b="1" dirty="0" smtClean="0"/>
              <a:t>}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434934"/>
            <a:ext cx="8715436" cy="569122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实现按键识别功能。分别按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K1—K4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按键，使对应的发光二极管点亮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1S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6291" y="1201707"/>
            <a:ext cx="6681879" cy="5416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17500"/>
            <a:ext cx="8229600" cy="5508664"/>
          </a:xfrm>
        </p:spPr>
        <p:txBody>
          <a:bodyPr/>
          <a:lstStyle/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charset="-122"/>
              </a:rPr>
              <a:t>常见键盘：触摸式键盘、薄膜键盘和按键式键盘，最常用的是按键式键盘。</a:t>
            </a: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charset="-122"/>
              </a:rPr>
              <a:t>按键实质上是一个开关，通过开关机械触点的断开、闭合实现开和关，其电压输出波形如图所示：</a:t>
            </a:r>
            <a:endParaRPr lang="en-US" altLang="zh-CN" sz="2400" b="1" dirty="0" smtClean="0">
              <a:ea typeface="宋体" charset="-122"/>
            </a:endParaRP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endParaRPr lang="en-US" altLang="zh-CN" sz="2400" b="1" dirty="0" smtClean="0">
              <a:ea typeface="宋体" charset="-122"/>
            </a:endParaRP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endParaRPr lang="en-US" altLang="zh-CN" sz="2400" b="1" dirty="0" smtClean="0">
              <a:ea typeface="宋体" charset="-122"/>
            </a:endParaRP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endParaRPr lang="en-US" altLang="zh-CN" sz="2400" b="1" dirty="0" smtClean="0">
              <a:ea typeface="宋体" charset="-122"/>
            </a:endParaRP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charset="-122"/>
              </a:rPr>
              <a:t>按键的闭合和断开过程中</a:t>
            </a:r>
            <a:r>
              <a:rPr lang="en-US" altLang="zh-CN" sz="2400" b="1" dirty="0" err="1" smtClean="0">
                <a:ea typeface="宋体" charset="-122"/>
              </a:rPr>
              <a:t>cunz</a:t>
            </a:r>
            <a:r>
              <a:rPr lang="en-US" altLang="zh-CN" sz="2400" b="1" dirty="0" smtClean="0">
                <a:ea typeface="宋体" charset="-122"/>
              </a:rPr>
              <a:t> </a:t>
            </a:r>
            <a:r>
              <a:rPr lang="zh-CN" altLang="en-US" sz="2400" b="1" dirty="0" smtClean="0">
                <a:ea typeface="宋体" charset="-122"/>
              </a:rPr>
              <a:t>抖动期，抖动时间长短与开关的机械特性有关，一般为</a:t>
            </a:r>
            <a:r>
              <a:rPr lang="en-US" altLang="zh-CN" sz="2400" b="1" dirty="0" smtClean="0">
                <a:ea typeface="宋体" charset="-122"/>
              </a:rPr>
              <a:t>5</a:t>
            </a:r>
            <a:r>
              <a:rPr lang="zh-CN" altLang="en-US" sz="2400" b="1" dirty="0" smtClean="0">
                <a:ea typeface="宋体" charset="-122"/>
              </a:rPr>
              <a:t>～</a:t>
            </a:r>
            <a:r>
              <a:rPr lang="en-US" altLang="zh-CN" sz="2400" b="1" dirty="0" smtClean="0">
                <a:ea typeface="宋体" charset="-122"/>
              </a:rPr>
              <a:t>10ms</a:t>
            </a:r>
            <a:r>
              <a:rPr lang="zh-CN" altLang="en-US" sz="2400" b="1" dirty="0" smtClean="0">
                <a:ea typeface="宋体" charset="-122"/>
              </a:rPr>
              <a:t>。去抖动的常用方法是用软件延时来消除按键抖动。</a:t>
            </a:r>
          </a:p>
          <a:p>
            <a:pPr>
              <a:buNone/>
            </a:pPr>
            <a:endParaRPr lang="zh-CN" altLang="en-US" sz="2400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5168" y="2808279"/>
            <a:ext cx="43338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80986"/>
            <a:ext cx="8229600" cy="5545177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硬件分析：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按键</a:t>
            </a:r>
            <a:r>
              <a:rPr lang="en-US" altLang="zh-CN" sz="24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K1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连接在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RB0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引脚，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		     K1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没有按下时，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RB0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输入为高电平（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=1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）；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		     K1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按下时，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RB0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输入为低电平（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=0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）。</a:t>
            </a:r>
            <a:endParaRPr lang="zh-CN" altLang="en-US" sz="2400" dirty="0" smtClean="0"/>
          </a:p>
          <a:p>
            <a:pPr>
              <a:buNone/>
            </a:pPr>
            <a:endParaRPr lang="zh-CN" altLang="en-US" sz="2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083" y="2735253"/>
            <a:ext cx="3238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484825" y="2698740"/>
            <a:ext cx="2592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RB0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传输方向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--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输入：</a:t>
            </a:r>
            <a:r>
              <a:rPr lang="en-US" altLang="zh-CN" sz="2000" b="1" dirty="0" smtClean="0"/>
              <a:t> 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TRISB0=1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；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4364" y="3611565"/>
            <a:ext cx="28845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两次判断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RB0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是否为低，中间加入延时消抖来实现按键按下的识别：</a:t>
            </a:r>
            <a:r>
              <a:rPr lang="en-US" altLang="zh-CN" sz="2000" b="1" dirty="0" smtClean="0"/>
              <a:t> 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if(RB0==0)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    {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        delay(10);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        if(RB0==0)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        {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	…..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6BC15-B95F-4A29-AAA7-9F121E5968A7}" type="slidenum">
              <a:rPr lang="en-US" altLang="zh-CN">
                <a:ea typeface="宋体" charset="-122"/>
              </a:rPr>
              <a:pPr>
                <a:defRPr/>
              </a:pPr>
              <a:t>35</a:t>
            </a:fld>
            <a:endParaRPr lang="en-US" altLang="zh-CN">
              <a:ea typeface="宋体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357166"/>
            <a:ext cx="8215340" cy="6311922"/>
          </a:xfrm>
        </p:spPr>
        <p:txBody>
          <a:bodyPr rtlCol="0">
            <a:noAutofit/>
          </a:bodyPr>
          <a:lstStyle/>
          <a:p>
            <a:pPr>
              <a:buNone/>
              <a:defRPr/>
            </a:pPr>
            <a:r>
              <a:rPr lang="en-US" altLang="zh-CN" sz="2000" b="1" dirty="0" smtClean="0">
                <a:latin typeface="+mj-lt"/>
                <a:ea typeface="楷体_GB2312" pitchFamily="49" charset="-122"/>
              </a:rPr>
              <a:t>TRISC =0; 			 //PORTC</a:t>
            </a:r>
            <a:r>
              <a:rPr lang="zh-CN" altLang="en-US" sz="2000" b="1" dirty="0" smtClean="0">
                <a:latin typeface="+mj-lt"/>
                <a:ea typeface="楷体_GB2312" pitchFamily="49" charset="-122"/>
              </a:rPr>
              <a:t>设置为输出</a:t>
            </a:r>
            <a:endParaRPr lang="en-US" altLang="zh-CN" sz="2000" b="1" dirty="0" smtClean="0">
              <a:latin typeface="+mj-lt"/>
              <a:ea typeface="楷体_GB2312" pitchFamily="49" charset="-122"/>
            </a:endParaRPr>
          </a:p>
          <a:p>
            <a:pPr>
              <a:buNone/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a typeface="楷体_GB2312" pitchFamily="49" charset="-122"/>
              </a:rPr>
              <a:t>TRISB0=1; 		 	//RB0</a:t>
            </a:r>
            <a:r>
              <a:rPr lang="zh-CN" altLang="en-US" sz="2000" b="1" dirty="0" smtClean="0">
                <a:solidFill>
                  <a:srgbClr val="FF0000"/>
                </a:solidFill>
                <a:ea typeface="楷体_GB2312" pitchFamily="49" charset="-122"/>
              </a:rPr>
              <a:t>设置为输人</a:t>
            </a:r>
            <a:endParaRPr lang="en-US" altLang="zh-CN" sz="2000" b="1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buNone/>
              <a:defRPr/>
            </a:pPr>
            <a:r>
              <a:rPr lang="en-US" altLang="zh-CN" sz="2000" b="1" dirty="0" smtClean="0">
                <a:latin typeface="+mj-lt"/>
                <a:ea typeface="楷体_GB2312" pitchFamily="49" charset="-122"/>
              </a:rPr>
              <a:t>while(1)</a:t>
            </a:r>
          </a:p>
          <a:p>
            <a:pPr>
              <a:buNone/>
              <a:defRPr/>
            </a:pPr>
            <a:r>
              <a:rPr lang="en-US" altLang="zh-CN" sz="2000" b="1" dirty="0" smtClean="0">
                <a:latin typeface="+mj-lt"/>
                <a:ea typeface="楷体_GB2312" pitchFamily="49" charset="-122"/>
              </a:rPr>
              <a:t>{    </a:t>
            </a:r>
          </a:p>
          <a:p>
            <a:pPr>
              <a:buNone/>
            </a:pPr>
            <a:r>
              <a:rPr lang="en-US" altLang="zh-CN" sz="2000" b="1" dirty="0" smtClean="0">
                <a:latin typeface="+mj-lt"/>
                <a:ea typeface="楷体_GB2312" pitchFamily="49" charset="-122"/>
              </a:rPr>
              <a:t>		</a:t>
            </a:r>
            <a:r>
              <a:rPr lang="en-US" altLang="zh-CN" sz="2000" b="1" dirty="0" smtClean="0"/>
              <a:t>if(RB0==0)		</a:t>
            </a:r>
            <a:r>
              <a:rPr lang="en-US" altLang="zh-CN" sz="2000" b="1" dirty="0" smtClean="0">
                <a:ea typeface="楷体_GB2312" pitchFamily="49" charset="-122"/>
              </a:rPr>
              <a:t> //</a:t>
            </a:r>
            <a:r>
              <a:rPr lang="zh-CN" altLang="en-US" sz="2000" b="1" dirty="0" smtClean="0">
                <a:ea typeface="楷体_GB2312" pitchFamily="49" charset="-122"/>
              </a:rPr>
              <a:t>查询按键</a:t>
            </a:r>
            <a:r>
              <a:rPr lang="en-US" altLang="zh-CN" sz="2000" b="1" dirty="0" smtClean="0">
                <a:ea typeface="楷体_GB2312" pitchFamily="49" charset="-122"/>
              </a:rPr>
              <a:t>K1</a:t>
            </a:r>
            <a:r>
              <a:rPr lang="zh-CN" altLang="en-US" sz="2000" b="1" dirty="0" smtClean="0">
                <a:ea typeface="楷体_GB2312" pitchFamily="49" charset="-122"/>
              </a:rPr>
              <a:t>是否按下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    		{</a:t>
            </a:r>
          </a:p>
          <a:p>
            <a:pPr>
              <a:buNone/>
            </a:pPr>
            <a:r>
              <a:rPr lang="en-US" altLang="zh-CN" sz="2000" b="1" dirty="0" smtClean="0"/>
              <a:t>        		delay(10);		</a:t>
            </a:r>
            <a:r>
              <a:rPr lang="en-US" altLang="zh-CN" sz="2000" b="1" dirty="0" smtClean="0">
                <a:ea typeface="楷体_GB2312" pitchFamily="49" charset="-122"/>
              </a:rPr>
              <a:t> //</a:t>
            </a:r>
            <a:r>
              <a:rPr lang="zh-CN" altLang="en-US" sz="2000" b="1" dirty="0" smtClean="0">
                <a:ea typeface="楷体_GB2312" pitchFamily="49" charset="-122"/>
              </a:rPr>
              <a:t>延时消抖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        		if(RB0==0)		</a:t>
            </a:r>
            <a:r>
              <a:rPr lang="en-US" altLang="zh-CN" sz="2000" b="1" dirty="0" smtClean="0">
                <a:ea typeface="楷体_GB2312" pitchFamily="49" charset="-122"/>
              </a:rPr>
              <a:t> //</a:t>
            </a:r>
            <a:r>
              <a:rPr lang="zh-CN" altLang="en-US" sz="2000" b="1" dirty="0" smtClean="0">
                <a:ea typeface="楷体_GB2312" pitchFamily="49" charset="-122"/>
              </a:rPr>
              <a:t>再次查询按键</a:t>
            </a:r>
            <a:r>
              <a:rPr lang="en-US" altLang="zh-CN" sz="2000" b="1" dirty="0" smtClean="0">
                <a:ea typeface="楷体_GB2312" pitchFamily="49" charset="-122"/>
              </a:rPr>
              <a:t>K1</a:t>
            </a:r>
            <a:r>
              <a:rPr lang="zh-CN" altLang="en-US" sz="2000" b="1" dirty="0" smtClean="0">
                <a:ea typeface="楷体_GB2312" pitchFamily="49" charset="-122"/>
              </a:rPr>
              <a:t>是否按下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       	 	{</a:t>
            </a:r>
          </a:p>
          <a:p>
            <a:pPr>
              <a:buNone/>
              <a:defRPr/>
            </a:pPr>
            <a:r>
              <a:rPr lang="zh-CN" altLang="en-US" sz="2000" b="1" dirty="0" smtClean="0">
                <a:latin typeface="+mj-lt"/>
                <a:ea typeface="楷体_GB2312" pitchFamily="49" charset="-122"/>
              </a:rPr>
              <a:t>		</a:t>
            </a:r>
            <a:r>
              <a:rPr lang="en-US" altLang="zh-CN" sz="2000" b="1" dirty="0" smtClean="0">
                <a:latin typeface="+mj-lt"/>
                <a:ea typeface="楷体_GB2312" pitchFamily="49" charset="-122"/>
              </a:rPr>
              <a:t>		RC2=1</a:t>
            </a:r>
            <a:r>
              <a:rPr lang="zh-CN" altLang="en-US" sz="2000" b="1" dirty="0" smtClean="0">
                <a:latin typeface="+mj-lt"/>
                <a:ea typeface="楷体_GB2312" pitchFamily="49" charset="-122"/>
              </a:rPr>
              <a:t>；</a:t>
            </a:r>
            <a:r>
              <a:rPr lang="en-US" altLang="zh-CN" sz="2000" b="1" dirty="0" smtClean="0">
                <a:latin typeface="+mj-lt"/>
                <a:ea typeface="楷体_GB2312" pitchFamily="49" charset="-122"/>
              </a:rPr>
              <a:t>	</a:t>
            </a:r>
            <a:r>
              <a:rPr lang="en-US" altLang="zh-CN" sz="2000" b="1" dirty="0" smtClean="0">
                <a:ea typeface="楷体_GB2312" pitchFamily="49" charset="-122"/>
              </a:rPr>
              <a:t> //D4</a:t>
            </a:r>
            <a:r>
              <a:rPr lang="zh-CN" altLang="en-US" sz="2000" b="1" dirty="0" smtClean="0">
                <a:ea typeface="楷体_GB2312" pitchFamily="49" charset="-122"/>
              </a:rPr>
              <a:t>亮</a:t>
            </a:r>
            <a:r>
              <a:rPr lang="en-US" altLang="zh-CN" sz="2000" b="1" dirty="0" smtClean="0">
                <a:ea typeface="楷体_GB2312" pitchFamily="49" charset="-122"/>
              </a:rPr>
              <a:t>1S</a:t>
            </a:r>
            <a:endParaRPr lang="en-US" altLang="zh-CN" sz="2000" b="1" dirty="0" smtClean="0">
              <a:latin typeface="+mj-lt"/>
              <a:ea typeface="楷体_GB2312" pitchFamily="49" charset="-122"/>
            </a:endParaRPr>
          </a:p>
          <a:p>
            <a:pPr>
              <a:buNone/>
              <a:defRPr/>
            </a:pPr>
            <a:r>
              <a:rPr lang="en-US" altLang="zh-CN" sz="2000" b="1" dirty="0" smtClean="0">
                <a:latin typeface="+mj-lt"/>
                <a:ea typeface="楷体_GB2312" pitchFamily="49" charset="-122"/>
              </a:rPr>
              <a:t>			</a:t>
            </a:r>
            <a:r>
              <a:rPr lang="en-US" altLang="zh-CN" sz="2000" b="1" dirty="0" smtClean="0"/>
              <a:t> 	delay(1000);	</a:t>
            </a:r>
            <a:endParaRPr lang="en-US" altLang="zh-CN" sz="2000" b="1" dirty="0" smtClean="0">
              <a:ea typeface="楷体_GB2312" pitchFamily="49" charset="-122"/>
            </a:endParaRPr>
          </a:p>
          <a:p>
            <a:pPr>
              <a:buNone/>
              <a:defRPr/>
            </a:pPr>
            <a:r>
              <a:rPr lang="en-US" altLang="zh-CN" sz="2000" b="1" dirty="0" smtClean="0">
                <a:latin typeface="+mj-lt"/>
                <a:ea typeface="楷体_GB2312" pitchFamily="49" charset="-122"/>
              </a:rPr>
              <a:t>				</a:t>
            </a:r>
            <a:r>
              <a:rPr lang="en-US" altLang="zh-CN" sz="2000" b="1" dirty="0" smtClean="0">
                <a:ea typeface="楷体_GB2312" pitchFamily="49" charset="-122"/>
              </a:rPr>
              <a:t> RC2=0</a:t>
            </a:r>
            <a:r>
              <a:rPr lang="zh-CN" altLang="en-US" sz="2000" b="1" dirty="0" smtClean="0">
                <a:ea typeface="楷体_GB2312" pitchFamily="49" charset="-122"/>
              </a:rPr>
              <a:t>；</a:t>
            </a:r>
            <a:endParaRPr lang="en-US" altLang="zh-CN" sz="2000" b="1" dirty="0" smtClean="0">
              <a:latin typeface="+mj-lt"/>
              <a:ea typeface="楷体_GB2312" pitchFamily="49" charset="-122"/>
            </a:endParaRPr>
          </a:p>
          <a:p>
            <a:pPr>
              <a:buNone/>
              <a:defRPr/>
            </a:pPr>
            <a:r>
              <a:rPr lang="en-US" altLang="zh-CN" sz="2000" b="1" dirty="0" smtClean="0">
                <a:latin typeface="+mj-lt"/>
                <a:ea typeface="楷体_GB2312" pitchFamily="49" charset="-122"/>
              </a:rPr>
              <a:t>	  		}</a:t>
            </a:r>
          </a:p>
          <a:p>
            <a:pPr>
              <a:buNone/>
              <a:defRPr/>
            </a:pPr>
            <a:r>
              <a:rPr lang="en-US" altLang="zh-CN" sz="2000" b="1" dirty="0" smtClean="0">
                <a:latin typeface="+mj-lt"/>
                <a:ea typeface="楷体_GB2312" pitchFamily="49" charset="-122"/>
              </a:rPr>
              <a:t>		……</a:t>
            </a:r>
          </a:p>
          <a:p>
            <a:pPr>
              <a:buNone/>
              <a:defRPr/>
            </a:pPr>
            <a:r>
              <a:rPr lang="en-US" altLang="zh-CN" sz="2000" b="1" dirty="0" smtClean="0">
                <a:latin typeface="+mj-lt"/>
                <a:ea typeface="楷体_GB2312" pitchFamily="49" charset="-122"/>
              </a:rPr>
              <a:t>		……	</a:t>
            </a:r>
          </a:p>
          <a:p>
            <a:pPr>
              <a:buNone/>
              <a:defRPr/>
            </a:pPr>
            <a:r>
              <a:rPr lang="en-US" altLang="zh-CN" sz="2000" b="1" dirty="0" smtClean="0">
                <a:latin typeface="+mj-lt"/>
                <a:ea typeface="楷体_GB2312" pitchFamily="49" charset="-122"/>
              </a:rPr>
              <a:t>		}</a:t>
            </a:r>
          </a:p>
          <a:p>
            <a:pPr>
              <a:buNone/>
              <a:defRPr/>
            </a:pPr>
            <a:r>
              <a:rPr lang="en-US" altLang="zh-CN" sz="1600" b="1" dirty="0" smtClean="0">
                <a:latin typeface="+mj-lt"/>
                <a:ea typeface="楷体_GB2312" pitchFamily="49" charset="-122"/>
              </a:rPr>
              <a:t>}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CN" sz="1600" b="1" dirty="0" smtClean="0">
              <a:latin typeface="+mj-lt"/>
              <a:ea typeface="楷体_GB2312" pitchFamily="49" charset="-122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zh-CN" altLang="zh-CN" sz="16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章 系统及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PICkit3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设置</a:t>
            </a:r>
            <a:endParaRPr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6.1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指定</a:t>
            </a:r>
            <a:r>
              <a:rPr lang="zh-CN" altLang="en-US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器件配置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位（系统设置）</a:t>
            </a:r>
            <a:endParaRPr lang="zh-CN" altLang="en-US" sz="36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1421" y="1384272"/>
            <a:ext cx="3140118" cy="505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622662" y="2224071"/>
            <a:ext cx="5367411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步：窗口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→PIC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存储器视图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→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配置位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Oval 67"/>
          <p:cNvSpPr>
            <a:spLocks noChangeArrowheads="1"/>
          </p:cNvSpPr>
          <p:nvPr/>
        </p:nvSpPr>
        <p:spPr bwMode="auto">
          <a:xfrm>
            <a:off x="1541421" y="4378338"/>
            <a:ext cx="2044728" cy="255591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rot="5400000">
            <a:off x="4170359" y="3100384"/>
            <a:ext cx="2227292" cy="15700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67"/>
          <p:cNvSpPr>
            <a:spLocks noChangeArrowheads="1"/>
          </p:cNvSpPr>
          <p:nvPr/>
        </p:nvSpPr>
        <p:spPr bwMode="auto">
          <a:xfrm>
            <a:off x="3476610" y="4999059"/>
            <a:ext cx="1168416" cy="219078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67"/>
          <p:cNvSpPr>
            <a:spLocks noChangeArrowheads="1"/>
          </p:cNvSpPr>
          <p:nvPr/>
        </p:nvSpPr>
        <p:spPr bwMode="auto">
          <a:xfrm>
            <a:off x="1504908" y="1384273"/>
            <a:ext cx="547695" cy="219078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7861" y="4999059"/>
            <a:ext cx="3045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</a:rPr>
              <a:t>系统设置已经在给出的例子中加入，无需再操作，这一节内容只做了解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159260"/>
            <a:ext cx="8229600" cy="1966903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Name </a:t>
            </a:r>
            <a:r>
              <a:rPr lang="zh-CN" altLang="en-US" sz="2400" b="1" dirty="0"/>
              <a:t>（名称）和</a:t>
            </a:r>
            <a:r>
              <a:rPr lang="en-US" altLang="zh-CN" sz="2400" b="1" dirty="0"/>
              <a:t>Field </a:t>
            </a:r>
            <a:r>
              <a:rPr lang="zh-CN" altLang="en-US" sz="2400" b="1" dirty="0"/>
              <a:t>（字段</a:t>
            </a:r>
            <a:r>
              <a:rPr lang="zh-CN" altLang="en-US" sz="2400" b="1" dirty="0" smtClean="0"/>
              <a:t>）：可以帮助查找</a:t>
            </a:r>
            <a:r>
              <a:rPr lang="zh-CN" altLang="en-US" sz="2400" b="1" dirty="0"/>
              <a:t>器件数据手册中的等效设置。</a:t>
            </a:r>
          </a:p>
          <a:p>
            <a:r>
              <a:rPr lang="en-US" altLang="zh-CN" sz="2400" b="1" dirty="0"/>
              <a:t>Category </a:t>
            </a:r>
            <a:r>
              <a:rPr lang="zh-CN" altLang="en-US" sz="2400" b="1" dirty="0"/>
              <a:t>（类别</a:t>
            </a:r>
            <a:r>
              <a:rPr lang="zh-CN" altLang="en-US" sz="2400" b="1" dirty="0" smtClean="0"/>
              <a:t>）：描述设置的控制。</a:t>
            </a:r>
            <a:endParaRPr lang="zh-CN" altLang="en-US" sz="2400" b="1" dirty="0"/>
          </a:p>
          <a:p>
            <a:r>
              <a:rPr lang="en-US" altLang="zh-CN" sz="2400" b="1" dirty="0"/>
              <a:t>Setting </a:t>
            </a:r>
            <a:r>
              <a:rPr lang="zh-CN" altLang="en-US" sz="2400" b="1" dirty="0"/>
              <a:t>（设置</a:t>
            </a:r>
            <a:r>
              <a:rPr lang="zh-CN" altLang="en-US" sz="2400" b="1" dirty="0" smtClean="0"/>
              <a:t>）：显示</a:t>
            </a:r>
            <a:r>
              <a:rPr lang="zh-CN" altLang="en-US" sz="2400" b="1" dirty="0"/>
              <a:t>该设置的当前状态。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770" y="1072182"/>
            <a:ext cx="8848303" cy="3048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602" y="1785915"/>
            <a:ext cx="8846471" cy="390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67"/>
          <p:cNvSpPr>
            <a:spLocks noChangeArrowheads="1"/>
          </p:cNvSpPr>
          <p:nvPr/>
        </p:nvSpPr>
        <p:spPr bwMode="auto">
          <a:xfrm>
            <a:off x="1979577" y="2151045"/>
            <a:ext cx="7010496" cy="182565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Oval 67"/>
          <p:cNvSpPr>
            <a:spLocks noChangeArrowheads="1"/>
          </p:cNvSpPr>
          <p:nvPr/>
        </p:nvSpPr>
        <p:spPr bwMode="auto">
          <a:xfrm>
            <a:off x="1979577" y="2990844"/>
            <a:ext cx="7010496" cy="182565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03584" y="1201707"/>
            <a:ext cx="5367411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步：查看并指定设置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10800000" flipV="1">
            <a:off x="4535487" y="1603350"/>
            <a:ext cx="584206" cy="5476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>
            <a:off x="5758671" y="1658122"/>
            <a:ext cx="1350982" cy="13144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4.3 XC8 C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程序设计基础</a:t>
            </a:r>
            <a:endParaRPr lang="zh-CN" altLang="en-US" sz="36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74734"/>
            <a:ext cx="8532873" cy="485143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4.3.1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头文件规范</a:t>
            </a:r>
            <a:endParaRPr lang="en-US" altLang="zh-CN" sz="28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+mn-ea"/>
              </a:rPr>
              <a:t>	</a:t>
            </a:r>
            <a:r>
              <a:rPr lang="zh-CN" altLang="en-US" sz="2400" b="1" dirty="0" smtClean="0">
                <a:latin typeface="+mn-ea"/>
              </a:rPr>
              <a:t>文件包含的一般格式为：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3333FF"/>
                </a:solidFill>
                <a:latin typeface="+mn-ea"/>
              </a:rPr>
              <a:t>	   #include &lt;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</a:rPr>
              <a:t>文件名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</a:rPr>
              <a:t>&gt; 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3333FF"/>
                </a:solidFill>
                <a:latin typeface="+mn-ea"/>
              </a:rPr>
              <a:t>或   </a:t>
            </a:r>
            <a:r>
              <a:rPr lang="en-US" altLang="zh-CN" sz="2400" b="1" dirty="0" smtClean="0">
                <a:solidFill>
                  <a:srgbClr val="3333FF"/>
                </a:solidFill>
                <a:latin typeface="+mn-ea"/>
              </a:rPr>
              <a:t>#include“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</a:rPr>
              <a:t>文件名”</a:t>
            </a:r>
            <a:endParaRPr lang="en-US" altLang="zh-CN" sz="2400" b="1" dirty="0" smtClean="0">
              <a:solidFill>
                <a:srgbClr val="3333FF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charset="-122"/>
              </a:rPr>
              <a:t>上述两种格式的差别是：</a:t>
            </a:r>
            <a:endParaRPr lang="en-US" altLang="zh-CN" sz="2400" b="1" dirty="0" smtClean="0">
              <a:ea typeface="宋体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ea typeface="宋体" charset="-122"/>
              </a:rPr>
              <a:t>采用</a:t>
            </a:r>
            <a:r>
              <a:rPr lang="en-US" altLang="zh-CN" sz="2400" b="1" dirty="0" smtClean="0">
                <a:ea typeface="宋体" charset="-122"/>
              </a:rPr>
              <a:t>&lt;</a:t>
            </a:r>
            <a:r>
              <a:rPr lang="zh-CN" altLang="en-US" sz="2400" b="1" dirty="0" smtClean="0">
                <a:ea typeface="宋体" charset="-122"/>
              </a:rPr>
              <a:t>文件名</a:t>
            </a:r>
            <a:r>
              <a:rPr lang="en-US" altLang="zh-CN" sz="2400" b="1" dirty="0" smtClean="0">
                <a:ea typeface="宋体" charset="-122"/>
              </a:rPr>
              <a:t>&gt;</a:t>
            </a:r>
            <a:r>
              <a:rPr lang="zh-CN" altLang="en-US" sz="2400" b="1" dirty="0" smtClean="0">
                <a:ea typeface="宋体" charset="-122"/>
              </a:rPr>
              <a:t>格式时，</a:t>
            </a:r>
            <a:r>
              <a:rPr lang="zh-CN" altLang="en-US" sz="2400" b="1" dirty="0" smtClean="0"/>
              <a:t>指定的头文件可在标准的编译器包含目录中找到。</a:t>
            </a:r>
            <a:endParaRPr lang="en-US" altLang="zh-CN" sz="2400" b="1" dirty="0" smtClean="0">
              <a:ea typeface="宋体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ea typeface="宋体" charset="-122"/>
              </a:rPr>
              <a:t>采用“文件名”格式时，</a:t>
            </a:r>
            <a:r>
              <a:rPr lang="zh-CN" altLang="en-US" sz="2400" b="1" dirty="0" smtClean="0"/>
              <a:t>指定的头文件应可在当前工作目录或在尖括号分隔符</a:t>
            </a:r>
            <a:r>
              <a:rPr lang="en-US" altLang="zh-CN" sz="2400" b="1" dirty="0" smtClean="0"/>
              <a:t>&lt; &gt; </a:t>
            </a:r>
            <a:r>
              <a:rPr lang="zh-CN" altLang="en-US" sz="2400" b="1" dirty="0" smtClean="0"/>
              <a:t>中指定头文件时的相同目录中找到。</a:t>
            </a:r>
            <a:endParaRPr lang="zh-CN" altLang="en-US" sz="2400" b="1" dirty="0" smtClean="0">
              <a:solidFill>
                <a:srgbClr val="3333FF"/>
              </a:solidFill>
              <a:latin typeface="+mn-ea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4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602" y="1785915"/>
            <a:ext cx="8846471" cy="390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01941" y="1201707"/>
            <a:ext cx="5915105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步：点击输出生成源代码。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生成可以实现所选设置的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pragma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伪指令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5400000">
            <a:off x="3622662" y="3136897"/>
            <a:ext cx="3322684" cy="11319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27" y="2479662"/>
            <a:ext cx="8731344" cy="3482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73325" y="1201707"/>
            <a:ext cx="6243722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步：将代码从该窗口中复制到源文件中。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它不是可执行代码，应放置在函数定义之外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5400000">
            <a:off x="5375286" y="2224071"/>
            <a:ext cx="657236" cy="29210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67"/>
          <p:cNvSpPr>
            <a:spLocks noChangeArrowheads="1"/>
          </p:cNvSpPr>
          <p:nvPr/>
        </p:nvSpPr>
        <p:spPr bwMode="auto">
          <a:xfrm>
            <a:off x="153927" y="2698740"/>
            <a:ext cx="8617068" cy="3395709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6608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6.2 PICkit3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的设置</a:t>
            </a:r>
            <a:endParaRPr lang="zh-CN" altLang="en-US" sz="36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30324"/>
            <a:ext cx="8229600" cy="45958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打开项目属性对话框</a:t>
            </a:r>
            <a:endParaRPr lang="en-US" altLang="zh-CN" sz="2400" b="1" dirty="0">
              <a:solidFill>
                <a:srgbClr val="5414F4"/>
              </a:solidFill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rgbClr val="5414F4"/>
                </a:solidFill>
              </a:rPr>
              <a:t>		</a:t>
            </a:r>
            <a:endParaRPr lang="zh-CN" altLang="en-US" sz="2400" b="1" dirty="0">
              <a:solidFill>
                <a:srgbClr val="5414F4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0631" y="2324976"/>
            <a:ext cx="2884527" cy="4164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322" y="2616604"/>
            <a:ext cx="5009230" cy="306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67"/>
          <p:cNvSpPr>
            <a:spLocks noChangeArrowheads="1"/>
          </p:cNvSpPr>
          <p:nvPr/>
        </p:nvSpPr>
        <p:spPr bwMode="auto">
          <a:xfrm>
            <a:off x="5838788" y="3761062"/>
            <a:ext cx="2409858" cy="255592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67"/>
          <p:cNvSpPr>
            <a:spLocks noChangeArrowheads="1"/>
          </p:cNvSpPr>
          <p:nvPr/>
        </p:nvSpPr>
        <p:spPr bwMode="auto">
          <a:xfrm>
            <a:off x="135809" y="2835682"/>
            <a:ext cx="365130" cy="292104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02276" y="4783427"/>
            <a:ext cx="2581252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导航器或项目环境不在时，点窗口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→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项目环境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可调出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stCxn id="10" idx="0"/>
          </p:cNvCxnSpPr>
          <p:nvPr/>
        </p:nvCxnSpPr>
        <p:spPr>
          <a:xfrm flipH="1" flipV="1">
            <a:off x="6788130" y="4016655"/>
            <a:ext cx="304772" cy="7667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6530" y="4004098"/>
            <a:ext cx="30305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方法一：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点项目属性按钮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rot="16200000" flipV="1">
            <a:off x="373145" y="3292095"/>
            <a:ext cx="839798" cy="58420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577" y="1347759"/>
            <a:ext cx="240982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67"/>
          <p:cNvSpPr>
            <a:spLocks noChangeArrowheads="1"/>
          </p:cNvSpPr>
          <p:nvPr/>
        </p:nvSpPr>
        <p:spPr bwMode="auto">
          <a:xfrm>
            <a:off x="1943064" y="4451364"/>
            <a:ext cx="2409858" cy="292104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45026" y="3502026"/>
            <a:ext cx="30305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方法二：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文件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→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项目属性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10800000" flipV="1">
            <a:off x="4024305" y="3976695"/>
            <a:ext cx="602468" cy="4381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17500"/>
            <a:ext cx="8229600" cy="5508664"/>
          </a:xfrm>
        </p:spPr>
        <p:txBody>
          <a:bodyPr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2. PICkit3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设置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注意：每个项目每次编译前都需核对设置</a:t>
            </a:r>
            <a:endParaRPr lang="en-US" altLang="zh-CN" sz="2800" b="1" dirty="0" smtClean="0">
              <a:solidFill>
                <a:srgbClr val="5414F4"/>
              </a:solidFill>
            </a:endParaRPr>
          </a:p>
          <a:p>
            <a:pPr>
              <a:buNone/>
            </a:pP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953" y="1895454"/>
            <a:ext cx="87630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67"/>
          <p:cNvSpPr>
            <a:spLocks noChangeArrowheads="1"/>
          </p:cNvSpPr>
          <p:nvPr/>
        </p:nvSpPr>
        <p:spPr bwMode="auto">
          <a:xfrm>
            <a:off x="701622" y="2954330"/>
            <a:ext cx="1716111" cy="182566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8194" y="3575052"/>
            <a:ext cx="3030579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步骤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：点击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PICkit3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16200000" flipV="1">
            <a:off x="1714860" y="3182536"/>
            <a:ext cx="620721" cy="6024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953" y="1420785"/>
            <a:ext cx="870585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67"/>
          <p:cNvSpPr>
            <a:spLocks noChangeArrowheads="1"/>
          </p:cNvSpPr>
          <p:nvPr/>
        </p:nvSpPr>
        <p:spPr bwMode="auto">
          <a:xfrm>
            <a:off x="3987792" y="1858940"/>
            <a:ext cx="1935189" cy="255591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29234" y="3209922"/>
            <a:ext cx="345756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步骤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：点击此处下拉键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16200000" flipV="1">
            <a:off x="5767804" y="2269711"/>
            <a:ext cx="1058878" cy="8215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752" y="1420785"/>
            <a:ext cx="7333114" cy="356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06870" y="4013208"/>
            <a:ext cx="438156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步骤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依次选择对应项进行设置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16200000" flipV="1">
            <a:off x="4161229" y="3036484"/>
            <a:ext cx="1058878" cy="8215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67"/>
          <p:cNvSpPr>
            <a:spLocks noChangeArrowheads="1"/>
          </p:cNvSpPr>
          <p:nvPr/>
        </p:nvSpPr>
        <p:spPr bwMode="auto">
          <a:xfrm>
            <a:off x="2490760" y="1676376"/>
            <a:ext cx="2409858" cy="1241442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031" y="5218137"/>
            <a:ext cx="8302038" cy="1155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544" y="580986"/>
            <a:ext cx="8251938" cy="111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518" y="2224071"/>
            <a:ext cx="8361477" cy="905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6031" y="3648078"/>
            <a:ext cx="8232022" cy="116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67"/>
          <p:cNvSpPr>
            <a:spLocks noChangeArrowheads="1"/>
          </p:cNvSpPr>
          <p:nvPr/>
        </p:nvSpPr>
        <p:spPr bwMode="auto">
          <a:xfrm>
            <a:off x="4608513" y="1019142"/>
            <a:ext cx="4016430" cy="365130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67"/>
          <p:cNvSpPr>
            <a:spLocks noChangeArrowheads="1"/>
          </p:cNvSpPr>
          <p:nvPr/>
        </p:nvSpPr>
        <p:spPr bwMode="auto">
          <a:xfrm>
            <a:off x="446031" y="2698740"/>
            <a:ext cx="4527612" cy="365130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67"/>
          <p:cNvSpPr>
            <a:spLocks noChangeArrowheads="1"/>
          </p:cNvSpPr>
          <p:nvPr/>
        </p:nvSpPr>
        <p:spPr bwMode="auto">
          <a:xfrm>
            <a:off x="409517" y="4086234"/>
            <a:ext cx="4564125" cy="657234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67"/>
          <p:cNvSpPr>
            <a:spLocks noChangeArrowheads="1"/>
          </p:cNvSpPr>
          <p:nvPr/>
        </p:nvSpPr>
        <p:spPr bwMode="auto">
          <a:xfrm>
            <a:off x="519057" y="5656293"/>
            <a:ext cx="4564125" cy="365130"/>
          </a:xfrm>
          <a:prstGeom prst="roundRect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097331" y="1639863"/>
            <a:ext cx="438156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PICkit3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自动选择存储器和范围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60818" y="3173409"/>
            <a:ext cx="438156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PICkit3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编程前清除所有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7331" y="4744374"/>
            <a:ext cx="438156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PICkit3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给目标板供电，电压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5V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，部分计算机需设置为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4.75/4.5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97331" y="6274298"/>
            <a:ext cx="483115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PICkit3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使用最新固件，此处不勾选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4973642" y="5895784"/>
            <a:ext cx="2730706" cy="3113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实验二、</a:t>
            </a:r>
            <a:r>
              <a:rPr lang="en-US" altLang="zh-CN" sz="3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3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端口实验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24" y="1071546"/>
            <a:ext cx="8072494" cy="5054617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zh-CN" altLang="en-US" sz="2000" b="1" dirty="0" smtClean="0"/>
              <a:t>一</a:t>
            </a:r>
            <a:r>
              <a:rPr lang="en-US" altLang="zh-CN" sz="2000" b="1" dirty="0" smtClean="0"/>
              <a:t>. </a:t>
            </a:r>
            <a:r>
              <a:rPr lang="zh-CN" altLang="en-US" sz="2000" b="1" dirty="0" smtClean="0"/>
              <a:t>实验目的</a:t>
            </a:r>
          </a:p>
          <a:p>
            <a:pPr>
              <a:buNone/>
            </a:pPr>
            <a:r>
              <a:rPr lang="en-US" sz="2000" b="1" dirty="0" smtClean="0"/>
              <a:t>   </a:t>
            </a:r>
            <a:r>
              <a:rPr lang="zh-CN" altLang="en-US" sz="2000" b="1" dirty="0" smtClean="0"/>
              <a:t>（</a:t>
            </a:r>
            <a:r>
              <a:rPr lang="en-US" sz="2000" b="1" dirty="0" smtClean="0"/>
              <a:t>1</a:t>
            </a:r>
            <a:r>
              <a:rPr lang="zh-CN" altLang="en-US" sz="2000" b="1" dirty="0" smtClean="0"/>
              <a:t>）掌握</a:t>
            </a:r>
            <a:r>
              <a:rPr lang="en-US" sz="2000" b="1" dirty="0" smtClean="0"/>
              <a:t>MPLAP IDE</a:t>
            </a:r>
            <a:r>
              <a:rPr lang="zh-CN" altLang="en-US" sz="2000" b="1" dirty="0" smtClean="0"/>
              <a:t>集成开发环境的基本操作。</a:t>
            </a:r>
          </a:p>
          <a:p>
            <a:pPr>
              <a:buNone/>
            </a:pPr>
            <a:r>
              <a:rPr lang="zh-CN" altLang="en-US" sz="2000" b="1" dirty="0" smtClean="0"/>
              <a:t>   （</a:t>
            </a:r>
            <a:r>
              <a:rPr lang="en-US" sz="2000" b="1" dirty="0" smtClean="0"/>
              <a:t>2</a:t>
            </a:r>
            <a:r>
              <a:rPr lang="zh-CN" altLang="en-US" sz="2000" b="1" dirty="0" smtClean="0"/>
              <a:t>）掌握单片机的</a:t>
            </a:r>
            <a:r>
              <a:rPr lang="en-US" sz="2000" b="1" dirty="0" smtClean="0"/>
              <a:t>I/O</a:t>
            </a:r>
            <a:r>
              <a:rPr lang="zh-CN" altLang="en-US" sz="2000" b="1" dirty="0" smtClean="0"/>
              <a:t>端口的设计方法。</a:t>
            </a:r>
          </a:p>
          <a:p>
            <a:pPr>
              <a:buNone/>
            </a:pPr>
            <a:r>
              <a:rPr lang="zh-CN" altLang="en-US" sz="2000" b="1" dirty="0" smtClean="0"/>
              <a:t>   （</a:t>
            </a:r>
            <a:r>
              <a:rPr lang="en-US" sz="2000" b="1" dirty="0" smtClean="0"/>
              <a:t>3</a:t>
            </a:r>
            <a:r>
              <a:rPr lang="zh-CN" altLang="en-US" sz="2000" b="1" dirty="0" smtClean="0"/>
              <a:t>）掌握在线调试器的使用方法。</a:t>
            </a:r>
          </a:p>
          <a:p>
            <a:pPr>
              <a:buNone/>
            </a:pPr>
            <a:r>
              <a:rPr lang="zh-CN" altLang="en-US" sz="2000" b="1" dirty="0" smtClean="0"/>
              <a:t>   （</a:t>
            </a:r>
            <a:r>
              <a:rPr lang="en-US" sz="2000" b="1" dirty="0" smtClean="0"/>
              <a:t>4</a:t>
            </a:r>
            <a:r>
              <a:rPr lang="zh-CN" altLang="en-US" sz="2000" b="1" dirty="0" smtClean="0"/>
              <a:t>）学会查阅相关数据手册。</a:t>
            </a:r>
          </a:p>
          <a:p>
            <a:pPr>
              <a:buNone/>
            </a:pPr>
            <a:r>
              <a:rPr lang="zh-CN" altLang="en-US" sz="2000" b="1" dirty="0" smtClean="0"/>
              <a:t>二</a:t>
            </a:r>
            <a:r>
              <a:rPr lang="en-US" sz="2000" b="1" dirty="0" smtClean="0"/>
              <a:t>. </a:t>
            </a:r>
            <a:r>
              <a:rPr lang="zh-CN" altLang="en-US" sz="2000" b="1" dirty="0" smtClean="0"/>
              <a:t>实验仪器设备</a:t>
            </a:r>
          </a:p>
          <a:p>
            <a:pPr>
              <a:buNone/>
            </a:pPr>
            <a:r>
              <a:rPr lang="zh-CN" altLang="en-US" sz="2000" b="1" dirty="0" smtClean="0"/>
              <a:t>  （</a:t>
            </a:r>
            <a:r>
              <a:rPr lang="en-US" sz="2000" b="1" dirty="0" smtClean="0"/>
              <a:t>1</a:t>
            </a:r>
            <a:r>
              <a:rPr lang="zh-CN" altLang="en-US" sz="2000" b="1" dirty="0" smtClean="0"/>
              <a:t>）</a:t>
            </a:r>
            <a:r>
              <a:rPr lang="en-US" sz="2000" b="1" dirty="0" smtClean="0"/>
              <a:t>PC</a:t>
            </a:r>
            <a:r>
              <a:rPr lang="zh-CN" altLang="en-US" sz="2000" b="1" dirty="0" smtClean="0"/>
              <a:t>机一台；</a:t>
            </a:r>
            <a:endParaRPr lang="en-US" altLang="zh-CN" sz="2000" b="1" dirty="0" smtClean="0"/>
          </a:p>
          <a:p>
            <a:pPr>
              <a:buNone/>
            </a:pPr>
            <a:r>
              <a:rPr lang="en-US" sz="2000" b="1" dirty="0" smtClean="0"/>
              <a:t>  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）</a:t>
            </a:r>
            <a:r>
              <a:rPr lang="en-US" sz="2000" b="1" dirty="0" smtClean="0"/>
              <a:t>MPLAP</a:t>
            </a:r>
            <a:r>
              <a:rPr lang="en-US" altLang="zh-CN" sz="2000" b="1" dirty="0" smtClean="0"/>
              <a:t>X</a:t>
            </a:r>
            <a:r>
              <a:rPr lang="en-US" sz="2000" b="1" dirty="0" smtClean="0"/>
              <a:t> IDE</a:t>
            </a:r>
            <a:r>
              <a:rPr lang="zh-CN" altLang="en-US" sz="2000" b="1" dirty="0" smtClean="0"/>
              <a:t>开发软件一套；</a:t>
            </a:r>
          </a:p>
          <a:p>
            <a:pPr>
              <a:buNone/>
            </a:pPr>
            <a:r>
              <a:rPr lang="zh-CN" altLang="en-US" sz="2000" b="1" dirty="0" smtClean="0"/>
              <a:t>  （</a:t>
            </a:r>
            <a:r>
              <a:rPr lang="en-US" sz="2000" b="1" dirty="0" smtClean="0"/>
              <a:t>3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PICkit3</a:t>
            </a:r>
            <a:r>
              <a:rPr lang="zh-CN" altLang="en-US" sz="2000" b="1" dirty="0" smtClean="0"/>
              <a:t>在线调试器一套；</a:t>
            </a:r>
          </a:p>
          <a:p>
            <a:pPr>
              <a:buNone/>
            </a:pPr>
            <a:r>
              <a:rPr lang="zh-CN" altLang="en-US" sz="2000" b="1" dirty="0" smtClean="0"/>
              <a:t>  （</a:t>
            </a:r>
            <a:r>
              <a:rPr lang="en-US" sz="2000" b="1" dirty="0" smtClean="0"/>
              <a:t>4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PICB003</a:t>
            </a:r>
            <a:r>
              <a:rPr lang="zh-CN" altLang="en-US" sz="2000" b="1" dirty="0" smtClean="0"/>
              <a:t>实验板一块</a:t>
            </a:r>
            <a:r>
              <a:rPr lang="en-US" altLang="zh-CN" sz="2000" b="1" dirty="0" smtClean="0"/>
              <a:t>.</a:t>
            </a:r>
            <a:endParaRPr lang="zh-CN" altLang="en-US" sz="2000" b="1" dirty="0" smtClean="0"/>
          </a:p>
          <a:p>
            <a:pPr>
              <a:buNone/>
            </a:pPr>
            <a:r>
              <a:rPr lang="zh-CN" altLang="en-US" sz="2000" b="1" dirty="0" smtClean="0"/>
              <a:t>三</a:t>
            </a:r>
            <a:r>
              <a:rPr lang="en-US" sz="2000" b="1" dirty="0" smtClean="0"/>
              <a:t>. </a:t>
            </a:r>
            <a:r>
              <a:rPr lang="zh-CN" altLang="en-US" sz="2000" b="1" dirty="0" smtClean="0"/>
              <a:t>实验任务</a:t>
            </a:r>
          </a:p>
          <a:p>
            <a:pPr>
              <a:buNone/>
            </a:pPr>
            <a:r>
              <a:rPr lang="zh-CN" altLang="en-US" sz="2000" b="1" dirty="0" smtClean="0"/>
              <a:t>  （</a:t>
            </a:r>
            <a:r>
              <a:rPr lang="en-US" sz="2000" b="1" dirty="0" smtClean="0"/>
              <a:t>1</a:t>
            </a:r>
            <a:r>
              <a:rPr lang="zh-CN" altLang="en-US" sz="2000" b="1" dirty="0" smtClean="0"/>
              <a:t>）设计花样彩灯程序，下载调试并实现功能。</a:t>
            </a:r>
          </a:p>
          <a:p>
            <a:pPr>
              <a:buNone/>
            </a:pPr>
            <a:r>
              <a:rPr lang="zh-CN" altLang="en-US" sz="2000" b="1" dirty="0" smtClean="0"/>
              <a:t>  （</a:t>
            </a:r>
            <a:r>
              <a:rPr lang="en-US" sz="2000" b="1" dirty="0" smtClean="0"/>
              <a:t>2</a:t>
            </a:r>
            <a:r>
              <a:rPr lang="zh-CN" altLang="en-US" sz="2000" b="1" dirty="0" smtClean="0"/>
              <a:t>）设计</a:t>
            </a:r>
            <a:r>
              <a:rPr lang="en-US" altLang="zh-CN" sz="2000" b="1" dirty="0" smtClean="0"/>
              <a:t>K1-K4</a:t>
            </a:r>
            <a:r>
              <a:rPr lang="zh-CN" altLang="en-US" sz="2000" b="1" dirty="0" smtClean="0"/>
              <a:t>按键识别程序，下载调试并实现功能。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  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3</a:t>
            </a:r>
            <a:r>
              <a:rPr lang="zh-CN" altLang="en-US" sz="2000" b="1" dirty="0"/>
              <a:t>）（选作）设计</a:t>
            </a:r>
            <a:r>
              <a:rPr lang="zh-CN" altLang="en-US" sz="2000" b="1" dirty="0" smtClean="0"/>
              <a:t>用按键控制不同花样</a:t>
            </a:r>
            <a:r>
              <a:rPr lang="zh-CN" altLang="en-US" sz="2000" b="1" dirty="0" smtClean="0"/>
              <a:t>彩灯显示的程序，下载调试</a:t>
            </a:r>
            <a:r>
              <a:rPr lang="zh-CN" altLang="en-US" sz="2000" b="1" dirty="0" smtClean="0"/>
              <a:t>并实现</a:t>
            </a:r>
            <a:r>
              <a:rPr lang="zh-CN" altLang="en-US" sz="2000" b="1" dirty="0" smtClean="0"/>
              <a:t>功能。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 </a:t>
            </a:r>
            <a:endParaRPr lang="zh-CN" altLang="en-US" sz="2000" b="1" dirty="0" smtClean="0"/>
          </a:p>
          <a:p>
            <a:pPr>
              <a:buNone/>
            </a:pP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642918"/>
            <a:ext cx="7901014" cy="54832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b="1" dirty="0" smtClean="0"/>
              <a:t>四</a:t>
            </a:r>
            <a:r>
              <a:rPr lang="en-US" altLang="en-US" sz="2000" b="1" dirty="0" smtClean="0"/>
              <a:t>. </a:t>
            </a:r>
            <a:r>
              <a:rPr lang="zh-CN" altLang="en-US" sz="2000" b="1" dirty="0" smtClean="0"/>
              <a:t>实验步骤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（</a:t>
            </a:r>
            <a:r>
              <a:rPr lang="en-US" altLang="en-US" sz="2000" b="1" dirty="0" smtClean="0"/>
              <a:t>1</a:t>
            </a:r>
            <a:r>
              <a:rPr lang="zh-CN" altLang="en-US" sz="2000" b="1" dirty="0" smtClean="0"/>
              <a:t>）连接在线调试器</a:t>
            </a:r>
            <a:r>
              <a:rPr lang="en-US" altLang="zh-CN" sz="2000" b="1" dirty="0" smtClean="0"/>
              <a:t>PICkit3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APP009</a:t>
            </a:r>
            <a:r>
              <a:rPr lang="zh-CN" altLang="en-US" sz="2000" b="1" dirty="0" smtClean="0"/>
              <a:t>实验板和计算机；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）打开</a:t>
            </a:r>
            <a:r>
              <a:rPr lang="en-US" altLang="en-US" sz="2000" b="1" dirty="0" smtClean="0"/>
              <a:t>MPLAP</a:t>
            </a:r>
            <a:r>
              <a:rPr lang="en-US" altLang="zh-CN" sz="2000" b="1" dirty="0" smtClean="0"/>
              <a:t>X</a:t>
            </a:r>
            <a:r>
              <a:rPr lang="en-US" altLang="en-US" sz="2000" b="1" dirty="0" smtClean="0"/>
              <a:t> IDE</a:t>
            </a:r>
            <a:r>
              <a:rPr lang="zh-CN" altLang="en-US" sz="2000" b="1" dirty="0" smtClean="0"/>
              <a:t>集成开发环境软件；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）新建项目，编写程序并保存，注意程序中需要添加配置位。</a:t>
            </a:r>
          </a:p>
          <a:p>
            <a:pPr>
              <a:buNone/>
            </a:pPr>
            <a:r>
              <a:rPr lang="zh-CN" altLang="en-US" sz="2000" b="1" dirty="0" smtClean="0"/>
              <a:t>（</a:t>
            </a:r>
            <a:r>
              <a:rPr lang="en-US" altLang="en-US" sz="2000" b="1" dirty="0" smtClean="0"/>
              <a:t>4</a:t>
            </a:r>
            <a:r>
              <a:rPr lang="zh-CN" altLang="en-US" sz="2000" b="1" dirty="0" smtClean="0"/>
              <a:t>）设置项目属性；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）编译、运行项目；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6</a:t>
            </a:r>
            <a:r>
              <a:rPr lang="zh-CN" altLang="en-US" sz="2000" b="1" dirty="0" smtClean="0"/>
              <a:t>）根据情况调试修改程序，直到实现任务要求。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五</a:t>
            </a:r>
            <a:r>
              <a:rPr lang="en-US" altLang="zh-CN" sz="2000" b="1" dirty="0" smtClean="0"/>
              <a:t>. </a:t>
            </a:r>
            <a:r>
              <a:rPr lang="zh-CN" altLang="en-US" sz="2000" b="1" dirty="0" smtClean="0"/>
              <a:t>实验报告内容与要求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（</a:t>
            </a:r>
            <a:r>
              <a:rPr lang="en-US" sz="2000" b="1" dirty="0" smtClean="0"/>
              <a:t>1</a:t>
            </a:r>
            <a:r>
              <a:rPr lang="zh-CN" altLang="en-US" sz="2000" b="1" dirty="0" smtClean="0"/>
              <a:t>）简述实验任务的程序设计方法；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）分析观察到的实验结果；</a:t>
            </a:r>
          </a:p>
          <a:p>
            <a:pPr>
              <a:buNone/>
            </a:pPr>
            <a:r>
              <a:rPr lang="zh-CN" altLang="en-US" sz="2000" b="1" dirty="0" smtClean="0"/>
              <a:t>（</a:t>
            </a:r>
            <a:r>
              <a:rPr lang="en-US" sz="2000" b="1" dirty="0" smtClean="0"/>
              <a:t>3</a:t>
            </a:r>
            <a:r>
              <a:rPr lang="zh-CN" altLang="en-US" sz="2000" b="1" dirty="0" smtClean="0"/>
              <a:t>）分析</a:t>
            </a:r>
            <a:r>
              <a:rPr lang="en-US" altLang="zh-CN" sz="2000" b="1" dirty="0" smtClean="0"/>
              <a:t>PIC</a:t>
            </a:r>
            <a:r>
              <a:rPr lang="zh-CN" altLang="en-US" sz="2000" b="1" dirty="0" smtClean="0"/>
              <a:t>单片机</a:t>
            </a:r>
            <a:r>
              <a:rPr lang="en-US" altLang="zh-CN" sz="2000" b="1" dirty="0" smtClean="0"/>
              <a:t>IO</a:t>
            </a:r>
            <a:r>
              <a:rPr lang="zh-CN" altLang="en-US" sz="2000" b="1" dirty="0" smtClean="0"/>
              <a:t>端口输入与输出操作的不同之处。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9518" y="3355974"/>
            <a:ext cx="8514832" cy="160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82544" y="800064"/>
            <a:ext cx="825193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4.3.2  C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语言预处理</a:t>
            </a:r>
            <a:endParaRPr lang="en-US" altLang="zh-CN" sz="28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3333FF"/>
                </a:solidFill>
                <a:latin typeface="+mn-ea"/>
              </a:rPr>
              <a:t>1. C </a:t>
            </a:r>
            <a:r>
              <a:rPr lang="zh-CN" altLang="en-US" sz="2400" b="1" dirty="0">
                <a:solidFill>
                  <a:srgbClr val="3333FF"/>
                </a:solidFill>
                <a:latin typeface="+mn-ea"/>
              </a:rPr>
              <a:t>语言注释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	MPLAB </a:t>
            </a:r>
            <a:r>
              <a:rPr lang="en-US" altLang="zh-CN" sz="2400" b="1" dirty="0"/>
              <a:t>XC8 C </a:t>
            </a:r>
            <a:r>
              <a:rPr lang="zh-CN" altLang="en-US" sz="2400" b="1" dirty="0"/>
              <a:t>编译器支持标准</a:t>
            </a:r>
            <a:r>
              <a:rPr lang="en-US" altLang="zh-CN" sz="2400" b="1" dirty="0"/>
              <a:t>C </a:t>
            </a:r>
            <a:r>
              <a:rPr lang="zh-CN" altLang="en-US" sz="2400" b="1" dirty="0"/>
              <a:t>注释，以及</a:t>
            </a:r>
            <a:r>
              <a:rPr lang="en-US" altLang="zh-CN" sz="2400" b="1" dirty="0"/>
              <a:t>C++ </a:t>
            </a:r>
            <a:r>
              <a:rPr lang="zh-CN" altLang="en-US" sz="2400" b="1" dirty="0"/>
              <a:t>样式的注释。下表对这两种类型</a:t>
            </a:r>
            <a:r>
              <a:rPr lang="zh-CN" altLang="en-US" sz="2400" b="1" dirty="0" smtClean="0"/>
              <a:t>进行</a:t>
            </a:r>
            <a:r>
              <a:rPr lang="zh-CN" altLang="en-US" sz="2400" b="1" dirty="0"/>
              <a:t>了说明。</a:t>
            </a:r>
            <a:endParaRPr lang="en-US" altLang="zh-CN" sz="24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2544" y="434934"/>
            <a:ext cx="8251938" cy="166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3333FF"/>
                </a:solidFill>
                <a:latin typeface="+mn-ea"/>
              </a:rPr>
              <a:t>2.</a:t>
            </a:r>
            <a:r>
              <a:rPr lang="zh-CN" altLang="en-US" sz="2400" b="1" dirty="0" smtClean="0">
                <a:solidFill>
                  <a:srgbClr val="3333FF"/>
                </a:solidFill>
                <a:latin typeface="+mn-ea"/>
              </a:rPr>
              <a:t>预处理器伪指令</a:t>
            </a:r>
            <a:endParaRPr lang="zh-CN" altLang="en-US" sz="2400" b="1" dirty="0">
              <a:solidFill>
                <a:srgbClr val="3333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	</a:t>
            </a:r>
            <a:r>
              <a:rPr lang="zh-CN" altLang="en-US" sz="2400" b="1" dirty="0"/>
              <a:t>预处理器</a:t>
            </a:r>
            <a:r>
              <a:rPr lang="zh-CN" altLang="en-US" sz="2400" b="1" dirty="0" smtClean="0"/>
              <a:t>指令不是</a:t>
            </a:r>
            <a:r>
              <a:rPr lang="en-US" altLang="zh-CN" sz="2400" b="1" dirty="0"/>
              <a:t>C</a:t>
            </a:r>
            <a:r>
              <a:rPr lang="zh-CN" altLang="en-US" sz="2400" b="1" dirty="0" smtClean="0"/>
              <a:t>语言指令，它是为</a:t>
            </a:r>
            <a:r>
              <a:rPr lang="zh-CN" altLang="en-US" sz="2400" b="1" dirty="0"/>
              <a:t>编译器提供有关代码区域的附加</a:t>
            </a:r>
            <a:r>
              <a:rPr lang="zh-CN" altLang="en-US" sz="2400" b="1" dirty="0" smtClean="0"/>
              <a:t>信息。</a:t>
            </a:r>
            <a:endParaRPr lang="en-US" altLang="zh-CN" sz="24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99978" y="2187558"/>
          <a:ext cx="8544043" cy="44025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8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4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9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伪指令</a:t>
                      </a:r>
                      <a:endParaRPr lang="zh-CN" altLang="en-US" sz="16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含义</a:t>
                      </a:r>
                      <a:endParaRPr lang="zh-CN" altLang="en-US" sz="16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示例</a:t>
                      </a:r>
                      <a:endParaRPr lang="zh-CN" altLang="en-US" sz="1600" b="1" dirty="0"/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16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预处理器空伪指令，不执行任何操作</a:t>
                      </a:r>
                      <a:endParaRPr lang="zh-CN" altLang="en-US" sz="16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1600" b="1" dirty="0"/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zh-CN" sz="16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asm</a:t>
                      </a:r>
                      <a:endParaRPr lang="zh-CN" altLang="en-US" sz="16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指示嵌入汇编代码开始</a:t>
                      </a:r>
                      <a:endParaRPr lang="zh-CN" altLang="en-US" sz="16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zh-CN" sz="16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asm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MOVLW </a:t>
                      </a:r>
                      <a:r>
                        <a:rPr lang="en-US" altLang="zh-CN" sz="16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FFh</a:t>
                      </a:r>
                      <a:endParaRPr lang="en-US" altLang="zh-CN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zh-CN" sz="16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endasm</a:t>
                      </a:r>
                      <a:endParaRPr lang="zh-CN" altLang="en-US" sz="1600" b="1" dirty="0"/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0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</a:t>
                      </a:r>
                      <a:endParaRPr lang="zh-CN" altLang="en-US" sz="16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定义预处理器宏</a:t>
                      </a:r>
                      <a:endParaRPr lang="zh-CN" altLang="en-US" sz="16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SIZE 5</a:t>
                      </a:r>
                    </a:p>
                    <a:p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FLAG</a:t>
                      </a:r>
                    </a:p>
                    <a:p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add(</a:t>
                      </a:r>
                      <a:r>
                        <a:rPr lang="en-US" altLang="zh-CN" sz="16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((a)+(b))</a:t>
                      </a:r>
                      <a:endParaRPr lang="zh-CN" altLang="en-US" sz="1600" b="1" dirty="0"/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0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</a:t>
                      </a:r>
                      <a:endParaRPr lang="zh-CN" altLang="en-US" sz="16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在源代码中包含文本文件</a:t>
                      </a:r>
                      <a:endParaRPr lang="zh-CN" altLang="en-US" sz="16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zh-CN" sz="16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“</a:t>
                      </a:r>
                      <a:r>
                        <a:rPr lang="en-US" altLang="zh-CN" sz="16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project.h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zh-CN" altLang="en-US" sz="1600" b="1" dirty="0" smtClean="0"/>
                    </a:p>
                    <a:p>
                      <a:pPr algn="ctr"/>
                      <a:endParaRPr lang="zh-CN" altLang="en-US" sz="1600" b="1" dirty="0"/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zh-CN" sz="16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pragma</a:t>
                      </a:r>
                      <a:endParaRPr lang="zh-CN" altLang="en-US" sz="16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特定于编译器的选项</a:t>
                      </a:r>
                      <a:endParaRPr lang="zh-CN" altLang="en-US" sz="16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#</a:t>
                      </a:r>
                      <a:r>
                        <a:rPr lang="en-US" altLang="zh-CN" sz="1600" b="0" dirty="0" err="1" smtClean="0"/>
                        <a:t>pragma</a:t>
                      </a:r>
                      <a:r>
                        <a:rPr lang="en-US" altLang="zh-CN" sz="1600" b="0" dirty="0" smtClean="0"/>
                        <a:t> </a:t>
                      </a:r>
                      <a:r>
                        <a:rPr lang="en-US" altLang="zh-CN" sz="1600" b="0" dirty="0" err="1" smtClean="0"/>
                        <a:t>config</a:t>
                      </a:r>
                      <a:r>
                        <a:rPr lang="en-US" altLang="zh-CN" sz="1600" b="0" dirty="0" smtClean="0"/>
                        <a:t> WDT=ON</a:t>
                      </a:r>
                      <a:endParaRPr lang="zh-CN" altLang="en-US" sz="1600" b="0" dirty="0"/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90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</a:t>
                      </a:r>
                      <a:endParaRPr lang="zh-CN" altLang="en-US" sz="16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如果常量表达式为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，则包含源代码行</a:t>
                      </a:r>
                      <a:endParaRPr lang="zh-CN" altLang="en-US" sz="1600" b="1" dirty="0"/>
                    </a:p>
                  </a:txBody>
                  <a:tcPr marL="36000" marR="36000" marT="0" marB="0"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SIZE &lt; 10</a:t>
                      </a:r>
                    </a:p>
                    <a:p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= process(10)</a:t>
                      </a:r>
                    </a:p>
                    <a:p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</a:t>
                      </a:r>
                    </a:p>
                    <a:p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skip();</a:t>
                      </a:r>
                    </a:p>
                    <a:p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zh-CN" sz="16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endif</a:t>
                      </a:r>
                      <a:endParaRPr lang="zh-CN" altLang="en-US" sz="1600" b="1" dirty="0"/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</a:t>
                      </a:r>
                      <a:endParaRPr lang="zh-CN" altLang="en-US" sz="16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根据条件包含源代码行</a:t>
                      </a:r>
                      <a:endParaRPr lang="zh-CN" altLang="en-US" sz="1600" b="1" dirty="0"/>
                    </a:p>
                  </a:txBody>
                  <a:tcPr marL="36000" marR="36000" marT="0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54012"/>
            <a:ext cx="8229600" cy="5472151"/>
          </a:xfrm>
        </p:spPr>
        <p:txBody>
          <a:bodyPr/>
          <a:lstStyle/>
          <a:p>
            <a:pPr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4.3.3 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数据类型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082" y="1201707"/>
            <a:ext cx="8332307" cy="5038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2629"/>
            <a:ext cx="8229600" cy="5143535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位操作：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直接对特殊功能寄存器位赋值及读取：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400" b="1" u="sng" dirty="0" smtClean="0">
                <a:latin typeface="楷体_GB2312" pitchFamily="49" charset="-122"/>
                <a:ea typeface="楷体_GB2312" pitchFamily="49" charset="-122"/>
              </a:rPr>
              <a:t>	PORTC 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  bits. </a:t>
            </a:r>
            <a:r>
              <a:rPr lang="en-US" altLang="zh-CN" sz="2400" b="1" u="sng" dirty="0" smtClean="0">
                <a:latin typeface="楷体_GB2312" pitchFamily="49" charset="-122"/>
                <a:ea typeface="楷体_GB2312" pitchFamily="49" charset="-122"/>
              </a:rPr>
              <a:t>RC2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=0;</a:t>
            </a:r>
          </a:p>
          <a:p>
            <a:pPr>
              <a:buNone/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寄存器名称    位名称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直接对位赋值及读取：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400" b="1" dirty="0" smtClean="0">
                <a:ea typeface="楷体_GB2312" pitchFamily="49" charset="-122"/>
              </a:rPr>
              <a:t>	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RC2 =0</a:t>
            </a:r>
            <a:endParaRPr lang="en-US" altLang="zh-CN" sz="2400" b="1" dirty="0" smtClean="0"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400" b="1" dirty="0" smtClean="0">
                <a:ea typeface="楷体_GB2312" pitchFamily="49" charset="-122"/>
              </a:rPr>
              <a:t>3.</a:t>
            </a:r>
            <a:r>
              <a:rPr lang="zh-CN" altLang="en-US" sz="2400" b="1" dirty="0" smtClean="0">
                <a:ea typeface="楷体_GB2312" pitchFamily="49" charset="-122"/>
              </a:rPr>
              <a:t>伪指令预定义</a:t>
            </a:r>
            <a:endParaRPr lang="en-US" altLang="zh-CN" sz="2400" b="1" dirty="0" smtClean="0"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400" b="1" dirty="0" smtClean="0"/>
              <a:t>#define led1 PORTCbits.RC2</a:t>
            </a:r>
          </a:p>
          <a:p>
            <a:pPr>
              <a:buNone/>
            </a:pPr>
            <a:r>
              <a:rPr lang="en-US" altLang="zh-CN" sz="2400" b="1" dirty="0" smtClean="0"/>
              <a:t>……</a:t>
            </a:r>
          </a:p>
          <a:p>
            <a:pPr>
              <a:buNone/>
            </a:pPr>
            <a:r>
              <a:rPr lang="en-US" altLang="zh-CN" sz="2400" b="1" dirty="0" smtClean="0"/>
              <a:t>led1=1;</a:t>
            </a:r>
          </a:p>
          <a:p>
            <a:pPr>
              <a:buNone/>
            </a:pPr>
            <a:r>
              <a:rPr lang="en-US" altLang="zh-CN" sz="2400" b="1" dirty="0" smtClean="0"/>
              <a:t>led1=0;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654012"/>
            <a:ext cx="8229600" cy="547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4.3.4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常量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整型常量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字符和字符串常量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字符常量使用单引号字符’包围，例如’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a’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字符串常量或字符串字面值使用双引号字符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“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包围，例如“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hello world”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22" y="1822428"/>
            <a:ext cx="8066099" cy="160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PIC单片机原理及应用_lesson1</Template>
  <TotalTime>762</TotalTime>
  <Words>2010</Words>
  <Application>Microsoft Office PowerPoint</Application>
  <PresentationFormat>全屏显示(4:3)</PresentationFormat>
  <Paragraphs>494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7" baseType="lpstr">
      <vt:lpstr>黑体</vt:lpstr>
      <vt:lpstr>华文新魏</vt:lpstr>
      <vt:lpstr>楷体_GB2312</vt:lpstr>
      <vt:lpstr>宋体</vt:lpstr>
      <vt:lpstr>Arial</vt:lpstr>
      <vt:lpstr>Calibri</vt:lpstr>
      <vt:lpstr>Wingdings</vt:lpstr>
      <vt:lpstr>自定义设计方案</vt:lpstr>
      <vt:lpstr>第4章 MPLAB C 程序设计</vt:lpstr>
      <vt:lpstr>4.1  MPLAB® XC8  C 编译器</vt:lpstr>
      <vt:lpstr>4.2 软件开发数据流图</vt:lpstr>
      <vt:lpstr>4.3 XC8 C程序设计基础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例：两数相加的简单C 程序</vt:lpstr>
      <vt:lpstr>分为多个文件</vt:lpstr>
      <vt:lpstr>第五章 I/O端口</vt:lpstr>
      <vt:lpstr>5.1 PIC18F4520引脚</vt:lpstr>
      <vt:lpstr>5.2  I/O端口分组</vt:lpstr>
      <vt:lpstr>5.3  通用I/O端口工作原理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第6章 系统及PICkit3设置</vt:lpstr>
      <vt:lpstr>6.1 指定器件配置位（系统设置）</vt:lpstr>
      <vt:lpstr>PowerPoint 演示文稿</vt:lpstr>
      <vt:lpstr>PowerPoint 演示文稿</vt:lpstr>
      <vt:lpstr>PowerPoint 演示文稿</vt:lpstr>
      <vt:lpstr>PowerPoint 演示文稿</vt:lpstr>
      <vt:lpstr>6.2 PICkit3的设置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实验二、I/O端口实验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PIC单片机原理及应用</dc:title>
  <dc:creator>lenovo</dc:creator>
  <cp:lastModifiedBy>X1</cp:lastModifiedBy>
  <cp:revision>76</cp:revision>
  <dcterms:created xsi:type="dcterms:W3CDTF">2017-10-17T00:31:53Z</dcterms:created>
  <dcterms:modified xsi:type="dcterms:W3CDTF">2022-10-08T09:35:00Z</dcterms:modified>
</cp:coreProperties>
</file>