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47"/>
  </p:notesMasterIdLst>
  <p:sldIdLst>
    <p:sldId id="505" r:id="rId2"/>
    <p:sldId id="564" r:id="rId3"/>
    <p:sldId id="566" r:id="rId4"/>
    <p:sldId id="568" r:id="rId5"/>
    <p:sldId id="622" r:id="rId6"/>
    <p:sldId id="576" r:id="rId7"/>
    <p:sldId id="577" r:id="rId8"/>
    <p:sldId id="570" r:id="rId9"/>
    <p:sldId id="623" r:id="rId10"/>
    <p:sldId id="631" r:id="rId11"/>
    <p:sldId id="632" r:id="rId12"/>
    <p:sldId id="633" r:id="rId13"/>
    <p:sldId id="634" r:id="rId14"/>
    <p:sldId id="635" r:id="rId15"/>
    <p:sldId id="636" r:id="rId16"/>
    <p:sldId id="637" r:id="rId17"/>
    <p:sldId id="638" r:id="rId18"/>
    <p:sldId id="639" r:id="rId19"/>
    <p:sldId id="640" r:id="rId20"/>
    <p:sldId id="610" r:id="rId21"/>
    <p:sldId id="641" r:id="rId22"/>
    <p:sldId id="642" r:id="rId23"/>
    <p:sldId id="643" r:id="rId24"/>
    <p:sldId id="644" r:id="rId25"/>
    <p:sldId id="645" r:id="rId26"/>
    <p:sldId id="646" r:id="rId27"/>
    <p:sldId id="647" r:id="rId28"/>
    <p:sldId id="648" r:id="rId29"/>
    <p:sldId id="649" r:id="rId30"/>
    <p:sldId id="650" r:id="rId31"/>
    <p:sldId id="651" r:id="rId32"/>
    <p:sldId id="652" r:id="rId33"/>
    <p:sldId id="653" r:id="rId34"/>
    <p:sldId id="654" r:id="rId35"/>
    <p:sldId id="655" r:id="rId36"/>
    <p:sldId id="656" r:id="rId37"/>
    <p:sldId id="657" r:id="rId38"/>
    <p:sldId id="658" r:id="rId39"/>
    <p:sldId id="659" r:id="rId40"/>
    <p:sldId id="660" r:id="rId41"/>
    <p:sldId id="661" r:id="rId42"/>
    <p:sldId id="662" r:id="rId43"/>
    <p:sldId id="663" r:id="rId44"/>
    <p:sldId id="664" r:id="rId45"/>
    <p:sldId id="665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7DD"/>
    <a:srgbClr val="5414F4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65B0B7-4D15-414A-970B-D745491E33C6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F31F62-4BBA-464B-B77D-2EA67385E1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6BD454E-C87F-4627-AE11-3EE11995F60E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3CBB9-3359-4386-9E8F-12698386FB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573F851-3A6D-484B-A0F1-5EE6E5153B88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A235C-4D41-4226-A188-19DABB23D4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81D1084-52E9-4284-A1F2-56001A534BAF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994B2-99DA-4F69-B9EF-29B2879804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8CF459D-28BF-4E85-BBE5-E53A64D0F7B3}" type="datetime1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317A4-E7EB-48B2-8F4A-488908F9ED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121" y="457200"/>
            <a:ext cx="822817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3751-BA38-4B11-B869-A63D6D4FC6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120" y="6245225"/>
            <a:ext cx="213323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F0688E-9904-4C52-9143-64F948B96C21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0740A-614E-4433-A0B0-1A6E1C8734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84B5015-C5F8-4920-8632-02AB0ECB5E2C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2BD85-021C-446E-9237-E791D3253F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098822-9DC9-49A2-93E1-0B67397A76A9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3FB0-C18D-4CDE-A555-BC3F3147BC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2F817FC-2B62-4086-8C73-98F30283E596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C3226-4196-468A-953F-DF151FFC72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584ED3C-D14E-434B-8039-0E2D7C8A0B7A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7152C-DBD1-492B-9A4B-686B396C1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56EC09A-A060-46B5-B6DF-5C9B1C49E1EF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E95A-FD84-4636-AC41-5B74A51B6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EC523C4-997E-4C49-85EF-8174B0CE46E8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72FB6-C6D9-47AA-98AD-A448867FCE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0EAFABD-219C-46B5-BABB-26A55D596B71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70DD2-A47F-485D-9E84-4992227F5D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ghtlogo_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239000" y="0"/>
            <a:ext cx="1905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46FD41-4306-42BB-A2BF-91828CE19E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7" r:id="rId12"/>
    <p:sldLayoutId id="214748401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ctrTitle"/>
          </p:nvPr>
        </p:nvSpPr>
        <p:spPr>
          <a:xfrm>
            <a:off x="857224" y="1928802"/>
            <a:ext cx="7715250" cy="1643062"/>
          </a:xfrm>
        </p:spPr>
        <p:txBody>
          <a:bodyPr/>
          <a:lstStyle/>
          <a:p>
            <a:r>
              <a:rPr lang="zh-CN" altLang="en-US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章  显示器</a:t>
            </a:r>
            <a:endParaRPr lang="zh-CN" altLang="en-US" sz="66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FA43F6-4605-4C0A-81B1-10FE97950FCF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9388" y="5949950"/>
            <a:ext cx="2952750" cy="765175"/>
            <a:chOff x="0" y="3702"/>
            <a:chExt cx="2426" cy="618"/>
          </a:xfrm>
        </p:grpSpPr>
        <p:pic>
          <p:nvPicPr>
            <p:cNvPr id="17414" name="Picture 3" descr="未命名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3702"/>
              <a:ext cx="74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4" descr="未命名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4020"/>
              <a:ext cx="176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seg_init</a:t>
            </a:r>
            <a:r>
              <a:rPr lang="en-US" altLang="zh-CN" sz="2000" dirty="0" smtClean="0"/>
              <a:t>();</a:t>
            </a:r>
          </a:p>
          <a:p>
            <a:pPr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seg_display</a:t>
            </a:r>
            <a:r>
              <a:rPr lang="en-US" altLang="zh-CN" sz="2000" dirty="0" smtClean="0"/>
              <a:t>();</a:t>
            </a:r>
          </a:p>
          <a:p>
            <a:pPr>
              <a:buNone/>
            </a:pPr>
            <a:r>
              <a:rPr lang="en-US" altLang="zh-CN" sz="2000" dirty="0" smtClean="0"/>
              <a:t>void delay(unsigned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t );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void main(void)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seg_init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while(1)</a:t>
            </a:r>
          </a:p>
          <a:p>
            <a:pPr>
              <a:buNone/>
            </a:pPr>
            <a:r>
              <a:rPr lang="en-US" altLang="zh-CN" sz="2000" dirty="0" smtClean="0"/>
              <a:t>	{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seg_display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}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seg_init</a:t>
            </a:r>
            <a:r>
              <a:rPr lang="en-US" altLang="zh-CN" sz="2000" dirty="0" smtClean="0"/>
              <a:t>()				//</a:t>
            </a:r>
            <a:r>
              <a:rPr lang="zh-CN" altLang="en-US" sz="2000" dirty="0" smtClean="0"/>
              <a:t>数码管初始化函数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    ADCON1=0b00001111;		//</a:t>
            </a:r>
            <a:r>
              <a:rPr lang="zh-CN" altLang="en-US" sz="2000" dirty="0" smtClean="0"/>
              <a:t>对所有用到的端口进行方向设置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TRISE2=0;</a:t>
            </a:r>
          </a:p>
          <a:p>
            <a:pPr>
              <a:buNone/>
            </a:pPr>
            <a:r>
              <a:rPr lang="en-US" altLang="zh-CN" sz="2000" dirty="0" smtClean="0"/>
              <a:t>    TRISC0=0;</a:t>
            </a:r>
          </a:p>
          <a:p>
            <a:pPr>
              <a:buNone/>
            </a:pPr>
            <a:r>
              <a:rPr lang="en-US" altLang="zh-CN" sz="2000" dirty="0" smtClean="0"/>
              <a:t>    TRISC1=0;</a:t>
            </a:r>
          </a:p>
          <a:p>
            <a:pPr>
              <a:buNone/>
            </a:pPr>
            <a:r>
              <a:rPr lang="en-US" altLang="zh-CN" sz="2000" dirty="0" smtClean="0"/>
              <a:t>    TRISB5=0;</a:t>
            </a:r>
          </a:p>
          <a:p>
            <a:pPr>
              <a:buNone/>
            </a:pPr>
            <a:r>
              <a:rPr lang="en-US" altLang="zh-CN" sz="2000" dirty="0" smtClean="0"/>
              <a:t>    TRISA=0X00;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seg1=1;    seg2=1;    seg3=1;    seg4=1; 	//</a:t>
            </a:r>
            <a:r>
              <a:rPr lang="zh-CN" altLang="en-US" sz="2000" dirty="0" smtClean="0">
                <a:solidFill>
                  <a:srgbClr val="FF0000"/>
                </a:solidFill>
              </a:rPr>
              <a:t>位选线置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，都不显示</a:t>
            </a:r>
            <a:r>
              <a:rPr lang="en-US" altLang="zh-CN" sz="2000" dirty="0" smtClean="0">
                <a:solidFill>
                  <a:srgbClr val="FF0000"/>
                </a:solidFill>
              </a:rPr>
              <a:t>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	seg5=1;    seg6=1;    seg7=1;    seg8=1;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	TRISD=0X00;				//</a:t>
            </a:r>
            <a:r>
              <a:rPr lang="zh-CN" altLang="en-US" sz="2000" dirty="0" smtClean="0"/>
              <a:t>段码初始化为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，不显示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PORTD=0;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seg_display</a:t>
            </a:r>
            <a:r>
              <a:rPr lang="en-US" altLang="zh-CN" sz="2000" dirty="0" smtClean="0"/>
              <a:t>()		//</a:t>
            </a:r>
            <a:r>
              <a:rPr lang="zh-CN" altLang="en-US" sz="2000" dirty="0" smtClean="0"/>
              <a:t>数码管显示函数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seg1=0; 			//</a:t>
            </a:r>
            <a:r>
              <a:rPr lang="zh-CN" altLang="en-US" sz="2000" dirty="0" smtClean="0">
                <a:solidFill>
                  <a:srgbClr val="FF0000"/>
                </a:solidFill>
              </a:rPr>
              <a:t>选第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个数码管显示</a:t>
            </a: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PORTD=table[8];		//</a:t>
            </a:r>
            <a:r>
              <a:rPr lang="zh-CN" altLang="en-US" sz="2000" dirty="0" smtClean="0">
                <a:solidFill>
                  <a:srgbClr val="FF0000"/>
                </a:solidFill>
              </a:rPr>
              <a:t>要显示的数字的段码输出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delay(1);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PORTD=0x00;			//</a:t>
            </a:r>
            <a:r>
              <a:rPr lang="zh-CN" altLang="en-US" sz="2000" dirty="0" smtClean="0">
                <a:solidFill>
                  <a:srgbClr val="FF0000"/>
                </a:solidFill>
              </a:rPr>
              <a:t>段码输出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，不显示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seg1=1;			//</a:t>
            </a:r>
            <a:r>
              <a:rPr lang="zh-CN" altLang="en-US" sz="2000" dirty="0" smtClean="0">
                <a:solidFill>
                  <a:srgbClr val="FF0000"/>
                </a:solidFill>
              </a:rPr>
              <a:t>不再选第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个数码管显示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delay(1);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seg2=0;</a:t>
            </a:r>
          </a:p>
          <a:p>
            <a:pPr>
              <a:buNone/>
            </a:pPr>
            <a:r>
              <a:rPr lang="en-US" altLang="zh-CN" sz="2000" dirty="0" smtClean="0"/>
              <a:t>	PORTD=table[7];</a:t>
            </a:r>
          </a:p>
          <a:p>
            <a:pPr>
              <a:buNone/>
            </a:pPr>
            <a:r>
              <a:rPr lang="en-US" altLang="zh-CN" sz="2000" dirty="0" smtClean="0"/>
              <a:t>	delay(1);</a:t>
            </a:r>
          </a:p>
          <a:p>
            <a:pPr>
              <a:buNone/>
            </a:pPr>
            <a:r>
              <a:rPr lang="en-US" altLang="zh-CN" sz="2000" dirty="0" smtClean="0"/>
              <a:t>	PORTD=0x00;</a:t>
            </a:r>
          </a:p>
          <a:p>
            <a:pPr>
              <a:buNone/>
            </a:pPr>
            <a:r>
              <a:rPr lang="en-US" altLang="zh-CN" sz="2000" dirty="0" smtClean="0"/>
              <a:t>	seg2=1;</a:t>
            </a:r>
          </a:p>
          <a:p>
            <a:pPr>
              <a:buNone/>
            </a:pPr>
            <a:r>
              <a:rPr lang="en-US" altLang="zh-CN" sz="2000" dirty="0" smtClean="0"/>
              <a:t>	delay(1);</a:t>
            </a:r>
          </a:p>
          <a:p>
            <a:pPr>
              <a:buNone/>
            </a:pPr>
            <a:r>
              <a:rPr lang="en-US" altLang="zh-CN" sz="2000" dirty="0" smtClean="0"/>
              <a:t>	……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21" y="1071546"/>
            <a:ext cx="8229759" cy="5649930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7.2.1  </a:t>
            </a: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点阵的结构</a:t>
            </a:r>
          </a:p>
          <a:p>
            <a:pPr marL="0" indent="355600">
              <a:lnSpc>
                <a:spcPct val="140000"/>
              </a:lnSpc>
              <a:buNone/>
            </a:pPr>
            <a:r>
              <a:rPr lang="zh-CN" altLang="en-US" sz="2400" b="1" dirty="0" smtClean="0">
                <a:ea typeface="宋体" charset="-122"/>
              </a:rPr>
              <a:t>点阵是由发光二极管组成的阵列。点阵屏有两种结构，一种为共阴极（左），另一种则为</a:t>
            </a:r>
            <a:r>
              <a:rPr lang="zh-CN" altLang="en-US" sz="2400" b="1" dirty="0" smtClean="0">
                <a:solidFill>
                  <a:srgbClr val="5414F4"/>
                </a:solidFill>
                <a:ea typeface="宋体" charset="-122"/>
              </a:rPr>
              <a:t>共阳极（右）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428604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7.2 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点阵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59482"/>
            <a:ext cx="7358114" cy="389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642918"/>
            <a:ext cx="8401080" cy="655481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7.2.2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点阵显示方式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+mn-ea"/>
              </a:rPr>
              <a:t>		LED</a:t>
            </a:r>
            <a:r>
              <a:rPr lang="zh-CN" altLang="en-US" sz="2400" b="1" dirty="0" smtClean="0">
                <a:latin typeface="+mn-ea"/>
              </a:rPr>
              <a:t>点阵显示方式有静态和动态显示两种。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静态显示原理简单、控制方便，但硬件接线复杂</a:t>
            </a:r>
            <a:r>
              <a:rPr lang="en-US" altLang="zh-CN" sz="2400" b="1" dirty="0" smtClean="0">
                <a:latin typeface="+mn-ea"/>
              </a:rPr>
              <a:t>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动态显示采用扫描的方式工作，从上到下逐次不断地对显示屏的各行进行选通，选通同时又向各列送出表示图形或文字信息的信号。反复循环以上操作，就可显示各种图形或文字信息。</a:t>
            </a:r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4890139" cy="485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154" name="内容占位符 1"/>
          <p:cNvSpPr>
            <a:spLocks noGrp="1"/>
          </p:cNvSpPr>
          <p:nvPr>
            <p:ph/>
          </p:nvPr>
        </p:nvSpPr>
        <p:spPr>
          <a:xfrm>
            <a:off x="365062" y="428604"/>
            <a:ext cx="8504348" cy="5667396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66"/>
                </a:solidFill>
                <a:ea typeface="宋体" charset="-122"/>
              </a:rPr>
              <a:t>7.2.3  </a:t>
            </a:r>
            <a:r>
              <a:rPr lang="zh-CN" altLang="en-US" sz="2800" b="1" dirty="0" smtClean="0">
                <a:solidFill>
                  <a:srgbClr val="FF0066"/>
                </a:solidFill>
                <a:ea typeface="宋体" charset="-122"/>
              </a:rPr>
              <a:t>点阵显示的应用举例</a:t>
            </a:r>
            <a:endParaRPr lang="en-US" altLang="zh-CN" sz="2800" b="1" dirty="0" smtClean="0">
              <a:solidFill>
                <a:srgbClr val="FF0066"/>
              </a:solidFill>
              <a:ea typeface="宋体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在点阵上显示“</a:t>
            </a:r>
            <a:r>
              <a:rPr lang="en-US" altLang="zh-CN" sz="2400" b="1" dirty="0" smtClean="0">
                <a:ea typeface="宋体" charset="-122"/>
              </a:rPr>
              <a:t>X</a:t>
            </a:r>
            <a:r>
              <a:rPr lang="zh-CN" altLang="en-US" sz="2400" b="1" dirty="0" smtClean="0">
                <a:ea typeface="宋体" charset="-122"/>
              </a:rPr>
              <a:t>”的图形。</a:t>
            </a:r>
          </a:p>
        </p:txBody>
      </p:sp>
      <p:sp>
        <p:nvSpPr>
          <p:cNvPr id="4915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6DF967-DFB5-48BA-9D38-52D0E0B8F53C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7" name="Oval 67"/>
          <p:cNvSpPr>
            <a:spLocks noChangeArrowheads="1"/>
          </p:cNvSpPr>
          <p:nvPr/>
        </p:nvSpPr>
        <p:spPr bwMode="auto">
          <a:xfrm>
            <a:off x="1643042" y="1643050"/>
            <a:ext cx="5143536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16200000" flipV="1">
            <a:off x="4643438" y="2357429"/>
            <a:ext cx="714382" cy="4286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6380" y="2857496"/>
            <a:ext cx="3500462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PORTD</a:t>
            </a:r>
            <a:r>
              <a:rPr lang="zh-CN" altLang="en-US" sz="2400" dirty="0" smtClean="0">
                <a:solidFill>
                  <a:srgbClr val="FF0000"/>
                </a:solidFill>
              </a:rPr>
              <a:t>端口用作列码输出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Oval 67"/>
          <p:cNvSpPr>
            <a:spLocks noChangeArrowheads="1"/>
          </p:cNvSpPr>
          <p:nvPr/>
        </p:nvSpPr>
        <p:spPr bwMode="auto">
          <a:xfrm>
            <a:off x="1571604" y="2071678"/>
            <a:ext cx="642942" cy="442915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10800000">
            <a:off x="2214546" y="4929198"/>
            <a:ext cx="1071570" cy="500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8926" y="5429264"/>
            <a:ext cx="5357850" cy="8309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这</a:t>
            </a: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</a:rPr>
              <a:t>个端口用来选行，高电平有效，即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时对应的行上</a:t>
            </a:r>
            <a:r>
              <a:rPr lang="en-US" altLang="zh-CN" sz="2400" dirty="0" smtClean="0">
                <a:solidFill>
                  <a:srgbClr val="FF0000"/>
                </a:solidFill>
              </a:rPr>
              <a:t>LED</a:t>
            </a:r>
            <a:r>
              <a:rPr lang="zh-CN" altLang="en-US" sz="2400" dirty="0" smtClean="0">
                <a:solidFill>
                  <a:srgbClr val="FF0000"/>
                </a:solidFill>
              </a:rPr>
              <a:t>不显示，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时显示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121" y="214290"/>
            <a:ext cx="8228171" cy="5653110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#include &lt;</a:t>
            </a: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xc.h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unsigned char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uint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unsigned </a:t>
            </a: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row1 PORTAbits.RA0		</a:t>
            </a:r>
            <a:r>
              <a:rPr lang="en-US" altLang="zh-CN" sz="1800" dirty="0" smtClean="0">
                <a:solidFill>
                  <a:srgbClr val="5414F4"/>
                </a:solidFill>
              </a:rPr>
              <a:t> //</a:t>
            </a:r>
            <a:r>
              <a:rPr lang="zh-CN" altLang="en-US" sz="1800" dirty="0" smtClean="0">
                <a:solidFill>
                  <a:srgbClr val="5414F4"/>
                </a:solidFill>
              </a:rPr>
              <a:t>定义行选引脚</a:t>
            </a:r>
            <a:endParaRPr lang="en-US" altLang="zh-CN" sz="1800" dirty="0" smtClean="0">
              <a:solidFill>
                <a:srgbClr val="5414F4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row2 PORTAbits.RA1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row3 PORTAbits.RA2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row4 PORTAbits.RA3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row5 PORTEbits.RE2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row6 PORTCbits.RC0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row7 PORTCbits.RC1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row8 PORTBbits.RB5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 unsigned char 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table[]={0b10000001,	//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列输出码，此处为二进制表示</a:t>
            </a:r>
            <a:endParaRPr lang="en-US" altLang="zh-CN" sz="18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   0b01000010,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   0b00100100,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   0b00011000,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   0b00011000,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   0b00100100,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   0b01000010,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   0b10000001};</a:t>
            </a:r>
            <a:endParaRPr lang="zh-CN" altLang="en-US" sz="18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main(void) 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ADCON1=0b00001111;		</a:t>
            </a:r>
            <a:r>
              <a:rPr lang="en-US" altLang="zh-CN" sz="1800" dirty="0" smtClean="0"/>
              <a:t> //</a:t>
            </a:r>
            <a:r>
              <a:rPr lang="zh-CN" altLang="en-US" sz="1800" dirty="0" smtClean="0"/>
              <a:t>对所有用到的端口进行方向设置</a:t>
            </a:r>
            <a:endParaRPr lang="en-US" altLang="zh-CN" sz="1800" dirty="0" smtClean="0">
              <a:solidFill>
                <a:srgbClr val="5414F4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TRISD = 0x00;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TRISA = 0x00;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TRISE2 = 0;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TRISC0 = 0;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TRISC1 = 0;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TRISB5 = 0;</a:t>
            </a:r>
          </a:p>
          <a:p>
            <a:pPr>
              <a:buNone/>
            </a:pP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row1=0;row2=0;row3=0;row4=0;	//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所有行都置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，不显示</a:t>
            </a:r>
            <a:endParaRPr lang="en-US" altLang="zh-CN" sz="18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row5=0;row6=0;row7=0;row8=0;</a:t>
            </a:r>
            <a:endParaRPr lang="zh-CN" altLang="en-US" sz="18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121" y="457200"/>
            <a:ext cx="8544035" cy="5410200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while(1)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row1=1;		//</a:t>
            </a:r>
            <a:r>
              <a:rPr lang="zh-CN" altLang="en-US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选第</a:t>
            </a: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行显示</a:t>
            </a:r>
            <a:endParaRPr lang="en-US" altLang="zh-CN" sz="1800" dirty="0" smtClean="0">
              <a:solidFill>
                <a:srgbClr val="5414F4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PORTD=~table[1];	//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行列码输出。共阳极点阵，输出低有效，码要取反</a:t>
            </a:r>
            <a:endParaRPr lang="en-US" altLang="zh-CN" sz="18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delay(5);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row1=0;		//</a:t>
            </a:r>
            <a:r>
              <a:rPr lang="zh-CN" altLang="en-US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</a:t>
            </a: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行不再显示</a:t>
            </a:r>
            <a:r>
              <a:rPr lang="en-US" altLang="zh-CN" sz="18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row2=1;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PORTD=~table[2];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delay(5);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row2=0;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	……..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实验三、显示器实验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071546"/>
            <a:ext cx="8072494" cy="5054617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zh-CN" altLang="en-US" sz="2000" b="1" dirty="0" smtClean="0"/>
              <a:t>一</a:t>
            </a:r>
            <a:r>
              <a:rPr lang="en-US" altLang="zh-CN" sz="2000" b="1" dirty="0" smtClean="0"/>
              <a:t>. </a:t>
            </a:r>
            <a:r>
              <a:rPr lang="zh-CN" altLang="en-US" sz="2000" b="1" dirty="0" smtClean="0"/>
              <a:t>实验目的</a:t>
            </a:r>
          </a:p>
          <a:p>
            <a:pPr>
              <a:buNone/>
            </a:pPr>
            <a:r>
              <a:rPr lang="en-US" sz="2000" b="1" dirty="0" smtClean="0"/>
              <a:t>   </a:t>
            </a:r>
            <a:r>
              <a:rPr lang="zh-CN" altLang="en-US" sz="2000" b="1" dirty="0" smtClean="0"/>
              <a:t>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）掌握</a:t>
            </a:r>
            <a:r>
              <a:rPr lang="en-US" sz="2000" b="1" dirty="0" smtClean="0"/>
              <a:t>MPLAP IDE</a:t>
            </a:r>
            <a:r>
              <a:rPr lang="zh-CN" altLang="en-US" sz="2000" b="1" dirty="0" smtClean="0"/>
              <a:t>集成开发环境的基本操作。</a:t>
            </a:r>
          </a:p>
          <a:p>
            <a:pPr>
              <a:buNone/>
            </a:pPr>
            <a:r>
              <a:rPr lang="zh-CN" altLang="en-US" sz="2000" b="1" dirty="0" smtClean="0"/>
              <a:t>   （</a:t>
            </a:r>
            <a:r>
              <a:rPr lang="en-US" sz="2000" b="1" dirty="0" smtClean="0"/>
              <a:t>2</a:t>
            </a:r>
            <a:r>
              <a:rPr lang="zh-CN" altLang="en-US" sz="2000" b="1" dirty="0" smtClean="0"/>
              <a:t>）掌握单片机的</a:t>
            </a:r>
            <a:r>
              <a:rPr lang="en-US" sz="2000" b="1" dirty="0" smtClean="0"/>
              <a:t>I/O</a:t>
            </a:r>
            <a:r>
              <a:rPr lang="zh-CN" altLang="en-US" sz="2000" b="1" dirty="0" smtClean="0"/>
              <a:t>端口的设计方法。</a:t>
            </a:r>
          </a:p>
          <a:p>
            <a:pPr>
              <a:buNone/>
            </a:pPr>
            <a:r>
              <a:rPr lang="zh-CN" altLang="en-US" sz="2000" b="1" dirty="0" smtClean="0"/>
              <a:t>   （</a:t>
            </a:r>
            <a:r>
              <a:rPr lang="en-US" sz="2000" b="1" dirty="0" smtClean="0"/>
              <a:t>3</a:t>
            </a:r>
            <a:r>
              <a:rPr lang="zh-CN" altLang="en-US" sz="2000" b="1" dirty="0" smtClean="0"/>
              <a:t>）掌握在线调试器的使用方法。</a:t>
            </a:r>
          </a:p>
          <a:p>
            <a:pPr>
              <a:buNone/>
            </a:pPr>
            <a:r>
              <a:rPr lang="zh-CN" altLang="en-US" sz="2000" b="1" dirty="0" smtClean="0"/>
              <a:t>   （</a:t>
            </a:r>
            <a:r>
              <a:rPr lang="en-US" sz="2000" b="1" dirty="0" smtClean="0"/>
              <a:t>4</a:t>
            </a:r>
            <a:r>
              <a:rPr lang="zh-CN" altLang="en-US" sz="2000" b="1" dirty="0" smtClean="0"/>
              <a:t>）掌握各种显示器的控制方法。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）学会查阅相关数据手册。</a:t>
            </a:r>
          </a:p>
          <a:p>
            <a:pPr>
              <a:buNone/>
            </a:pPr>
            <a:r>
              <a:rPr lang="zh-CN" altLang="en-US" sz="2000" b="1" dirty="0" smtClean="0"/>
              <a:t>二</a:t>
            </a:r>
            <a:r>
              <a:rPr lang="en-US" sz="2000" b="1" dirty="0" smtClean="0"/>
              <a:t>. </a:t>
            </a:r>
            <a:r>
              <a:rPr lang="zh-CN" altLang="en-US" sz="2000" b="1" dirty="0" smtClean="0"/>
              <a:t>实验仪器设备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en-US" sz="2000" b="1" dirty="0" smtClean="0"/>
              <a:t>PC</a:t>
            </a:r>
            <a:r>
              <a:rPr lang="zh-CN" altLang="en-US" sz="2000" b="1" dirty="0" smtClean="0"/>
              <a:t>机一台；</a:t>
            </a:r>
            <a:endParaRPr lang="en-US" altLang="zh-CN" sz="2000" b="1" dirty="0" smtClean="0"/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en-US" sz="2000" b="1" dirty="0" smtClean="0"/>
              <a:t>MPLAP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IDE</a:t>
            </a:r>
            <a:r>
              <a:rPr lang="zh-CN" altLang="en-US" sz="2000" b="1" dirty="0" smtClean="0"/>
              <a:t>开发软件一套；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3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PICkit3</a:t>
            </a:r>
            <a:r>
              <a:rPr lang="zh-CN" altLang="en-US" sz="2000" b="1" dirty="0" smtClean="0"/>
              <a:t>在线调试器一套；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4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PICB003</a:t>
            </a:r>
            <a:r>
              <a:rPr lang="zh-CN" altLang="en-US" sz="2000" b="1" dirty="0" smtClean="0"/>
              <a:t>实验板一块</a:t>
            </a:r>
            <a:r>
              <a:rPr lang="en-US" altLang="zh-CN" sz="2000" b="1" dirty="0" smtClean="0"/>
              <a:t>.</a:t>
            </a:r>
            <a:endParaRPr lang="zh-CN" altLang="en-US" sz="2000" b="1" dirty="0" smtClean="0"/>
          </a:p>
          <a:p>
            <a:pPr>
              <a:buNone/>
            </a:pPr>
            <a:r>
              <a:rPr lang="zh-CN" altLang="en-US" sz="2000" b="1" dirty="0" smtClean="0"/>
              <a:t>三</a:t>
            </a:r>
            <a:r>
              <a:rPr lang="en-US" sz="2000" b="1" dirty="0" smtClean="0"/>
              <a:t>. </a:t>
            </a:r>
            <a:r>
              <a:rPr lang="zh-CN" altLang="en-US" sz="2000" b="1" dirty="0" smtClean="0"/>
              <a:t>实验任务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）设计数码管显示数字或字符程序，下载调试并实现功能。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altLang="zh-CN" sz="2000" b="1" dirty="0" smtClean="0"/>
              <a:t>2</a:t>
            </a:r>
            <a:r>
              <a:rPr lang="zh-CN" altLang="en-US" sz="2000" b="1" dirty="0"/>
              <a:t>）（选作）设计</a:t>
            </a:r>
            <a:r>
              <a:rPr lang="zh-CN" altLang="en-US" sz="2000" b="1" dirty="0" smtClean="0"/>
              <a:t>点阵显示中英文字符、静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动态图案程序，下载调试并实现功能。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</a:t>
            </a:r>
            <a:endParaRPr lang="zh-CN" altLang="en-US" sz="2000" b="1" dirty="0" smtClean="0"/>
          </a:p>
          <a:p>
            <a:pPr>
              <a:buNone/>
            </a:pP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21" y="1142984"/>
            <a:ext cx="8229759" cy="5578492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7.1.1 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LED-7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/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8</a:t>
            </a: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段</a:t>
            </a: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数码管的工作原理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常见的</a:t>
            </a:r>
            <a:r>
              <a:rPr lang="en-US" altLang="zh-CN" sz="2400" b="1" dirty="0" smtClean="0">
                <a:ea typeface="宋体" charset="-122"/>
              </a:rPr>
              <a:t>LED-7</a:t>
            </a:r>
            <a:r>
              <a:rPr lang="en-US" altLang="zh-CN" sz="2400" b="1" dirty="0" smtClean="0">
                <a:ea typeface="宋体" charset="-122"/>
              </a:rPr>
              <a:t>/8</a:t>
            </a:r>
            <a:r>
              <a:rPr lang="zh-CN" altLang="en-US" sz="2400" b="1" dirty="0" smtClean="0">
                <a:ea typeface="宋体" charset="-122"/>
              </a:rPr>
              <a:t>段</a:t>
            </a:r>
            <a:r>
              <a:rPr lang="zh-CN" altLang="en-US" sz="2400" b="1" dirty="0" smtClean="0">
                <a:ea typeface="宋体" charset="-122"/>
              </a:rPr>
              <a:t>数码管为“</a:t>
            </a:r>
            <a:r>
              <a:rPr lang="en-US" altLang="zh-CN" sz="2400" b="1" dirty="0" smtClean="0">
                <a:ea typeface="宋体" charset="-122"/>
              </a:rPr>
              <a:t>8”</a:t>
            </a:r>
            <a:r>
              <a:rPr lang="zh-CN" altLang="en-US" sz="2400" b="1" dirty="0" smtClean="0">
                <a:ea typeface="宋体" charset="-122"/>
              </a:rPr>
              <a:t>字型的，每一段对应一个发光二极管，按结构分为有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共阳极</a:t>
            </a:r>
            <a:r>
              <a:rPr lang="zh-CN" altLang="en-US" sz="2400" b="1" dirty="0" smtClean="0">
                <a:ea typeface="宋体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共阴极</a:t>
            </a:r>
            <a:r>
              <a:rPr lang="zh-CN" altLang="en-US" sz="2400" b="1" dirty="0" smtClean="0">
                <a:ea typeface="宋体" charset="-122"/>
              </a:rPr>
              <a:t>两种。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428604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7.1 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数码管</a:t>
            </a:r>
            <a:endParaRPr lang="zh-CN" altLang="en-US" sz="3600" dirty="0"/>
          </a:p>
        </p:txBody>
      </p:sp>
      <p:pic>
        <p:nvPicPr>
          <p:cNvPr id="4" name="Picture 5" descr="1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496"/>
            <a:ext cx="6429420" cy="377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642918"/>
            <a:ext cx="7901014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四</a:t>
            </a:r>
            <a:r>
              <a:rPr lang="en-US" altLang="en-US" sz="2000" b="1" dirty="0" smtClean="0"/>
              <a:t>. </a:t>
            </a:r>
            <a:r>
              <a:rPr lang="zh-CN" altLang="en-US" sz="2000" b="1" dirty="0" smtClean="0"/>
              <a:t>实验步骤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en-US" sz="2000" b="1" dirty="0" smtClean="0"/>
              <a:t>1</a:t>
            </a:r>
            <a:r>
              <a:rPr lang="zh-CN" altLang="en-US" sz="2000" b="1" dirty="0" smtClean="0"/>
              <a:t>）连接在线调试器</a:t>
            </a:r>
            <a:r>
              <a:rPr lang="en-US" altLang="zh-CN" sz="2000" b="1" dirty="0" smtClean="0"/>
              <a:t>PICkit3</a:t>
            </a:r>
            <a:r>
              <a:rPr lang="zh-CN" altLang="en-US" sz="2000" b="1" dirty="0" smtClean="0"/>
              <a:t>、实验板和计算机，注意要将各个模块对应的拨动开关打开或关闭；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）打开</a:t>
            </a:r>
            <a:r>
              <a:rPr lang="en-US" altLang="en-US" sz="2000" b="1" dirty="0" smtClean="0"/>
              <a:t>MPLAP</a:t>
            </a:r>
            <a:r>
              <a:rPr lang="en-US" altLang="zh-CN" sz="2000" b="1" dirty="0" smtClean="0"/>
              <a:t>X</a:t>
            </a:r>
            <a:r>
              <a:rPr lang="en-US" altLang="en-US" sz="2000" b="1" dirty="0" smtClean="0"/>
              <a:t> IDE</a:t>
            </a:r>
            <a:r>
              <a:rPr lang="zh-CN" altLang="en-US" sz="2000" b="1" dirty="0" smtClean="0"/>
              <a:t>集成开发环境软件；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）新建项目，编写程序并保存，注意程序中需要添加配置位。</a:t>
            </a:r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en-US" sz="2000" b="1" dirty="0" smtClean="0"/>
              <a:t>4</a:t>
            </a:r>
            <a:r>
              <a:rPr lang="zh-CN" altLang="en-US" sz="2000" b="1" dirty="0" smtClean="0"/>
              <a:t>）设置项目属性；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）编译、运行项目；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）根据情况调试修改程序，直到实现任务要求。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五</a:t>
            </a:r>
            <a:r>
              <a:rPr lang="en-US" altLang="zh-CN" sz="2000" b="1" dirty="0" smtClean="0"/>
              <a:t>. </a:t>
            </a:r>
            <a:r>
              <a:rPr lang="zh-CN" altLang="en-US" sz="2000" b="1" dirty="0" smtClean="0"/>
              <a:t>实验报告内容与要求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）简述各个显示模块的程序设计方法；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）分析观察到的实验结果；</a:t>
            </a:r>
          </a:p>
          <a:p>
            <a:pPr>
              <a:buNone/>
            </a:pP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649" y="1214422"/>
            <a:ext cx="8491631" cy="5140341"/>
          </a:xfrm>
        </p:spPr>
        <p:txBody>
          <a:bodyPr/>
          <a:lstStyle/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3027DD"/>
                </a:solidFill>
                <a:ea typeface="宋体" charset="-122"/>
              </a:rPr>
              <a:t>7.3 .1  LCD</a:t>
            </a:r>
            <a:r>
              <a:rPr lang="zh-CN" altLang="en-US" sz="2400" b="1" dirty="0" smtClean="0">
                <a:solidFill>
                  <a:srgbClr val="3027DD"/>
                </a:solidFill>
                <a:ea typeface="宋体" charset="-122"/>
              </a:rPr>
              <a:t>显示器的分类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    </a:t>
            </a:r>
            <a:r>
              <a:rPr lang="en-US" altLang="zh-CN" sz="2400" b="1" dirty="0" smtClean="0">
                <a:ea typeface="宋体" charset="-122"/>
              </a:rPr>
              <a:t>LCD</a:t>
            </a:r>
            <a:r>
              <a:rPr lang="zh-CN" altLang="en-US" sz="2400" b="1" dirty="0" smtClean="0">
                <a:ea typeface="宋体" charset="-122"/>
              </a:rPr>
              <a:t>按排列形状可分为字段型、点阵字符型和点阵图形型。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  （</a:t>
            </a: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zh-CN" altLang="en-US" sz="2400" b="1" dirty="0" smtClean="0">
                <a:ea typeface="宋体" charset="-122"/>
              </a:rPr>
              <a:t>）</a:t>
            </a:r>
            <a:r>
              <a:rPr lang="zh-CN" altLang="en-US" sz="2400" b="1" dirty="0" smtClean="0">
                <a:solidFill>
                  <a:srgbClr val="3027DD"/>
                </a:solidFill>
                <a:ea typeface="宋体" charset="-122"/>
              </a:rPr>
              <a:t>字段型</a:t>
            </a:r>
            <a:r>
              <a:rPr lang="zh-CN" altLang="en-US" sz="2400" b="1" dirty="0" smtClean="0">
                <a:ea typeface="宋体" charset="-122"/>
              </a:rPr>
              <a:t>。它是以长条状组成字符显示。该类显示器主要用于数字显示，已广泛用于电子表、计算器、数字仪表中。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  （</a:t>
            </a:r>
            <a:r>
              <a:rPr lang="en-US" altLang="zh-CN" sz="2400" b="1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）</a:t>
            </a:r>
            <a:r>
              <a:rPr lang="zh-CN" altLang="en-US" sz="2400" b="1" dirty="0" smtClean="0">
                <a:solidFill>
                  <a:srgbClr val="3027DD"/>
                </a:solidFill>
                <a:ea typeface="宋体" charset="-122"/>
              </a:rPr>
              <a:t>点阵字符型</a:t>
            </a:r>
            <a:r>
              <a:rPr lang="zh-CN" altLang="en-US" sz="2400" b="1" dirty="0" smtClean="0">
                <a:ea typeface="宋体" charset="-122"/>
              </a:rPr>
              <a:t>。它专门用于显示字母、数字、符号等。它由若干个</a:t>
            </a:r>
            <a:r>
              <a:rPr lang="en-US" altLang="zh-CN" sz="2400" b="1" dirty="0" smtClean="0">
                <a:ea typeface="宋体" charset="-122"/>
              </a:rPr>
              <a:t>5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b="1" dirty="0" smtClean="0">
                <a:ea typeface="宋体" charset="-122"/>
              </a:rPr>
              <a:t>7</a:t>
            </a:r>
            <a:r>
              <a:rPr lang="zh-CN" altLang="en-US" sz="2400" b="1" dirty="0" smtClean="0">
                <a:ea typeface="宋体" charset="-122"/>
              </a:rPr>
              <a:t>或</a:t>
            </a:r>
            <a:r>
              <a:rPr lang="en-US" altLang="zh-CN" sz="2400" b="1" dirty="0" smtClean="0">
                <a:ea typeface="宋体" charset="-122"/>
              </a:rPr>
              <a:t>5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b="1" dirty="0" smtClean="0">
                <a:ea typeface="宋体" charset="-122"/>
              </a:rPr>
              <a:t>10</a:t>
            </a:r>
            <a:r>
              <a:rPr lang="zh-CN" altLang="en-US" sz="2400" b="1" dirty="0" smtClean="0">
                <a:ea typeface="宋体" charset="-122"/>
              </a:rPr>
              <a:t>的点阵组成，每一个点阵显示一个字符。此类显示模块广泛应用在各类单片机应用系统中。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（</a:t>
            </a:r>
            <a:r>
              <a:rPr lang="en-US" altLang="zh-CN" sz="2400" b="1" dirty="0" smtClean="0">
                <a:ea typeface="宋体" charset="-122"/>
              </a:rPr>
              <a:t>3</a:t>
            </a:r>
            <a:r>
              <a:rPr lang="zh-CN" altLang="en-US" sz="2400" b="1" dirty="0" smtClean="0">
                <a:ea typeface="宋体" charset="-122"/>
              </a:rPr>
              <a:t>）</a:t>
            </a:r>
            <a:r>
              <a:rPr lang="zh-CN" altLang="en-US" sz="2400" b="1" dirty="0" smtClean="0">
                <a:solidFill>
                  <a:srgbClr val="3027DD"/>
                </a:solidFill>
                <a:ea typeface="宋体" charset="-122"/>
              </a:rPr>
              <a:t>点阵图形型</a:t>
            </a:r>
            <a:r>
              <a:rPr lang="zh-CN" altLang="en-US" sz="2400" b="1" dirty="0" smtClean="0">
                <a:ea typeface="宋体" charset="-122"/>
              </a:rPr>
              <a:t>。它是在平板上排列多行或多列，形成矩阵式的晶格点，点的大小根据显示的清晰度来设计。这类显示器广泛应用于图形显示，如用于笔记本电脑、彩色电视等。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endParaRPr lang="zh-CN" altLang="en-US" sz="2400" b="1" dirty="0" smtClean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自学    </a:t>
            </a:r>
            <a:r>
              <a:rPr lang="en-US" altLang="zh-CN" sz="3600" b="1" dirty="0" smtClean="0">
                <a:solidFill>
                  <a:srgbClr val="3027DD"/>
                </a:solidFill>
              </a:rPr>
              <a:t>7.3  LCD</a:t>
            </a:r>
            <a:r>
              <a:rPr lang="zh-CN" altLang="en-US" sz="3600" b="1" dirty="0" smtClean="0">
                <a:solidFill>
                  <a:srgbClr val="3027DD"/>
                </a:solidFill>
              </a:rPr>
              <a:t>液晶显示器</a:t>
            </a:r>
            <a:endParaRPr lang="zh-CN" altLang="en-US" sz="3600" dirty="0">
              <a:solidFill>
                <a:srgbClr val="3027DD"/>
              </a:solidFill>
            </a:endParaRPr>
          </a:p>
        </p:txBody>
      </p:sp>
      <p:sp>
        <p:nvSpPr>
          <p:cNvPr id="2" name="爆炸形 1 1"/>
          <p:cNvSpPr/>
          <p:nvPr/>
        </p:nvSpPr>
        <p:spPr>
          <a:xfrm>
            <a:off x="611560" y="235919"/>
            <a:ext cx="1080120" cy="767578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19" y="503238"/>
            <a:ext cx="8594820" cy="6172200"/>
          </a:xfrm>
        </p:spPr>
        <p:txBody>
          <a:bodyPr/>
          <a:lstStyle/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3027DD"/>
                </a:solidFill>
                <a:ea typeface="宋体" charset="-122"/>
              </a:rPr>
              <a:t>7.3.2  </a:t>
            </a:r>
            <a:r>
              <a:rPr lang="zh-CN" altLang="en-US" sz="2400" b="1" dirty="0" smtClean="0">
                <a:solidFill>
                  <a:srgbClr val="3027DD"/>
                </a:solidFill>
                <a:ea typeface="宋体" charset="-122"/>
              </a:rPr>
              <a:t>点阵字符型液晶显示模块结构</a:t>
            </a:r>
          </a:p>
        </p:txBody>
      </p:sp>
      <p:pic>
        <p:nvPicPr>
          <p:cNvPr id="3" name="Picture 4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93233" cy="433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28728" y="4786322"/>
            <a:ext cx="5143536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液晶显示板上排列着若干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5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或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5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10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点阵的字符显示位，从规格上分为每行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20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24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32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40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4000496" y="1285860"/>
            <a:ext cx="4643470" cy="214314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5072067" y="3786192"/>
            <a:ext cx="1214448" cy="6429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93233" cy="433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00364" y="6072206"/>
            <a:ext cx="164307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控制器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1571604" y="1643050"/>
            <a:ext cx="1928826" cy="357190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964646" y="5322107"/>
            <a:ext cx="785818" cy="7143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67"/>
          <p:cNvSpPr>
            <a:spLocks noChangeArrowheads="1"/>
          </p:cNvSpPr>
          <p:nvPr/>
        </p:nvSpPr>
        <p:spPr bwMode="auto">
          <a:xfrm>
            <a:off x="5072066" y="3929066"/>
            <a:ext cx="3643338" cy="142876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16200000" flipV="1">
            <a:off x="5322098" y="5393545"/>
            <a:ext cx="785818" cy="7143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43636" y="6000768"/>
            <a:ext cx="164307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驱动器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9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180" y="685800"/>
            <a:ext cx="8229759" cy="5851525"/>
          </a:xfrm>
        </p:spPr>
        <p:txBody>
          <a:bodyPr/>
          <a:lstStyle/>
          <a:p>
            <a:pPr marL="609600" indent="-609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3027DD"/>
                </a:solidFill>
                <a:latin typeface="+mn-ea"/>
              </a:rPr>
              <a:t>7.3.3  LCD1602</a:t>
            </a:r>
            <a:r>
              <a:rPr lang="zh-CN" altLang="en-US" sz="2400" b="1" dirty="0" smtClean="0">
                <a:solidFill>
                  <a:srgbClr val="3027DD"/>
                </a:solidFill>
                <a:latin typeface="+mn-ea"/>
              </a:rPr>
              <a:t>（两行显示，每行</a:t>
            </a:r>
            <a:r>
              <a:rPr lang="en-US" altLang="zh-CN" sz="2400" b="1" dirty="0" smtClean="0">
                <a:solidFill>
                  <a:srgbClr val="3027DD"/>
                </a:solidFill>
                <a:latin typeface="+mn-ea"/>
              </a:rPr>
              <a:t>16</a:t>
            </a:r>
            <a:r>
              <a:rPr lang="zh-CN" altLang="en-US" sz="2400" b="1" dirty="0" smtClean="0">
                <a:solidFill>
                  <a:srgbClr val="3027DD"/>
                </a:solidFill>
                <a:latin typeface="+mn-ea"/>
              </a:rPr>
              <a:t>个字符）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65594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38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180" y="685800"/>
            <a:ext cx="8229759" cy="5851525"/>
          </a:xfrm>
        </p:spPr>
        <p:txBody>
          <a:bodyPr/>
          <a:lstStyle/>
          <a:p>
            <a:pPr marL="609600" indent="-609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3027DD"/>
                </a:solidFill>
                <a:latin typeface="+mn-ea"/>
              </a:rPr>
              <a:t>1. LCD1602</a:t>
            </a:r>
            <a:r>
              <a:rPr lang="zh-CN" altLang="en-US" sz="2400" b="1" dirty="0" smtClean="0">
                <a:solidFill>
                  <a:srgbClr val="3027DD"/>
                </a:solidFill>
                <a:latin typeface="+mn-ea"/>
              </a:rPr>
              <a:t>特性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① 内部具有字符发生器</a:t>
            </a:r>
            <a:r>
              <a:rPr lang="en-US" altLang="zh-CN" sz="2400" b="1" dirty="0" smtClean="0">
                <a:ea typeface="宋体" charset="-122"/>
              </a:rPr>
              <a:t>ROM</a:t>
            </a:r>
            <a:r>
              <a:rPr lang="zh-CN" altLang="en-US" sz="2400" b="1" dirty="0" smtClean="0">
                <a:ea typeface="宋体" charset="-122"/>
              </a:rPr>
              <a:t>（</a:t>
            </a:r>
            <a:r>
              <a:rPr lang="en-US" altLang="zh-CN" sz="2400" b="1" dirty="0" smtClean="0">
                <a:ea typeface="宋体" charset="-122"/>
              </a:rPr>
              <a:t>CGROM</a:t>
            </a:r>
            <a:r>
              <a:rPr lang="zh-CN" altLang="en-US" sz="2400" b="1" dirty="0" smtClean="0">
                <a:ea typeface="宋体" charset="-122"/>
              </a:rPr>
              <a:t>）</a:t>
            </a:r>
            <a:r>
              <a:rPr lang="en-US" altLang="zh-CN" sz="2400" b="1" dirty="0" smtClean="0">
                <a:ea typeface="宋体" charset="-122"/>
              </a:rPr>
              <a:t>,</a:t>
            </a:r>
            <a:r>
              <a:rPr lang="zh-CN" altLang="en-US" sz="2400" b="1" dirty="0" smtClean="0">
                <a:ea typeface="宋体" charset="-122"/>
              </a:rPr>
              <a:t>即字符库，可显示</a:t>
            </a:r>
            <a:r>
              <a:rPr lang="en-US" altLang="zh-CN" sz="2400" b="1" dirty="0" smtClean="0">
                <a:ea typeface="宋体" charset="-122"/>
              </a:rPr>
              <a:t>192</a:t>
            </a:r>
            <a:r>
              <a:rPr lang="zh-CN" altLang="en-US" sz="2400" b="1" dirty="0" smtClean="0">
                <a:ea typeface="宋体" charset="-122"/>
              </a:rPr>
              <a:t>个</a:t>
            </a:r>
            <a:r>
              <a:rPr lang="en-US" altLang="zh-CN" sz="2400" b="1" dirty="0" smtClean="0">
                <a:ea typeface="宋体" charset="-122"/>
              </a:rPr>
              <a:t>5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b="1" dirty="0" smtClean="0">
                <a:ea typeface="宋体" charset="-122"/>
              </a:rPr>
              <a:t>7</a:t>
            </a:r>
            <a:r>
              <a:rPr lang="zh-CN" altLang="en-US" sz="2400" b="1" dirty="0" smtClean="0">
                <a:ea typeface="宋体" charset="-122"/>
              </a:rPr>
              <a:t>点阵字符。</a:t>
            </a:r>
            <a:r>
              <a:rPr lang="en-US" altLang="zh-CN" sz="2400" b="1" dirty="0" smtClean="0">
                <a:ea typeface="宋体" charset="-122"/>
              </a:rPr>
              <a:t>1602</a:t>
            </a:r>
            <a:r>
              <a:rPr lang="zh-CN" altLang="en-US" sz="2400" b="1" dirty="0" smtClean="0">
                <a:ea typeface="宋体" charset="-122"/>
              </a:rPr>
              <a:t>显示的数字和字母部分的代码值，恰好与</a:t>
            </a:r>
            <a:r>
              <a:rPr lang="en-US" altLang="zh-CN" sz="2400" b="1" dirty="0" smtClean="0">
                <a:ea typeface="宋体" charset="-122"/>
              </a:rPr>
              <a:t>ASCII</a:t>
            </a:r>
            <a:r>
              <a:rPr lang="zh-CN" altLang="en-US" sz="2400" b="1" dirty="0" smtClean="0">
                <a:ea typeface="宋体" charset="-122"/>
              </a:rPr>
              <a:t>码表中的数字和字母相同。所以在显示数字和字母时，只需向</a:t>
            </a:r>
            <a:r>
              <a:rPr lang="en-US" altLang="zh-CN" sz="2400" b="1" dirty="0" smtClean="0">
                <a:ea typeface="宋体" charset="-122"/>
              </a:rPr>
              <a:t>1602</a:t>
            </a:r>
            <a:r>
              <a:rPr lang="zh-CN" altLang="en-US" sz="2400" b="1" dirty="0" smtClean="0">
                <a:ea typeface="宋体" charset="-122"/>
              </a:rPr>
              <a:t>送入对应的</a:t>
            </a:r>
            <a:r>
              <a:rPr lang="en-US" altLang="zh-CN" sz="2400" b="1" dirty="0" smtClean="0">
                <a:ea typeface="宋体" charset="-122"/>
              </a:rPr>
              <a:t>ASCII</a:t>
            </a:r>
            <a:r>
              <a:rPr lang="zh-CN" altLang="en-US" sz="2400" b="1" dirty="0" smtClean="0">
                <a:ea typeface="宋体" charset="-122"/>
              </a:rPr>
              <a:t>码即可。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②	模块内有</a:t>
            </a:r>
            <a:r>
              <a:rPr lang="en-US" altLang="zh-CN" sz="2400" b="1" dirty="0" smtClean="0">
                <a:ea typeface="宋体" charset="-122"/>
              </a:rPr>
              <a:t>64</a:t>
            </a:r>
            <a:r>
              <a:rPr lang="zh-CN" altLang="en-US" sz="2400" b="1" dirty="0" smtClean="0">
                <a:ea typeface="宋体" charset="-122"/>
              </a:rPr>
              <a:t>字节的自定义字符</a:t>
            </a:r>
            <a:r>
              <a:rPr lang="en-US" altLang="zh-CN" sz="2400" b="1" dirty="0" smtClean="0">
                <a:ea typeface="宋体" charset="-122"/>
              </a:rPr>
              <a:t>RAM(CGRAM),</a:t>
            </a:r>
            <a:r>
              <a:rPr lang="zh-CN" altLang="en-US" sz="2400" b="1" dirty="0" smtClean="0">
                <a:ea typeface="宋体" charset="-122"/>
              </a:rPr>
              <a:t>用户可自行定义</a:t>
            </a:r>
            <a:r>
              <a:rPr lang="en-US" altLang="zh-CN" sz="2400" b="1" dirty="0" smtClean="0">
                <a:ea typeface="宋体" charset="-122"/>
              </a:rPr>
              <a:t>8</a:t>
            </a:r>
            <a:r>
              <a:rPr lang="zh-CN" altLang="en-US" sz="2400" b="1" dirty="0" smtClean="0">
                <a:ea typeface="宋体" charset="-122"/>
              </a:rPr>
              <a:t>个</a:t>
            </a:r>
            <a:r>
              <a:rPr lang="en-US" altLang="zh-CN" sz="2400" b="1" dirty="0" smtClean="0">
                <a:ea typeface="宋体" charset="-122"/>
              </a:rPr>
              <a:t>5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b="1" dirty="0" smtClean="0">
                <a:ea typeface="宋体" charset="-122"/>
              </a:rPr>
              <a:t>7</a:t>
            </a:r>
            <a:r>
              <a:rPr lang="zh-CN" altLang="en-US" sz="2400" b="1" dirty="0" smtClean="0">
                <a:ea typeface="宋体" charset="-122"/>
              </a:rPr>
              <a:t>点阵字符。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③ 模块内有</a:t>
            </a:r>
            <a:r>
              <a:rPr lang="en-US" altLang="zh-CN" sz="2400" b="1" dirty="0" smtClean="0">
                <a:ea typeface="宋体" charset="-122"/>
              </a:rPr>
              <a:t>80</a:t>
            </a:r>
            <a:r>
              <a:rPr lang="zh-CN" altLang="en-US" sz="2400" b="1" dirty="0" smtClean="0">
                <a:ea typeface="宋体" charset="-122"/>
              </a:rPr>
              <a:t>字节的数据显示存储器（</a:t>
            </a:r>
            <a:r>
              <a:rPr lang="en-US" altLang="zh-CN" sz="2400" b="1" dirty="0" smtClean="0">
                <a:ea typeface="宋体" charset="-122"/>
              </a:rPr>
              <a:t>DDRAM</a:t>
            </a:r>
            <a:r>
              <a:rPr lang="zh-CN" altLang="en-US" sz="2400" b="1" dirty="0" smtClean="0">
                <a:ea typeface="宋体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909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52"/>
            <a:ext cx="5475278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28926" y="6215082"/>
            <a:ext cx="210826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latin typeface="宋体" charset="-122"/>
              </a:rPr>
              <a:t>ROM</a:t>
            </a:r>
            <a:r>
              <a:rPr lang="zh-CN" altLang="en-US" sz="2000" b="1" dirty="0">
                <a:latin typeface="宋体" charset="-122"/>
              </a:rPr>
              <a:t>字符库的内容</a:t>
            </a:r>
          </a:p>
        </p:txBody>
      </p:sp>
      <p:sp>
        <p:nvSpPr>
          <p:cNvPr id="6" name="Oval 67"/>
          <p:cNvSpPr>
            <a:spLocks noChangeArrowheads="1"/>
          </p:cNvSpPr>
          <p:nvPr/>
        </p:nvSpPr>
        <p:spPr bwMode="auto">
          <a:xfrm>
            <a:off x="3143240" y="500042"/>
            <a:ext cx="357190" cy="357190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rot="10800000">
            <a:off x="3500430" y="4071942"/>
            <a:ext cx="1071570" cy="6429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3438" y="4714884"/>
            <a:ext cx="2214578" cy="1569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数字的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ASCII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码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0—0x30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1—0x30+1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……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21" y="428605"/>
            <a:ext cx="8229759" cy="2635272"/>
          </a:xfrm>
        </p:spPr>
        <p:txBody>
          <a:bodyPr/>
          <a:lstStyle/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3027DD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400" b="1" dirty="0" smtClean="0">
                <a:solidFill>
                  <a:srgbClr val="3027DD"/>
                </a:solidFill>
                <a:latin typeface="宋体" charset="-122"/>
                <a:ea typeface="宋体" charset="-122"/>
              </a:rPr>
              <a:t>．命令格式及功能说明</a:t>
            </a:r>
            <a:endParaRPr lang="en-US" altLang="zh-CN" sz="2400" b="1" dirty="0" smtClean="0">
              <a:solidFill>
                <a:srgbClr val="3027DD"/>
              </a:solidFill>
              <a:latin typeface="宋体" charset="-122"/>
              <a:ea typeface="宋体" charset="-122"/>
            </a:endParaRP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 lcd1602</a:t>
            </a:r>
            <a:r>
              <a:rPr lang="zh-CN" altLang="en-US" sz="2400" b="1" dirty="0" smtClean="0"/>
              <a:t>液晶模块内部的控制器共有</a:t>
            </a:r>
            <a:r>
              <a:rPr lang="en-US" altLang="zh-CN" sz="2400" b="1" dirty="0" smtClean="0"/>
              <a:t>11</a:t>
            </a:r>
            <a:r>
              <a:rPr lang="zh-CN" altLang="en-US" sz="2400" b="1" dirty="0" smtClean="0"/>
              <a:t>条控制指令， </a:t>
            </a:r>
            <a:r>
              <a:rPr lang="en-US" altLang="zh-CN" sz="2400" b="1" dirty="0" smtClean="0"/>
              <a:t>lcd1602</a:t>
            </a:r>
            <a:r>
              <a:rPr lang="zh-CN" altLang="en-US" sz="2400" b="1" dirty="0" smtClean="0"/>
              <a:t>液晶模块的读写操作，屏幕和光标的操作都是通过指令编程来实现的。</a:t>
            </a:r>
            <a:endParaRPr lang="zh-CN" altLang="en-US" sz="2400" b="1" dirty="0" smtClean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宋体" charset="-122"/>
                <a:ea typeface="宋体" charset="-122"/>
              </a:rPr>
              <a:t>   </a:t>
            </a:r>
            <a:endParaRPr lang="zh-CN" altLang="en-US" sz="2400" b="1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1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09630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357158" y="857232"/>
            <a:ext cx="8143932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2643182"/>
            <a:ext cx="7786742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：清显示，指令码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01H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，光标复位到地址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00H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位置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4429123" y="1643051"/>
            <a:ext cx="1214448" cy="6429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09630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357158" y="1357298"/>
            <a:ext cx="8143932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3071810"/>
            <a:ext cx="7786742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：光标复位，光标返回到地址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00H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4286247" y="2143117"/>
            <a:ext cx="1214448" cy="6429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923215"/>
            <a:ext cx="1772126" cy="2095879"/>
          </a:xfrm>
          <a:prstGeom prst="rect">
            <a:avLst/>
          </a:prstGeom>
        </p:spPr>
      </p:pic>
      <p:sp>
        <p:nvSpPr>
          <p:cNvPr id="45058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403099"/>
            <a:ext cx="8527419" cy="5739978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为了使数码管显示不同的符号或数字，要把某些段的发光二极管点亮，</a:t>
            </a:r>
            <a:r>
              <a:rPr lang="zh-CN" altLang="en-US" sz="2400" b="1" dirty="0" smtClean="0">
                <a:ea typeface="宋体" charset="-122"/>
              </a:rPr>
              <a:t>这就要</a:t>
            </a:r>
            <a:r>
              <a:rPr lang="zh-CN" altLang="en-US" sz="2400" b="1" dirty="0" smtClean="0">
                <a:ea typeface="宋体" charset="-122"/>
              </a:rPr>
              <a:t>为数码管提供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段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码</a:t>
            </a:r>
            <a:r>
              <a:rPr lang="zh-CN" altLang="en-US" sz="2400" b="1" dirty="0">
                <a:ea typeface="宋体" charset="-122"/>
              </a:rPr>
              <a:t>以</a:t>
            </a:r>
            <a:r>
              <a:rPr lang="zh-CN" altLang="en-US" sz="2400" b="1" dirty="0" smtClean="0">
                <a:ea typeface="宋体" charset="-122"/>
              </a:rPr>
              <a:t>显示</a:t>
            </a:r>
            <a:r>
              <a:rPr lang="zh-CN" altLang="en-US" sz="2400" b="1" dirty="0" smtClean="0">
                <a:ea typeface="宋体" charset="-122"/>
              </a:rPr>
              <a:t>不同数字和符号。 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数码管共计</a:t>
            </a:r>
            <a:r>
              <a:rPr lang="en-US" altLang="zh-CN" sz="2400" b="1" dirty="0" smtClean="0">
                <a:ea typeface="宋体" charset="-122"/>
              </a:rPr>
              <a:t>8</a:t>
            </a:r>
            <a:r>
              <a:rPr lang="zh-CN" altLang="en-US" sz="2400" b="1" dirty="0" smtClean="0">
                <a:ea typeface="宋体" charset="-122"/>
              </a:rPr>
              <a:t>段。因此提供给数码管的段码（或字型码）正好是一个字节。在</a:t>
            </a:r>
            <a:r>
              <a:rPr lang="zh-CN" altLang="en-US" sz="2400" b="1" dirty="0" smtClean="0">
                <a:ea typeface="宋体" charset="-122"/>
              </a:rPr>
              <a:t>使用</a:t>
            </a:r>
            <a:r>
              <a:rPr lang="zh-CN" altLang="en-US" sz="2400" b="1" dirty="0">
                <a:ea typeface="宋体" charset="-122"/>
              </a:rPr>
              <a:t>时</a:t>
            </a:r>
            <a:r>
              <a:rPr lang="zh-CN" altLang="en-US" sz="2400" b="1" dirty="0" smtClean="0">
                <a:ea typeface="宋体" charset="-122"/>
              </a:rPr>
              <a:t>，</a:t>
            </a:r>
            <a:r>
              <a:rPr lang="zh-CN" altLang="en-US" sz="2400" b="1" dirty="0" smtClean="0">
                <a:ea typeface="宋体" charset="-122"/>
              </a:rPr>
              <a:t>习惯</a:t>
            </a:r>
            <a:r>
              <a:rPr lang="zh-CN" altLang="en-US" sz="2400" b="1" dirty="0" smtClean="0">
                <a:ea typeface="宋体" charset="-122"/>
              </a:rPr>
              <a:t>上以</a:t>
            </a:r>
            <a:r>
              <a:rPr lang="zh-CN" altLang="en-US" sz="2400" b="1" dirty="0" smtClean="0">
                <a:ea typeface="宋体" charset="-122"/>
              </a:rPr>
              <a:t>“</a:t>
            </a:r>
            <a:r>
              <a:rPr lang="en-US" altLang="zh-CN" sz="2400" b="1" dirty="0" smtClean="0">
                <a:ea typeface="宋体" charset="-122"/>
              </a:rPr>
              <a:t>a”</a:t>
            </a:r>
            <a:r>
              <a:rPr lang="zh-CN" altLang="en-US" sz="2400" b="1" dirty="0" smtClean="0">
                <a:ea typeface="宋体" charset="-122"/>
              </a:rPr>
              <a:t>段对应段码字节的</a:t>
            </a:r>
            <a:r>
              <a:rPr lang="zh-CN" altLang="en-US" sz="2400" b="1" dirty="0" smtClean="0">
                <a:ea typeface="宋体" charset="-122"/>
              </a:rPr>
              <a:t>最低位，小数点</a:t>
            </a:r>
            <a:r>
              <a:rPr lang="en-US" altLang="zh-CN" sz="2400" b="1" dirty="0" err="1" smtClean="0">
                <a:ea typeface="宋体" charset="-122"/>
              </a:rPr>
              <a:t>dp</a:t>
            </a:r>
            <a:r>
              <a:rPr lang="zh-CN" altLang="en-US" sz="2400" b="1" dirty="0" smtClean="0">
                <a:ea typeface="宋体" charset="-122"/>
              </a:rPr>
              <a:t>对应最高位。</a:t>
            </a:r>
            <a:r>
              <a:rPr lang="zh-CN" altLang="en-US" sz="2400" b="1" dirty="0" smtClean="0">
                <a:ea typeface="宋体" charset="-122"/>
              </a:rPr>
              <a:t>各段与字节中各位对应关系如表所示。 </a:t>
            </a:r>
          </a:p>
        </p:txBody>
      </p:sp>
      <p:sp>
        <p:nvSpPr>
          <p:cNvPr id="450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442A52-B35C-40F2-B8BC-D26FDD40EA4F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42" name="Picture 7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09449"/>
            <a:ext cx="91440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09630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285720" y="1785926"/>
            <a:ext cx="8143932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3071810"/>
            <a:ext cx="7786742" cy="1569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：光标和显示位置设置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I/D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：光标移动方向，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右移，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左移，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S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：屏幕上所有文字是否左移或右移，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表示有效，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表示无效。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4393405" y="2536025"/>
            <a:ext cx="714382" cy="357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09630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357158" y="2214554"/>
            <a:ext cx="8143932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3500438"/>
            <a:ext cx="7786742" cy="1569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：显示开关控制。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D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：控制整体的显示开与关，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表示开显示，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表示关显示。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：控制光标的开与关，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表示有光标，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表示无光标 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：控制光标是否闪烁，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闪烁，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不闪烁。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679025" y="2893215"/>
            <a:ext cx="714382" cy="357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09630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357158" y="2643182"/>
            <a:ext cx="8143932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4214818"/>
            <a:ext cx="778674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：光标或显示移位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S/C 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显示移动的文字，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移动光标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R/L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向右移位，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向左移位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428991" y="3429001"/>
            <a:ext cx="928696" cy="500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09630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357158" y="3071810"/>
            <a:ext cx="8143932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4643446"/>
            <a:ext cx="7786742" cy="1569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：功能设置命令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DL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位总线，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位总线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为单行显示，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为双行显示，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显示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5X7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的点阵字符，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显示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5X10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的显示字符。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428991" y="3857629"/>
            <a:ext cx="928696" cy="500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09630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428596" y="3643314"/>
            <a:ext cx="8143932" cy="642942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5214950"/>
            <a:ext cx="7786742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：字符发生器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RAM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地址设置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143239" y="4500571"/>
            <a:ext cx="928696" cy="500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09630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357158" y="4286256"/>
            <a:ext cx="8143932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5429264"/>
            <a:ext cx="778674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DDRAM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地址设置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行第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个的地址为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0x80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行第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个的地址为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0xC0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143240" y="5000636"/>
            <a:ext cx="642942" cy="2143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09630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357158" y="4714884"/>
            <a:ext cx="8143932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2928934"/>
            <a:ext cx="778674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：读忙信号和光标地址 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BF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：忙标志位，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表示忙，此时模块不能接收命令或数据，如果为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表示不忙。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 rot="5400000">
            <a:off x="3975579" y="4082743"/>
            <a:ext cx="585621" cy="6786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21" y="503239"/>
            <a:ext cx="8502761" cy="2560637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3027DD"/>
                </a:solidFill>
                <a:latin typeface="+mn-ea"/>
              </a:rPr>
              <a:t>7.3.4  LCD1602</a:t>
            </a:r>
            <a:r>
              <a:rPr lang="zh-CN" altLang="en-US" sz="2400" b="1" dirty="0" smtClean="0">
                <a:solidFill>
                  <a:srgbClr val="3027DD"/>
                </a:solidFill>
                <a:latin typeface="+mn-ea"/>
              </a:rPr>
              <a:t>模块的应用举例</a:t>
            </a:r>
            <a:endParaRPr lang="en-US" altLang="zh-CN" sz="2400" b="1" dirty="0" smtClean="0">
              <a:solidFill>
                <a:srgbClr val="3027DD"/>
              </a:solidFill>
              <a:latin typeface="+mn-ea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    在</a:t>
            </a:r>
            <a:r>
              <a:rPr lang="en-US" altLang="zh-CN" sz="2400" b="1" dirty="0" smtClean="0">
                <a:ea typeface="宋体" charset="-122"/>
              </a:rPr>
              <a:t>LCD1602</a:t>
            </a:r>
            <a:r>
              <a:rPr lang="zh-CN" altLang="en-US" sz="2400" b="1" dirty="0" smtClean="0">
                <a:ea typeface="宋体" charset="-122"/>
              </a:rPr>
              <a:t>模块上的任意位置显示一串字符。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44609"/>
            <a:ext cx="2786082" cy="439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7"/>
          <p:cNvSpPr>
            <a:spLocks noChangeArrowheads="1"/>
          </p:cNvSpPr>
          <p:nvPr/>
        </p:nvSpPr>
        <p:spPr bwMode="auto">
          <a:xfrm flipV="1">
            <a:off x="2643174" y="3857628"/>
            <a:ext cx="785818" cy="1714512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3428994" y="5514820"/>
            <a:ext cx="1000131" cy="3430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9124" y="5857892"/>
            <a:ext cx="3500462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PORTD</a:t>
            </a:r>
            <a:r>
              <a:rPr lang="zh-CN" altLang="en-US" sz="2400" dirty="0" smtClean="0">
                <a:solidFill>
                  <a:srgbClr val="FF0000"/>
                </a:solidFill>
              </a:rPr>
              <a:t>端口用作字符输出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Oval 67"/>
          <p:cNvSpPr>
            <a:spLocks noChangeArrowheads="1"/>
          </p:cNvSpPr>
          <p:nvPr/>
        </p:nvSpPr>
        <p:spPr bwMode="auto">
          <a:xfrm flipV="1">
            <a:off x="2643174" y="3286124"/>
            <a:ext cx="785818" cy="571504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/>
              <a:t>                                         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0800000">
            <a:off x="3428992" y="3786190"/>
            <a:ext cx="1000131" cy="3430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9124" y="3857628"/>
            <a:ext cx="2143140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RS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RA4</a:t>
            </a:r>
            <a:r>
              <a:rPr lang="zh-CN" altLang="en-US" sz="2400" dirty="0" smtClean="0">
                <a:solidFill>
                  <a:srgbClr val="FF0000"/>
                </a:solidFill>
              </a:rPr>
              <a:t>端口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RW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RA5</a:t>
            </a:r>
            <a:r>
              <a:rPr lang="zh-CN" altLang="en-US" sz="2400" dirty="0" smtClean="0">
                <a:solidFill>
                  <a:srgbClr val="FF0000"/>
                </a:solidFill>
              </a:rPr>
              <a:t>端口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EN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RE0</a:t>
            </a:r>
            <a:r>
              <a:rPr lang="zh-CN" altLang="en-US" sz="2400" dirty="0" smtClean="0">
                <a:solidFill>
                  <a:srgbClr val="FF0000"/>
                </a:solidFill>
              </a:rPr>
              <a:t>端口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Oval 67"/>
          <p:cNvSpPr>
            <a:spLocks noChangeArrowheads="1"/>
          </p:cNvSpPr>
          <p:nvPr/>
        </p:nvSpPr>
        <p:spPr bwMode="auto">
          <a:xfrm flipV="1">
            <a:off x="1857356" y="3000372"/>
            <a:ext cx="785818" cy="785818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/>
              <a:t>                                         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rot="10800000" flipV="1">
            <a:off x="2643176" y="2786057"/>
            <a:ext cx="2143139" cy="2143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6314" y="2500306"/>
            <a:ext cx="2786082" cy="8309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可调电阻用于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背光亮度调整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4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#include &lt;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xc.h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 unsigned char table1[]="PIC18F4520+LCD  ";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 unsigned char table2[]="EII406 HELLO!   ";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		//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要显示的字符串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unsigned char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uint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unsigned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3027DD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LCDRS PORTAbits.RA4	//</a:t>
            </a:r>
            <a:r>
              <a:rPr lang="zh-CN" altLang="en-US" sz="2000" dirty="0" smtClean="0">
                <a:solidFill>
                  <a:srgbClr val="3027DD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定义连接</a:t>
            </a:r>
            <a:r>
              <a:rPr lang="en-US" altLang="zh-CN" sz="2000" dirty="0" smtClean="0">
                <a:solidFill>
                  <a:srgbClr val="3027DD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</a:t>
            </a:r>
            <a:r>
              <a:rPr lang="zh-CN" altLang="en-US" sz="2000" dirty="0" smtClean="0">
                <a:solidFill>
                  <a:srgbClr val="3027DD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控制端的引脚</a:t>
            </a:r>
            <a:endParaRPr lang="en-US" altLang="zh-CN" sz="2000" dirty="0" smtClean="0">
              <a:solidFill>
                <a:srgbClr val="3027DD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3027DD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LCDRW PORTAbits.RA5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3027DD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LCDEN PORTEbits.RE0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init_lcd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 				//LCD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初始化函数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write_commod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commod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//LCD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写命令函数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write_data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data);		 //LCD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写数据函数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LCD_disp_char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x,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y,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		 //LCD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显示字符函数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check_busy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 			//LCD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忙检测函数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endParaRPr lang="zh-CN" altLang="en-US" sz="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6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main(void)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num=0;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init_lcd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					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delay(5);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for(num=0;num&lt;16;num++)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{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LCD_disp_char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(num,1,table1[num]);	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行显示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delay(1);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for(num=0;num&lt;16;num++)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{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LCD_disp_char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(num,2,table2[num]);	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行显示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delay(1);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      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while(1);     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>
              <a:buNone/>
            </a:pP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2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650" y="685801"/>
            <a:ext cx="8410701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401080" cy="5768997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init_lcd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ADCON1=0b00001111;	//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端口方向设置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TRISA4 =0;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TRISA5 =0;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TRISE0 =0;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TRISD =0x00;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LCDRW =0;			//LCD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控制端都置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LCDRS =0;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LCDEN =0;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write_commod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(0x38);		//8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位数据线格式，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行字符，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点阵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write_commod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(0x0f);		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开显示功能，有光标且光标闪烁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write_commod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(0x06);		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写入新数据后光标右移，显示屏不移动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write_commod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(0x01);		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清屏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>
              <a:buNone/>
            </a:pP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167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write_commod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commod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	//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写命令函数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LCDRW = 0;			//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R/W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端清零表示写操作</a:t>
            </a:r>
            <a:endParaRPr lang="en-US" altLang="zh-CN" sz="2000" dirty="0" smtClean="0">
              <a:solidFill>
                <a:srgbClr val="5414F4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LCDRS = 0;			//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RS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端清零表示写命令</a:t>
            </a:r>
            <a:endParaRPr lang="en-US" altLang="zh-CN" sz="2000" dirty="0" smtClean="0">
              <a:solidFill>
                <a:srgbClr val="5414F4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PORTD =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commod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	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命令数据由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PORT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端口送出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delay(2);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LCDEN =1;			//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端置高</a:t>
            </a:r>
            <a:endParaRPr lang="en-US" altLang="zh-CN" sz="2000" dirty="0" smtClean="0">
              <a:solidFill>
                <a:srgbClr val="5414F4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delay(2);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LCDEN=0;			 //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端置低产生下降沿，命令写入</a:t>
            </a:r>
            <a:endParaRPr lang="en-US" altLang="zh-CN" sz="2000" dirty="0" smtClean="0">
              <a:solidFill>
                <a:srgbClr val="5414F4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>
              <a:buNone/>
            </a:pP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358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write_data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data)	 //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写数据函数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LCDRW =0;	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//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R/W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端清零表示写操作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LCDRS =1;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//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RS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端置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表示写命令数据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PORTD =data;		 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数据由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PORT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端口送出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delay(2);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LCDEN =1;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//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端置高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delay(2);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LCDEN =0;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//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端置低产生下降沿，命令写入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>
              <a:buNone/>
            </a:pP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95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LCD_disp_char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x,uchar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y,uchar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data)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//LCD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显示字符函数，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表示字符所在列，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表示字符所在行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address;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if(y==1)      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address=0x80+x; 		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字符地址，第一行第一列地址为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0x80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else      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address=0xc0+x; 		 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字符地址，第二行第一列地址为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0xc0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2000" dirty="0" err="1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write_commod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(address);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2000" dirty="0" err="1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write_data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(data);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545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755CDE-AFDE-4365-B084-966BE79BC934}" type="slidenum">
              <a:rPr lang="zh-CN" altLang="en-US" smtClean="0">
                <a:ea typeface="宋体" charset="-122"/>
              </a:rPr>
              <a:pPr/>
              <a:t>44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82947" name="矩形 4"/>
          <p:cNvSpPr>
            <a:spLocks noChangeArrowheads="1"/>
          </p:cNvSpPr>
          <p:nvPr/>
        </p:nvSpPr>
        <p:spPr bwMode="auto">
          <a:xfrm>
            <a:off x="372999" y="508000"/>
            <a:ext cx="858053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check_busy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void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	//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正常读写操作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之前检测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模块的忙状态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do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data =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0xff;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/*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设置初值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*/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LCDEN=0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LCDRS=0</a:t>
            </a:r>
            <a:r>
              <a:rPr lang="en-US" altLang="zh-CN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                  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/*</a:t>
            </a:r>
            <a:r>
              <a:rPr lang="zh-CN" altLang="en-US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选择指令寄存器*</a:t>
            </a:r>
            <a:r>
              <a:rPr lang="en-US" altLang="zh-CN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LCDRW=1</a:t>
            </a:r>
            <a:r>
              <a:rPr lang="en-US" altLang="zh-CN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                 	/*</a:t>
            </a:r>
            <a:r>
              <a:rPr lang="zh-CN" altLang="en-US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选择读模式*</a:t>
            </a:r>
            <a:r>
              <a:rPr lang="en-US" altLang="zh-CN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LCDEN=1</a:t>
            </a:r>
            <a:r>
              <a:rPr lang="en-US" altLang="zh-CN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                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/*</a:t>
            </a:r>
            <a:r>
              <a:rPr lang="zh-CN" altLang="en-US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使能</a:t>
            </a:r>
            <a:r>
              <a:rPr lang="en-US" altLang="zh-CN" sz="2000" dirty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LCD*/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= PORTD;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}while(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&amp;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0x80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 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/*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D7=1(BF=1),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说明忙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等待*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/*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D7=0,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说明不忙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令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EN=0*/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LCDEN=0;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341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void LCD_ </a:t>
            </a:r>
            <a:r>
              <a:rPr lang="en-US" altLang="zh-CN" sz="2000" dirty="0" smtClean="0"/>
              <a:t>disp_</a:t>
            </a:r>
            <a:r>
              <a:rPr lang="en-US" sz="2000" dirty="0" smtClean="0"/>
              <a:t>digital2(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x,uchar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y,uchar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sz="2000" dirty="0" smtClean="0"/>
              <a:t>date)	</a:t>
            </a:r>
          </a:p>
          <a:p>
            <a:pPr>
              <a:buNone/>
            </a:pPr>
            <a:r>
              <a:rPr lang="en-US" sz="2000" dirty="0" smtClean="0"/>
              <a:t>					//</a:t>
            </a:r>
            <a:r>
              <a:rPr lang="zh-CN" altLang="en-US" sz="2000" dirty="0" smtClean="0"/>
              <a:t>显示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位数的函数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	 </a:t>
            </a:r>
            <a:r>
              <a:rPr lang="en-US" sz="2000" dirty="0" err="1" smtClean="0"/>
              <a:t>uchar</a:t>
            </a:r>
            <a:r>
              <a:rPr lang="en-US" sz="2000" dirty="0" smtClean="0"/>
              <a:t> </a:t>
            </a:r>
            <a:r>
              <a:rPr lang="en-US" sz="2000" dirty="0" err="1" smtClean="0"/>
              <a:t>shi,ge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shi</a:t>
            </a:r>
            <a:r>
              <a:rPr lang="en-US" sz="2000" dirty="0" smtClean="0">
                <a:solidFill>
                  <a:srgbClr val="FF0000"/>
                </a:solidFill>
              </a:rPr>
              <a:t>=date/10;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ge</a:t>
            </a:r>
            <a:r>
              <a:rPr lang="en-US" sz="2000" dirty="0" smtClean="0">
                <a:solidFill>
                  <a:srgbClr val="FF0000"/>
                </a:solidFill>
              </a:rPr>
              <a:t>=date%10;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uchar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address;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if(y==1)      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address=0x80+x; 		//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字符地址，第一行第一列地址为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0x80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else      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address=0xc0+x; 		 //</a:t>
            </a:r>
            <a:r>
              <a:rPr lang="zh-CN" altLang="en-US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字符地址，第二行第一列地址为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0xc0</a:t>
            </a:r>
            <a:endParaRPr lang="en-US" sz="2000" dirty="0" smtClean="0">
              <a:solidFill>
                <a:srgbClr val="5414F4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write_commod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(address);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write_data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0x30+shi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		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十位数字的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ASCII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码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write_commod</a:t>
            </a: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(address+1);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write_data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0x30+</a:t>
            </a:r>
            <a:r>
              <a:rPr lang="en-US" altLang="zh-CN" sz="2000" dirty="0" smtClean="0">
                <a:solidFill>
                  <a:srgbClr val="FF0000"/>
                </a:solidFill>
              </a:rPr>
              <a:t>ge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	 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个位数字的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ASCII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码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4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/>
          </p:nvPr>
        </p:nvSpPr>
        <p:spPr>
          <a:xfrm>
            <a:off x="365062" y="428604"/>
            <a:ext cx="8504348" cy="5667396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66"/>
                </a:solidFill>
                <a:ea typeface="宋体" charset="-122"/>
              </a:rPr>
              <a:t>7.1.2  </a:t>
            </a:r>
            <a:r>
              <a:rPr lang="zh-CN" altLang="en-US" sz="2800" b="1" dirty="0" smtClean="0">
                <a:solidFill>
                  <a:srgbClr val="FF0066"/>
                </a:solidFill>
                <a:ea typeface="宋体" charset="-122"/>
              </a:rPr>
              <a:t>数码管显示方式</a:t>
            </a:r>
          </a:p>
          <a:p>
            <a:pPr marL="0" indent="355600">
              <a:lnSpc>
                <a:spcPct val="140000"/>
              </a:lnSpc>
              <a:buNone/>
            </a:pPr>
            <a:r>
              <a:rPr lang="zh-CN" altLang="en-US" sz="2400" b="1" dirty="0" smtClean="0">
                <a:ea typeface="宋体" charset="-122"/>
              </a:rPr>
              <a:t>数码管有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静态显示</a:t>
            </a:r>
            <a:r>
              <a:rPr lang="zh-CN" altLang="en-US" sz="2400" b="1" dirty="0" smtClean="0">
                <a:ea typeface="宋体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动态显示</a:t>
            </a:r>
            <a:r>
              <a:rPr lang="zh-CN" altLang="en-US" sz="2400" b="1" dirty="0" smtClean="0">
                <a:ea typeface="宋体" charset="-122"/>
              </a:rPr>
              <a:t>两种显示方式。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静态显示</a:t>
            </a:r>
            <a:endParaRPr lang="en-US" altLang="zh-CN" sz="2400" b="1" dirty="0" smtClean="0">
              <a:solidFill>
                <a:srgbClr val="FF0000"/>
              </a:solidFill>
              <a:ea typeface="宋体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静态显示时每个数码管都同时处于显示状态。静态显示无闪烁，亮度较高，软件控制比较容易，但占用较多</a:t>
            </a:r>
            <a:r>
              <a:rPr lang="en-US" altLang="zh-CN" sz="2400" b="1" dirty="0" smtClean="0">
                <a:ea typeface="宋体" charset="-122"/>
              </a:rPr>
              <a:t>I/O</a:t>
            </a:r>
            <a:r>
              <a:rPr lang="zh-CN" altLang="en-US" sz="2400" b="1" dirty="0" smtClean="0">
                <a:ea typeface="宋体" charset="-122"/>
              </a:rPr>
              <a:t>口。 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endParaRPr lang="zh-CN" altLang="en-US" sz="2400" b="1" dirty="0" smtClean="0">
              <a:ea typeface="宋体" charset="-122"/>
            </a:endParaRPr>
          </a:p>
        </p:txBody>
      </p:sp>
      <p:sp>
        <p:nvSpPr>
          <p:cNvPr id="4915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6DF967-DFB5-48BA-9D38-52D0E0B8F53C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4" name="Picture 5" descr="1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429000"/>
            <a:ext cx="6217157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 descr="1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3501008"/>
            <a:ext cx="6399689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矩形 3"/>
          <p:cNvSpPr>
            <a:spLocks noChangeArrowheads="1"/>
          </p:cNvSpPr>
          <p:nvPr/>
        </p:nvSpPr>
        <p:spPr bwMode="auto">
          <a:xfrm>
            <a:off x="395537" y="508001"/>
            <a:ext cx="8375466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2.</a:t>
            </a: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动态显示</a:t>
            </a:r>
            <a:endParaRPr lang="zh-CN" altLang="en-US" sz="2800" b="1" dirty="0">
              <a:solidFill>
                <a:srgbClr val="FF0000"/>
              </a:solidFill>
              <a:ea typeface="宋体" charset="-122"/>
            </a:endParaRPr>
          </a:p>
          <a:p>
            <a:pPr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>
                <a:ea typeface="宋体" charset="-122"/>
              </a:rPr>
              <a:t>当显示位数</a:t>
            </a:r>
            <a:r>
              <a:rPr lang="zh-CN" altLang="en-US" sz="2400" b="1" dirty="0" smtClean="0">
                <a:ea typeface="宋体" charset="-122"/>
              </a:rPr>
              <a:t>较多时常</a:t>
            </a:r>
            <a:r>
              <a:rPr lang="zh-CN" altLang="en-US" sz="2400" b="1" dirty="0">
                <a:ea typeface="宋体" charset="-122"/>
              </a:rPr>
              <a:t>采用动态显示</a:t>
            </a:r>
            <a:r>
              <a:rPr lang="zh-CN" altLang="en-US" sz="2400" b="1" dirty="0" smtClean="0">
                <a:ea typeface="宋体" charset="-122"/>
              </a:rPr>
              <a:t>。</a:t>
            </a:r>
            <a:endParaRPr lang="en-US" altLang="zh-CN" sz="2400" b="1" dirty="0" smtClean="0">
              <a:ea typeface="宋体" charset="-122"/>
            </a:endParaRPr>
          </a:p>
          <a:p>
            <a:pPr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每个</a:t>
            </a:r>
            <a:r>
              <a:rPr lang="zh-CN" altLang="en-US" sz="2400" b="1" dirty="0" smtClean="0"/>
              <a:t>数码管有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根段</a:t>
            </a:r>
            <a:r>
              <a:rPr lang="zh-CN" altLang="en-US" sz="2400" b="1" dirty="0" smtClean="0"/>
              <a:t>码控制线，硬件设计时，这些数码管</a:t>
            </a:r>
            <a:r>
              <a:rPr lang="zh-CN" altLang="en-US" sz="2400" b="1" dirty="0" smtClean="0"/>
              <a:t>相应</a:t>
            </a:r>
            <a:r>
              <a:rPr lang="zh-CN" altLang="en-US" sz="2400" b="1" dirty="0" smtClean="0"/>
              <a:t>（相同）的段码线并联在一起，由单片机的一组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口控制，而数码管的位选线由单片机的其他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口控制。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/>
          <p:cNvSpPr>
            <a:spLocks noGrp="1"/>
          </p:cNvSpPr>
          <p:nvPr>
            <p:ph/>
          </p:nvPr>
        </p:nvSpPr>
        <p:spPr>
          <a:xfrm>
            <a:off x="366651" y="980728"/>
            <a:ext cx="8320150" cy="493271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	</a:t>
            </a:r>
            <a:r>
              <a:rPr lang="zh-CN" altLang="en-US" sz="2400" b="1" dirty="0" smtClean="0">
                <a:ea typeface="宋体" charset="-122"/>
              </a:rPr>
              <a:t>动态</a:t>
            </a:r>
            <a:r>
              <a:rPr lang="zh-CN" altLang="en-US" sz="2400" b="1" dirty="0">
                <a:ea typeface="宋体" charset="-122"/>
              </a:rPr>
              <a:t>（</a:t>
            </a:r>
            <a:r>
              <a:rPr lang="zh-CN" altLang="en-US" sz="2400" b="1" dirty="0" smtClean="0">
                <a:ea typeface="宋体" charset="-122"/>
              </a:rPr>
              <a:t>扫描</a:t>
            </a:r>
            <a:r>
              <a:rPr lang="zh-CN" altLang="en-US" sz="2400" b="1" dirty="0" smtClean="0">
                <a:ea typeface="宋体" charset="-122"/>
              </a:rPr>
              <a:t>方式</a:t>
            </a:r>
            <a:r>
              <a:rPr lang="zh-CN" altLang="en-US" sz="2400" b="1" dirty="0">
                <a:ea typeface="宋体" charset="-122"/>
              </a:rPr>
              <a:t>）显示</a:t>
            </a:r>
            <a:r>
              <a:rPr lang="zh-CN" altLang="en-US" sz="2400" b="1" dirty="0" smtClean="0">
                <a:ea typeface="宋体" charset="-122"/>
              </a:rPr>
              <a:t>时，通过段码线向所有数码管输出所要显示的数字或字符的段码，但</a:t>
            </a:r>
            <a:r>
              <a:rPr lang="zh-CN" altLang="en-US" sz="2400" b="1" dirty="0" smtClean="0">
                <a:solidFill>
                  <a:srgbClr val="5414F4"/>
                </a:solidFill>
                <a:ea typeface="宋体" charset="-122"/>
              </a:rPr>
              <a:t>每一时刻，单片机只设置</a:t>
            </a:r>
            <a:r>
              <a:rPr lang="zh-CN" altLang="en-US" sz="2400" b="1" dirty="0" smtClean="0">
                <a:solidFill>
                  <a:srgbClr val="5414F4"/>
                </a:solidFill>
                <a:ea typeface="宋体" charset="-122"/>
              </a:rPr>
              <a:t>一个数码管的位</a:t>
            </a:r>
            <a:r>
              <a:rPr lang="zh-CN" altLang="en-US" sz="2400" b="1" dirty="0" smtClean="0">
                <a:solidFill>
                  <a:srgbClr val="5414F4"/>
                </a:solidFill>
                <a:ea typeface="宋体" charset="-122"/>
              </a:rPr>
              <a:t>选线有效，</a:t>
            </a:r>
            <a:r>
              <a:rPr lang="zh-CN" altLang="en-US" sz="2400" b="1" dirty="0" smtClean="0">
                <a:solidFill>
                  <a:srgbClr val="5414F4"/>
                </a:solidFill>
                <a:ea typeface="宋体" charset="-122"/>
              </a:rPr>
              <a:t>其他的都</a:t>
            </a:r>
            <a:r>
              <a:rPr lang="zh-CN" altLang="en-US" sz="2400" b="1" dirty="0" smtClean="0">
                <a:solidFill>
                  <a:srgbClr val="5414F4"/>
                </a:solidFill>
                <a:ea typeface="宋体" charset="-122"/>
              </a:rPr>
              <a:t>无效，并每隔一定</a:t>
            </a:r>
            <a:r>
              <a:rPr lang="zh-CN" altLang="en-US" sz="2400" b="1" dirty="0">
                <a:solidFill>
                  <a:srgbClr val="5414F4"/>
                </a:solidFill>
                <a:ea typeface="宋体" charset="-122"/>
              </a:rPr>
              <a:t>时间逐</a:t>
            </a:r>
            <a:r>
              <a:rPr lang="zh-CN" altLang="en-US" sz="2400" b="1" dirty="0" smtClean="0">
                <a:solidFill>
                  <a:srgbClr val="5414F4"/>
                </a:solidFill>
                <a:ea typeface="宋体" charset="-122"/>
              </a:rPr>
              <a:t>位（轮流）点亮各个数码管。</a:t>
            </a:r>
            <a:endParaRPr lang="en-US" altLang="zh-CN" sz="2400" b="1" dirty="0" smtClean="0">
              <a:solidFill>
                <a:srgbClr val="5414F4"/>
              </a:solidFill>
              <a:ea typeface="宋体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	</a:t>
            </a:r>
            <a:r>
              <a:rPr lang="zh-CN" altLang="en-US" sz="2400" b="1" dirty="0" smtClean="0">
                <a:ea typeface="宋体" charset="-122"/>
              </a:rPr>
              <a:t>由于</a:t>
            </a:r>
            <a:r>
              <a:rPr lang="en-US" altLang="zh-CN" sz="2400" b="1" dirty="0" smtClean="0">
                <a:ea typeface="宋体" charset="-122"/>
              </a:rPr>
              <a:t>LED</a:t>
            </a:r>
            <a:r>
              <a:rPr lang="zh-CN" altLang="en-US" sz="2400" b="1" dirty="0" smtClean="0">
                <a:ea typeface="宋体" charset="-122"/>
              </a:rPr>
              <a:t>数码管的余辉和人眼的“视觉暂留”作用，只要控制好</a:t>
            </a:r>
            <a:r>
              <a:rPr lang="zh-CN" altLang="en-US" sz="2400" b="1" dirty="0" smtClean="0">
                <a:ea typeface="宋体" charset="-122"/>
              </a:rPr>
              <a:t>每个数码管显示</a:t>
            </a:r>
            <a:r>
              <a:rPr lang="zh-CN" altLang="en-US" sz="2400" b="1" dirty="0" smtClean="0">
                <a:ea typeface="宋体" charset="-122"/>
              </a:rPr>
              <a:t>的时间和间隔，则可以造成“多个数码管同时在亮”的假象，达到同时显示的效果。</a:t>
            </a:r>
            <a:endParaRPr lang="en-US" altLang="zh-CN" sz="2400" b="1" dirty="0" smtClean="0">
              <a:ea typeface="宋体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	</a:t>
            </a:r>
            <a:r>
              <a:rPr lang="zh-CN" altLang="en-US" sz="2400" b="1" dirty="0" smtClean="0">
                <a:ea typeface="宋体" charset="-122"/>
              </a:rPr>
              <a:t>软件设计时</a:t>
            </a:r>
            <a:r>
              <a:rPr lang="zh-CN" altLang="en-US" sz="2400" b="1" dirty="0" smtClean="0">
                <a:ea typeface="宋体" charset="-122"/>
              </a:rPr>
              <a:t>，为了有稳定的显示效果，所有数码管显示</a:t>
            </a:r>
            <a:r>
              <a:rPr lang="zh-CN" altLang="en-US" sz="2400" b="1" dirty="0" smtClean="0">
                <a:ea typeface="宋体" charset="-122"/>
              </a:rPr>
              <a:t>一遍的时间控制在</a:t>
            </a:r>
            <a:r>
              <a:rPr lang="en-US" altLang="zh-CN" sz="2400" b="1" dirty="0" smtClean="0">
                <a:ea typeface="宋体" charset="-122"/>
              </a:rPr>
              <a:t>10ms</a:t>
            </a:r>
            <a:r>
              <a:rPr lang="zh-CN" altLang="en-US" sz="2400" b="1" dirty="0" smtClean="0">
                <a:ea typeface="宋体" charset="-122"/>
              </a:rPr>
              <a:t>左右。</a:t>
            </a:r>
            <a:endParaRPr lang="en-US" altLang="zh-CN" sz="2400" b="1" dirty="0" smtClean="0">
              <a:ea typeface="宋体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ea typeface="宋体" charset="-122"/>
              </a:rPr>
              <a:t>    </a:t>
            </a:r>
            <a:endParaRPr lang="zh-CN" altLang="en-US" sz="2400" dirty="0" smtClean="0">
              <a:ea typeface="宋体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endParaRPr lang="zh-CN" altLang="en-US" sz="2400" b="1" dirty="0" smtClean="0">
              <a:ea typeface="宋体" charset="-122"/>
            </a:endParaRPr>
          </a:p>
        </p:txBody>
      </p:sp>
      <p:sp>
        <p:nvSpPr>
          <p:cNvPr id="5632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A7760E-5C7F-4357-91BC-C01DF87D7628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/>
          </p:nvPr>
        </p:nvSpPr>
        <p:spPr>
          <a:xfrm>
            <a:off x="365062" y="428604"/>
            <a:ext cx="8504348" cy="5667396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66"/>
                </a:solidFill>
                <a:ea typeface="宋体" charset="-122"/>
              </a:rPr>
              <a:t>7.1.3  </a:t>
            </a:r>
            <a:r>
              <a:rPr lang="zh-CN" altLang="en-US" sz="2800" b="1" dirty="0" smtClean="0">
                <a:solidFill>
                  <a:srgbClr val="FF0066"/>
                </a:solidFill>
                <a:ea typeface="宋体" charset="-122"/>
              </a:rPr>
              <a:t>数码管显示的应用举例</a:t>
            </a:r>
            <a:endParaRPr lang="en-US" altLang="zh-CN" sz="2800" b="1" dirty="0" smtClean="0">
              <a:solidFill>
                <a:srgbClr val="FF0066"/>
              </a:solidFill>
              <a:ea typeface="宋体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在</a:t>
            </a:r>
            <a:r>
              <a:rPr lang="en-US" altLang="zh-CN" sz="2400" b="1" dirty="0" smtClean="0">
                <a:ea typeface="宋体" charset="-122"/>
              </a:rPr>
              <a:t>8</a:t>
            </a:r>
            <a:r>
              <a:rPr lang="zh-CN" altLang="en-US" sz="2400" b="1" dirty="0" smtClean="0">
                <a:ea typeface="宋体" charset="-122"/>
              </a:rPr>
              <a:t>个共阴极码管上显示数字</a:t>
            </a:r>
            <a:r>
              <a:rPr lang="en-US" altLang="zh-CN" sz="2400" b="1" dirty="0" smtClean="0">
                <a:ea typeface="宋体" charset="-122"/>
              </a:rPr>
              <a:t>1-8</a:t>
            </a:r>
            <a:r>
              <a:rPr lang="zh-CN" altLang="en-US" sz="2400" b="1" dirty="0" smtClean="0">
                <a:ea typeface="宋体" charset="-122"/>
              </a:rPr>
              <a:t>。</a:t>
            </a:r>
          </a:p>
        </p:txBody>
      </p:sp>
      <p:sp>
        <p:nvSpPr>
          <p:cNvPr id="4915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6DF967-DFB5-48BA-9D38-52D0E0B8F53C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50" y="2071678"/>
            <a:ext cx="878045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7"/>
          <p:cNvSpPr>
            <a:spLocks noChangeArrowheads="1"/>
          </p:cNvSpPr>
          <p:nvPr/>
        </p:nvSpPr>
        <p:spPr bwMode="auto">
          <a:xfrm>
            <a:off x="285720" y="2071678"/>
            <a:ext cx="500066" cy="142876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10800000" flipV="1">
            <a:off x="857228" y="2143118"/>
            <a:ext cx="2000263" cy="7858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7488" y="1857364"/>
            <a:ext cx="3500462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PORTD</a:t>
            </a:r>
            <a:r>
              <a:rPr lang="zh-CN" altLang="en-US" sz="2400" dirty="0" smtClean="0">
                <a:solidFill>
                  <a:srgbClr val="FF0000"/>
                </a:solidFill>
              </a:rPr>
              <a:t>端口用作段码输出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Oval 67"/>
          <p:cNvSpPr>
            <a:spLocks noChangeArrowheads="1"/>
          </p:cNvSpPr>
          <p:nvPr/>
        </p:nvSpPr>
        <p:spPr bwMode="auto">
          <a:xfrm>
            <a:off x="285720" y="3857628"/>
            <a:ext cx="500066" cy="142876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10800000">
            <a:off x="785788" y="5286386"/>
            <a:ext cx="1214445" cy="428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1670" y="5429264"/>
            <a:ext cx="4786346" cy="8309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这</a:t>
            </a: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</a:rPr>
              <a:t>个端口用来位选，低电平有效，即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时对应的数码管显示，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不显示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xc.h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#define </a:t>
            </a:r>
            <a:r>
              <a:rPr lang="en-US" altLang="zh-CN" sz="2000" dirty="0" err="1" smtClean="0"/>
              <a:t>uchar</a:t>
            </a:r>
            <a:r>
              <a:rPr lang="en-US" altLang="zh-CN" sz="2000" dirty="0" smtClean="0"/>
              <a:t> unsigned char</a:t>
            </a:r>
          </a:p>
          <a:p>
            <a:pPr>
              <a:buNone/>
            </a:pPr>
            <a:r>
              <a:rPr lang="en-US" altLang="zh-CN" sz="2000" dirty="0" smtClean="0"/>
              <a:t>#define </a:t>
            </a:r>
            <a:r>
              <a:rPr lang="en-US" altLang="zh-CN" sz="2000" dirty="0" err="1" smtClean="0"/>
              <a:t>uint</a:t>
            </a:r>
            <a:r>
              <a:rPr lang="en-US" altLang="zh-CN" sz="2000" dirty="0" smtClean="0"/>
              <a:t> unsigned 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</a:rPr>
              <a:t>#define seg1 PORTAbits.RA0	//</a:t>
            </a:r>
            <a:r>
              <a:rPr lang="zh-CN" altLang="en-US" sz="2000" dirty="0" smtClean="0">
                <a:solidFill>
                  <a:srgbClr val="5414F4"/>
                </a:solidFill>
              </a:rPr>
              <a:t>定义位选引脚</a:t>
            </a:r>
            <a:endParaRPr lang="en-US" altLang="zh-CN" sz="2000" dirty="0" smtClean="0">
              <a:solidFill>
                <a:srgbClr val="5414F4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</a:rPr>
              <a:t>#define seg2 PORTAbits.RA1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</a:rPr>
              <a:t>#define seg3 PORTAbits.RA2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</a:rPr>
              <a:t>#define seg4 PORTAbits.RA3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</a:rPr>
              <a:t>#define seg5 PORTEbits.RE2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</a:rPr>
              <a:t>#define seg6 PORTCbits.RC0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</a:rPr>
              <a:t>#define seg7 PORTCbits.RC1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5414F4"/>
                </a:solidFill>
              </a:rPr>
              <a:t>#define seg8 PORTBbits.RB5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const unsigned char </a:t>
            </a:r>
            <a:r>
              <a:rPr lang="en-US" altLang="zh-CN" sz="2000" dirty="0" smtClean="0">
                <a:solidFill>
                  <a:srgbClr val="FF0000"/>
                </a:solidFill>
              </a:rPr>
              <a:t>table[]={0x3f,0x06,0x5b,0x4f,0x66,0x6d,0x7d,0x07,0x7f,0x6f};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		//</a:t>
            </a:r>
            <a:r>
              <a:rPr lang="zh-CN" altLang="en-US" sz="2000" dirty="0" smtClean="0">
                <a:solidFill>
                  <a:srgbClr val="FF0000"/>
                </a:solidFill>
              </a:rPr>
              <a:t>数码管显示数字</a:t>
            </a:r>
            <a:r>
              <a:rPr lang="en-US" altLang="zh-CN" sz="2000" dirty="0" smtClean="0">
                <a:solidFill>
                  <a:srgbClr val="FF0000"/>
                </a:solidFill>
              </a:rPr>
              <a:t>0-9</a:t>
            </a:r>
            <a:r>
              <a:rPr lang="zh-CN" altLang="en-US" sz="2000" dirty="0" smtClean="0">
                <a:solidFill>
                  <a:srgbClr val="FF0000"/>
                </a:solidFill>
              </a:rPr>
              <a:t>的段码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1457</Words>
  <Application>Microsoft Office PowerPoint</Application>
  <PresentationFormat>全屏显示(4:3)</PresentationFormat>
  <Paragraphs>341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 Unicode MS</vt:lpstr>
      <vt:lpstr>黑体</vt:lpstr>
      <vt:lpstr>楷体_GB2312</vt:lpstr>
      <vt:lpstr>宋体</vt:lpstr>
      <vt:lpstr>Arial</vt:lpstr>
      <vt:lpstr>Calibri</vt:lpstr>
      <vt:lpstr>Symbol</vt:lpstr>
      <vt:lpstr>Wingdings</vt:lpstr>
      <vt:lpstr>自定义设计方案</vt:lpstr>
      <vt:lpstr>第7章  显示器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实验三、显示器实验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辉</dc:creator>
  <cp:lastModifiedBy>X1</cp:lastModifiedBy>
  <cp:revision>400</cp:revision>
  <dcterms:created xsi:type="dcterms:W3CDTF">2010-04-06T01:43:18Z</dcterms:created>
  <dcterms:modified xsi:type="dcterms:W3CDTF">2022-10-08T12:33:23Z</dcterms:modified>
</cp:coreProperties>
</file>