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  <p:sldId id="362" r:id="rId3"/>
    <p:sldId id="363" r:id="rId4"/>
    <p:sldId id="364" r:id="rId5"/>
    <p:sldId id="379" r:id="rId6"/>
    <p:sldId id="380" r:id="rId7"/>
    <p:sldId id="367" r:id="rId8"/>
    <p:sldId id="423" r:id="rId9"/>
    <p:sldId id="370" r:id="rId10"/>
    <p:sldId id="424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21" r:id="rId27"/>
    <p:sldId id="42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1" d="100"/>
          <a:sy n="61" d="100"/>
        </p:scale>
        <p:origin x="13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457200"/>
            <a:ext cx="822817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120" y="6245225"/>
            <a:ext cx="213323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80A09390-1F49-492F-A561-D0C471D80579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ghtlogo_0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0"/>
            <a:ext cx="190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6F1829F0-899D-4EE9-B83A-2631A8D42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034" y="200024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sz="6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第</a:t>
            </a:r>
            <a:r>
              <a:rPr lang="en-US" altLang="zh-CN" sz="6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7</a:t>
            </a:r>
            <a:r>
              <a:rPr lang="zh-CN" altLang="en-US" sz="6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章  中断</a:t>
            </a:r>
            <a:endParaRPr lang="zh-CN" altLang="en-US" sz="6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interrupt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是中断服务函数的关键词，编译时会自动将其定位到中断入口处，实现中断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响应</a:t>
            </a:r>
            <a:endParaRPr lang="en-US" altLang="zh-CN" sz="2400" b="1" dirty="0" smtClean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中断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服务函数可以存在于程序的任何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位置</a:t>
            </a:r>
            <a:endParaRPr lang="en-US" altLang="zh-CN" sz="2400" b="1" dirty="0" smtClean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无中断优先级时，程序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中只能有一个中断函数，多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个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被使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能的中断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源共用同一个中断服务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函数；通过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查询标志位来区分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处理各个中断源的响应</a:t>
            </a:r>
            <a:endParaRPr lang="en-US" altLang="zh-CN" sz="2400" b="1" dirty="0" smtClean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有中断优先级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时，程序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中有两个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中断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函数，高级中断函数关键词为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interrupt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high_priority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b="1" dirty="0" smtClean="0">
                <a:latin typeface="+mn-ea"/>
                <a:cs typeface="Arial Unicode MS" pitchFamily="34" charset="-122"/>
              </a:rPr>
              <a:t>低级</a:t>
            </a:r>
            <a:r>
              <a:rPr lang="zh-CN" altLang="en-US" sz="2400" b="1" dirty="0">
                <a:latin typeface="+mn-ea"/>
                <a:cs typeface="Arial Unicode MS" pitchFamily="34" charset="-122"/>
              </a:rPr>
              <a:t>中断函数关键词为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interrupt  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low_priority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400" b="1" dirty="0">
              <a:latin typeface="+mn-ea"/>
              <a:cs typeface="Arial Unicode MS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5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sz="6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第</a:t>
            </a:r>
            <a:r>
              <a:rPr lang="en-US" altLang="zh-CN" sz="66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8</a:t>
            </a:r>
            <a:r>
              <a:rPr lang="zh-CN" altLang="en-US" sz="66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章 定时器</a:t>
            </a:r>
            <a:r>
              <a:rPr lang="en-US" altLang="zh-CN" sz="66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r>
              <a:rPr lang="zh-CN" altLang="en-US" sz="66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计数器</a:t>
            </a:r>
            <a:endParaRPr lang="zh-CN" altLang="en-US" sz="6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501122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ea typeface="宋体" charset="-122"/>
              </a:rPr>
              <a:t>在工业检测与控制中，许多场合要用到计数或定时功能。</a:t>
            </a:r>
            <a:endParaRPr lang="en-US" altLang="zh-CN" sz="2400" b="1" dirty="0" smtClean="0">
              <a:ea typeface="宋体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定时器</a:t>
            </a:r>
            <a:r>
              <a:rPr lang="zh-CN" altLang="en-US" sz="2400" b="1" dirty="0" smtClean="0">
                <a:ea typeface="宋体" charset="-122"/>
              </a:rPr>
              <a:t>从本质上讲就是一个脉冲计数器，是对单片机系统的时钟脉冲信号计数。由于时钟频率是定值，所以根据对内部时钟脉冲信号的计数值可计算出定时时间。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计数器</a:t>
            </a:r>
            <a:r>
              <a:rPr lang="zh-CN" altLang="en-US" sz="2400" b="1" dirty="0" smtClean="0">
                <a:ea typeface="宋体" charset="-122"/>
              </a:rPr>
              <a:t>是对来自单片机外部引脚上的外部脉冲信号进行计数。</a:t>
            </a:r>
            <a:endParaRPr lang="en-US" altLang="zh-CN" sz="2400" b="1" dirty="0" smtClean="0">
              <a:ea typeface="宋体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外部输入时钟源与系统指令周期时钟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TCY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同步的是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同步计数器</a:t>
            </a:r>
            <a:endParaRPr lang="en-US" altLang="zh-CN" sz="20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外部输入时钟源与系统指令周期时钟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TCY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不同步的是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异步计数器</a:t>
            </a:r>
            <a:endParaRPr lang="en-US" altLang="zh-CN" sz="20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zh-CN" altLang="en-US" sz="2400" b="1" dirty="0" smtClean="0">
              <a:ea typeface="宋体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46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85818"/>
          </a:xfrm>
        </p:spPr>
        <p:txBody>
          <a:bodyPr>
            <a:norm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定时器模块介绍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74"/>
          <a:ext cx="8358246" cy="4096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887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 smtClean="0">
                          <a:solidFill>
                            <a:srgbClr val="3333FF"/>
                          </a:solidFill>
                        </a:rPr>
                        <a:t>模式</a:t>
                      </a:r>
                      <a:endParaRPr lang="en-US" altLang="zh-CN" b="1" smtClean="0">
                        <a:solidFill>
                          <a:srgbClr val="3333FF"/>
                        </a:solidFill>
                      </a:endParaRPr>
                    </a:p>
                    <a:p>
                      <a:pPr algn="r"/>
                      <a:r>
                        <a:rPr lang="zh-CN" altLang="en-US" b="1" smtClean="0">
                          <a:solidFill>
                            <a:srgbClr val="3333FF"/>
                          </a:solidFill>
                        </a:rPr>
                        <a:t>功能</a:t>
                      </a:r>
                      <a:endParaRPr lang="en-US" altLang="zh-CN" b="1" dirty="0" smtClean="0">
                        <a:solidFill>
                          <a:srgbClr val="3333FF"/>
                        </a:solidFill>
                      </a:endParaRPr>
                    </a:p>
                    <a:p>
                      <a:pPr algn="l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</a:rPr>
                        <a:t>定时器</a:t>
                      </a:r>
                      <a:endParaRPr lang="en-US" altLang="zh-CN" b="1" dirty="0" smtClean="0">
                        <a:solidFill>
                          <a:srgbClr val="3333FF"/>
                        </a:solidFill>
                      </a:endParaRPr>
                    </a:p>
                    <a:p>
                      <a:pPr algn="l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</a:rPr>
                        <a:t>模块</a:t>
                      </a:r>
                      <a:endParaRPr lang="zh-CN" altLang="en-US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</a:rPr>
                        <a:t>8</a:t>
                      </a:r>
                      <a:r>
                        <a:rPr lang="zh-CN" altLang="en-US" sz="2000" b="1" smtClean="0">
                          <a:solidFill>
                            <a:srgbClr val="3333FF"/>
                          </a:solidFill>
                        </a:rPr>
                        <a:t>位定时器</a:t>
                      </a:r>
                      <a:endParaRPr lang="zh-CN" altLang="en-US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</a:rPr>
                        <a:t>16</a:t>
                      </a:r>
                      <a:r>
                        <a:rPr lang="zh-CN" altLang="en-US" sz="2000" b="1" smtClean="0">
                          <a:solidFill>
                            <a:srgbClr val="3333FF"/>
                          </a:solidFill>
                        </a:rPr>
                        <a:t>位定时器</a:t>
                      </a:r>
                      <a:endParaRPr lang="zh-CN" altLang="en-US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mtClean="0">
                          <a:solidFill>
                            <a:srgbClr val="3333FF"/>
                          </a:solidFill>
                        </a:rPr>
                        <a:t>计数器</a:t>
                      </a:r>
                    </a:p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3333FF"/>
                          </a:solidFill>
                        </a:rPr>
                        <a:t>预分频器</a:t>
                      </a:r>
                      <a:endParaRPr lang="zh-CN" altLang="en-US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3333FF"/>
                          </a:solidFill>
                        </a:rPr>
                        <a:t>特殊功能</a:t>
                      </a:r>
                      <a:endParaRPr lang="zh-CN" altLang="en-US" sz="20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3333FF"/>
                          </a:solidFill>
                        </a:rPr>
                        <a:t>Timer0</a:t>
                      </a:r>
                      <a:endParaRPr lang="zh-CN" altLang="en-US" sz="2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√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√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/>
                        <a:t>8/16</a:t>
                      </a:r>
                      <a:r>
                        <a:rPr lang="zh-CN" altLang="en-US" sz="1800" b="1" smtClean="0"/>
                        <a:t>位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3333FF"/>
                          </a:solidFill>
                        </a:rPr>
                        <a:t>Timer1</a:t>
                      </a:r>
                      <a:endParaRPr lang="zh-CN" altLang="en-US" sz="2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X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同</a:t>
                      </a:r>
                      <a:r>
                        <a:rPr lang="en-US" altLang="zh-CN" sz="1800" b="1" smtClean="0"/>
                        <a:t>/</a:t>
                      </a:r>
                      <a:r>
                        <a:rPr lang="zh-CN" altLang="en-US" sz="1800" b="1" smtClean="0"/>
                        <a:t>异步</a:t>
                      </a:r>
                    </a:p>
                    <a:p>
                      <a:pPr algn="ctr"/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/>
                        <a:t>自身具有低功耗振荡器，低功耗时钟源；</a:t>
                      </a:r>
                      <a:endParaRPr lang="en-US" altLang="zh-CN" b="1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/>
                        <a:t>CCP </a:t>
                      </a:r>
                      <a:r>
                        <a:rPr lang="zh-CN" altLang="en-US" b="1" smtClean="0"/>
                        <a:t>特殊事件触发复位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8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3333FF"/>
                          </a:solidFill>
                        </a:rPr>
                        <a:t>Timer2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mtClean="0"/>
                        <a:t>√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X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X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mtClean="0"/>
                        <a:t>√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/>
                        <a:t>为</a:t>
                      </a:r>
                      <a:r>
                        <a:rPr lang="en-US" altLang="zh-CN" b="1" smtClean="0"/>
                        <a:t>MSSP</a:t>
                      </a:r>
                      <a:r>
                        <a:rPr lang="zh-CN" altLang="en-US" b="1" smtClean="0"/>
                        <a:t>（主控同步串行接口）模块提供移位时钟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3333FF"/>
                          </a:solidFill>
                        </a:rPr>
                        <a:t>Timer3</a:t>
                      </a:r>
                      <a:endParaRPr lang="zh-CN" altLang="en-US" sz="24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X</a:t>
                      </a:r>
                      <a:endParaRPr lang="zh-CN" altLang="en-US" sz="2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/>
                        <a:t>同</a:t>
                      </a:r>
                      <a:r>
                        <a:rPr lang="en-US" altLang="zh-CN" sz="1800" b="1" smtClean="0"/>
                        <a:t>/</a:t>
                      </a:r>
                      <a:r>
                        <a:rPr lang="zh-CN" altLang="en-US" sz="1800" b="1" smtClean="0"/>
                        <a:t>异步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mtClean="0"/>
                        <a:t>√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/>
                        <a:t>CCP </a:t>
                      </a:r>
                      <a:r>
                        <a:rPr lang="zh-CN" altLang="en-US" b="1" smtClean="0"/>
                        <a:t>特殊事件触发复位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57158" y="1928802"/>
            <a:ext cx="1500198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85818"/>
          </a:xfrm>
        </p:spPr>
        <p:txBody>
          <a:bodyPr>
            <a:norm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en-US" altLang="zh-CN" sz="3600" b="1" smtClean="0">
                <a:solidFill>
                  <a:srgbClr val="FF0000"/>
                </a:solidFill>
              </a:rPr>
              <a:t>Timer0</a:t>
            </a:r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定时器模块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221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 bwMode="auto">
          <a:xfrm>
            <a:off x="1428728" y="1214422"/>
            <a:ext cx="714380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357290" y="3571876"/>
            <a:ext cx="714380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00034" y="1643050"/>
            <a:ext cx="928694" cy="642942"/>
          </a:xfrm>
          <a:prstGeom prst="round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500034" y="4000504"/>
            <a:ext cx="857256" cy="571504"/>
          </a:xfrm>
          <a:prstGeom prst="round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8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621508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16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2643182"/>
            <a:ext cx="185738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定时器模式，系统时钟信号作为定时时钟源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5429264"/>
            <a:ext cx="200026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计数器模式，</a:t>
            </a:r>
            <a:r>
              <a:rPr lang="en-US" altLang="zh-CN" smtClean="0"/>
              <a:t>T0CKI</a:t>
            </a:r>
            <a:r>
              <a:rPr lang="zh-CN" altLang="en-US" smtClean="0"/>
              <a:t>引脚上的外部信号作为计数时钟源</a:t>
            </a:r>
            <a:endParaRPr lang="zh-CN" altLang="en-US"/>
          </a:p>
        </p:txBody>
      </p:sp>
      <p:cxnSp>
        <p:nvCxnSpPr>
          <p:cNvPr id="16" name="直接箭头连接符 15"/>
          <p:cNvCxnSpPr>
            <a:endCxn id="6" idx="2"/>
          </p:cNvCxnSpPr>
          <p:nvPr/>
        </p:nvCxnSpPr>
        <p:spPr>
          <a:xfrm rot="5400000" flipH="1" flipV="1">
            <a:off x="1178695" y="2035959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50001" y="482204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221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 bwMode="auto">
          <a:xfrm>
            <a:off x="2928926" y="2000240"/>
            <a:ext cx="1285884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8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621508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16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5429264"/>
            <a:ext cx="44291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不启用预分频器，按照信号周期</a:t>
            </a:r>
            <a:r>
              <a:rPr lang="en-US" altLang="zh-CN" dirty="0" smtClean="0"/>
              <a:t>1:1</a:t>
            </a:r>
            <a:r>
              <a:rPr lang="zh-CN" altLang="en-US" dirty="0" smtClean="0"/>
              <a:t>计数；</a:t>
            </a:r>
            <a:endParaRPr lang="en-US" altLang="zh-CN" dirty="0" smtClean="0"/>
          </a:p>
          <a:p>
            <a:r>
              <a:rPr lang="zh-CN" altLang="en-US" dirty="0" smtClean="0"/>
              <a:t>启用预分频器，按照预分频比计数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2643174" y="4286256"/>
            <a:ext cx="1285884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/>
          <p:cNvCxnSpPr>
            <a:endCxn id="17" idx="2"/>
          </p:cNvCxnSpPr>
          <p:nvPr/>
        </p:nvCxnSpPr>
        <p:spPr>
          <a:xfrm rot="5400000" flipH="1" flipV="1">
            <a:off x="2643174" y="4786322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221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 bwMode="auto">
          <a:xfrm>
            <a:off x="6215074" y="1643050"/>
            <a:ext cx="1285884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8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621508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16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571480"/>
            <a:ext cx="27146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存放计数值的</a:t>
            </a:r>
            <a:r>
              <a:rPr lang="en-US" altLang="zh-CN" smtClean="0"/>
              <a:t>8</a:t>
            </a:r>
            <a:r>
              <a:rPr lang="zh-CN" altLang="en-US" smtClean="0"/>
              <a:t>位寄存器</a:t>
            </a:r>
            <a:endParaRPr lang="zh-CN" altLang="en-US"/>
          </a:p>
        </p:txBody>
      </p:sp>
      <p:cxnSp>
        <p:nvCxnSpPr>
          <p:cNvPr id="20" name="直接箭头连接符 19"/>
          <p:cNvCxnSpPr>
            <a:endCxn id="6" idx="0"/>
          </p:cNvCxnSpPr>
          <p:nvPr/>
        </p:nvCxnSpPr>
        <p:spPr>
          <a:xfrm rot="5400000">
            <a:off x="6715140" y="1142984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221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 bwMode="auto">
          <a:xfrm>
            <a:off x="5715008" y="4071942"/>
            <a:ext cx="1857388" cy="428628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8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621508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16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5072074"/>
            <a:ext cx="57150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TMR0H </a:t>
            </a:r>
            <a:r>
              <a:rPr lang="zh-CN" altLang="en-US" smtClean="0"/>
              <a:t>不是</a:t>
            </a:r>
            <a:r>
              <a:rPr lang="en-US" altLang="zh-CN" smtClean="0"/>
              <a:t>16 </a:t>
            </a:r>
            <a:r>
              <a:rPr lang="zh-CN" altLang="en-US" smtClean="0"/>
              <a:t>位模式下</a:t>
            </a:r>
            <a:r>
              <a:rPr lang="en-US" altLang="zh-CN" smtClean="0"/>
              <a:t>Timer0 </a:t>
            </a:r>
            <a:r>
              <a:rPr lang="zh-CN" altLang="en-US" smtClean="0"/>
              <a:t>的高字节，而是高字节的缓冲寄存器，不可以被直接读写。</a:t>
            </a:r>
            <a:endParaRPr lang="en-US" altLang="zh-CN" smtClean="0"/>
          </a:p>
          <a:p>
            <a:r>
              <a:rPr lang="zh-CN" altLang="en-US" smtClean="0"/>
              <a:t>在读</a:t>
            </a:r>
            <a:r>
              <a:rPr lang="en-US" altLang="zh-CN" smtClean="0"/>
              <a:t>TMR0L </a:t>
            </a:r>
            <a:r>
              <a:rPr lang="zh-CN" altLang="en-US" smtClean="0"/>
              <a:t>时，使用</a:t>
            </a:r>
            <a:r>
              <a:rPr lang="en-US" altLang="zh-CN" smtClean="0"/>
              <a:t>Timer0 </a:t>
            </a:r>
            <a:r>
              <a:rPr lang="zh-CN" altLang="en-US" smtClean="0"/>
              <a:t>高字节的内容更新</a:t>
            </a:r>
            <a:r>
              <a:rPr lang="en-US" altLang="zh-CN" smtClean="0"/>
              <a:t>TMR0H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在写</a:t>
            </a:r>
            <a:r>
              <a:rPr lang="en-US" altLang="zh-CN" smtClean="0"/>
              <a:t>TMR0L </a:t>
            </a:r>
            <a:r>
              <a:rPr lang="zh-CN" altLang="en-US" smtClean="0"/>
              <a:t>时，使用</a:t>
            </a:r>
            <a:r>
              <a:rPr lang="en-US" altLang="zh-CN" smtClean="0"/>
              <a:t>TMR0H</a:t>
            </a:r>
            <a:r>
              <a:rPr lang="zh-CN" altLang="en-US" smtClean="0"/>
              <a:t>的内容更新</a:t>
            </a:r>
            <a:r>
              <a:rPr lang="en-US" altLang="zh-CN" smtClean="0"/>
              <a:t>Timer0</a:t>
            </a:r>
            <a:r>
              <a:rPr lang="zh-CN" altLang="en-US" smtClean="0"/>
              <a:t>高字节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429124" y="4500570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 bwMode="auto">
          <a:xfrm>
            <a:off x="6572264" y="5500702"/>
            <a:ext cx="1000132" cy="35719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9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221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143240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8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621508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16</a:t>
            </a:r>
            <a:r>
              <a:rPr lang="zh-CN" altLang="en-US" sz="2000" b="1" smtClean="0">
                <a:solidFill>
                  <a:srgbClr val="FF0000"/>
                </a:solidFill>
              </a:rPr>
              <a:t>位模式内部结构</a:t>
            </a: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3042" y="357166"/>
            <a:ext cx="507209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计数值从</a:t>
            </a:r>
            <a:r>
              <a:rPr lang="en-US" altLang="zh-CN" smtClean="0"/>
              <a:t>FFh</a:t>
            </a:r>
            <a:r>
              <a:rPr lang="zh-CN" altLang="en-US" smtClean="0"/>
              <a:t>到</a:t>
            </a:r>
            <a:r>
              <a:rPr lang="en-US" altLang="zh-CN" smtClean="0"/>
              <a:t>00h</a:t>
            </a:r>
            <a:r>
              <a:rPr lang="zh-CN" altLang="en-US" smtClean="0"/>
              <a:t>时（</a:t>
            </a:r>
            <a:r>
              <a:rPr lang="en-US" altLang="zh-CN" smtClean="0"/>
              <a:t>8</a:t>
            </a:r>
            <a:r>
              <a:rPr lang="zh-CN" altLang="en-US" smtClean="0"/>
              <a:t>位模式）时，或从</a:t>
            </a:r>
            <a:r>
              <a:rPr lang="en-US" altLang="zh-CN" smtClean="0"/>
              <a:t>FFFFhFF</a:t>
            </a:r>
            <a:r>
              <a:rPr lang="zh-CN" altLang="en-US" smtClean="0"/>
              <a:t>到</a:t>
            </a:r>
            <a:r>
              <a:rPr lang="en-US" altLang="zh-CN" smtClean="0"/>
              <a:t>0000h</a:t>
            </a:r>
            <a:r>
              <a:rPr lang="zh-CN" altLang="en-US" smtClean="0"/>
              <a:t>时（</a:t>
            </a:r>
            <a:r>
              <a:rPr lang="en-US" altLang="zh-CN" smtClean="0"/>
              <a:t>16</a:t>
            </a:r>
            <a:r>
              <a:rPr lang="zh-CN" altLang="en-US" smtClean="0"/>
              <a:t>位模式）时，累加计数寄存器会发生溢出，使</a:t>
            </a:r>
            <a:r>
              <a:rPr lang="en-US" altLang="zh-CN" smtClean="0"/>
              <a:t>TMER0</a:t>
            </a:r>
            <a:r>
              <a:rPr lang="zh-CN" altLang="en-US" smtClean="0"/>
              <a:t>中断标志位硬件置</a:t>
            </a:r>
            <a:r>
              <a:rPr lang="en-US" altLang="zh-CN" smtClean="0"/>
              <a:t>1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715140" y="1285860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 bwMode="auto">
          <a:xfrm>
            <a:off x="7572396" y="4071942"/>
            <a:ext cx="10001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7643834" y="1714488"/>
            <a:ext cx="1000132" cy="5000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9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219918"/>
            <a:ext cx="8643967" cy="98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标题 1"/>
          <p:cNvSpPr txBox="1">
            <a:spLocks/>
          </p:cNvSpPr>
          <p:nvPr/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3.3 </a:t>
            </a:r>
            <a:r>
              <a:rPr lang="en-US" altLang="zh-CN" sz="3600" b="1" smtClean="0">
                <a:solidFill>
                  <a:srgbClr val="FF0000"/>
                </a:solidFill>
              </a:rPr>
              <a:t>Timer0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的控制寄存器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034" y="471488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T0CON 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控制寄存器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：控制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Timer0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模块所有操作；</a:t>
            </a:r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TMR0L</a:t>
            </a:r>
            <a:r>
              <a:rPr lang="zh-CN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累加计数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：存放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计数的（低）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位值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TMR0H</a:t>
            </a:r>
            <a:r>
              <a:rPr lang="zh-CN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：存放计数的（高）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位值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,16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位模式使用；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 bwMode="auto">
          <a:xfrm>
            <a:off x="2714612" y="2500306"/>
            <a:ext cx="1071570" cy="357190"/>
          </a:xfrm>
          <a:prstGeom prst="round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 bwMode="auto">
          <a:xfrm>
            <a:off x="3786182" y="2500306"/>
            <a:ext cx="1000132" cy="357190"/>
          </a:xfrm>
          <a:prstGeom prst="round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 bwMode="auto">
          <a:xfrm>
            <a:off x="4786314" y="2500306"/>
            <a:ext cx="1071570" cy="357190"/>
          </a:xfrm>
          <a:prstGeom prst="round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 bwMode="auto">
          <a:xfrm>
            <a:off x="5857884" y="2500306"/>
            <a:ext cx="3143272" cy="428628"/>
          </a:xfrm>
          <a:prstGeom prst="round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 bwMode="auto">
          <a:xfrm>
            <a:off x="571472" y="2505670"/>
            <a:ext cx="1071570" cy="35719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1214422"/>
            <a:ext cx="185738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mtClean="0"/>
              <a:t>定时器开控制位</a:t>
            </a:r>
          </a:p>
          <a:p>
            <a:r>
              <a:rPr lang="en-US" altLang="zh-CN" smtClean="0"/>
              <a:t>1= </a:t>
            </a:r>
            <a:r>
              <a:rPr lang="zh-CN" altLang="en-US" smtClean="0"/>
              <a:t>启动定时器</a:t>
            </a:r>
          </a:p>
          <a:p>
            <a:r>
              <a:rPr lang="en-US" altLang="zh-CN" smtClean="0"/>
              <a:t>0= </a:t>
            </a:r>
            <a:r>
              <a:rPr lang="zh-CN" altLang="en-US" smtClean="0"/>
              <a:t>停止定时器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928662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 bwMode="auto">
          <a:xfrm>
            <a:off x="1643042" y="2500306"/>
            <a:ext cx="1071570" cy="35719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3357562"/>
            <a:ext cx="214314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smtClean="0"/>
              <a:t>8/16</a:t>
            </a:r>
            <a:r>
              <a:rPr lang="zh-CN" altLang="en-US" b="1" smtClean="0"/>
              <a:t>位控制位</a:t>
            </a:r>
          </a:p>
          <a:p>
            <a:r>
              <a:rPr lang="en-US" altLang="zh-CN" smtClean="0"/>
              <a:t>1= 8</a:t>
            </a:r>
            <a:r>
              <a:rPr lang="zh-CN" altLang="en-US" smtClean="0"/>
              <a:t>位定时</a:t>
            </a:r>
            <a:r>
              <a:rPr lang="en-US" altLang="zh-CN" smtClean="0"/>
              <a:t>/</a:t>
            </a:r>
            <a:r>
              <a:rPr lang="zh-CN" altLang="en-US" smtClean="0"/>
              <a:t>计数器</a:t>
            </a:r>
          </a:p>
          <a:p>
            <a:r>
              <a:rPr lang="en-US" altLang="zh-CN" smtClean="0"/>
              <a:t>0=16</a:t>
            </a:r>
            <a:r>
              <a:rPr lang="zh-CN" altLang="en-US" smtClean="0"/>
              <a:t>位定时</a:t>
            </a:r>
            <a:r>
              <a:rPr lang="en-US" altLang="zh-CN" smtClean="0"/>
              <a:t>/</a:t>
            </a:r>
            <a:r>
              <a:rPr lang="zh-CN" altLang="en-US" smtClean="0"/>
              <a:t>计数器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rot="5400000" flipH="1" flipV="1">
            <a:off x="1607323" y="2821777"/>
            <a:ext cx="50006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1736" y="1214422"/>
            <a:ext cx="307183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时钟源选择位</a:t>
            </a:r>
          </a:p>
          <a:p>
            <a:r>
              <a:rPr lang="en-US" altLang="zh-CN" dirty="0" smtClean="0"/>
              <a:t>1= T0CKI</a:t>
            </a:r>
            <a:r>
              <a:rPr lang="zh-CN" altLang="en-US" dirty="0" smtClean="0"/>
              <a:t>引脚的外部信号</a:t>
            </a:r>
          </a:p>
          <a:p>
            <a:r>
              <a:rPr lang="en-US" altLang="zh-CN" dirty="0" smtClean="0"/>
              <a:t>0= </a:t>
            </a:r>
            <a:r>
              <a:rPr lang="zh-CN" altLang="en-US" dirty="0" smtClean="0"/>
              <a:t>内部指令周期时钟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307259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6050" y="3357562"/>
            <a:ext cx="214314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smtClean="0"/>
              <a:t>T0CKI</a:t>
            </a:r>
            <a:r>
              <a:rPr lang="zh-CN" altLang="en-US" b="1" smtClean="0"/>
              <a:t>引脚上的时钟源边沿选择位</a:t>
            </a:r>
          </a:p>
          <a:p>
            <a:r>
              <a:rPr lang="en-US" altLang="zh-CN" smtClean="0"/>
              <a:t>1= </a:t>
            </a:r>
            <a:r>
              <a:rPr lang="zh-CN" altLang="en-US" smtClean="0"/>
              <a:t>上升沿递增计数</a:t>
            </a:r>
          </a:p>
          <a:p>
            <a:r>
              <a:rPr lang="en-US" altLang="zh-CN" smtClean="0"/>
              <a:t>0=</a:t>
            </a:r>
            <a:r>
              <a:rPr lang="zh-CN" altLang="en-US" smtClean="0"/>
              <a:t>下降沿递增计数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rot="5400000" flipH="1" flipV="1">
            <a:off x="3964777" y="3107529"/>
            <a:ext cx="500066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43570" y="1214422"/>
            <a:ext cx="264320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mtClean="0"/>
              <a:t>预分频器分配位</a:t>
            </a:r>
          </a:p>
          <a:p>
            <a:r>
              <a:rPr lang="en-US" altLang="zh-CN" smtClean="0"/>
              <a:t>1= </a:t>
            </a:r>
            <a:r>
              <a:rPr lang="zh-CN" altLang="en-US" smtClean="0"/>
              <a:t>关闭预分频器</a:t>
            </a:r>
          </a:p>
          <a:p>
            <a:r>
              <a:rPr lang="en-US" altLang="zh-CN" smtClean="0"/>
              <a:t>0= </a:t>
            </a:r>
            <a:r>
              <a:rPr lang="zh-CN" altLang="en-US" smtClean="0"/>
              <a:t>使能预分频器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rot="10800000" flipV="1">
            <a:off x="5429256" y="2143116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57884" y="3286124"/>
            <a:ext cx="292895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mtClean="0"/>
              <a:t>预分频值选择位</a:t>
            </a:r>
          </a:p>
          <a:p>
            <a:r>
              <a:rPr lang="en-US" altLang="zh-CN" smtClean="0"/>
              <a:t>111=1:256    011=1:16</a:t>
            </a:r>
            <a:endParaRPr lang="zh-CN" altLang="en-US" smtClean="0"/>
          </a:p>
          <a:p>
            <a:r>
              <a:rPr lang="en-US" altLang="zh-CN" smtClean="0"/>
              <a:t>110=1:128    010=1:8</a:t>
            </a:r>
          </a:p>
          <a:p>
            <a:r>
              <a:rPr lang="en-US" altLang="zh-CN" smtClean="0"/>
              <a:t>101=1:64      001=1:4</a:t>
            </a:r>
            <a:endParaRPr lang="zh-CN" altLang="en-US" smtClean="0"/>
          </a:p>
          <a:p>
            <a:r>
              <a:rPr lang="en-US" altLang="zh-CN" smtClean="0"/>
              <a:t>100=1:32      000=1:2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rot="5400000" flipH="1" flipV="1">
            <a:off x="7108843" y="31067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29" grpId="0" animBg="1"/>
      <p:bldP spid="34" grpId="0" animBg="1"/>
      <p:bldP spid="35" grpId="0" animBg="1"/>
      <p:bldP spid="39" grpId="0" animBg="1"/>
      <p:bldP spid="42" grpId="0" animBg="1"/>
      <p:bldP spid="46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357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+mn-ea"/>
              </a:rPr>
              <a:t>		</a:t>
            </a:r>
            <a:r>
              <a:rPr lang="zh-CN" altLang="en-US" sz="2000" b="1" dirty="0" smtClean="0">
                <a:latin typeface="+mn-ea"/>
              </a:rPr>
              <a:t>在单片机系统中，中断技术主要用于实时监测与控制。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中断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+mn-ea"/>
              </a:rPr>
              <a:t>		</a:t>
            </a:r>
            <a:r>
              <a:rPr lang="zh-CN" altLang="en-US" sz="2000" b="1" dirty="0" smtClean="0">
                <a:latin typeface="+mn-ea"/>
              </a:rPr>
              <a:t>当中断请求源发出中断请求时，如果中断请求被允许的话，单片机暂时中止当前正在执行的主程序，转到中断服务处理程序处理中断服务请求，完成后再回到原来被中止的程序之处（断点），继续执行被中断的主程序。这个处理过程叫做中断。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ea typeface="宋体" charset="-122"/>
              </a:rPr>
              <a:t>		</a:t>
            </a:r>
            <a:r>
              <a:rPr lang="zh-CN" altLang="en-US" sz="2000" b="1" dirty="0" smtClean="0">
                <a:ea typeface="宋体" charset="-122"/>
              </a:rPr>
              <a:t>采用中断技术完全消除了单片机在查询方式中的等待现象，大大地提高了单片机的工作效率和实时性。由于中断工作方式的优点极为明显，因此，单片机的片内硬件中都带有中断系统。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7.1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中断介绍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90538"/>
          </a:xfrm>
        </p:spPr>
        <p:txBody>
          <a:bodyPr>
            <a:no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 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定时器应用举例</a:t>
            </a:r>
            <a:endParaRPr lang="zh-CN" alt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186766" cy="59293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：数字时钟。初始时间程序设定，用数码管显示小时、分钟、秒。</a:t>
            </a:r>
          </a:p>
          <a:p>
            <a:pPr>
              <a:buNone/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xc.h</a:t>
            </a:r>
            <a:r>
              <a:rPr lang="en-US" altLang="zh-CN" sz="1800" b="1" dirty="0" smtClean="0"/>
              <a:t>&gt;</a:t>
            </a:r>
          </a:p>
          <a:p>
            <a:pPr>
              <a:buNone/>
            </a:pPr>
            <a:r>
              <a:rPr lang="en-US" altLang="zh-CN" sz="1800" b="1" dirty="0" smtClean="0"/>
              <a:t>#define </a:t>
            </a:r>
            <a:r>
              <a:rPr lang="en-US" altLang="zh-CN" sz="1800" b="1" dirty="0" err="1" smtClean="0"/>
              <a:t>uchar</a:t>
            </a:r>
            <a:r>
              <a:rPr lang="en-US" altLang="zh-CN" sz="1800" b="1" dirty="0" smtClean="0"/>
              <a:t> unsigned char</a:t>
            </a:r>
          </a:p>
          <a:p>
            <a:pPr>
              <a:buNone/>
            </a:pPr>
            <a:r>
              <a:rPr lang="en-US" altLang="zh-CN" sz="1800" b="1" dirty="0" smtClean="0"/>
              <a:t>#define </a:t>
            </a:r>
            <a:r>
              <a:rPr lang="en-US" altLang="zh-CN" sz="1800" b="1" dirty="0" err="1" smtClean="0"/>
              <a:t>uint</a:t>
            </a:r>
            <a:r>
              <a:rPr lang="en-US" altLang="zh-CN" sz="1800" b="1" dirty="0" smtClean="0"/>
              <a:t> unsigned </a:t>
            </a:r>
            <a:r>
              <a:rPr lang="en-US" altLang="zh-CN" sz="1800" b="1" dirty="0" err="1" smtClean="0"/>
              <a:t>int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seg1 PORTAbits.RA0	//</a:t>
            </a:r>
            <a:r>
              <a:rPr lang="zh-CN" altLang="en-US" sz="1800" b="1" dirty="0" smtClean="0">
                <a:solidFill>
                  <a:srgbClr val="5414F4"/>
                </a:solidFill>
              </a:rPr>
              <a:t>定义数码管位选引脚</a:t>
            </a:r>
            <a:endParaRPr lang="en-US" altLang="zh-CN" sz="1800" b="1" dirty="0" smtClean="0">
              <a:solidFill>
                <a:srgbClr val="5414F4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seg2 PORTAbits.RA1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seg3 PORTAbits.RA2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seg4 PORTAbits.RA3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seg5 PORTEbits.RE2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seg6 PORTCbits.RC0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5414F4"/>
                </a:solidFill>
              </a:rPr>
              <a:t>#define buzzle PORTCbits.RC1</a:t>
            </a:r>
          </a:p>
          <a:p>
            <a:pPr>
              <a:buNone/>
            </a:pPr>
            <a:r>
              <a:rPr lang="en-US" altLang="zh-CN" sz="1800" b="1" dirty="0" err="1" smtClean="0"/>
              <a:t>const</a:t>
            </a:r>
            <a:r>
              <a:rPr lang="en-US" altLang="zh-CN" sz="1800" b="1" dirty="0" smtClean="0"/>
              <a:t> unsigned char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table0[]={0x3f,0x06,0x5b,0x4f,0x66,0x6d,0x7d,0x07,0x7f,0x6f};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					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数码管显示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数字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0-9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段码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 err="1" smtClean="0"/>
              <a:t>const</a:t>
            </a:r>
            <a:r>
              <a:rPr lang="en-US" altLang="zh-CN" sz="1800" b="1" dirty="0" smtClean="0"/>
              <a:t> unsigned char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table1[]={0xbf,0x86,0xdb,0xcf,0xe6,0xed,0xfd,0x87,0xff,0xef};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					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数码管</a:t>
            </a:r>
            <a:r>
              <a:rPr lang="zh-CN" altLang="en-US" sz="1800" b="1" dirty="0">
                <a:solidFill>
                  <a:srgbClr val="FF0000"/>
                </a:solidFill>
              </a:rPr>
              <a:t>显示带小数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点的数字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0-9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段码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,</a:t>
            </a:r>
            <a:endParaRPr lang="zh-CN" alt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/>
              <a:t>void TMR0_init();</a:t>
            </a:r>
          </a:p>
          <a:p>
            <a:pPr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seg_init</a:t>
            </a:r>
            <a:r>
              <a:rPr lang="en-US" altLang="zh-CN" sz="2000" b="1" dirty="0" smtClean="0"/>
              <a:t>();</a:t>
            </a:r>
          </a:p>
          <a:p>
            <a:pPr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seg_display</a:t>
            </a:r>
            <a:r>
              <a:rPr lang="en-US" altLang="zh-CN" sz="2000" b="1" dirty="0" smtClean="0"/>
              <a:t>();</a:t>
            </a:r>
          </a:p>
          <a:p>
            <a:pPr>
              <a:buNone/>
            </a:pPr>
            <a:r>
              <a:rPr lang="en-US" altLang="zh-CN" sz="2000" b="1" dirty="0" smtClean="0"/>
              <a:t>void delay(unsigned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t );</a:t>
            </a:r>
          </a:p>
          <a:p>
            <a:pPr>
              <a:buNone/>
            </a:pPr>
            <a:r>
              <a:rPr lang="en-US" altLang="zh-CN" sz="2000" b="1" dirty="0" smtClean="0"/>
              <a:t>unsigned char hour,min,sec,ms50;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void main(void)</a:t>
            </a:r>
          </a:p>
          <a:p>
            <a:pPr>
              <a:buNone/>
            </a:pPr>
            <a:r>
              <a:rPr lang="en-US" altLang="zh-CN" sz="2000" b="1" dirty="0" smtClean="0"/>
              <a:t>{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seg_init</a:t>
            </a:r>
            <a:r>
              <a:rPr lang="en-US" altLang="zh-CN" sz="2000" b="1" dirty="0" smtClean="0"/>
              <a:t>();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TMR0_init();</a:t>
            </a:r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hour=19;min=0;sec=0;</a:t>
            </a:r>
            <a:r>
              <a:rPr lang="en-US" altLang="zh-CN" sz="2000" b="1" dirty="0" smtClean="0">
                <a:solidFill>
                  <a:srgbClr val="5414F4"/>
                </a:solidFill>
              </a:rPr>
              <a:t> buzzle=0;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	while(1)</a:t>
            </a:r>
          </a:p>
          <a:p>
            <a:pPr>
              <a:buNone/>
            </a:pPr>
            <a:r>
              <a:rPr lang="en-US" altLang="zh-CN" sz="2000" b="1" dirty="0" smtClean="0"/>
              <a:t>	{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seg_display</a:t>
            </a:r>
            <a:r>
              <a:rPr lang="en-US" altLang="zh-CN" sz="2000" b="1" dirty="0" smtClean="0"/>
              <a:t>();	</a:t>
            </a:r>
          </a:p>
          <a:p>
            <a:pPr>
              <a:buNone/>
            </a:pPr>
            <a:r>
              <a:rPr lang="en-US" altLang="zh-CN" sz="2000" b="1" dirty="0" smtClean="0"/>
              <a:t>	}</a:t>
            </a:r>
          </a:p>
          <a:p>
            <a:pPr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  <a:p>
            <a:pPr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0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/>
              <a:t>void seg_init()		//</a:t>
            </a:r>
            <a:r>
              <a:rPr lang="zh-CN" altLang="en-US" sz="2000" b="1" dirty="0" smtClean="0"/>
              <a:t>数码管初始化函数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{</a:t>
            </a:r>
          </a:p>
          <a:p>
            <a:pPr>
              <a:buNone/>
            </a:pPr>
            <a:r>
              <a:rPr lang="en-US" altLang="zh-CN" sz="2000" b="1" dirty="0" smtClean="0"/>
              <a:t>    ADCON1=0b00001111;	//</a:t>
            </a:r>
            <a:r>
              <a:rPr lang="zh-CN" altLang="en-US" sz="2000" b="1" dirty="0" smtClean="0"/>
              <a:t>对所有用到的端口进行方向设置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TRISE2=0;</a:t>
            </a:r>
          </a:p>
          <a:p>
            <a:pPr>
              <a:buNone/>
            </a:pPr>
            <a:r>
              <a:rPr lang="en-US" altLang="zh-CN" sz="2000" b="1" dirty="0" smtClean="0"/>
              <a:t>    TRISC0=0;</a:t>
            </a:r>
          </a:p>
          <a:p>
            <a:pPr>
              <a:buNone/>
            </a:pPr>
            <a:r>
              <a:rPr lang="en-US" altLang="zh-CN" sz="2000" b="1" dirty="0" smtClean="0"/>
              <a:t>    TRISC1=0;</a:t>
            </a:r>
          </a:p>
          <a:p>
            <a:pPr>
              <a:buNone/>
            </a:pPr>
            <a:r>
              <a:rPr lang="en-US" altLang="zh-CN" sz="2000" b="1" dirty="0" smtClean="0"/>
              <a:t>    TRISB5=0;</a:t>
            </a:r>
          </a:p>
          <a:p>
            <a:pPr>
              <a:buNone/>
            </a:pPr>
            <a:r>
              <a:rPr lang="en-US" altLang="zh-CN" sz="2000" b="1" dirty="0" smtClean="0"/>
              <a:t>    TRISA=0X00;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     seg1=1;    seg2=1; 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位选线置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，都不显示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   seg3=1;    seg4=1; 	</a:t>
            </a:r>
            <a:r>
              <a:rPr lang="en-US" altLang="zh-CN" sz="2000" b="1" dirty="0">
                <a:solidFill>
                  <a:srgbClr val="3333FF"/>
                </a:solidFill>
              </a:rPr>
              <a:t>	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   seg5=1</a:t>
            </a:r>
            <a:r>
              <a:rPr lang="en-US" altLang="zh-CN" sz="2000" b="1" dirty="0">
                <a:solidFill>
                  <a:srgbClr val="3333FF"/>
                </a:solidFill>
              </a:rPr>
              <a:t>;    seg6=1;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	</a:t>
            </a:r>
            <a:r>
              <a:rPr lang="en-US" altLang="zh-CN" sz="2000" b="1" dirty="0">
                <a:solidFill>
                  <a:srgbClr val="3333FF"/>
                </a:solidFill>
              </a:rPr>
              <a:t>// </a:t>
            </a:r>
            <a:r>
              <a:rPr lang="zh-CN" altLang="en-US" sz="2000" b="1" dirty="0">
                <a:solidFill>
                  <a:srgbClr val="3333FF"/>
                </a:solidFill>
              </a:rPr>
              <a:t>此处只设置</a:t>
            </a:r>
            <a:r>
              <a:rPr lang="en-US" altLang="zh-CN" sz="2000" b="1" dirty="0">
                <a:solidFill>
                  <a:srgbClr val="3333FF"/>
                </a:solidFill>
              </a:rPr>
              <a:t>6</a:t>
            </a:r>
            <a:r>
              <a:rPr lang="zh-CN" altLang="en-US" sz="2000" b="1" dirty="0">
                <a:solidFill>
                  <a:srgbClr val="3333FF"/>
                </a:solidFill>
              </a:rPr>
              <a:t>个数码管显示，需要更多数码管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			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显示，可以在此处添加对应的位选线设置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     </a:t>
            </a:r>
            <a:r>
              <a:rPr lang="en-US" altLang="zh-CN" sz="2000" b="1" dirty="0" smtClean="0"/>
              <a:t>	 TRISD=0X00;		//</a:t>
            </a:r>
            <a:r>
              <a:rPr lang="zh-CN" altLang="en-US" sz="2000" b="1" dirty="0" smtClean="0"/>
              <a:t>段码初始化为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，不显示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PORTD=0; </a:t>
            </a:r>
          </a:p>
          <a:p>
            <a:pPr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  <a:p>
            <a:pPr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96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8786874" cy="5983311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void  TMR0_init()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{ 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TMR0IF = 0;  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清除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TMR0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的中断标志</a:t>
            </a:r>
          </a:p>
          <a:p>
            <a:pPr>
              <a:buNone/>
            </a:pPr>
            <a:r>
              <a:rPr lang="zh-CN" altLang="en-US" sz="2000" b="1" dirty="0" smtClean="0">
                <a:solidFill>
                  <a:srgbClr val="3333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TMR0IE = 1;  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使能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TMR0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定时中断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    GIE = 1;  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全局中断使能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  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T0CON = 0x08;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关定时器，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位定时器，内部时钟，关预分频器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TMR0H= (65536-50000)/256; 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50ms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晶振，指令周期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1us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TMR0L = (65536-50000)%256; 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50ms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晶振，指令周期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1us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TMR0ON=1;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打开定时器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/*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   T0CON = 0x00;	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关闭定时器，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16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位定时器，内部时钟，预分频比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1:2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   TMR0H= (65536-50000)/256;   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定时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100ms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4M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晶振，计数信号周期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=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   MR0L = (65536-50000)%256;   //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指令周期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1us*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预分频值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2=2us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）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28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void  interrupt  tmr0(void)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{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if(TMR0IF==1)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	 {  TMR0IF=0; 			 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清定时器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中断标志位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  	TMR0H= (65536-50000)/256; 	 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50ms 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TMR0L = (65536-50000)%256; 	 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50ms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		ms50++;			//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累计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50ms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定时的次数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		if(ms50==20)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	{   	ms50=0;		//</a:t>
            </a:r>
            <a:r>
              <a:rPr lang="zh-CN" altLang="en-US" sz="2000" b="1" dirty="0" smtClean="0"/>
              <a:t>累计</a:t>
            </a:r>
            <a:r>
              <a:rPr lang="en-US" altLang="zh-CN" sz="2000" b="1" dirty="0" smtClean="0"/>
              <a:t>50ms</a:t>
            </a:r>
            <a:r>
              <a:rPr lang="zh-CN" altLang="en-US" sz="2000" b="1" dirty="0" smtClean="0"/>
              <a:t>定时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次，</a:t>
            </a:r>
            <a:r>
              <a:rPr lang="en-US" altLang="zh-CN" sz="2000" b="1" dirty="0" smtClean="0"/>
              <a:t>1s</a:t>
            </a:r>
            <a:r>
              <a:rPr lang="zh-CN" altLang="en-US" sz="2000" b="1" dirty="0" smtClean="0"/>
              <a:t>时间到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   		 sec++;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	  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	 if(sec==60)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	{  	sec=0;		//</a:t>
            </a:r>
            <a:r>
              <a:rPr lang="zh-CN" altLang="en-US" sz="2000" b="1" dirty="0" smtClean="0"/>
              <a:t>累计</a:t>
            </a:r>
            <a:r>
              <a:rPr lang="en-US" altLang="zh-CN" sz="2000" b="1" dirty="0" smtClean="0"/>
              <a:t>1s</a:t>
            </a:r>
            <a:r>
              <a:rPr lang="zh-CN" altLang="en-US" sz="2000" b="1" dirty="0" smtClean="0"/>
              <a:t>时间</a:t>
            </a:r>
            <a:r>
              <a:rPr lang="en-US" altLang="zh-CN" sz="2000" b="1" dirty="0" smtClean="0"/>
              <a:t>60</a:t>
            </a:r>
            <a:r>
              <a:rPr lang="zh-CN" altLang="en-US" sz="2000" b="1" dirty="0" smtClean="0"/>
              <a:t>次，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分钟时间到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   		 min++;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	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	if(min==60)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	{   	min=0;		//</a:t>
            </a:r>
            <a:r>
              <a:rPr lang="zh-CN" altLang="en-US" sz="2000" b="1" dirty="0" smtClean="0"/>
              <a:t>累计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分钟时间</a:t>
            </a:r>
            <a:r>
              <a:rPr lang="en-US" altLang="zh-CN" sz="2000" b="1" dirty="0" smtClean="0"/>
              <a:t>60</a:t>
            </a:r>
            <a:r>
              <a:rPr lang="zh-CN" altLang="en-US" sz="2000" b="1" dirty="0" smtClean="0"/>
              <a:t>次，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小时时间到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    		hour++;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   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5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52"/>
            <a:ext cx="8258204" cy="5983311"/>
          </a:xfrm>
        </p:spPr>
        <p:txBody>
          <a:bodyPr/>
          <a:lstStyle/>
          <a:p>
            <a:pPr>
              <a:buNone/>
            </a:pPr>
            <a:r>
              <a:rPr lang="en-US" altLang="zh-CN" sz="1800" b="1" dirty="0" smtClean="0"/>
              <a:t>void seg_display()</a:t>
            </a:r>
          </a:p>
          <a:p>
            <a:pPr>
              <a:buNone/>
            </a:pPr>
            <a:r>
              <a:rPr lang="en-US" altLang="zh-CN" sz="1800" b="1" dirty="0" smtClean="0"/>
              <a:t>{    unsigned char num1,num2,num3,num4,num5,num6;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 num6=hour/10;   num5=hour%10; 	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小时的十位和各位数字处理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 num4=min/10;    num3=min%10;	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分钟的十位和各位数字处理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 num2=sec/10;    num1=sec%10; 	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秒的十位和各位数字处理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    </a:t>
            </a:r>
          </a:p>
          <a:p>
            <a:pPr>
              <a:buNone/>
            </a:pPr>
            <a:r>
              <a:rPr lang="en-US" altLang="zh-CN" sz="1800" b="1" dirty="0" smtClean="0"/>
              <a:t>	PORTD=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table0</a:t>
            </a:r>
            <a:r>
              <a:rPr lang="en-US" altLang="zh-CN" sz="1800" b="1" dirty="0" smtClean="0"/>
              <a:t>[num6];		 //</a:t>
            </a:r>
            <a:r>
              <a:rPr lang="zh-CN" altLang="en-US" sz="1800" b="1" dirty="0" smtClean="0"/>
              <a:t>小时的十位数字显示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seg6=0;</a:t>
            </a:r>
          </a:p>
          <a:p>
            <a:pPr>
              <a:buNone/>
            </a:pPr>
            <a:r>
              <a:rPr lang="en-US" altLang="zh-CN" sz="1800" b="1" dirty="0" smtClean="0"/>
              <a:t>	delay(1);</a:t>
            </a:r>
          </a:p>
          <a:p>
            <a:pPr>
              <a:buNone/>
            </a:pPr>
            <a:r>
              <a:rPr lang="en-US" altLang="zh-CN" sz="1800" b="1" dirty="0" smtClean="0"/>
              <a:t>	PORTD=0x00;</a:t>
            </a:r>
          </a:p>
          <a:p>
            <a:pPr>
              <a:buNone/>
            </a:pPr>
            <a:r>
              <a:rPr lang="en-US" altLang="zh-CN" sz="1800" b="1" dirty="0" smtClean="0"/>
              <a:t>	seg6=1;</a:t>
            </a:r>
          </a:p>
          <a:p>
            <a:pPr>
              <a:buNone/>
            </a:pPr>
            <a:r>
              <a:rPr lang="en-US" altLang="zh-CN" sz="1800" b="1" dirty="0" smtClean="0"/>
              <a:t>	delay(1);</a:t>
            </a:r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PORTD=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table1</a:t>
            </a:r>
            <a:r>
              <a:rPr lang="en-US" altLang="zh-CN" sz="1800" b="1" dirty="0" smtClean="0"/>
              <a:t>[num5];		 //</a:t>
            </a:r>
            <a:r>
              <a:rPr lang="zh-CN" altLang="en-US" sz="1800" b="1" dirty="0" smtClean="0"/>
              <a:t>小时的个位数字显示，带小数点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seg5=0;</a:t>
            </a:r>
          </a:p>
          <a:p>
            <a:pPr>
              <a:buNone/>
            </a:pPr>
            <a:r>
              <a:rPr lang="en-US" altLang="zh-CN" sz="1800" b="1" dirty="0" smtClean="0"/>
              <a:t>	delay(1);</a:t>
            </a:r>
          </a:p>
          <a:p>
            <a:pPr>
              <a:buNone/>
            </a:pPr>
            <a:r>
              <a:rPr lang="en-US" altLang="zh-CN" sz="1800" b="1" dirty="0" smtClean="0"/>
              <a:t>	PORTD=0x00;</a:t>
            </a:r>
          </a:p>
          <a:p>
            <a:pPr>
              <a:buNone/>
            </a:pPr>
            <a:r>
              <a:rPr lang="en-US" altLang="zh-CN" sz="1800" b="1" dirty="0" smtClean="0"/>
              <a:t>	seg5=1;</a:t>
            </a:r>
          </a:p>
          <a:p>
            <a:pPr>
              <a:buNone/>
            </a:pPr>
            <a:r>
              <a:rPr lang="en-US" altLang="zh-CN" sz="1800" b="1" dirty="0" smtClean="0"/>
              <a:t>	delay(1);</a:t>
            </a:r>
          </a:p>
          <a:p>
            <a:pPr>
              <a:buNone/>
            </a:pPr>
            <a:r>
              <a:rPr lang="en-US" altLang="zh-CN" sz="1800" b="1" dirty="0" smtClean="0"/>
              <a:t>	……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984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实验四、定时器实验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501122" cy="5054617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zh-CN" altLang="en-US" sz="2000" b="1" dirty="0" smtClean="0"/>
              <a:t>一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实验目的</a:t>
            </a:r>
          </a:p>
          <a:p>
            <a:pPr>
              <a:buNone/>
            </a:pPr>
            <a:r>
              <a:rPr lang="en-US" sz="2000" b="1" dirty="0" smtClean="0"/>
              <a:t>   </a:t>
            </a: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）掌握单片机定时器的工作原理。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）掌握单片机定时器的设计方法。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）学会查阅相关数据手册。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二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实验仪器设备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PC</a:t>
            </a:r>
            <a:r>
              <a:rPr lang="zh-CN" altLang="en-US" sz="2000" b="1" dirty="0" smtClean="0"/>
              <a:t>机一台；</a:t>
            </a:r>
            <a:endParaRPr lang="en-US" altLang="zh-CN" sz="2000" b="1" dirty="0" smtClean="0"/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MPLAP IDE</a:t>
            </a:r>
            <a:r>
              <a:rPr lang="zh-CN" altLang="en-US" sz="2000" b="1" dirty="0" smtClean="0"/>
              <a:t>开发软件一套；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在线调试器一套；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4</a:t>
            </a:r>
            <a:r>
              <a:rPr lang="zh-CN" altLang="en-US" sz="2000" b="1" dirty="0" smtClean="0"/>
              <a:t>）实验板一套；</a:t>
            </a:r>
          </a:p>
          <a:p>
            <a:pPr>
              <a:buNone/>
            </a:pPr>
            <a:r>
              <a:rPr lang="zh-CN" altLang="en-US" sz="2000" b="1" dirty="0" smtClean="0"/>
              <a:t>三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实验任务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）选定时器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模块，设计时分秒数字时钟显示程序，并实现功能。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altLang="zh-CN" sz="2000" b="1" dirty="0" smtClean="0"/>
              <a:t>2</a:t>
            </a:r>
            <a:r>
              <a:rPr lang="zh-CN" altLang="en-US" sz="2000" b="1" dirty="0"/>
              <a:t>）（选作</a:t>
            </a:r>
            <a:r>
              <a:rPr lang="zh-CN" altLang="en-US" sz="2000" b="1" dirty="0" smtClean="0"/>
              <a:t>）</a:t>
            </a:r>
            <a:r>
              <a:rPr lang="zh-CN" altLang="en-US" sz="2000" b="1" dirty="0" smtClean="0"/>
              <a:t>在（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）程序基础上</a:t>
            </a:r>
            <a:r>
              <a:rPr lang="zh-CN" altLang="en-US" sz="2000" b="1" dirty="0" smtClean="0">
                <a:latin typeface="+mn-ea"/>
              </a:rPr>
              <a:t>增加显示</a:t>
            </a:r>
            <a:r>
              <a:rPr lang="en-US" altLang="zh-CN" sz="2000" b="1" dirty="0" smtClean="0">
                <a:latin typeface="+mn-ea"/>
              </a:rPr>
              <a:t>0.1</a:t>
            </a:r>
            <a:r>
              <a:rPr lang="zh-CN" altLang="en-US" sz="2000" b="1" dirty="0" smtClean="0">
                <a:latin typeface="+mn-ea"/>
              </a:rPr>
              <a:t>秒时间</a:t>
            </a:r>
            <a:r>
              <a:rPr lang="zh-CN" altLang="en-US" sz="2000" b="1" dirty="0"/>
              <a:t>，设计并</a:t>
            </a:r>
            <a:r>
              <a:rPr lang="zh-CN" altLang="en-US" sz="2000" b="1" dirty="0" smtClean="0"/>
              <a:t>实现功能。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）（选作</a:t>
            </a:r>
            <a:r>
              <a:rPr lang="zh-CN" altLang="en-US" sz="2000" b="1" dirty="0"/>
              <a:t>），选定时器</a:t>
            </a:r>
            <a:r>
              <a:rPr lang="en-US" altLang="zh-CN" sz="2000" b="1" dirty="0"/>
              <a:t>0</a:t>
            </a:r>
            <a:r>
              <a:rPr lang="zh-CN" altLang="en-US" sz="2000" b="1" dirty="0" smtClean="0"/>
              <a:t>模块，设计并实现红黄绿交通灯功能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1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642918"/>
            <a:ext cx="7901014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四</a:t>
            </a:r>
            <a:r>
              <a:rPr lang="en-US" altLang="en-US" sz="2000" b="1" dirty="0" smtClean="0"/>
              <a:t>. </a:t>
            </a:r>
            <a:r>
              <a:rPr lang="zh-CN" altLang="en-US" sz="2000" b="1" dirty="0" smtClean="0"/>
              <a:t>实验步骤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1</a:t>
            </a:r>
            <a:r>
              <a:rPr lang="zh-CN" altLang="en-US" sz="2000" b="1" dirty="0" smtClean="0"/>
              <a:t>）连接在线调试器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、实验板和计算机；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）打开</a:t>
            </a:r>
            <a:r>
              <a:rPr lang="en-US" altLang="en-US" sz="2000" b="1" dirty="0" smtClean="0"/>
              <a:t>MPLAP IDE</a:t>
            </a:r>
            <a:r>
              <a:rPr lang="zh-CN" altLang="en-US" sz="2000" b="1" dirty="0" smtClean="0"/>
              <a:t>集成开发环境软件，点击</a:t>
            </a:r>
            <a:r>
              <a:rPr lang="en-US" altLang="zh-CN" sz="2000" b="1" dirty="0" smtClean="0"/>
              <a:t>Debugger&gt;Select Tools&gt;</a:t>
            </a:r>
            <a:r>
              <a:rPr lang="en-US" altLang="zh-CN" sz="2000" b="1" dirty="0" err="1" smtClean="0"/>
              <a:t>PICkit</a:t>
            </a:r>
            <a:r>
              <a:rPr lang="en-US" altLang="zh-CN" sz="2000" b="1" dirty="0" smtClean="0"/>
              <a:t> 3 </a:t>
            </a:r>
            <a:r>
              <a:rPr lang="zh-CN" altLang="en-US" sz="2000" b="1" dirty="0" smtClean="0"/>
              <a:t>选择调试工具；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）点击</a:t>
            </a:r>
            <a:r>
              <a:rPr lang="en-US" altLang="zh-CN" sz="2000" b="1" dirty="0" smtClean="0"/>
              <a:t>Debugger&gt;Settings</a:t>
            </a:r>
            <a:r>
              <a:rPr lang="zh-CN" altLang="en-US" sz="2000" b="1" dirty="0" smtClean="0"/>
              <a:t>，在</a:t>
            </a:r>
            <a:r>
              <a:rPr lang="en-US" altLang="zh-CN" sz="2000" b="1" dirty="0" smtClean="0"/>
              <a:t>Settings</a:t>
            </a:r>
            <a:r>
              <a:rPr lang="zh-CN" altLang="en-US" sz="2000" b="1" dirty="0" smtClean="0"/>
              <a:t>窗口中点击</a:t>
            </a:r>
            <a:r>
              <a:rPr lang="en-US" altLang="zh-CN" sz="2000" b="1" dirty="0" smtClean="0"/>
              <a:t>Power</a:t>
            </a:r>
            <a:r>
              <a:rPr lang="zh-CN" altLang="en-US" sz="2000" b="1" dirty="0" smtClean="0"/>
              <a:t>栏，选择由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向实验板供电；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4</a:t>
            </a:r>
            <a:r>
              <a:rPr lang="zh-CN" altLang="en-US" sz="2000" b="1" dirty="0" smtClean="0"/>
              <a:t>）完成数字时钟显示实验；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）完成</a:t>
            </a:r>
            <a:r>
              <a:rPr lang="zh-CN" altLang="en-US" sz="2000" b="1" dirty="0" smtClean="0">
                <a:latin typeface="+mn-ea"/>
              </a:rPr>
              <a:t>简易计数器</a:t>
            </a:r>
            <a:r>
              <a:rPr lang="zh-CN" altLang="en-US" sz="2000" b="1" dirty="0" smtClean="0"/>
              <a:t>实验；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五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实验报告内容与要求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）简述定时器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工作原理；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）总结定时器的设计方法。</a:t>
            </a:r>
          </a:p>
        </p:txBody>
      </p:sp>
    </p:spTree>
    <p:extLst>
      <p:ext uri="{BB962C8B-B14F-4D97-AF65-F5344CB8AC3E}">
        <p14:creationId xmlns:p14="http://schemas.microsoft.com/office/powerpoint/2010/main" val="41976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00108"/>
            <a:ext cx="7929618" cy="51260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中断处理过程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一个完整的中断处理过程应该包括：中断请求、中断排队或中断判优、中断响应、中断处理和中断返回。</a:t>
            </a:r>
          </a:p>
          <a:p>
            <a:pPr>
              <a:lnSpc>
                <a:spcPct val="110000"/>
              </a:lnSpc>
              <a:buNone/>
            </a:pP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" name="AutoShape 2" descr="http://img5.imgtn.bdimg.com/it/u=429332923,77275235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://img5.imgtn.bdimg.com/it/u=429332923,77275235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下箭头 6"/>
          <p:cNvSpPr/>
          <p:nvPr/>
        </p:nvSpPr>
        <p:spPr bwMode="auto">
          <a:xfrm>
            <a:off x="4572000" y="2928934"/>
            <a:ext cx="142876" cy="1357322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下箭头 7"/>
          <p:cNvSpPr/>
          <p:nvPr/>
        </p:nvSpPr>
        <p:spPr bwMode="auto">
          <a:xfrm>
            <a:off x="4572000" y="4429132"/>
            <a:ext cx="142876" cy="121444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71868" y="4357694"/>
            <a:ext cx="928694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786314" y="3429000"/>
            <a:ext cx="1214446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5108579" y="4464057"/>
            <a:ext cx="17859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4786314" y="4357694"/>
            <a:ext cx="1143008" cy="1000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4744" y="2500306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正在执行的程序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7554" y="3857628"/>
            <a:ext cx="1143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中断请求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86182" y="5715016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继续执行原程序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 rot="19570248">
            <a:off x="4720929" y="3501590"/>
            <a:ext cx="1143008" cy="36933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27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中断响应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 rot="2579394">
            <a:off x="4973083" y="4554922"/>
            <a:ext cx="1143008" cy="36933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27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中断返回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72198" y="3643314"/>
            <a:ext cx="461665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中断服务程序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08" y="4500570"/>
            <a:ext cx="22860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中断状态标志位置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/>
      <p:bldP spid="26" grpId="0"/>
      <p:bldP spid="28" grpId="0"/>
      <p:bldP spid="29" grpId="0"/>
      <p:bldP spid="30" grpId="0"/>
      <p:bldP spid="3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71480"/>
            <a:ext cx="8569325" cy="6026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中断优先级（排队）</a:t>
            </a:r>
            <a:endParaRPr lang="zh-CN" altLang="en-US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PIC18F520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器件提供多个中断源及一个中断优先级功能，可以给大多数中断源分配高优先级（中断向量地址为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0008h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）或者低优先级（中断向量地址为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0018h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）。高优先级中断事件将中断所有可能正在进行的低优先级中断。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834DC-9C4E-4197-828C-98201F4AB5BF}" type="slidenum">
              <a:rPr lang="en-US" altLang="zh-CN">
                <a:ea typeface="宋体" charset="-122"/>
              </a:rPr>
              <a:pPr>
                <a:defRPr/>
              </a:pPr>
              <a:t>4</a:t>
            </a:fld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857232"/>
            <a:ext cx="2857520" cy="71438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中断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响应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6066560" cy="464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714356"/>
            <a:ext cx="4429156" cy="5786478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中断服务程序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保护现场：目的是为了保护那些与主程序中有冲突的寄存器，没有冲突的话，这一步骤可以省略。</a:t>
            </a:r>
            <a:endParaRPr lang="en-US" altLang="zh-CN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开中断：是为了能实现中断的嵌套。</a:t>
            </a:r>
            <a:endParaRPr lang="en-US" altLang="zh-CN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为产生中断的相应设备提供服务</a:t>
            </a:r>
            <a:endParaRPr lang="en-US" altLang="zh-CN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恢复现场：与保护现场对应的，要注意数据恢复的次序，以免混乱。 </a:t>
            </a:r>
            <a:endParaRPr lang="en-US" altLang="zh-CN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返回：将压入堆栈的断点地址返回</a:t>
            </a:r>
            <a:r>
              <a:rPr lang="en-US" altLang="zh-CN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PC</a:t>
            </a:r>
            <a:endParaRPr lang="zh-CN" altLang="en-US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3" y="1142984"/>
            <a:ext cx="241898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78D39-5F3D-471F-A668-D1293CC863C0}" type="slidenum">
              <a:rPr lang="en-US" altLang="zh-CN">
                <a:ea typeface="宋体" charset="-122"/>
              </a:rPr>
              <a:pPr>
                <a:defRPr/>
              </a:pPr>
              <a:t>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7.2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中断控制位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3608" y="1124744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</a:rPr>
              <a:t>全局中断控制位：</a:t>
            </a:r>
            <a:endParaRPr lang="en-US" altLang="zh-CN" sz="2400" b="1" dirty="0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333FF"/>
                </a:solidFill>
              </a:rPr>
              <a:t>GIE</a:t>
            </a:r>
            <a:r>
              <a:rPr lang="en-US" altLang="zh-CN" sz="2400" b="1" dirty="0"/>
              <a:t>/GIEH</a:t>
            </a:r>
            <a:r>
              <a:rPr lang="zh-CN" altLang="en-US" sz="2400" b="1" dirty="0"/>
              <a:t>：全局</a:t>
            </a:r>
            <a:r>
              <a:rPr lang="zh-CN" altLang="en-US" sz="2400" b="1" dirty="0" smtClean="0"/>
              <a:t>中断使能（允许）位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置</a:t>
            </a:r>
            <a:r>
              <a:rPr lang="en-US" altLang="zh-CN" sz="2400" b="1" dirty="0" smtClean="0"/>
              <a:t>0 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禁止所有中断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置</a:t>
            </a:r>
            <a:r>
              <a:rPr lang="en-US" altLang="zh-CN" sz="2400" b="1" dirty="0" smtClean="0"/>
              <a:t>1 </a:t>
            </a:r>
            <a:r>
              <a:rPr lang="zh-CN" altLang="en-US" sz="2400" b="1" dirty="0" smtClean="0"/>
              <a:t>：当</a:t>
            </a:r>
            <a:r>
              <a:rPr lang="en-US" altLang="zh-CN" sz="2400" b="1" dirty="0"/>
              <a:t>IPEN = 0 </a:t>
            </a:r>
            <a:r>
              <a:rPr lang="zh-CN" altLang="en-US" sz="2400" b="1" dirty="0"/>
              <a:t>时：允许所有未屏蔽的</a:t>
            </a:r>
            <a:r>
              <a:rPr lang="zh-CN" altLang="en-US" sz="2400" b="1" dirty="0" smtClean="0"/>
              <a:t>中断</a:t>
            </a:r>
            <a:r>
              <a:rPr lang="zh-CN" altLang="en-US" sz="2400" b="1" dirty="0"/>
              <a:t>响应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     </a:t>
            </a:r>
            <a:r>
              <a:rPr lang="en-US" altLang="zh-CN" sz="2400" b="1" dirty="0" smtClean="0"/>
              <a:t>	    </a:t>
            </a:r>
            <a:r>
              <a:rPr lang="zh-CN" altLang="en-US" sz="2400" b="1" dirty="0" smtClean="0"/>
              <a:t>当</a:t>
            </a:r>
            <a:r>
              <a:rPr lang="en-US" altLang="zh-CN" sz="2400" b="1" dirty="0"/>
              <a:t>IPEN = 1 </a:t>
            </a:r>
            <a:r>
              <a:rPr lang="zh-CN" altLang="en-US" sz="2400" b="1" dirty="0"/>
              <a:t>时：允许所有高优先级</a:t>
            </a:r>
            <a:r>
              <a:rPr lang="zh-CN" altLang="en-US" sz="2400" b="1" dirty="0" smtClean="0"/>
              <a:t>中断响应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</a:rPr>
              <a:t>IPEN</a:t>
            </a:r>
            <a:r>
              <a:rPr lang="zh-CN" altLang="en-US" sz="2400" b="1" dirty="0"/>
              <a:t>：中断优先级使能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置</a:t>
            </a:r>
            <a:r>
              <a:rPr lang="en-US" altLang="zh-CN" sz="2400" b="1" dirty="0" smtClean="0"/>
              <a:t>1 </a:t>
            </a:r>
            <a:r>
              <a:rPr lang="zh-CN" altLang="en-US" sz="2400" b="1" dirty="0" smtClean="0"/>
              <a:t>：使</a:t>
            </a:r>
            <a:r>
              <a:rPr lang="zh-CN" altLang="en-US" sz="2400" b="1" dirty="0"/>
              <a:t>能中断优先级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置</a:t>
            </a:r>
            <a:r>
              <a:rPr lang="en-US" altLang="zh-CN" sz="2400" b="1" dirty="0" smtClean="0"/>
              <a:t>0 </a:t>
            </a:r>
            <a:r>
              <a:rPr lang="zh-CN" altLang="en-US" sz="2400" b="1" dirty="0" smtClean="0"/>
              <a:t>：禁止中断优先级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3333FF"/>
                </a:solidFill>
              </a:rPr>
              <a:t>中断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源的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3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个控制位</a:t>
            </a:r>
            <a:r>
              <a:rPr lang="zh-CN" altLang="en-US" sz="2400" b="1" dirty="0" smtClean="0"/>
              <a:t>（个别中断</a:t>
            </a:r>
            <a:r>
              <a:rPr lang="zh-CN" altLang="en-US" sz="2400" b="1" dirty="0" smtClean="0"/>
              <a:t>源包含有</a:t>
            </a:r>
            <a:r>
              <a:rPr lang="zh-CN" altLang="en-US" sz="2400" b="1" dirty="0" smtClean="0"/>
              <a:t>其他特殊设置位）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3333FF"/>
                </a:solidFill>
              </a:rPr>
              <a:t>中断使能（允许）位</a:t>
            </a:r>
            <a:r>
              <a:rPr lang="zh-CN" altLang="en-US" sz="2400" b="1" dirty="0" smtClean="0"/>
              <a:t>，中断源名称</a:t>
            </a:r>
            <a:r>
              <a:rPr lang="en-US" altLang="zh-CN" sz="2400" b="1" dirty="0" smtClean="0"/>
              <a:t>+IE</a:t>
            </a:r>
            <a:r>
              <a:rPr lang="zh-CN" altLang="en-US" sz="2400" b="1" dirty="0" smtClean="0"/>
              <a:t>，如</a:t>
            </a:r>
            <a:r>
              <a:rPr lang="en-US" altLang="zh-CN" sz="2400" b="1" dirty="0" smtClean="0"/>
              <a:t>INT0IE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TMR0IE</a:t>
            </a:r>
            <a:endParaRPr lang="zh-CN" altLang="en-US" sz="2400" b="1" dirty="0"/>
          </a:p>
          <a:p>
            <a:pPr marL="400050" lvl="1" indent="0">
              <a:buNone/>
            </a:pPr>
            <a:r>
              <a:rPr lang="zh-CN" altLang="en-US" sz="2000" b="1" dirty="0" smtClean="0"/>
              <a:t>置</a:t>
            </a:r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：允许中断响应</a:t>
            </a:r>
            <a:endParaRPr lang="zh-CN" altLang="en-US" sz="2000" b="1" dirty="0"/>
          </a:p>
          <a:p>
            <a:pPr marL="400050" lvl="1" indent="0">
              <a:buNone/>
            </a:pPr>
            <a:r>
              <a:rPr lang="zh-CN" altLang="en-US" sz="2000" b="1" dirty="0"/>
              <a:t>置</a:t>
            </a:r>
            <a:r>
              <a:rPr lang="en-US" altLang="zh-CN" sz="2000" b="1" dirty="0" smtClean="0"/>
              <a:t>0 </a:t>
            </a:r>
            <a:r>
              <a:rPr lang="zh-CN" altLang="en-US" sz="2000" b="1" dirty="0" smtClean="0"/>
              <a:t>：禁止中断</a:t>
            </a:r>
            <a:r>
              <a:rPr lang="zh-CN" altLang="en-US" sz="2000" b="1" dirty="0"/>
              <a:t>响应</a:t>
            </a:r>
          </a:p>
          <a:p>
            <a:pPr marL="400050" lvl="1" indent="0">
              <a:buNone/>
            </a:pPr>
            <a:endParaRPr lang="zh-CN" altLang="en-US" sz="2000" b="1" dirty="0"/>
          </a:p>
          <a:p>
            <a:r>
              <a:rPr lang="zh-CN" altLang="en-US" sz="2400" b="1" dirty="0" smtClean="0">
                <a:solidFill>
                  <a:srgbClr val="3333FF"/>
                </a:solidFill>
              </a:rPr>
              <a:t>中断</a:t>
            </a:r>
            <a:r>
              <a:rPr lang="zh-CN" altLang="en-US" sz="2400" b="1" dirty="0">
                <a:solidFill>
                  <a:srgbClr val="3333FF"/>
                </a:solidFill>
              </a:rPr>
              <a:t>标志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位，</a:t>
            </a:r>
            <a:r>
              <a:rPr lang="zh-CN" altLang="en-US" sz="2400" b="1" dirty="0"/>
              <a:t>中断源名称</a:t>
            </a:r>
            <a:r>
              <a:rPr lang="en-US" altLang="zh-CN" sz="2400" b="1" dirty="0"/>
              <a:t>+</a:t>
            </a:r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如</a:t>
            </a:r>
            <a:r>
              <a:rPr lang="en-US" altLang="zh-CN" sz="2400" b="1" dirty="0" smtClean="0"/>
              <a:t>INT0IF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TMR0IF</a:t>
            </a:r>
            <a:endParaRPr lang="zh-CN" altLang="en-US" sz="2400" b="1" dirty="0">
              <a:solidFill>
                <a:srgbClr val="3333FF"/>
              </a:solidFill>
            </a:endParaRPr>
          </a:p>
          <a:p>
            <a:pPr marL="400050" lvl="1" indent="0">
              <a:buNone/>
            </a:pPr>
            <a:r>
              <a:rPr lang="zh-CN" altLang="en-US" sz="2000" b="1" dirty="0" smtClean="0"/>
              <a:t>被置</a:t>
            </a:r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：发生</a:t>
            </a:r>
            <a:r>
              <a:rPr lang="zh-CN" altLang="en-US" sz="2000" b="1" dirty="0"/>
              <a:t>了中断</a:t>
            </a:r>
            <a:r>
              <a:rPr lang="zh-CN" altLang="en-US" sz="2000" b="1" dirty="0" smtClean="0"/>
              <a:t>（响应后必须软件</a:t>
            </a:r>
            <a:r>
              <a:rPr lang="zh-CN" altLang="en-US" sz="2000" b="1" dirty="0"/>
              <a:t>清零）</a:t>
            </a:r>
          </a:p>
          <a:p>
            <a:pPr marL="400050" lvl="1" indent="0">
              <a:buNone/>
            </a:pPr>
            <a:r>
              <a:rPr lang="zh-CN" altLang="en-US" sz="2000" b="1" dirty="0"/>
              <a:t>被置</a:t>
            </a:r>
            <a:r>
              <a:rPr lang="en-US" altLang="zh-CN" sz="2000" b="1" dirty="0" smtClean="0"/>
              <a:t>0 </a:t>
            </a:r>
            <a:r>
              <a:rPr lang="zh-CN" altLang="en-US" sz="2000" b="1" dirty="0" smtClean="0"/>
              <a:t>：未</a:t>
            </a:r>
            <a:r>
              <a:rPr lang="zh-CN" altLang="en-US" sz="2000" b="1" dirty="0"/>
              <a:t>发生中断</a:t>
            </a:r>
          </a:p>
          <a:p>
            <a:endParaRPr lang="zh-CN" altLang="en-US" sz="2400" b="1" dirty="0"/>
          </a:p>
          <a:p>
            <a:r>
              <a:rPr lang="zh-CN" altLang="en-US" sz="2400" b="1" dirty="0" smtClean="0">
                <a:solidFill>
                  <a:srgbClr val="3333FF"/>
                </a:solidFill>
              </a:rPr>
              <a:t>中断优先级位</a:t>
            </a:r>
            <a:r>
              <a:rPr lang="zh-CN" altLang="en-US" sz="2400" b="1" dirty="0"/>
              <a:t>，中断源名称</a:t>
            </a:r>
            <a:r>
              <a:rPr lang="en-US" altLang="zh-CN" sz="2400" b="1" dirty="0"/>
              <a:t>+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如</a:t>
            </a:r>
            <a:r>
              <a:rPr lang="en-US" altLang="zh-CN" sz="2400" b="1" dirty="0" smtClean="0"/>
              <a:t>INT0IP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TMR0IP</a:t>
            </a:r>
            <a:endParaRPr lang="zh-CN" altLang="en-US" sz="2400" b="1" dirty="0"/>
          </a:p>
          <a:p>
            <a:pPr marL="400050" lvl="1" indent="0">
              <a:buNone/>
            </a:pPr>
            <a:r>
              <a:rPr lang="zh-CN" altLang="en-US" sz="2000" b="1" dirty="0"/>
              <a:t>置</a:t>
            </a:r>
            <a:r>
              <a:rPr lang="en-US" altLang="zh-CN" sz="2000" b="1" dirty="0" smtClean="0"/>
              <a:t>1 </a:t>
            </a:r>
            <a:r>
              <a:rPr lang="en-US" altLang="zh-CN" sz="2000" b="1" dirty="0"/>
              <a:t>= </a:t>
            </a:r>
            <a:r>
              <a:rPr lang="zh-CN" altLang="en-US" sz="2000" b="1" dirty="0"/>
              <a:t>高优先级</a:t>
            </a:r>
          </a:p>
          <a:p>
            <a:pPr marL="400050" lvl="1" indent="0">
              <a:buNone/>
            </a:pPr>
            <a:r>
              <a:rPr lang="zh-CN" altLang="en-US" sz="2000" b="1" dirty="0"/>
              <a:t>置</a:t>
            </a:r>
            <a:r>
              <a:rPr lang="en-US" altLang="zh-CN" sz="2000" b="1" dirty="0" smtClean="0"/>
              <a:t>0 </a:t>
            </a:r>
            <a:r>
              <a:rPr lang="en-US" altLang="zh-CN" sz="2000" b="1" dirty="0"/>
              <a:t>= </a:t>
            </a:r>
            <a:r>
              <a:rPr lang="zh-CN" altLang="en-US" sz="2000" b="1" dirty="0"/>
              <a:t>低优先级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61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643998" cy="564360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interrupt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pic18_int0()</a:t>
            </a: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if(INT0IF==1)</a:t>
            </a: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{</a:t>
            </a: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INT0IF=0;</a:t>
            </a:r>
          </a:p>
          <a:p>
            <a:pPr marL="457200" indent="-457200">
              <a:buNone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….</a:t>
            </a: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457200" indent="-457200"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if(TMR0IF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==1)</a:t>
            </a:r>
          </a:p>
          <a:p>
            <a:pPr marL="457200" indent="-457200">
              <a:buNone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{</a:t>
            </a:r>
          </a:p>
          <a:p>
            <a:pPr marL="457200" indent="-457200">
              <a:buNone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TMR0IF=0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marL="457200" indent="-457200">
              <a:buNone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….</a:t>
            </a:r>
          </a:p>
          <a:p>
            <a:pPr marL="457200" indent="-457200">
              <a:buNone/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457200" indent="-457200"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marL="457200" indent="-457200"/>
            <a:r>
              <a:rPr lang="zh-CN" altLang="en-US" sz="2600" b="1" dirty="0" smtClean="0">
                <a:latin typeface="+mn-ea"/>
                <a:cs typeface="Arial Unicode MS" pitchFamily="34" charset="-122"/>
              </a:rPr>
              <a:t>中断服务函数返回值和入口参数必须为空</a:t>
            </a:r>
            <a:endParaRPr lang="en-US" altLang="zh-CN" sz="2600" b="1" dirty="0" smtClean="0">
              <a:latin typeface="+mn-ea"/>
              <a:cs typeface="Arial Unicode MS" pitchFamily="34" charset="-122"/>
            </a:endParaRPr>
          </a:p>
          <a:p>
            <a:pPr marL="457200" indent="-457200"/>
            <a:r>
              <a:rPr lang="zh-CN" altLang="en-US" sz="2600" b="1" dirty="0" smtClean="0">
                <a:latin typeface="+mn-ea"/>
                <a:cs typeface="Arial Unicode MS" pitchFamily="34" charset="-122"/>
              </a:rPr>
              <a:t>中断服务函数的名称任意</a:t>
            </a:r>
            <a:endParaRPr lang="en-US" altLang="zh-CN" sz="26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78D39-5F3D-471F-A668-D1293CC863C0}" type="slidenum">
              <a:rPr lang="en-US" altLang="zh-CN">
                <a:ea typeface="宋体" charset="-122"/>
              </a:rPr>
              <a:pPr>
                <a:defRPr/>
              </a:pPr>
              <a:t>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7.3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中断服务函数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PIC单片机原理及应用_lesson3</Template>
  <TotalTime>30991</TotalTime>
  <Words>1334</Words>
  <Application>Microsoft Office PowerPoint</Application>
  <PresentationFormat>全屏显示(4:3)</PresentationFormat>
  <Paragraphs>288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华文新魏</vt:lpstr>
      <vt:lpstr>楷体_GB2312</vt:lpstr>
      <vt:lpstr>宋体</vt:lpstr>
      <vt:lpstr>Arial</vt:lpstr>
      <vt:lpstr>Calibri</vt:lpstr>
      <vt:lpstr>Wingdings</vt:lpstr>
      <vt:lpstr>自定义设计方案</vt:lpstr>
      <vt:lpstr>第7章  中断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第8章 定时器/计数器</vt:lpstr>
      <vt:lpstr>PowerPoint 演示文稿</vt:lpstr>
      <vt:lpstr>3.1 定时器模块介绍</vt:lpstr>
      <vt:lpstr>3.2 Timer0定时器模块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定时器应用举例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实验四、定时器实验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PIC单片机原理及应用</dc:title>
  <dc:creator>LENOVO</dc:creator>
  <cp:lastModifiedBy>X1</cp:lastModifiedBy>
  <cp:revision>363</cp:revision>
  <dcterms:created xsi:type="dcterms:W3CDTF">2015-04-08T02:47:25Z</dcterms:created>
  <dcterms:modified xsi:type="dcterms:W3CDTF">2022-10-08T09:32:24Z</dcterms:modified>
</cp:coreProperties>
</file>