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7" r:id="rId5"/>
  </p:sldMasterIdLst>
  <p:notesMasterIdLst>
    <p:notesMasterId r:id="rId25"/>
  </p:notesMasterIdLst>
  <p:sldIdLst>
    <p:sldId id="256" r:id="rId6"/>
    <p:sldId id="259" r:id="rId7"/>
    <p:sldId id="266" r:id="rId8"/>
    <p:sldId id="267" r:id="rId9"/>
    <p:sldId id="315" r:id="rId10"/>
    <p:sldId id="271" r:id="rId11"/>
    <p:sldId id="316" r:id="rId12"/>
    <p:sldId id="317" r:id="rId13"/>
    <p:sldId id="269" r:id="rId14"/>
    <p:sldId id="257" r:id="rId15"/>
    <p:sldId id="274" r:id="rId16"/>
    <p:sldId id="275" r:id="rId17"/>
    <p:sldId id="276" r:id="rId18"/>
    <p:sldId id="278" r:id="rId19"/>
    <p:sldId id="279" r:id="rId20"/>
    <p:sldId id="281" r:id="rId21"/>
    <p:sldId id="282" r:id="rId22"/>
    <p:sldId id="283" r:id="rId23"/>
    <p:sldId id="284" r:id="rId24"/>
    <p:sldId id="286" r:id="rId26"/>
    <p:sldId id="287" r:id="rId27"/>
    <p:sldId id="288" r:id="rId28"/>
    <p:sldId id="289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3A53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834" autoAdjust="0"/>
  </p:normalViewPr>
  <p:slideViewPr>
    <p:cSldViewPr>
      <p:cViewPr varScale="1">
        <p:scale>
          <a:sx n="106" d="100"/>
          <a:sy n="106" d="100"/>
        </p:scale>
        <p:origin x="16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0437AB-BE06-4335-82EB-CE2B2942414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7FE507-42A5-4EE2-AEBF-B0045356D67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/>
              <a:t>8254</a:t>
            </a:r>
            <a:r>
              <a:rPr lang="zh-CN" altLang="en-US"/>
              <a:t>与</a:t>
            </a:r>
            <a:r>
              <a:rPr lang="en-US" altLang="zh-CN"/>
              <a:t>8253</a:t>
            </a:r>
            <a:r>
              <a:rPr lang="zh-CN" altLang="en-US"/>
              <a:t>的结构完全一致，区别在于</a:t>
            </a:r>
            <a:r>
              <a:rPr lang="en-US" altLang="zh-CN"/>
              <a:t>8254</a:t>
            </a:r>
            <a:r>
              <a:rPr lang="zh-CN" altLang="en-US"/>
              <a:t>的工作频率可以更高</a:t>
            </a:r>
            <a:endParaRPr lang="zh-CN" altLang="en-US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A5BA221-4407-4D8A-B090-00D48041C64A}" type="slidenum">
              <a:rPr lang="zh-CN" altLang="en-US" smtClean="0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47ED4-B013-4277-B1B2-7DED00FD23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C2817-B51F-41EB-9ABA-BB26AD9434E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C50B9-1C24-4070-AB78-BB524975D89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71E5B-11BA-4839-9CB6-B9722A7C3E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CE24E-CBD4-4085-88E9-8A348E8D66F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06148-9B0C-4B57-B369-DE9A3759C4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7A4DC-0E64-43E8-B97D-4E58B11CB9F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702FE-56F7-424C-BFDD-F45843B12E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657AD-6947-40F2-8D1F-F2D2BB7C0E4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99644-B20F-42E9-A694-AD21A27A9F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1B971-6549-4C4F-B2AC-46467574063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0B70B-0429-4D7E-818B-4E773C8C0B9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B222D-BC97-4987-852C-B8F5BB1E937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B8A91-7A94-4BD9-9CAF-CAC27C3890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DBED0-A1E0-48B0-B53E-F9E6E241980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F4343-3D07-4644-B4CF-34B883B8B6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AD256-1E48-46F2-9999-935B04DC6EF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8DD6E-E677-48D8-9D05-071D0890EE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449D0-2B93-416D-A648-251B8F113BD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A10F9-358D-4380-8315-B08C4484C14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DA093-53B6-42D3-9253-2F563E4D83F3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EFAD2-98FC-4A41-8602-48308E553E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011E5-FF8D-45A4-A3E6-8EF01706BAD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0FE3-5DE2-442B-9336-15AC12D3F3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1EA92-CFBD-4144-873C-CD279756219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EA413-99D3-4B78-80C0-912679B68D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C8C18-4972-4E45-994C-5678B5036D8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50822-9F19-43FE-AC2E-E5A01ED55C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52C82-66B8-42E6-82A4-3FB740C3837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5C08D-D374-4508-BA5F-7FF2FBAD93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5C982-CD18-4006-A03F-A4FD7C9795D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3905F-E877-49F7-9B07-2A765570E1E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3300E-2A6D-4058-8E20-38395BFD9B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4FDF0-0D66-4A03-ABE4-2188C7F43F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FD6C6-CA64-4504-9C48-9FFDFEE592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A2C75-5A57-4A1B-8B08-1EB92F5CCEE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959A1-1C8A-4164-ACE0-4A200DFFA4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2A987-91E4-4304-81F7-C87095B600D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CA075-8AF3-4080-9232-FD8B8E066EC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F561B-20BF-497B-AB1E-A1F2DA119F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0F60E-9E23-4471-8915-7D86E1EC495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CDF62-3D21-4FE8-8EBD-25848CAA2E7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8DB87-1EFF-4BEE-89FB-2ACF6656C0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55D38-F300-4473-88B2-2C179DB86C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057400" cy="5897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152400"/>
            <a:ext cx="6019800" cy="58975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1F87-4835-4275-8BE6-087A9B5F37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3" y="152400"/>
            <a:ext cx="7315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5240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3F694-1EC0-448C-AF4F-8009C0AD9A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4AF4A44-4516-4987-AF6F-D7DE06DC7C8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F33B5-2900-4269-BA8A-206FD106DE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3A7EE-D70D-4863-84C5-1EE376F534F6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B02B0-152C-4133-A274-BD1458392E31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21B5D-21E7-4C6E-B620-4A70CAC058F9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56098-B619-4388-A075-39584F72E9D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4AA4C-CB4B-410E-8CED-7874A8D3DC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E7EB-11F1-4EFB-B2D9-9BBFA02C76B0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B49B3-C0F9-4270-93A4-713A05A93A48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5BF8F-7A3A-4923-B913-2535F2AF6AD1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B06D2-F292-4A5E-A5F6-DB772D14B54F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33D7F-8253-4244-9F3A-75432F948E49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F12C3-193A-4B4F-A8E2-C1673A7F1F16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93727-DF66-4017-9CF1-506B50D75730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6E202-81CC-4D04-9A59-81583A9053D4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C1CB7-F7BB-4E14-94A8-C84245CFF581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2443E-91F1-421A-A3EE-939A18DD79B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5F1EB-65A0-4B0C-AFAD-3B614A208DE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2A2C4-C735-4D61-9070-8B7FF667A8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4887F-A268-4CA3-8BCF-B54C500DA947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6701A-1778-48E5-AEEE-14F0CAE270C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86F2B-1498-4D02-B9CC-335549A2FA0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7AE7A-E7C1-4967-AE67-92E25223BD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9359B-8656-4BA5-B7F5-DE290394D9C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058F2-FB61-4001-AE57-5AC043EAEF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5" Type="http://schemas.openxmlformats.org/officeDocument/2006/relationships/theme" Target="../theme/theme3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4" Type="http://schemas.openxmlformats.org/officeDocument/2006/relationships/theme" Target="../theme/theme4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6AFB51D-FCF3-4FB1-93E8-0ED4A681CDA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DE54386-3072-4205-B071-4C44AF57AF0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C199400-2158-4A74-ABAC-847414BC554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187CF45-6D37-45E2-A582-59A3504D153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7613" y="152400"/>
            <a:ext cx="7315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381750"/>
            <a:ext cx="3200400" cy="431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34925" y="6524625"/>
            <a:ext cx="717550" cy="360363"/>
          </a:xfrm>
          <a:prstGeom prst="rect">
            <a:avLst/>
          </a:prstGeom>
          <a:solidFill>
            <a:srgbClr val="99CCFF">
              <a:alpha val="39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600"/>
            </a:lvl1pPr>
          </a:lstStyle>
          <a:p>
            <a:pPr>
              <a:defRPr/>
            </a:pPr>
            <a:fld id="{166D0FD1-D6DC-4C01-B1FC-29E9CC26B4DD}" type="slidenum">
              <a:rPr lang="zh-CN" altLang="en-US"/>
            </a:fld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-3175" y="6669088"/>
            <a:ext cx="9142413" cy="188912"/>
          </a:xfrm>
          <a:prstGeom prst="rect">
            <a:avLst/>
          </a:prstGeom>
          <a:solidFill>
            <a:srgbClr val="3366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3079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5805488"/>
            <a:ext cx="27051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2"/>
          <p:cNvSpPr txBox="1">
            <a:spLocks noChangeArrowheads="1"/>
          </p:cNvSpPr>
          <p:nvPr/>
        </p:nvSpPr>
        <p:spPr bwMode="auto">
          <a:xfrm>
            <a:off x="6372225" y="6442075"/>
            <a:ext cx="2879725" cy="4413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sz="2300" i="1">
                <a:solidFill>
                  <a:srgbClr val="790C0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西安电子科技大学</a:t>
            </a:r>
            <a:endParaRPr lang="zh-CN" sz="2300" i="1">
              <a:solidFill>
                <a:srgbClr val="790C0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3399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2861CFC-8802-4FDE-B39E-009CAC4841D2}" type="slidenum">
              <a:rPr lang="zh-CN" altLang="zh-CN"/>
            </a:fld>
            <a:endParaRPr lang="zh-CN" altLang="zh-CN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6597650"/>
            <a:ext cx="91440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38" y="5589588"/>
            <a:ext cx="3208337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ext Box 2"/>
          <p:cNvSpPr txBox="1">
            <a:spLocks noChangeArrowheads="1"/>
          </p:cNvSpPr>
          <p:nvPr/>
        </p:nvSpPr>
        <p:spPr bwMode="auto">
          <a:xfrm>
            <a:off x="6229350" y="6370638"/>
            <a:ext cx="2879725" cy="4429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sz="2300" i="1">
                <a:solidFill>
                  <a:srgbClr val="790C0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西安电子科技大学</a:t>
            </a:r>
            <a:endParaRPr lang="zh-CN" sz="2300" i="1">
              <a:solidFill>
                <a:srgbClr val="790C0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 flipV="1">
            <a:off x="0" y="836613"/>
            <a:ext cx="8693150" cy="215900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70000"/>
        <a:buChar char="–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366FF"/>
        </a:buClr>
        <a:buSzPct val="70000"/>
        <a:buChar char="–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366FF"/>
        </a:buClr>
        <a:buSzPct val="70000"/>
        <a:buChar char="–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366FF"/>
        </a:buClr>
        <a:buSzPct val="70000"/>
        <a:buChar char="–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366FF"/>
        </a:buClr>
        <a:buSzPct val="70000"/>
        <a:buChar char="–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title"/>
          </p:nvPr>
        </p:nvSpPr>
        <p:spPr>
          <a:xfrm>
            <a:off x="1042988" y="260350"/>
            <a:ext cx="7315200" cy="990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u="dbl" dirty="0">
                <a:uFill>
                  <a:solidFill>
                    <a:srgbClr val="C00000"/>
                  </a:solidFill>
                </a:uFill>
                <a:latin typeface="等线" panose="02010600030101010101" pitchFamily="2" charset="-122"/>
                <a:ea typeface="等线" panose="02010600030101010101" pitchFamily="2" charset="-122"/>
              </a:rPr>
              <a:t>微机</a:t>
            </a:r>
            <a:r>
              <a:rPr lang="zh-CN" altLang="en-US" b="1" u="dbl" dirty="0">
                <a:solidFill>
                  <a:srgbClr val="3A5386"/>
                </a:solidFill>
                <a:uFill>
                  <a:solidFill>
                    <a:srgbClr val="C00000"/>
                  </a:solidFill>
                </a:uFill>
                <a:latin typeface="等线" panose="02010600030101010101" pitchFamily="2" charset="-122"/>
                <a:ea typeface="等线" panose="02010600030101010101" pitchFamily="2" charset="-122"/>
              </a:rPr>
              <a:t>原理与</a:t>
            </a:r>
            <a:r>
              <a:rPr lang="zh-CN" altLang="en-US" b="1" u="dbl" dirty="0">
                <a:uFill>
                  <a:solidFill>
                    <a:srgbClr val="C00000"/>
                  </a:solidFill>
                </a:uFill>
                <a:latin typeface="等线" panose="02010600030101010101" pitchFamily="2" charset="-122"/>
                <a:ea typeface="等线" panose="02010600030101010101" pitchFamily="2" charset="-122"/>
              </a:rPr>
              <a:t>系统设计实验</a:t>
            </a:r>
            <a:endParaRPr lang="zh-CN" altLang="en-US" b="1" u="dbl" dirty="0">
              <a:uFill>
                <a:solidFill>
                  <a:srgbClr val="C00000"/>
                </a:solidFill>
              </a:u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171" name="内容占位符 4"/>
          <p:cNvSpPr>
            <a:spLocks noGrp="1" noChangeArrowheads="1"/>
          </p:cNvSpPr>
          <p:nvPr>
            <p:ph idx="1"/>
          </p:nvPr>
        </p:nvSpPr>
        <p:spPr>
          <a:xfrm>
            <a:off x="755650" y="1341438"/>
            <a:ext cx="7761288" cy="47815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第一章  预备知识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	1.1 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汇编语言的编写格式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	1.2 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常用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DOS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功能调用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第二章  实验平台简介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		2.1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软件集成编译系统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	2.2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硬件系统（实验箱）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第三章  微机原理与系统设计实验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620713"/>
            <a:ext cx="8229600" cy="59055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altLang="zh-CN" cap="small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sz="3600" b="1" dirty="0">
                <a:latin typeface="等线" panose="02010600030101010101" pitchFamily="2" charset="-122"/>
                <a:ea typeface="等线" panose="02010600030101010101" pitchFamily="2" charset="-122"/>
              </a:rPr>
              <a:t>第三章  微机原理与系统设计实验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cap="small" dirty="0">
                <a:latin typeface="等线" panose="02010600030101010101" pitchFamily="2" charset="-122"/>
                <a:ea typeface="等线" panose="02010600030101010101" pitchFamily="2" charset="-122"/>
              </a:rPr>
              <a:t>   3.1	 实验一  </a:t>
            </a:r>
            <a:r>
              <a:rPr lang="en-US" altLang="zh-CN" cap="small" dirty="0" err="1">
                <a:latin typeface="等线" panose="02010600030101010101" pitchFamily="2" charset="-122"/>
                <a:ea typeface="等线" panose="02010600030101010101" pitchFamily="2" charset="-122"/>
              </a:rPr>
              <a:t>汇编语言编程实验</a:t>
            </a:r>
            <a:r>
              <a:rPr lang="en-US" altLang="zh-CN" cap="small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endParaRPr lang="zh-CN" altLang="zh-CN" cap="small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cap="small" dirty="0">
                <a:latin typeface="等线" panose="02010600030101010101" pitchFamily="2" charset="-122"/>
                <a:ea typeface="等线" panose="02010600030101010101" pitchFamily="2" charset="-122"/>
              </a:rPr>
              <a:t>	3.2	 </a:t>
            </a:r>
            <a:r>
              <a:rPr lang="en-US" altLang="zh-CN" cap="small" dirty="0" err="1">
                <a:latin typeface="等线" panose="02010600030101010101" pitchFamily="2" charset="-122"/>
                <a:ea typeface="等线" panose="02010600030101010101" pitchFamily="2" charset="-122"/>
              </a:rPr>
              <a:t>实验二</a:t>
            </a:r>
            <a:r>
              <a:rPr lang="en-US" altLang="zh-CN" cap="small" dirty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cap="small" dirty="0" err="1">
                <a:latin typeface="等线" panose="02010600030101010101" pitchFamily="2" charset="-122"/>
                <a:ea typeface="等线" panose="02010600030101010101" pitchFamily="2" charset="-122"/>
              </a:rPr>
              <a:t>数码转换实验</a:t>
            </a:r>
            <a:r>
              <a:rPr lang="en-US" altLang="zh-CN" cap="small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endParaRPr lang="zh-CN" altLang="zh-CN" cap="small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cap="small" dirty="0">
                <a:latin typeface="等线" panose="02010600030101010101" pitchFamily="2" charset="-122"/>
                <a:ea typeface="等线" panose="02010600030101010101" pitchFamily="2" charset="-122"/>
              </a:rPr>
              <a:t>	3.3  </a:t>
            </a:r>
            <a:r>
              <a:rPr lang="en-US" altLang="zh-CN" cap="small" dirty="0" err="1">
                <a:latin typeface="等线" panose="02010600030101010101" pitchFamily="2" charset="-122"/>
                <a:ea typeface="等线" panose="02010600030101010101" pitchFamily="2" charset="-122"/>
              </a:rPr>
              <a:t>实验三</a:t>
            </a:r>
            <a:r>
              <a:rPr lang="en-US" altLang="zh-CN" cap="small" dirty="0">
                <a:latin typeface="等线" panose="02010600030101010101" pitchFamily="2" charset="-122"/>
                <a:ea typeface="等线" panose="02010600030101010101" pitchFamily="2" charset="-122"/>
              </a:rPr>
              <a:t>  基本IO口扩展实验</a:t>
            </a:r>
            <a:endParaRPr lang="zh-CN" altLang="zh-CN" cap="small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cap="small" dirty="0">
                <a:latin typeface="等线" panose="02010600030101010101" pitchFamily="2" charset="-122"/>
                <a:ea typeface="等线" panose="02010600030101010101" pitchFamily="2" charset="-122"/>
              </a:rPr>
              <a:t>	3.4	  </a:t>
            </a:r>
            <a:r>
              <a:rPr lang="en-US" altLang="zh-CN" cap="small" dirty="0" err="1">
                <a:latin typeface="等线" panose="02010600030101010101" pitchFamily="2" charset="-122"/>
                <a:ea typeface="等线" panose="02010600030101010101" pitchFamily="2" charset="-122"/>
              </a:rPr>
              <a:t>实验四</a:t>
            </a:r>
            <a:r>
              <a:rPr lang="en-US" altLang="zh-CN" cap="small" dirty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cap="small" dirty="0" err="1">
                <a:latin typeface="等线" panose="02010600030101010101" pitchFamily="2" charset="-122"/>
                <a:ea typeface="等线" panose="02010600030101010101" pitchFamily="2" charset="-122"/>
              </a:rPr>
              <a:t>可编程并行接口实验</a:t>
            </a:r>
            <a:r>
              <a:rPr lang="en-US" altLang="zh-CN" cap="small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endParaRPr lang="zh-CN" altLang="zh-CN" cap="small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u="dbl" cap="small" dirty="0">
                <a:uFill>
                  <a:solidFill>
                    <a:srgbClr val="C00000"/>
                  </a:solidFill>
                </a:uFill>
                <a:latin typeface="等线" panose="02010600030101010101" pitchFamily="2" charset="-122"/>
                <a:ea typeface="等线" panose="02010600030101010101" pitchFamily="2" charset="-122"/>
              </a:rPr>
              <a:t>实验一  </a:t>
            </a:r>
            <a:r>
              <a:rPr lang="en-US" altLang="zh-CN" sz="3200" b="1" u="dbl" cap="small" dirty="0" err="1">
                <a:uFill>
                  <a:solidFill>
                    <a:srgbClr val="C00000"/>
                  </a:solidFill>
                </a:uFill>
                <a:latin typeface="等线" panose="02010600030101010101" pitchFamily="2" charset="-122"/>
                <a:ea typeface="等线" panose="02010600030101010101" pitchFamily="2" charset="-122"/>
              </a:rPr>
              <a:t>汇编语言编程实验</a:t>
            </a:r>
            <a:endParaRPr lang="zh-CN" altLang="en-US" sz="3200" b="1" u="dbl" dirty="0">
              <a:uFill>
                <a:solidFill>
                  <a:srgbClr val="C00000"/>
                </a:solidFill>
              </a:u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468313" y="980728"/>
            <a:ext cx="8064127" cy="580526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一、实验目的</a:t>
            </a:r>
            <a:endParaRPr lang="zh-CN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1.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掌握汇编语言的编程方法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2.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掌握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DOS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功能调用的使用方法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3.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掌握汇编语言程序的调试运行过程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二</a:t>
            </a: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、实验内容</a:t>
            </a:r>
            <a:endParaRPr lang="zh-CN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1.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在屏幕上显示自己的学号姓名信息。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2.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将指定数据区的字符串数据以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ASCII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码形式显示在屏幕上，并通过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DOS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功能调用完成必要提示信息的显示。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3.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循环从键盘读入字符并回显在屏幕上，然后显示出对应字符的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ASCII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码，直到输入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”Q”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或“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”时结束。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4.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自主设计输入显示信息，完成编程与调试，演示实验结果。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三</a:t>
            </a: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、实验步骤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运行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星研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软件，根据实验内容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参考程序流程图编写程序。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选择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“项目”菜单中的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“编译连接”对实验程序进行编译连接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使用“运行”菜单中的“进行调试”命令进入调试状态，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执行单步调试或全速运行，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观察调试过程中寄存器窗、观察光和变量窗等信息窗内各寄存器及数据区的内容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在信息窗的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DOS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窗口可显示和输入相应信息和数据。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260351"/>
            <a:ext cx="8229600" cy="4896841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zh-CN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字符转换为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ASCII</a:t>
            </a:r>
            <a:r>
              <a:rPr lang="zh-CN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码流程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图</a:t>
            </a:r>
            <a:endParaRPr lang="zh-CN" altLang="zh-CN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Tx/>
              <a:buNone/>
            </a:pPr>
            <a:br>
              <a:rPr lang="zh-CN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br>
              <a:rPr lang="zh-CN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br>
              <a:rPr lang="zh-CN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01966"/>
            <a:ext cx="6696744" cy="549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7"/>
          <p:cNvSpPr>
            <a:spLocks noGrp="1" noChangeArrowheads="1"/>
          </p:cNvSpPr>
          <p:nvPr>
            <p:ph type="title"/>
          </p:nvPr>
        </p:nvSpPr>
        <p:spPr>
          <a:xfrm>
            <a:off x="611560" y="5661248"/>
            <a:ext cx="8229600" cy="1052736"/>
          </a:xfrm>
        </p:spPr>
        <p:txBody>
          <a:bodyPr/>
          <a:lstStyle/>
          <a:p>
            <a:pPr algn="l" eaLnBrk="1" hangingPunct="1"/>
            <a:b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b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四、</a:t>
            </a: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考核方式</a:t>
            </a:r>
            <a:b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</a:t>
            </a:r>
            <a:r>
              <a:rPr lang="zh-CN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完成实验内容（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）（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）（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）通过，</a:t>
            </a:r>
            <a:br>
              <a:rPr lang="zh-CN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</a:t>
            </a:r>
            <a:r>
              <a:rPr lang="zh-CN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完成实验内容（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）优秀。</a:t>
            </a:r>
            <a:b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777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3200" b="1" u="dbl" dirty="0">
                <a:uFill>
                  <a:solidFill>
                    <a:srgbClr val="C00000"/>
                  </a:solidFill>
                </a:uFill>
                <a:latin typeface="等线" panose="02010600030101010101" pitchFamily="2" charset="-122"/>
                <a:ea typeface="等线" panose="02010600030101010101" pitchFamily="2" charset="-122"/>
              </a:rPr>
              <a:t>实验二  数码转换实验</a:t>
            </a:r>
            <a:endParaRPr lang="zh-CN" altLang="en-US" sz="3200" b="1" u="dbl" dirty="0">
              <a:uFill>
                <a:solidFill>
                  <a:srgbClr val="C00000"/>
                </a:solidFill>
              </a:u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0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2562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一、实验目的</a:t>
            </a:r>
            <a:endParaRPr lang="zh-CN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1.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掌握不同进制数及编码相互转换的程序设计方法。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2.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掌握运算类指令编程及调试方法。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3.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掌握循环程序的设计方法。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二</a:t>
            </a: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、实验内容</a:t>
            </a:r>
            <a:endParaRPr lang="zh-CN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重复从键盘输入不超过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位的十进制数，按回车键结束输入；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2.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将该十进制数转换成二进制数；结果以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进制数的形式显示在屏幕上；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3.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如果输入非数字字符，则报告出错信息，重新输入；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4.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直到输入“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”或‘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q’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时程序运行结束。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5.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键盘输入一字符串，以空格结束，统计其中数字字符的个数，在屏幕显示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三、实验原理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十进制数可以表示为：</a:t>
            </a:r>
            <a:r>
              <a:rPr lang="en-US" altLang="zh-CN" sz="18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en-US" altLang="zh-CN" sz="1800" baseline="-250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*10</a:t>
            </a:r>
            <a:r>
              <a:rPr lang="en-US" altLang="zh-CN" sz="1800" baseline="30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+D</a:t>
            </a:r>
            <a:r>
              <a:rPr lang="en-US" altLang="zh-CN" sz="1800" baseline="-25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n-1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*10</a:t>
            </a:r>
            <a:r>
              <a:rPr lang="en-US" altLang="zh-CN" sz="1800" baseline="30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n-1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+D</a:t>
            </a:r>
            <a:r>
              <a:rPr lang="en-US" altLang="zh-CN" sz="1800" baseline="-25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*10</a:t>
            </a:r>
            <a:r>
              <a:rPr lang="en-US" altLang="zh-CN" sz="1800" baseline="30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D</a:t>
            </a:r>
            <a:r>
              <a:rPr lang="en-US" altLang="zh-CN" sz="1800" baseline="-25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*10</a:t>
            </a:r>
            <a:r>
              <a:rPr lang="en-US" altLang="zh-CN" sz="1800" baseline="30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其中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en-US" altLang="zh-CN" sz="1800" baseline="-25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代表十进制数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、…、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9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上式可以转换为：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D</a:t>
            </a:r>
            <a:r>
              <a:rPr lang="en-US" altLang="zh-CN" sz="1800" baseline="-25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*10</a:t>
            </a:r>
            <a:r>
              <a:rPr lang="en-US" altLang="zh-CN" sz="1800" baseline="30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（（（</a:t>
            </a:r>
            <a:r>
              <a:rPr lang="en-US" altLang="zh-CN" sz="18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en-US" altLang="zh-CN" sz="1800" baseline="-250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*10+D</a:t>
            </a:r>
            <a:r>
              <a:rPr lang="en-US" altLang="zh-CN" sz="1800" baseline="-25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n-1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*10+ D</a:t>
            </a:r>
            <a:r>
              <a:rPr lang="en-US" altLang="zh-CN" sz="1800" baseline="-25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n-2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*10+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 D</a:t>
            </a:r>
            <a:r>
              <a:rPr lang="en-US" altLang="zh-CN" sz="1800" baseline="-25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*10+ D</a:t>
            </a:r>
            <a:r>
              <a:rPr lang="en-US" altLang="zh-CN" sz="1800" baseline="-25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由上式可归纳出十进制数转换为二进制数的方法：从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十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进制数的最高位</a:t>
            </a:r>
            <a:r>
              <a:rPr lang="en-US" altLang="zh-CN" sz="18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en-US" altLang="zh-CN" sz="1800" baseline="-250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开始做乘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加次位的操作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依此类推，则可求出二进制数结果。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490537"/>
          </a:xfrm>
        </p:spPr>
        <p:txBody>
          <a:bodyPr/>
          <a:lstStyle/>
          <a:p>
            <a:pPr eaLnBrk="1" hangingPunct="1"/>
            <a:r>
              <a:rPr lang="zh-CN" altLang="zh-CN" sz="16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十进制</a:t>
            </a:r>
            <a:r>
              <a:rPr lang="en-US" altLang="zh-CN" sz="16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ASCII</a:t>
            </a:r>
            <a:r>
              <a:rPr lang="zh-CN" altLang="zh-CN" sz="16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码转换为二进制数流程</a:t>
            </a:r>
            <a:r>
              <a:rPr lang="zh-CN" altLang="en-US" sz="16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图</a:t>
            </a:r>
            <a:endParaRPr lang="zh-CN" altLang="en-US" sz="16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2531" name="Picture 3" descr="F:\2014新实验开发项目申请\新微机实验指导书（网页WWH）.files\image046.png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3575" y="692150"/>
            <a:ext cx="3174071" cy="5977210"/>
          </a:xfr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404813"/>
            <a:ext cx="8229600" cy="59039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                            </a:t>
            </a:r>
            <a:r>
              <a:rPr lang="zh-CN" altLang="zh-CN" sz="1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数码转换对应关系</a:t>
            </a:r>
            <a:r>
              <a:rPr lang="zh-CN" altLang="en-US" sz="1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</a:t>
            </a:r>
            <a:endParaRPr lang="en-US" altLang="zh-CN" sz="18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四、</a:t>
            </a: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考核方式：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完成实验内容（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）（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）（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）（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）通过，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完成实验内容（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）优秀。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188" y="908050"/>
          <a:ext cx="8064502" cy="4392616"/>
        </p:xfrm>
        <a:graphic>
          <a:graphicData uri="http://schemas.openxmlformats.org/drawingml/2006/table">
            <a:tbl>
              <a:tblPr/>
              <a:tblGrid>
                <a:gridCol w="1374191"/>
                <a:gridCol w="1374191"/>
                <a:gridCol w="1375805"/>
                <a:gridCol w="1374191"/>
                <a:gridCol w="1374191"/>
                <a:gridCol w="1191933"/>
              </a:tblGrid>
              <a:tr h="232717">
                <a:tc rowSpan="2">
                  <a:txBody>
                    <a:bodyPr/>
                    <a:lstStyle/>
                    <a:p>
                      <a:pPr marL="459105" indent="-459105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十六进制</a:t>
                      </a:r>
                      <a:endParaRPr lang="zh-CN" sz="1200" kern="100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459105" indent="-459105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BCD</a:t>
                      </a:r>
                      <a:r>
                        <a:rPr lang="zh-CN" sz="1200" b="1" kern="100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码</a:t>
                      </a:r>
                      <a:endParaRPr lang="zh-CN" sz="1200" kern="100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459105" indent="-459105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二进制机器码</a:t>
                      </a:r>
                      <a:endParaRPr lang="zh-CN" sz="1200" kern="100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459105" indent="-459105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ASCII</a:t>
                      </a:r>
                      <a:r>
                        <a:rPr lang="zh-CN" sz="1200" b="1" kern="100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码</a:t>
                      </a:r>
                      <a:endParaRPr lang="zh-CN" sz="1200" kern="100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9105" indent="-459105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七段码</a:t>
                      </a:r>
                      <a:endParaRPr lang="zh-CN" sz="1000" kern="100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232717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459105" indent="-459105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共阳</a:t>
                      </a:r>
                      <a:endParaRPr lang="zh-CN" sz="1200" kern="100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9105" indent="-459105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共阴</a:t>
                      </a:r>
                      <a:endParaRPr lang="zh-CN" sz="1200" kern="100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47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0000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0000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3FH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47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0001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0001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79H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06H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47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0010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0010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5BH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47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4FH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47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0100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0100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47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0101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0101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35H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6DH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47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0110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0110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36H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02H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7DH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47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0111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0111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37H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78H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07H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47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38H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00H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7FH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47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1001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1001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39H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18H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67H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52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101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41H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08H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77H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52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1011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42H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03H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7CH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52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1100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43H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39H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52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1101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44H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5EH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52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1110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06H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79H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52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1111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0EH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71H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3200" b="1" u="dbl" dirty="0">
                <a:uFill>
                  <a:solidFill>
                    <a:srgbClr val="C00000"/>
                  </a:solidFill>
                </a:uFill>
                <a:latin typeface="等线" panose="02010600030101010101" pitchFamily="2" charset="-122"/>
                <a:ea typeface="等线" panose="02010600030101010101" pitchFamily="2" charset="-122"/>
              </a:rPr>
              <a:t>实验三  基本</a:t>
            </a:r>
            <a:r>
              <a:rPr lang="en-US" altLang="zh-CN" sz="3200" b="1" u="dbl" dirty="0">
                <a:uFill>
                  <a:solidFill>
                    <a:srgbClr val="C00000"/>
                  </a:solidFill>
                </a:uFill>
                <a:latin typeface="等线" panose="02010600030101010101" pitchFamily="2" charset="-122"/>
                <a:ea typeface="等线" panose="02010600030101010101" pitchFamily="2" charset="-122"/>
              </a:rPr>
              <a:t>IO</a:t>
            </a:r>
            <a:r>
              <a:rPr lang="zh-CN" altLang="zh-CN" sz="3200" b="1" u="dbl" dirty="0">
                <a:uFill>
                  <a:solidFill>
                    <a:srgbClr val="C00000"/>
                  </a:solidFill>
                </a:uFill>
                <a:latin typeface="等线" panose="02010600030101010101" pitchFamily="2" charset="-122"/>
                <a:ea typeface="等线" panose="02010600030101010101" pitchFamily="2" charset="-122"/>
              </a:rPr>
              <a:t>口扩展实验</a:t>
            </a:r>
            <a:endParaRPr lang="zh-CN" altLang="en-US" sz="3200" b="1" u="dbl" dirty="0">
              <a:uFill>
                <a:solidFill>
                  <a:srgbClr val="C00000"/>
                </a:solidFill>
              </a:u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80400" cy="53276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一、实验目的</a:t>
            </a:r>
            <a:endParaRPr lang="zh-CN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1.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了解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TTL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芯片扩展简单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I/O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口的方法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2.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掌握数据输入输出程序编制的方法。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二、实验内容说明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本实验要求用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74HC244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作为输入口，读取开关状态，并将此状态通过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74HC273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连到发光二极管显示。具体实验内容如下：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1.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当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开关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Yi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为低电平时对应的发光二极管亮，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Yi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为高电平时对应的发光二极管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灭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2.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当开关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Yi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全为高电平时，发光二极管</a:t>
            </a:r>
            <a:r>
              <a:rPr lang="en-US" altLang="zh-CN" sz="18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Qi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从左至右轮流点亮。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3.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当开关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Yi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全为低电平时，发光二极管</a:t>
            </a:r>
            <a:r>
              <a:rPr lang="en-US" altLang="zh-CN" sz="18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Qi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从右至左轮流点亮。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4.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自主设计控制及显示模式，完成编程调试，演示实验结果。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三、实验原理</a:t>
            </a:r>
            <a:endParaRPr lang="zh-CN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18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74HC244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是一种三态输出的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总线缓冲驱动器，无锁存功能，当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为低电平，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Ai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信号传送到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Yi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，当为高电平时，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Yi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处于禁止高阻状态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</a:t>
            </a:r>
            <a:r>
              <a:rPr lang="en-US" altLang="zh-CN" sz="18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74HC273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是一种带清除功能的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8D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触发器，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1D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8D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为数据输入端，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1Q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8Q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为数据输出端，正脉冲触发，低电平清除，常用作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位地址锁存器。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占位符 8" descr="image05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" r="3041"/>
          <a:stretch>
            <a:fillRect/>
          </a:stretch>
        </p:blipFill>
        <p:spPr bwMode="auto">
          <a:xfrm>
            <a:off x="1619250" y="260350"/>
            <a:ext cx="638333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内容占位符 2"/>
          <p:cNvSpPr>
            <a:spLocks noGrp="1" noChangeArrowheads="1"/>
          </p:cNvSpPr>
          <p:nvPr>
            <p:ph idx="1"/>
          </p:nvPr>
        </p:nvSpPr>
        <p:spPr>
          <a:xfrm>
            <a:off x="468313" y="404813"/>
            <a:ext cx="8229600" cy="6119812"/>
          </a:xfrm>
        </p:spPr>
        <p:txBody>
          <a:bodyPr/>
          <a:lstStyle/>
          <a:p>
            <a:pPr marL="0" lvl="1" indent="0"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eaLnBrk="1" hangingPunct="1">
              <a:buFontTx/>
              <a:buNone/>
            </a:pP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eaLnBrk="1" hangingPunct="1">
              <a:buFontTx/>
              <a:buNone/>
            </a:pP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eaLnBrk="1" hangingPunct="1">
              <a:buFontTx/>
              <a:buNone/>
            </a:pP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eaLnBrk="1" hangingPunct="1">
              <a:buFontTx/>
              <a:buNone/>
            </a:pPr>
            <a:endParaRPr lang="en-US" altLang="zh-CN" sz="1800" dirty="0">
              <a:solidFill>
                <a:schemeClr val="tx1"/>
              </a:solidFill>
              <a:highlight>
                <a:srgbClr val="FFFF00"/>
              </a:highligh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eaLnBrk="1" hangingPunct="1">
              <a:buFontTx/>
              <a:buNone/>
            </a:pP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algn="ctr" eaLnBrk="1" hangingPunct="1"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74HC244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74HC273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扩展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I/O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口原理图</a:t>
            </a:r>
            <a:endParaRPr lang="en-US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eaLnBrk="1" hangingPunct="1">
              <a:buFontTx/>
              <a:buNone/>
            </a:pP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eaLnBrk="1" hangingPunct="1">
              <a:buFontTx/>
              <a:buNone/>
            </a:pP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eaLnBrk="1" hangingPunct="1">
              <a:buFontTx/>
              <a:buNone/>
            </a:pP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eaLnBrk="1" hangingPunct="1">
              <a:buFontTx/>
              <a:buNone/>
            </a:pP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eaLnBrk="1" hangingPunct="1">
              <a:buFontTx/>
              <a:buNone/>
            </a:pP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eaLnBrk="1" hangingPunct="1">
              <a:buFontTx/>
              <a:buNone/>
            </a:pP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eaLnBrk="1" hangingPunct="1">
              <a:buFontTx/>
              <a:buNone/>
            </a:pP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eaLnBrk="1" hangingPunct="1">
              <a:buFontTx/>
              <a:buNone/>
            </a:pP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eaLnBrk="1" hangingPunct="1">
              <a:buFontTx/>
              <a:buNone/>
            </a:pP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algn="ctr" eaLnBrk="1" hangingPunct="1">
              <a:buFontTx/>
              <a:buNone/>
            </a:pP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algn="ctr" eaLnBrk="1" hangingPunct="1">
              <a:buFontTx/>
              <a:buNone/>
            </a:pPr>
            <a:endParaRPr lang="en-US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algn="ctr" eaLnBrk="1" hangingPunct="1">
              <a:buFontTx/>
              <a:buNone/>
            </a:pP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实验连线图</a:t>
            </a:r>
            <a:endParaRPr lang="zh-CN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5604" name="Picture 5" descr="F:\2014新实验开发项目申请\新微机实验指导书（网页WWH）.files\image05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429000"/>
            <a:ext cx="4679950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 noChangeArrowheads="1"/>
          </p:cNvSpPr>
          <p:nvPr>
            <p:ph idx="1"/>
          </p:nvPr>
        </p:nvSpPr>
        <p:spPr>
          <a:xfrm>
            <a:off x="468313" y="476250"/>
            <a:ext cx="8229600" cy="56499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四</a:t>
            </a: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、实验步骤</a:t>
            </a:r>
            <a:endParaRPr lang="zh-CN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按照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实验连线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图连接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B4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模块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244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CS244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——总线模块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A3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CS1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输入数据信号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IN0—IN7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JP52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——开关（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JP27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K1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K8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zh-CN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B4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模块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273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CS273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——总线模块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A3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CS2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输出数据信号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O0—O7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JP51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——发光二极管（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JP18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L1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L8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zh-CN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B4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模块的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WR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RD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分别连到总线模块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A3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IOW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IOR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zh-CN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B4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模块的数据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信号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D0—D7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JP57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）连到总线模块的数据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信号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D0—D7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JP42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）。</a:t>
            </a:r>
            <a:endParaRPr lang="zh-CN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2.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编写实验程序，编译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连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接，运行程序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3.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拨动开关，观察发光二极管的变化。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五、</a:t>
            </a: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考核方式：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完成实验内容（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）（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）（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）通过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完成实验内容（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）优秀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zh-CN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u="dbl" dirty="0">
                <a:uFill>
                  <a:solidFill>
                    <a:srgbClr val="C00000"/>
                  </a:solidFill>
                </a:uFill>
                <a:latin typeface="等线" panose="02010600030101010101" pitchFamily="2" charset="-122"/>
                <a:ea typeface="等线" panose="02010600030101010101" pitchFamily="2" charset="-122"/>
              </a:rPr>
              <a:t>实验四  可编程并行接口实验</a:t>
            </a:r>
            <a:endParaRPr lang="zh-CN" altLang="en-US" sz="3200" b="1" u="dbl" dirty="0">
              <a:uFill>
                <a:solidFill>
                  <a:srgbClr val="C00000"/>
                </a:solidFill>
              </a:u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65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123950"/>
            <a:ext cx="8229600" cy="50022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一、实验目的</a:t>
            </a:r>
            <a:endParaRPr lang="zh-CN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1.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了解可编程并行接口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8255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的内部结构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2. 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掌握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8255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工作方式、初始化编程及应用。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二、实验内容</a:t>
            </a:r>
            <a:endParaRPr lang="zh-CN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	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流水灯实验：利用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8255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口、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口循环点亮发光二极管。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	2.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交通灯实验：利用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8255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口模拟交通信号灯。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	3.I/O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输入输出实验：利用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8255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口读取开关状态，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8255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口把状态送发光二极管显示。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4.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在完成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(1)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基础上，增加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读取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开关控制流水灯的循环方向和循环方式。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5.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在完成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(2)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基础上，增加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读取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开关控制交通红绿灯的亮灭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时间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三、实验原理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8255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是一个通用可编程并行接口电路。它具有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三个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位并行口。其中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口也可用作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口的联络信号及中断申请信号。通过编程，它可以被设置为基本输入输出、选通输入输出以及双向传送方式。对于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口还具有按位置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的功能。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00811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latin typeface="等线" panose="02010600030101010101" pitchFamily="2" charset="-122"/>
                <a:ea typeface="等线" panose="02010600030101010101" pitchFamily="2" charset="-122"/>
              </a:rPr>
              <a:t>第一章 预备知识</a:t>
            </a:r>
            <a:br>
              <a:rPr lang="en-US" altLang="zh-CN" sz="3600" b="1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1.1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汇编语言的基本格式</a:t>
            </a:r>
            <a:endParaRPr lang="zh-CN" altLang="en-US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7344816" cy="4968404"/>
          </a:xfrm>
        </p:spPr>
        <p:txBody>
          <a:bodyPr/>
          <a:lstStyle/>
          <a:p>
            <a:pPr indent="-72009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_STACK </a:t>
            </a:r>
            <a:r>
              <a:rPr lang="en-US" altLang="zh-CN" sz="1800" dirty="0"/>
              <a:t>SEGMENT</a:t>
            </a:r>
            <a:r>
              <a:rPr lang="en-US" altLang="zh-CN" sz="1800" dirty="0">
                <a:solidFill>
                  <a:schemeClr val="tx1"/>
                </a:solidFill>
              </a:rPr>
              <a:t> STACK</a:t>
            </a:r>
            <a:endParaRPr lang="zh-CN" altLang="zh-CN" sz="1800" dirty="0">
              <a:solidFill>
                <a:schemeClr val="tx1"/>
              </a:solidFill>
            </a:endParaRPr>
          </a:p>
          <a:p>
            <a:pPr indent="-72009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i="1" dirty="0">
                <a:solidFill>
                  <a:srgbClr val="C00000"/>
                </a:solidFill>
              </a:rPr>
              <a:t>; DW 100 DUP(?)</a:t>
            </a:r>
            <a:endParaRPr lang="zh-CN" altLang="zh-CN" sz="1600" i="1" dirty="0">
              <a:solidFill>
                <a:srgbClr val="C00000"/>
              </a:solidFill>
            </a:endParaRPr>
          </a:p>
          <a:p>
            <a:pPr indent="-72009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_STACK  </a:t>
            </a:r>
            <a:r>
              <a:rPr lang="en-US" altLang="zh-CN" sz="1800" dirty="0"/>
              <a:t>ENDS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endParaRPr lang="zh-CN" altLang="zh-CN" sz="1800" dirty="0">
              <a:solidFill>
                <a:schemeClr val="tx1"/>
              </a:solidFill>
            </a:endParaRPr>
          </a:p>
          <a:p>
            <a:pPr indent="-72009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/>
              <a:t> </a:t>
            </a:r>
            <a:endParaRPr lang="zh-CN" altLang="zh-CN" sz="1800" dirty="0"/>
          </a:p>
          <a:p>
            <a:pPr indent="-72009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_DATA  </a:t>
            </a:r>
            <a:r>
              <a:rPr lang="en-US" altLang="zh-CN" sz="1800" dirty="0"/>
              <a:t>SEGMENT</a:t>
            </a:r>
            <a:r>
              <a:rPr lang="en-US" altLang="zh-CN" sz="1800" dirty="0">
                <a:solidFill>
                  <a:schemeClr val="tx1"/>
                </a:solidFill>
              </a:rPr>
              <a:t> WORD PUBLIC ‘DATA’</a:t>
            </a:r>
            <a:endParaRPr lang="zh-CN" altLang="zh-CN" sz="1800" dirty="0">
              <a:solidFill>
                <a:schemeClr val="tx1"/>
              </a:solidFill>
            </a:endParaRPr>
          </a:p>
          <a:p>
            <a:pPr indent="-72009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i="1" dirty="0">
                <a:solidFill>
                  <a:srgbClr val="C00000"/>
                </a:solidFill>
              </a:rPr>
              <a:t>; DATA DEFINE</a:t>
            </a:r>
            <a:endParaRPr lang="zh-CN" altLang="zh-CN" sz="1600" i="1" dirty="0">
              <a:solidFill>
                <a:srgbClr val="C00000"/>
              </a:solidFill>
            </a:endParaRPr>
          </a:p>
          <a:p>
            <a:pPr indent="-72009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_DATA  </a:t>
            </a:r>
            <a:r>
              <a:rPr lang="en-US" altLang="zh-CN" sz="1800" dirty="0"/>
              <a:t>ENDS</a:t>
            </a:r>
            <a:endParaRPr lang="zh-CN" altLang="zh-CN" sz="1800" dirty="0"/>
          </a:p>
          <a:p>
            <a:pPr indent="-72009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/>
              <a:t> </a:t>
            </a:r>
            <a:endParaRPr lang="zh-CN" altLang="zh-CN" sz="1800" dirty="0"/>
          </a:p>
          <a:p>
            <a:pPr indent="-72009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CODE  </a:t>
            </a:r>
            <a:r>
              <a:rPr lang="en-US" altLang="zh-CN" sz="1800" dirty="0"/>
              <a:t>SEGMENT</a:t>
            </a:r>
            <a:r>
              <a:rPr lang="en-US" altLang="zh-CN" sz="1800" dirty="0">
                <a:solidFill>
                  <a:schemeClr val="tx1"/>
                </a:solidFill>
              </a:rPr>
              <a:t> PARA ‘CODE’</a:t>
            </a:r>
            <a:endParaRPr lang="zh-CN" altLang="zh-CN" sz="1800" dirty="0">
              <a:solidFill>
                <a:schemeClr val="tx1"/>
              </a:solidFill>
            </a:endParaRPr>
          </a:p>
          <a:p>
            <a:pPr indent="-72009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      </a:t>
            </a:r>
            <a:r>
              <a:rPr lang="en-US" altLang="zh-CN" sz="1800" dirty="0"/>
              <a:t>ASSUME</a:t>
            </a:r>
            <a:r>
              <a:rPr lang="en-US" altLang="zh-CN" sz="1800" dirty="0">
                <a:solidFill>
                  <a:schemeClr val="tx1"/>
                </a:solidFill>
              </a:rPr>
              <a:t> DS:_DATA,SS:_STACK,CS:CODE</a:t>
            </a:r>
            <a:endParaRPr lang="zh-CN" altLang="zh-CN" sz="1800" dirty="0">
              <a:solidFill>
                <a:schemeClr val="tx1"/>
              </a:solidFill>
            </a:endParaRPr>
          </a:p>
          <a:p>
            <a:pPr indent="-72009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START: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indent="-72009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i="1" dirty="0">
                <a:solidFill>
                  <a:srgbClr val="C00000"/>
                </a:solidFill>
              </a:rPr>
              <a:t>;INSERT YOUR OWN CODES</a:t>
            </a:r>
            <a:endParaRPr lang="en-US" altLang="zh-CN" sz="1600" i="1" dirty="0">
              <a:solidFill>
                <a:srgbClr val="C00000"/>
              </a:solidFill>
            </a:endParaRPr>
          </a:p>
          <a:p>
            <a:pPr indent="-72009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i="1" dirty="0">
                <a:solidFill>
                  <a:srgbClr val="C00000"/>
                </a:solidFill>
              </a:rPr>
              <a:t>MOV AX,_DATA</a:t>
            </a:r>
            <a:endParaRPr lang="en-US" altLang="zh-CN" sz="1600" i="1" dirty="0">
              <a:solidFill>
                <a:srgbClr val="C00000"/>
              </a:solidFill>
            </a:endParaRPr>
          </a:p>
          <a:p>
            <a:pPr indent="-72009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i="1" dirty="0">
                <a:solidFill>
                  <a:srgbClr val="C00000"/>
                </a:solidFill>
              </a:rPr>
              <a:t>MOV DS,AX</a:t>
            </a:r>
            <a:endParaRPr lang="zh-CN" altLang="zh-CN" sz="1600" i="1" dirty="0">
              <a:solidFill>
                <a:srgbClr val="C00000"/>
              </a:solidFill>
            </a:endParaRPr>
          </a:p>
          <a:p>
            <a:pPr indent="-72009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CODE  </a:t>
            </a:r>
            <a:r>
              <a:rPr lang="en-US" altLang="zh-CN" sz="1800" dirty="0"/>
              <a:t>ENDS</a:t>
            </a:r>
            <a:endParaRPr lang="zh-CN" altLang="zh-CN" sz="1800" dirty="0"/>
          </a:p>
          <a:p>
            <a:pPr indent="-72009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/>
              <a:t>END</a:t>
            </a:r>
            <a:r>
              <a:rPr lang="en-US" altLang="zh-CN" sz="1800" dirty="0">
                <a:solidFill>
                  <a:schemeClr val="tx1"/>
                </a:solidFill>
              </a:rPr>
              <a:t> STAR</a:t>
            </a:r>
            <a:r>
              <a:rPr lang="en-US" altLang="zh-CN" sz="1800" dirty="0"/>
              <a:t>T</a:t>
            </a:r>
            <a:endParaRPr lang="zh-CN" altLang="zh-CN" sz="1800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508104" y="1412776"/>
            <a:ext cx="352839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3399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99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+mn-lt"/>
                <a:ea typeface="+mn-ea"/>
              </a:defRPr>
            </a:lvl9pPr>
          </a:lstStyle>
          <a:p>
            <a:pPr indent="-72009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堆栈段</a:t>
            </a:r>
            <a:endParaRPr lang="en-US" altLang="zh-CN" sz="28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-72009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数据段（附加段）</a:t>
            </a:r>
            <a:endParaRPr lang="en-US" altLang="zh-CN" sz="28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-72009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28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-72009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代码段</a:t>
            </a:r>
            <a:endParaRPr lang="zh-CN" altLang="zh-CN" sz="24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8313" y="4581525"/>
          <a:ext cx="8229600" cy="1309926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1268"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ct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D7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ct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D6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ct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D5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ct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D4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ct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D3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ct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D2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ct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D1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ct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D0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628"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ct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 algn="ct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（特征位）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组方式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00=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方式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  01=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方式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1X=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方式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口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0=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输出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1=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口高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0=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输出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1=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组方式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0=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方式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1=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方式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口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0=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输出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1=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口低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0=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输出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1=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68"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ct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 algn="ct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（特征位）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ct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不用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位选择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000=C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口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位……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111=C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口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0=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复位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1=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置位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9731" name="Picture 4" descr="8255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49275"/>
            <a:ext cx="3600450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32" name="TextBox 7"/>
          <p:cNvSpPr txBox="1">
            <a:spLocks noChangeArrowheads="1"/>
          </p:cNvSpPr>
          <p:nvPr/>
        </p:nvSpPr>
        <p:spPr bwMode="auto">
          <a:xfrm>
            <a:off x="1116013" y="188913"/>
            <a:ext cx="5616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可编程并行接口</a:t>
            </a:r>
            <a:r>
              <a:rPr lang="en-US" altLang="zh-CN"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8255</a:t>
            </a:r>
            <a:r>
              <a:rPr lang="zh-CN" altLang="en-US"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芯片接口电路</a:t>
            </a:r>
            <a:endParaRPr lang="zh-CN" altLang="en-US" sz="18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733" name="TextBox 8"/>
          <p:cNvSpPr txBox="1">
            <a:spLocks noChangeArrowheads="1"/>
          </p:cNvSpPr>
          <p:nvPr/>
        </p:nvSpPr>
        <p:spPr bwMode="auto">
          <a:xfrm>
            <a:off x="1619250" y="4149725"/>
            <a:ext cx="5184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 8255</a:t>
            </a:r>
            <a:r>
              <a:rPr lang="zh-CN" altLang="en-US"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控制字</a:t>
            </a:r>
            <a:endParaRPr lang="zh-CN" altLang="en-US" sz="18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333375"/>
            <a:ext cx="8229600" cy="57927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四</a:t>
            </a: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、实验步骤</a:t>
            </a:r>
            <a:endParaRPr lang="zh-CN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流水灯实验</a:t>
            </a:r>
            <a:endParaRPr lang="zh-CN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                          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流水灯</a:t>
            </a:r>
            <a:r>
              <a:rPr lang="zh-CN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实验连线</a:t>
            </a:r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图</a:t>
            </a:r>
            <a:endParaRPr lang="zh-CN" altLang="zh-CN" sz="1400" kern="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800"/>
              </a:lnSpc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按照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实验连线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图连接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algn="just">
              <a:lnSpc>
                <a:spcPts val="18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sz="1600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8255</a:t>
            </a:r>
            <a:r>
              <a:rPr lang="zh-CN" altLang="zh-CN" sz="1600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模块</a:t>
            </a:r>
            <a:r>
              <a:rPr lang="en-US" altLang="zh-CN" sz="1600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D3</a:t>
            </a:r>
            <a:r>
              <a:rPr lang="zh-CN" altLang="zh-CN" sz="1600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的选通信号</a:t>
            </a:r>
            <a:r>
              <a:rPr lang="en-US" altLang="zh-CN" sz="1600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CS</a:t>
            </a:r>
            <a:r>
              <a:rPr lang="zh-CN" altLang="zh-CN" sz="1600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、地址信号</a:t>
            </a:r>
            <a:r>
              <a:rPr lang="en-US" altLang="zh-CN" sz="1600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A0</a:t>
            </a:r>
            <a:r>
              <a:rPr lang="zh-CN" altLang="zh-CN" sz="1600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A1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连到总线模块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A3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CS1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A0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A1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18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8255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模块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D3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PA0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PA7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JP23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）连到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F4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模块的发光二极管的（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JP18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DS12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DS19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2000" kern="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18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8255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模块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D3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PB0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PB7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JP20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）连到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F4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模块的发光二极管的（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JP19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DS20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DS27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编写实验程序，编译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连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接，运行程序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观察发光二极管的变化。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0723" name="图片 3" descr="image058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836613"/>
            <a:ext cx="4056062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333375"/>
            <a:ext cx="8229600" cy="61912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1800" b="1" dirty="0"/>
              <a:t>2.</a:t>
            </a:r>
            <a:r>
              <a:rPr lang="zh-CN" altLang="zh-CN" sz="1800" b="1" dirty="0"/>
              <a:t>交通灯实验</a:t>
            </a:r>
            <a:r>
              <a:rPr lang="zh-CN" altLang="zh-CN" sz="1800" dirty="0"/>
              <a:t> </a:t>
            </a:r>
            <a:endParaRPr lang="en-US" altLang="zh-CN" sz="1800" dirty="0"/>
          </a:p>
          <a:p>
            <a:pPr eaLnBrk="1" hangingPunct="1">
              <a:buFontTx/>
              <a:buNone/>
            </a:pPr>
            <a:endParaRPr lang="en-US" altLang="zh-CN" sz="1800" dirty="0"/>
          </a:p>
          <a:p>
            <a:pPr eaLnBrk="1" hangingPunct="1">
              <a:buFontTx/>
              <a:buNone/>
            </a:pPr>
            <a:endParaRPr lang="en-US" altLang="zh-CN" sz="1800" dirty="0"/>
          </a:p>
          <a:p>
            <a:pPr eaLnBrk="1" hangingPunct="1">
              <a:buFontTx/>
              <a:buNone/>
            </a:pPr>
            <a:endParaRPr lang="en-US" altLang="zh-CN" sz="1800" dirty="0"/>
          </a:p>
          <a:p>
            <a:pPr eaLnBrk="1" hangingPunct="1">
              <a:buFontTx/>
              <a:buNone/>
            </a:pPr>
            <a:endParaRPr lang="en-US" altLang="zh-CN" sz="1800" dirty="0"/>
          </a:p>
          <a:p>
            <a:pPr eaLnBrk="1" hangingPunct="1">
              <a:buFontTx/>
              <a:buNone/>
            </a:pPr>
            <a:endParaRPr lang="en-US" altLang="zh-CN" sz="1800" dirty="0"/>
          </a:p>
          <a:p>
            <a:pPr eaLnBrk="1" hangingPunct="1">
              <a:buFontTx/>
              <a:buNone/>
            </a:pPr>
            <a:endParaRPr lang="en-US" altLang="zh-CN" sz="1800" dirty="0"/>
          </a:p>
          <a:p>
            <a:pPr eaLnBrk="1" hangingPunct="1">
              <a:buFontTx/>
              <a:buNone/>
            </a:pPr>
            <a:endParaRPr lang="en-US" altLang="zh-CN" sz="1800" dirty="0"/>
          </a:p>
          <a:p>
            <a:pPr eaLnBrk="1" hangingPunct="1">
              <a:buFontTx/>
              <a:buNone/>
            </a:pPr>
            <a:endParaRPr lang="en-US" altLang="zh-CN" sz="1800" dirty="0"/>
          </a:p>
          <a:p>
            <a:pPr eaLnBrk="1" hangingPunct="1">
              <a:buFontTx/>
              <a:buNone/>
            </a:pPr>
            <a:endParaRPr lang="en-US" altLang="zh-CN" sz="1200" dirty="0"/>
          </a:p>
          <a:p>
            <a:pPr eaLnBrk="1" hangingPunct="1">
              <a:buFontTx/>
              <a:buNone/>
            </a:pPr>
            <a:endParaRPr lang="en-US" altLang="zh-CN" sz="1200" dirty="0"/>
          </a:p>
          <a:p>
            <a:pPr eaLnBrk="1" hangingPunct="1">
              <a:buFontTx/>
              <a:buNone/>
            </a:pPr>
            <a:r>
              <a:rPr lang="zh-CN" altLang="en-US" sz="1200" dirty="0"/>
              <a:t>                                                                      </a:t>
            </a:r>
            <a:r>
              <a:rPr lang="zh-CN" altLang="en-US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交通灯</a:t>
            </a:r>
            <a:r>
              <a:rPr lang="zh-CN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实验连线</a:t>
            </a:r>
            <a:r>
              <a:rPr lang="zh-CN" altLang="en-US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图</a:t>
            </a:r>
            <a:endParaRPr lang="en-US" altLang="zh-CN" sz="1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zh-CN" altLang="zh-CN" sz="1600" dirty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  <a:tabLst>
                <a:tab pos="5334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按照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实验连线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图连接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zh-CN" altLang="zh-CN" sz="1800" dirty="0">
              <a:solidFill>
                <a:schemeClr val="tx1"/>
              </a:solidFill>
            </a:endParaRPr>
          </a:p>
          <a:p>
            <a:pPr lvl="0">
              <a:spcBef>
                <a:spcPct val="0"/>
              </a:spcBef>
              <a:buFont typeface="Wingdings" panose="05000000000000000000" pitchFamily="2" charset="2"/>
              <a:buChar char="Ø"/>
              <a:tabLst>
                <a:tab pos="533400" algn="l"/>
              </a:tabLst>
            </a:pP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8255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模块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D3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的选通信号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CS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、地址信号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A0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A1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连到总线模块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A3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CS1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A0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A1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lvl="0">
              <a:spcBef>
                <a:spcPct val="0"/>
              </a:spcBef>
              <a:buFont typeface="Wingdings" panose="05000000000000000000" pitchFamily="2" charset="2"/>
              <a:buChar char="Ø"/>
              <a:tabLst>
                <a:tab pos="533400" algn="l"/>
              </a:tabLst>
            </a:pP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8255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模块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D3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PA0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PA7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JP23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）连到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F4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模块的发光二极管的（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JP18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DS12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DS19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编写实验程序，编译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连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接，运行程序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观察发光二极管的变化。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  <a:tabLst>
                <a:tab pos="533400" algn="l"/>
              </a:tabLst>
            </a:pPr>
            <a:endParaRPr lang="zh-CN" altLang="en-US" sz="800" dirty="0">
              <a:solidFill>
                <a:schemeClr val="tx1"/>
              </a:solidFill>
            </a:endParaRPr>
          </a:p>
        </p:txBody>
      </p:sp>
      <p:pic>
        <p:nvPicPr>
          <p:cNvPr id="10" name="图片 4" descr="image060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836712"/>
            <a:ext cx="401955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333374"/>
            <a:ext cx="8229600" cy="611996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3.I/O</a:t>
            </a: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输入输出实验</a:t>
            </a:r>
            <a:endParaRPr lang="zh-CN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                                        I/O</a:t>
            </a:r>
            <a:r>
              <a:rPr lang="zh-CN" altLang="en-US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输入输出</a:t>
            </a:r>
            <a:r>
              <a:rPr lang="zh-CN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实验连线</a:t>
            </a:r>
            <a:r>
              <a:rPr lang="zh-CN" altLang="en-US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图</a:t>
            </a:r>
            <a:endParaRPr lang="zh-CN" altLang="zh-CN" sz="12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按照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实验连线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图连接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zh-CN" altLang="zh-CN" sz="1800" dirty="0">
              <a:solidFill>
                <a:schemeClr val="tx1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8255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模块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D3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的选通信号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CS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、地址信号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A0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A1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连到总线模块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A3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CS1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A0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A1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8255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模块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D3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PA0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PA7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JP23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）连到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F4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模块的开关（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JP27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K1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K8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zh-CN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8255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模块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D3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PB0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PB7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JP20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）连到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F4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模块的发光二极管的（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JP18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DS12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DS19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编写实验程序，编译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连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接，运行程序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观察发光二极管的变化。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五、</a:t>
            </a: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考核方式：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完成实验内容（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）（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）（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zh-CN"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en-US"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其中之一</a:t>
            </a:r>
            <a:r>
              <a:rPr lang="zh-CN" altLang="zh-CN"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完成实验内容（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优秀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2771" name="图片 3" descr="image06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549275"/>
            <a:ext cx="3756025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>
          <a:xfrm>
            <a:off x="251520" y="548680"/>
            <a:ext cx="7315200" cy="990600"/>
          </a:xfrm>
        </p:spPr>
        <p:txBody>
          <a:bodyPr/>
          <a:lstStyle/>
          <a:p>
            <a:pPr algn="l" eaLnBrk="1" hangingPunct="1"/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1.2 </a:t>
            </a: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常用</a:t>
            </a:r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DOS</a:t>
            </a: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功能调用</a:t>
            </a:r>
            <a:endParaRPr lang="zh-CN" altLang="en-US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24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01H </a:t>
            </a:r>
            <a:r>
              <a:rPr lang="zh-CN" altLang="zh-CN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功能：从键盘输入一个字符并回显</a:t>
            </a:r>
            <a:endParaRPr lang="zh-CN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	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入口：</a:t>
            </a: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AH = 01H</a:t>
            </a:r>
            <a:endParaRPr lang="zh-CN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	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出口：</a:t>
            </a: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 = ASCII 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字符</a:t>
            </a:r>
            <a:endParaRPr lang="zh-CN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注释：等待键盘输入并自动在屏幕上显示键入的字符。</a:t>
            </a:r>
            <a:endParaRPr lang="zh-CN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</a:t>
            </a:r>
            <a:endParaRPr lang="zh-CN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02H </a:t>
            </a:r>
            <a:r>
              <a:rPr lang="zh-CN" altLang="zh-CN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功能：显示输出（写字符到标准输出设备）</a:t>
            </a:r>
            <a:endParaRPr lang="zh-CN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	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入口：</a:t>
            </a: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AH = 02H</a:t>
            </a:r>
            <a:endParaRPr lang="zh-CN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          DL = 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要显示的</a:t>
            </a: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ASCII 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字符</a:t>
            </a:r>
            <a:endParaRPr lang="zh-CN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注释：自动在屏幕上显示</a:t>
            </a: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DL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的字符</a:t>
            </a:r>
            <a:endParaRPr lang="zh-CN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内容占位符 2"/>
          <p:cNvSpPr txBox="1">
            <a:spLocks noChangeArrowheads="1"/>
          </p:cNvSpPr>
          <p:nvPr/>
        </p:nvSpPr>
        <p:spPr bwMode="auto">
          <a:xfrm>
            <a:off x="6588224" y="4221088"/>
            <a:ext cx="2088232" cy="13681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3399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99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kern="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MOV DL,’B’</a:t>
            </a:r>
            <a:endParaRPr lang="en-US" altLang="zh-CN" sz="2400" kern="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kern="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MOV AH,02H</a:t>
            </a:r>
            <a:endParaRPr lang="en-US" altLang="zh-CN" sz="2400" kern="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kern="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 21H</a:t>
            </a:r>
            <a:endParaRPr lang="zh-CN" altLang="en-US" sz="2400" kern="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内容占位符 2"/>
          <p:cNvSpPr txBox="1">
            <a:spLocks noChangeArrowheads="1"/>
          </p:cNvSpPr>
          <p:nvPr/>
        </p:nvSpPr>
        <p:spPr bwMode="auto">
          <a:xfrm>
            <a:off x="6588224" y="1772816"/>
            <a:ext cx="1979616" cy="93610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3399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99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kern="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MOV AH,01H</a:t>
            </a:r>
            <a:endParaRPr lang="en-US" altLang="zh-CN" sz="2400" kern="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kern="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 21H</a:t>
            </a:r>
            <a:endParaRPr lang="zh-CN" altLang="en-US" sz="2400" kern="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251520" y="476672"/>
            <a:ext cx="7315200" cy="990600"/>
          </a:xfrm>
        </p:spPr>
        <p:txBody>
          <a:bodyPr/>
          <a:lstStyle/>
          <a:p>
            <a:pPr algn="l" eaLnBrk="1" hangingPunct="1"/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1.2 </a:t>
            </a: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常用</a:t>
            </a:r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DOS</a:t>
            </a: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功能调用</a:t>
            </a:r>
            <a:endParaRPr lang="zh-CN" altLang="en-US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29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09H </a:t>
            </a:r>
            <a:r>
              <a:rPr lang="zh-CN" altLang="zh-CN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功能：显示字符串</a:t>
            </a:r>
            <a:endParaRPr lang="zh-CN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	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入口：</a:t>
            </a: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AH = 09H</a:t>
            </a:r>
            <a:endParaRPr lang="zh-CN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    DS:DX = 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字符串的起始地址</a:t>
            </a:r>
            <a:endParaRPr lang="zh-CN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注释：字符串必须以</a:t>
            </a: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ASCII 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码</a:t>
            </a: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‘$’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24H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）结束。</a:t>
            </a:r>
            <a:endParaRPr lang="zh-CN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</a:t>
            </a:r>
            <a:endParaRPr lang="zh-CN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0AH </a:t>
            </a:r>
            <a:r>
              <a:rPr lang="zh-CN" altLang="zh-CN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功能：从键盘输入一串字符到缓冲区</a:t>
            </a:r>
            <a:endParaRPr lang="zh-CN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	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入口：</a:t>
            </a: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AH = 0AH</a:t>
            </a:r>
            <a:endParaRPr lang="zh-CN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    DS:DX = 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自定义的缓冲区首地址</a:t>
            </a:r>
            <a:endParaRPr lang="zh-CN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注释：</a:t>
            </a: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[DS:DX]= 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缓冲区最大字符数 （最大</a:t>
            </a: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255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zh-CN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	 [DS:DX+1]= 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缓冲区实际输入的字符数</a:t>
            </a: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zh-CN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	 [DS:DX+2]= 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键盘输入的第一个字符</a:t>
            </a:r>
            <a:endParaRPr lang="zh-CN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内容占位符 2"/>
          <p:cNvSpPr txBox="1">
            <a:spLocks noChangeArrowheads="1"/>
          </p:cNvSpPr>
          <p:nvPr/>
        </p:nvSpPr>
        <p:spPr bwMode="auto">
          <a:xfrm>
            <a:off x="6156558" y="951131"/>
            <a:ext cx="2952328" cy="15121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3399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99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kern="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MOV DX,OFFSET STRING</a:t>
            </a:r>
            <a:endParaRPr lang="en-US" altLang="zh-CN" sz="2000" kern="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000" kern="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/LEA DX STRING</a:t>
            </a:r>
            <a:endParaRPr lang="en-US" altLang="zh-CN" sz="2000" kern="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000" kern="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MOV AH,09H</a:t>
            </a:r>
            <a:endParaRPr lang="en-US" altLang="zh-CN" sz="2000" kern="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000" kern="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 21H</a:t>
            </a:r>
            <a:endParaRPr lang="zh-CN" altLang="en-US" sz="2000" kern="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内容占位符 2"/>
          <p:cNvSpPr txBox="1">
            <a:spLocks noChangeArrowheads="1"/>
          </p:cNvSpPr>
          <p:nvPr/>
        </p:nvSpPr>
        <p:spPr bwMode="auto">
          <a:xfrm>
            <a:off x="6228184" y="3328035"/>
            <a:ext cx="2808312" cy="1800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3399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99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kern="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BUFF DB 10,0,10DUP(?)</a:t>
            </a:r>
            <a:endParaRPr lang="en-US" altLang="zh-CN" sz="2000" kern="0" dirty="0">
              <a:solidFill>
                <a:srgbClr val="0070C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000" kern="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MOV DX,OFFSET BUFF</a:t>
            </a:r>
            <a:endParaRPr lang="en-US" altLang="zh-CN" sz="2000" kern="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000" kern="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/LEA DX BUFF</a:t>
            </a:r>
            <a:endParaRPr lang="en-US" altLang="zh-CN" sz="2000" kern="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000" kern="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MOV AH,0AH</a:t>
            </a:r>
            <a:endParaRPr lang="en-US" altLang="zh-CN" sz="2000" kern="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000" kern="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 21H</a:t>
            </a:r>
            <a:endParaRPr lang="zh-CN" altLang="en-US" sz="2000" kern="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内容占位符 15"/>
          <p:cNvGraphicFramePr>
            <a:graphicFrameLocks noGrp="1"/>
          </p:cNvGraphicFramePr>
          <p:nvPr>
            <p:ph idx="1"/>
          </p:nvPr>
        </p:nvGraphicFramePr>
        <p:xfrm>
          <a:off x="323528" y="908720"/>
          <a:ext cx="8568951" cy="554296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096343"/>
                <a:gridCol w="2698594"/>
                <a:gridCol w="2774014"/>
              </a:tblGrid>
              <a:tr h="2512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等线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输</a:t>
                      </a: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1600" b="1" kern="100" dirty="0">
                          <a:effectLst/>
                          <a:latin typeface="等线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入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等线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功</a:t>
                      </a: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1600" b="1" kern="100" dirty="0">
                          <a:effectLst/>
                          <a:latin typeface="等线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能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等线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输</a:t>
                      </a: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1600" b="1" kern="100" dirty="0">
                          <a:effectLst/>
                          <a:latin typeface="等线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出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201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INT 21H</a:t>
                      </a:r>
                      <a:r>
                        <a:rPr lang="zh-CN" sz="1600" b="1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软中断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cPr/>
                </a:tc>
              </a:tr>
              <a:tr h="502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AH = 01H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 = 00H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带回显的字符输入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（无字符输入时将等待输入）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 = 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键值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2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AH = 01H</a:t>
                      </a: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 = 01H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带回显的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进制数输入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（无输入时将等待输入）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 = 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键值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2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AH = 01H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 = 02H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带回显的</a:t>
                      </a: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进制数输入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（无输入时将等待输入）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 = 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键值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2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AH = 02H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DL = 8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位数据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通常是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ASCII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代码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字符输出（输出一字符到信息窗的</a:t>
                      </a: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Dos</a:t>
                      </a: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标签视中）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6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AH = 09H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DS</a:t>
                      </a: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DX = </a:t>
                      </a: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段：偏移地址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输出字符串（送一字符串到信息窗的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Dos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标签视中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字符串以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’$’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字符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(24H)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结尾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64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AH = 0AH AL =0(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接收任意字符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DS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DX = 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段：偏移地址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缓冲区的第一个字节存放它能保存的最大字符数（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至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255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缓冲输入（从键盘读一行并放入用户定义的缓冲区）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缓冲区的第一个字节说明它能保存的最大字符数（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至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255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），该值由用户设置，第二个字节返回实际输入的字符数（回车除外）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77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AH = 0AH AL =1(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进制数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同上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同上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AH = 0AH AL =2(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进制数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同上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同上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2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AH = 4CH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带返回码结束程序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2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AH = 0FFH</a:t>
                      </a: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DX=</a:t>
                      </a: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多少毫秒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延时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DX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毫秒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2051720" y="260648"/>
            <a:ext cx="5952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dirty="0">
                <a:solidFill>
                  <a:srgbClr val="003399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星研集成环境软件支持的软中断</a:t>
            </a:r>
            <a:endParaRPr lang="zh-CN" altLang="en-US" sz="3200" dirty="0">
              <a:solidFill>
                <a:srgbClr val="003399"/>
              </a:solidFill>
              <a:latin typeface="等线" panose="02010600030101010101" pitchFamily="2" charset="-122"/>
              <a:ea typeface="等线" panose="02010600030101010101" pitchFamily="2" charset="-122"/>
              <a:cs typeface="+mj-cs"/>
            </a:endParaRPr>
          </a:p>
        </p:txBody>
      </p:sp>
      <p:sp>
        <p:nvSpPr>
          <p:cNvPr id="4" name="内容占位符 2"/>
          <p:cNvSpPr txBox="1">
            <a:spLocks noChangeArrowheads="1"/>
          </p:cNvSpPr>
          <p:nvPr/>
        </p:nvSpPr>
        <p:spPr bwMode="auto">
          <a:xfrm>
            <a:off x="5580112" y="1556792"/>
            <a:ext cx="3239248" cy="129614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3399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99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kern="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MOV AH,01H</a:t>
            </a:r>
            <a:endParaRPr lang="en-US" altLang="zh-CN" sz="2400" kern="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kern="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MOV AL,00H/01H/02H</a:t>
            </a:r>
            <a:endParaRPr lang="en-US" altLang="zh-CN" sz="2400" kern="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kern="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 21H</a:t>
            </a:r>
            <a:endParaRPr lang="zh-CN" altLang="en-US" sz="2400" kern="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315200" cy="990600"/>
          </a:xfrm>
        </p:spPr>
        <p:txBody>
          <a:bodyPr/>
          <a:lstStyle/>
          <a:p>
            <a:pPr algn="l" eaLnBrk="1" hangingPunct="1">
              <a:buFontTx/>
              <a:buNone/>
            </a:pPr>
            <a:r>
              <a:rPr lang="zh-CN" altLang="en-US" sz="3600" b="1" dirty="0">
                <a:latin typeface="等线" panose="02010600030101010101" pitchFamily="2" charset="-122"/>
                <a:ea typeface="等线" panose="02010600030101010101" pitchFamily="2" charset="-122"/>
              </a:rPr>
              <a:t>第二章  实验平台简介</a:t>
            </a:r>
            <a:br>
              <a:rPr lang="en-US" altLang="zh-CN" sz="3600" b="1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 2.1 </a:t>
            </a: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软件集成编译系统</a:t>
            </a:r>
            <a:endParaRPr lang="zh-CN" altLang="en-US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496944" cy="496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315200" cy="990600"/>
          </a:xfrm>
        </p:spPr>
        <p:txBody>
          <a:bodyPr/>
          <a:lstStyle/>
          <a:p>
            <a:pPr algn="l" eaLnBrk="1" hangingPunct="1">
              <a:buFontTx/>
              <a:buNone/>
            </a:pPr>
            <a:r>
              <a:rPr lang="zh-CN" altLang="en-US" sz="3600" b="1" dirty="0">
                <a:latin typeface="等线" panose="02010600030101010101" pitchFamily="2" charset="-122"/>
                <a:ea typeface="等线" panose="02010600030101010101" pitchFamily="2" charset="-122"/>
              </a:rPr>
              <a:t>第二章  实验平台简介</a:t>
            </a:r>
            <a:br>
              <a:rPr lang="en-US" altLang="zh-CN" sz="3600" b="1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 2.1 </a:t>
            </a: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软件集成编译系统</a:t>
            </a:r>
            <a:endParaRPr lang="zh-CN" altLang="en-US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46805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1. 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选择仿真器或仿真模块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x-none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执行 [主菜单 » 辅助 » 仿真器] 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x-none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选择实验仪：SUN ES86PCIU+；仿真器：EMU86U仿真模块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，如果使用软件软中断，选择</a:t>
            </a:r>
            <a:r>
              <a:rPr lang="zh-CN" altLang="en-US" sz="18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模拟仿真器</a:t>
            </a:r>
            <a:r>
              <a:rPr lang="x-none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514350" indent="-514350">
              <a:buAutoNum type="arabicPeriod" startAt="2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设置缺省项目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x-none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执行 [主菜单 » 辅助 » 缺省项目]，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选择“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8086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EMU86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）”。</a:t>
            </a:r>
            <a:endParaRPr lang="en-US" altLang="zh-CN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3. 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建立源文件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项目文件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执行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[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主菜单 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»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 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»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新建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]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，新建源文件或项目文件，输入源程序。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选择存放源文件的目录，输入文件名，注意：</a:t>
            </a:r>
            <a:r>
              <a:rPr lang="zh-CN" altLang="zh-CN" sz="18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一定要输入</a:t>
            </a:r>
            <a:r>
              <a:rPr lang="zh-CN" altLang="en-US" sz="18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源</a:t>
            </a:r>
            <a:r>
              <a:rPr lang="zh-CN" altLang="zh-CN" sz="18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文件名后缀。</a:t>
            </a:r>
            <a:endParaRPr lang="en-US" altLang="zh-CN" sz="18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4. 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编译、连接文件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执行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[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主菜单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»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项目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»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编译、连接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]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或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[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主菜单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»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项目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»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重新编译、连接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]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AutoNum type="arabicPeriod" startAt="5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调试、运行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按照实验连线图连线，连接实验箱和微机，执行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[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主菜单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»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运行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»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进入调试状态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]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执行“单步”或者“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全速运行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观察调试过程中寄存器窗、观察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窗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和变量窗等信息窗内各寄存器及数据区的内容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在信息窗的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DOS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窗口可显示和输入相应信息和数据。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AutoNum type="arabicPeriod" startAt="6"/>
            </a:pPr>
            <a:endParaRPr lang="en-US" altLang="zh-CN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514350" indent="-514350">
              <a:buAutoNum type="arabicPeriod"/>
            </a:pPr>
            <a:endParaRPr lang="en-US" altLang="zh-CN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软件使用易错问题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720090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/>
              <a:t>1. </a:t>
            </a:r>
            <a:r>
              <a:rPr lang="zh-CN" altLang="en-US" dirty="0"/>
              <a:t>必须有堆栈段，不管是否用到；</a:t>
            </a:r>
            <a:endParaRPr lang="en-US" altLang="zh-CN" dirty="0"/>
          </a:p>
          <a:p>
            <a:pPr indent="-720090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_STACK </a:t>
            </a:r>
            <a:r>
              <a:rPr lang="en-US" altLang="zh-CN" dirty="0"/>
              <a:t>SEGMENT</a:t>
            </a:r>
            <a:r>
              <a:rPr lang="en-US" altLang="zh-CN" dirty="0">
                <a:solidFill>
                  <a:schemeClr val="tx1"/>
                </a:solidFill>
              </a:rPr>
              <a:t> STACK</a:t>
            </a:r>
            <a:endParaRPr lang="zh-CN" altLang="zh-CN" dirty="0">
              <a:solidFill>
                <a:schemeClr val="tx1"/>
              </a:solidFill>
            </a:endParaRPr>
          </a:p>
          <a:p>
            <a:pPr indent="-72009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i="1" dirty="0">
                <a:solidFill>
                  <a:srgbClr val="C00000"/>
                </a:solidFill>
              </a:rPr>
              <a:t> DW 100 DUP(?)</a:t>
            </a:r>
            <a:endParaRPr lang="zh-CN" altLang="zh-CN" sz="2800" i="1" dirty="0">
              <a:solidFill>
                <a:srgbClr val="C00000"/>
              </a:solidFill>
            </a:endParaRPr>
          </a:p>
          <a:p>
            <a:pPr indent="-720090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_STACK  </a:t>
            </a:r>
            <a:r>
              <a:rPr lang="en-US" altLang="zh-CN" dirty="0"/>
              <a:t>ENDS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文件名称不要超过</a:t>
            </a:r>
            <a:r>
              <a:rPr lang="en-US" altLang="zh-CN" dirty="0"/>
              <a:t>8</a:t>
            </a:r>
            <a:r>
              <a:rPr lang="zh-CN" altLang="en-US" dirty="0"/>
              <a:t>个字符；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必须改正所有警告错误，才能运行成功；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注意使用</a:t>
            </a:r>
            <a:r>
              <a:rPr lang="en-US" altLang="zh-CN" dirty="0"/>
              <a:t>1</a:t>
            </a:r>
            <a:r>
              <a:rPr lang="zh-CN" altLang="en-US" dirty="0"/>
              <a:t>号和</a:t>
            </a:r>
            <a:r>
              <a:rPr lang="en-US" altLang="zh-CN" dirty="0"/>
              <a:t>10</a:t>
            </a:r>
            <a:r>
              <a:rPr lang="zh-CN" altLang="en-US" dirty="0"/>
              <a:t>号</a:t>
            </a:r>
            <a:r>
              <a:rPr lang="en-US" altLang="zh-CN" dirty="0"/>
              <a:t>DOS</a:t>
            </a:r>
            <a:r>
              <a:rPr lang="zh-CN" altLang="en-US" dirty="0"/>
              <a:t>功能时必须设置</a:t>
            </a:r>
            <a:r>
              <a:rPr lang="en-US" altLang="zh-CN" dirty="0"/>
              <a:t>AH</a:t>
            </a:r>
            <a:r>
              <a:rPr lang="zh-CN" altLang="en-US" dirty="0"/>
              <a:t>和</a:t>
            </a:r>
            <a:r>
              <a:rPr lang="en-US" altLang="zh-CN" dirty="0"/>
              <a:t>AL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35975" cy="922337"/>
          </a:xfrm>
        </p:spPr>
        <p:txBody>
          <a:bodyPr/>
          <a:lstStyle/>
          <a:p>
            <a:pPr eaLnBrk="1" hangingPunct="1"/>
            <a:r>
              <a:rPr lang="zh-CN" altLang="en-US" sz="3600"/>
              <a:t>硬件系统环境简介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1" descr="SUNES86PCIU+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3"/>
          <a:stretch>
            <a:fillRect/>
          </a:stretch>
        </p:blipFill>
        <p:spPr bwMode="auto">
          <a:xfrm>
            <a:off x="277318" y="119193"/>
            <a:ext cx="8686800" cy="673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2">
  <a:themeElements>
    <a:clrScheme name="2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2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2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Gartner PPT">
  <a:themeElements>
    <a:clrScheme name="">
      <a:dk1>
        <a:srgbClr val="000000"/>
      </a:dk1>
      <a:lt1>
        <a:srgbClr val="FFFFFF"/>
      </a:lt1>
      <a:dk2>
        <a:srgbClr val="F8F8F8"/>
      </a:dk2>
      <a:lt2>
        <a:srgbClr val="808080"/>
      </a:lt2>
      <a:accent1>
        <a:srgbClr val="3366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ADB8E2"/>
      </a:accent5>
      <a:accent6>
        <a:srgbClr val="E70000"/>
      </a:accent6>
      <a:hlink>
        <a:srgbClr val="FF9900"/>
      </a:hlink>
      <a:folHlink>
        <a:srgbClr val="6699FF"/>
      </a:folHlink>
    </a:clrScheme>
    <a:fontScheme name="1_Gartner PP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2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2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Gartner 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rtner 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artner PP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rtner PP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rtner 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rtner 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rtner 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rtner PPT 8">
        <a:dk1>
          <a:srgbClr val="000000"/>
        </a:dk1>
        <a:lt1>
          <a:srgbClr val="FFFFFF"/>
        </a:lt1>
        <a:dk2>
          <a:srgbClr val="F8F8F8"/>
        </a:dk2>
        <a:lt2>
          <a:srgbClr val="808080"/>
        </a:lt2>
        <a:accent1>
          <a:srgbClr val="CCFF66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E2FFB8"/>
        </a:accent5>
        <a:accent6>
          <a:srgbClr val="E7B900"/>
        </a:accent6>
        <a:hlink>
          <a:srgbClr val="0066FF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5993</Words>
  <Application>WPS 演示</Application>
  <PresentationFormat>全屏显示(4:3)</PresentationFormat>
  <Paragraphs>684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Tahoma</vt:lpstr>
      <vt:lpstr>华文中宋</vt:lpstr>
      <vt:lpstr>Times New Roman</vt:lpstr>
      <vt:lpstr>等线</vt:lpstr>
      <vt:lpstr>黑体</vt:lpstr>
      <vt:lpstr>微软雅黑</vt:lpstr>
      <vt:lpstr>Arial Unicode MS</vt:lpstr>
      <vt:lpstr>Symbol</vt:lpstr>
      <vt:lpstr>自定义设计方案</vt:lpstr>
      <vt:lpstr>1_自定义设计方案</vt:lpstr>
      <vt:lpstr>2_2</vt:lpstr>
      <vt:lpstr>1_Gartner PPT</vt:lpstr>
      <vt:lpstr>微机原理与系统设计实验</vt:lpstr>
      <vt:lpstr>第一章 预备知识 1.1 汇编语言的基本格式</vt:lpstr>
      <vt:lpstr>1.2 常用DOS功能调用</vt:lpstr>
      <vt:lpstr>1.2 常用DOS功能调用</vt:lpstr>
      <vt:lpstr>PowerPoint 演示文稿</vt:lpstr>
      <vt:lpstr>第二章  实验平台简介  2.1 软件集成编译系统</vt:lpstr>
      <vt:lpstr>第二章  实验平台简介  2.1 软件集成编译系统</vt:lpstr>
      <vt:lpstr>软件使用易错问题</vt:lpstr>
      <vt:lpstr>硬件系统环境简介</vt:lpstr>
      <vt:lpstr>PowerPoint 演示文稿</vt:lpstr>
      <vt:lpstr>实验一  汇编语言编程实验</vt:lpstr>
      <vt:lpstr>  四、考核方式           完成实验内容（1）（2）（3）通过，           完成实验内容（4）优秀。 </vt:lpstr>
      <vt:lpstr>实验二  数码转换实验</vt:lpstr>
      <vt:lpstr>十进制ASCII码转换为二进制数流程图</vt:lpstr>
      <vt:lpstr>PowerPoint 演示文稿</vt:lpstr>
      <vt:lpstr>实验三  基本IO口扩展实验</vt:lpstr>
      <vt:lpstr>PowerPoint 演示文稿</vt:lpstr>
      <vt:lpstr>PowerPoint 演示文稿</vt:lpstr>
      <vt:lpstr>实验四  可编程并行接口实验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微机系统及应用实验</dc:title>
  <dc:creator>Administrator</dc:creator>
  <cp:lastModifiedBy>Administrator</cp:lastModifiedBy>
  <cp:revision>209</cp:revision>
  <dcterms:created xsi:type="dcterms:W3CDTF">2015-04-19T05:02:00Z</dcterms:created>
  <dcterms:modified xsi:type="dcterms:W3CDTF">2024-11-07T07:31:39Z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