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7" r:id="rId3"/>
    <p:sldId id="258" r:id="rId4"/>
    <p:sldId id="260" r:id="rId5"/>
    <p:sldId id="272" r:id="rId6"/>
    <p:sldId id="262" r:id="rId7"/>
    <p:sldId id="264" r:id="rId8"/>
    <p:sldId id="266" r:id="rId9"/>
    <p:sldId id="267" r:id="rId10"/>
    <p:sldId id="273" r:id="rId11"/>
    <p:sldId id="269" r:id="rId12"/>
    <p:sldId id="270"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42"/>
    <p:restoredTop sz="94656"/>
  </p:normalViewPr>
  <p:slideViewPr>
    <p:cSldViewPr snapToGrid="0" snapToObjects="1">
      <p:cViewPr varScale="1">
        <p:scale>
          <a:sx n="104" d="100"/>
          <a:sy n="104" d="100"/>
        </p:scale>
        <p:origin x="13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10A32-1D23-4DBC-AFB3-8ACD934F0D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BD4F3B-A40F-4643-9660-A46A4A5D5EE2}">
      <dgm:prSet custT="1"/>
      <dgm:spPr/>
      <dgm:t>
        <a:bodyPr/>
        <a:lstStyle/>
        <a:p>
          <a:pPr>
            <a:lnSpc>
              <a:spcPct val="100000"/>
            </a:lnSpc>
          </a:pPr>
          <a:r>
            <a:rPr lang="en-US" sz="2400" b="0" dirty="0" err="1">
              <a:latin typeface="SimSun" panose="02010600030101010101" pitchFamily="2" charset="-122"/>
              <a:ea typeface="SimSun" panose="02010600030101010101" pitchFamily="2" charset="-122"/>
            </a:rPr>
            <a:t>医疗问答系统核心价值</a:t>
          </a:r>
          <a:endParaRPr lang="en-US" sz="2400" b="0" dirty="0">
            <a:latin typeface="SimSun" panose="02010600030101010101" pitchFamily="2" charset="-122"/>
            <a:ea typeface="SimSun" panose="02010600030101010101" pitchFamily="2" charset="-122"/>
          </a:endParaRPr>
        </a:p>
      </dgm:t>
    </dgm:pt>
    <dgm:pt modelId="{FF1535D4-4645-40AC-8DDE-C8CE6631E7B7}" type="parTrans" cxnId="{C32AD7F7-A231-427E-8B72-0769FB0C9475}">
      <dgm:prSet/>
      <dgm:spPr/>
      <dgm:t>
        <a:bodyPr/>
        <a:lstStyle/>
        <a:p>
          <a:endParaRPr lang="en-US"/>
        </a:p>
      </dgm:t>
    </dgm:pt>
    <dgm:pt modelId="{785FC029-810D-4C8A-A2EA-00799F2BD831}" type="sibTrans" cxnId="{C32AD7F7-A231-427E-8B72-0769FB0C9475}">
      <dgm:prSet/>
      <dgm:spPr/>
      <dgm:t>
        <a:bodyPr/>
        <a:lstStyle/>
        <a:p>
          <a:endParaRPr lang="en-US"/>
        </a:p>
      </dgm:t>
    </dgm:pt>
    <dgm:pt modelId="{5450E86B-4D0A-42FB-9FE8-44FA62078D0E}">
      <dgm:prSet custT="1"/>
      <dgm:spPr/>
      <dgm:t>
        <a:bodyPr/>
        <a:lstStyle/>
        <a:p>
          <a:pPr>
            <a:lnSpc>
              <a:spcPct val="100000"/>
            </a:lnSpc>
          </a:pPr>
          <a:r>
            <a:rPr lang="en-US" sz="2400" b="0" dirty="0" err="1">
              <a:latin typeface="SimSun" panose="02010600030101010101" pitchFamily="2" charset="-122"/>
              <a:ea typeface="SimSun" panose="02010600030101010101" pitchFamily="2" charset="-122"/>
            </a:rPr>
            <a:t>医疗行业面临的挑战及发展趋势</a:t>
          </a:r>
          <a:endParaRPr lang="en-US" sz="2400" b="0" dirty="0">
            <a:latin typeface="SimSun" panose="02010600030101010101" pitchFamily="2" charset="-122"/>
            <a:ea typeface="SimSun" panose="02010600030101010101" pitchFamily="2" charset="-122"/>
          </a:endParaRPr>
        </a:p>
      </dgm:t>
    </dgm:pt>
    <dgm:pt modelId="{CA9412B6-497C-4030-8B47-E91B8FE68DA3}" type="parTrans" cxnId="{6F578080-31B6-4215-A9D5-66A3765C54FF}">
      <dgm:prSet/>
      <dgm:spPr/>
      <dgm:t>
        <a:bodyPr/>
        <a:lstStyle/>
        <a:p>
          <a:endParaRPr lang="en-US"/>
        </a:p>
      </dgm:t>
    </dgm:pt>
    <dgm:pt modelId="{B07F5F31-7356-4F06-9D06-C582C08E3961}" type="sibTrans" cxnId="{6F578080-31B6-4215-A9D5-66A3765C54FF}">
      <dgm:prSet/>
      <dgm:spPr/>
      <dgm:t>
        <a:bodyPr/>
        <a:lstStyle/>
        <a:p>
          <a:endParaRPr lang="en-US"/>
        </a:p>
      </dgm:t>
    </dgm:pt>
    <dgm:pt modelId="{B066B2F6-45E7-4B0F-B5A6-133D59A7F685}">
      <dgm:prSet custT="1"/>
      <dgm:spPr/>
      <dgm:t>
        <a:bodyPr/>
        <a:lstStyle/>
        <a:p>
          <a:pPr>
            <a:lnSpc>
              <a:spcPct val="100000"/>
            </a:lnSpc>
          </a:pPr>
          <a:r>
            <a:rPr lang="en-US" sz="2400" b="0" dirty="0" err="1">
              <a:latin typeface="SimSun" panose="02010600030101010101" pitchFamily="2" charset="-122"/>
              <a:ea typeface="SimSun" panose="02010600030101010101" pitchFamily="2" charset="-122"/>
            </a:rPr>
            <a:t>医疗问答系统解决方案</a:t>
          </a:r>
          <a:endParaRPr lang="en-US" sz="2400" b="0" dirty="0">
            <a:latin typeface="SimSun" panose="02010600030101010101" pitchFamily="2" charset="-122"/>
            <a:ea typeface="SimSun" panose="02010600030101010101" pitchFamily="2" charset="-122"/>
          </a:endParaRPr>
        </a:p>
      </dgm:t>
    </dgm:pt>
    <dgm:pt modelId="{A0D6A2F4-5C60-412B-929E-581C5B2A66A8}" type="parTrans" cxnId="{A1AD5508-8ACE-4DD7-8438-FCACECB7E367}">
      <dgm:prSet/>
      <dgm:spPr/>
      <dgm:t>
        <a:bodyPr/>
        <a:lstStyle/>
        <a:p>
          <a:endParaRPr lang="en-US"/>
        </a:p>
      </dgm:t>
    </dgm:pt>
    <dgm:pt modelId="{EF92AEA2-0F9C-4E32-835C-31054569996F}" type="sibTrans" cxnId="{A1AD5508-8ACE-4DD7-8438-FCACECB7E367}">
      <dgm:prSet/>
      <dgm:spPr/>
      <dgm:t>
        <a:bodyPr/>
        <a:lstStyle/>
        <a:p>
          <a:endParaRPr lang="en-US"/>
        </a:p>
      </dgm:t>
    </dgm:pt>
    <dgm:pt modelId="{D4080FE0-60B8-450E-9969-B009E14F0013}" type="pres">
      <dgm:prSet presAssocID="{18D10A32-1D23-4DBC-AFB3-8ACD934F0DCE}" presName="root" presStyleCnt="0">
        <dgm:presLayoutVars>
          <dgm:dir/>
          <dgm:resizeHandles val="exact"/>
        </dgm:presLayoutVars>
      </dgm:prSet>
      <dgm:spPr/>
      <dgm:t>
        <a:bodyPr/>
        <a:lstStyle/>
        <a:p>
          <a:endParaRPr lang="zh-CN" altLang="en-US"/>
        </a:p>
      </dgm:t>
    </dgm:pt>
    <dgm:pt modelId="{0D4EA518-CD8D-47CF-9679-E1EBA732C933}" type="pres">
      <dgm:prSet presAssocID="{5450E86B-4D0A-42FB-9FE8-44FA62078D0E}" presName="compNode" presStyleCnt="0"/>
      <dgm:spPr/>
    </dgm:pt>
    <dgm:pt modelId="{2438D04C-05CE-4AA6-8E27-7F89B8963073}" type="pres">
      <dgm:prSet presAssocID="{5450E86B-4D0A-42FB-9FE8-44FA62078D0E}" presName="bgRect" presStyleLbl="bgShp" presStyleIdx="0" presStyleCnt="3"/>
      <dgm:spPr/>
    </dgm:pt>
    <dgm:pt modelId="{98D16EFA-AB0B-405B-9E1E-0F3788BCE1E2}" type="pres">
      <dgm:prSet presAssocID="{5450E86B-4D0A-42FB-9FE8-44FA62078D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D3DC9032-41CB-4047-AA6B-F123E20E9DB6}" type="pres">
      <dgm:prSet presAssocID="{5450E86B-4D0A-42FB-9FE8-44FA62078D0E}" presName="spaceRect" presStyleCnt="0"/>
      <dgm:spPr/>
    </dgm:pt>
    <dgm:pt modelId="{589655FE-567B-4362-87F4-FEA701744768}" type="pres">
      <dgm:prSet presAssocID="{5450E86B-4D0A-42FB-9FE8-44FA62078D0E}" presName="parTx" presStyleLbl="revTx" presStyleIdx="0" presStyleCnt="3">
        <dgm:presLayoutVars>
          <dgm:chMax val="0"/>
          <dgm:chPref val="0"/>
        </dgm:presLayoutVars>
      </dgm:prSet>
      <dgm:spPr/>
      <dgm:t>
        <a:bodyPr/>
        <a:lstStyle/>
        <a:p>
          <a:endParaRPr lang="zh-CN" altLang="en-US"/>
        </a:p>
      </dgm:t>
    </dgm:pt>
    <dgm:pt modelId="{0D92457C-098F-48EE-BF61-FD7BE33D2E5F}" type="pres">
      <dgm:prSet presAssocID="{B07F5F31-7356-4F06-9D06-C582C08E3961}" presName="sibTrans" presStyleCnt="0"/>
      <dgm:spPr/>
    </dgm:pt>
    <dgm:pt modelId="{9EF64EC7-B9A4-4EA7-AC82-8ACD687AA7DD}" type="pres">
      <dgm:prSet presAssocID="{4CBD4F3B-A40F-4643-9660-A46A4A5D5EE2}" presName="compNode" presStyleCnt="0"/>
      <dgm:spPr/>
    </dgm:pt>
    <dgm:pt modelId="{93445F49-6363-441A-80B6-42DA3AAA7EDD}" type="pres">
      <dgm:prSet presAssocID="{4CBD4F3B-A40F-4643-9660-A46A4A5D5EE2}" presName="bgRect" presStyleLbl="bgShp" presStyleIdx="1" presStyleCnt="3"/>
      <dgm:spPr/>
    </dgm:pt>
    <dgm:pt modelId="{037BF078-9AAD-43A4-867C-1FAC696736F1}" type="pres">
      <dgm:prSet presAssocID="{4CBD4F3B-A40F-4643-9660-A46A4A5D5E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B6FA16A5-7D8D-4962-A6BF-DF0FF0A305C7}" type="pres">
      <dgm:prSet presAssocID="{4CBD4F3B-A40F-4643-9660-A46A4A5D5EE2}" presName="spaceRect" presStyleCnt="0"/>
      <dgm:spPr/>
    </dgm:pt>
    <dgm:pt modelId="{DCACB029-4836-415E-9466-85D072EC7B8F}" type="pres">
      <dgm:prSet presAssocID="{4CBD4F3B-A40F-4643-9660-A46A4A5D5EE2}" presName="parTx" presStyleLbl="revTx" presStyleIdx="1" presStyleCnt="3">
        <dgm:presLayoutVars>
          <dgm:chMax val="0"/>
          <dgm:chPref val="0"/>
        </dgm:presLayoutVars>
      </dgm:prSet>
      <dgm:spPr/>
      <dgm:t>
        <a:bodyPr/>
        <a:lstStyle/>
        <a:p>
          <a:endParaRPr lang="zh-CN" altLang="en-US"/>
        </a:p>
      </dgm:t>
    </dgm:pt>
    <dgm:pt modelId="{EC93230F-29D0-490F-8FEF-8A27E6F1BA9C}" type="pres">
      <dgm:prSet presAssocID="{785FC029-810D-4C8A-A2EA-00799F2BD831}" presName="sibTrans" presStyleCnt="0"/>
      <dgm:spPr/>
    </dgm:pt>
    <dgm:pt modelId="{C1FED44F-F31B-43D2-9397-4B4EE8CE4574}" type="pres">
      <dgm:prSet presAssocID="{B066B2F6-45E7-4B0F-B5A6-133D59A7F685}" presName="compNode" presStyleCnt="0"/>
      <dgm:spPr/>
    </dgm:pt>
    <dgm:pt modelId="{EB8A4C60-5E77-472E-9960-980ADD5489D0}" type="pres">
      <dgm:prSet presAssocID="{B066B2F6-45E7-4B0F-B5A6-133D59A7F685}" presName="bgRect" presStyleLbl="bgShp" presStyleIdx="2" presStyleCnt="3"/>
      <dgm:spPr/>
    </dgm:pt>
    <dgm:pt modelId="{7B3A1F72-B56C-4157-B14F-3D85EBEA9C97}" type="pres">
      <dgm:prSet presAssocID="{B066B2F6-45E7-4B0F-B5A6-133D59A7F6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84F1EF91-9286-448F-98A0-2BF960F3127C}" type="pres">
      <dgm:prSet presAssocID="{B066B2F6-45E7-4B0F-B5A6-133D59A7F685}" presName="spaceRect" presStyleCnt="0"/>
      <dgm:spPr/>
    </dgm:pt>
    <dgm:pt modelId="{7BE0029D-1431-43FB-9550-3A1DC065350E}" type="pres">
      <dgm:prSet presAssocID="{B066B2F6-45E7-4B0F-B5A6-133D59A7F685}" presName="parTx" presStyleLbl="revTx" presStyleIdx="2" presStyleCnt="3">
        <dgm:presLayoutVars>
          <dgm:chMax val="0"/>
          <dgm:chPref val="0"/>
        </dgm:presLayoutVars>
      </dgm:prSet>
      <dgm:spPr/>
      <dgm:t>
        <a:bodyPr/>
        <a:lstStyle/>
        <a:p>
          <a:endParaRPr lang="zh-CN" altLang="en-US"/>
        </a:p>
      </dgm:t>
    </dgm:pt>
  </dgm:ptLst>
  <dgm:cxnLst>
    <dgm:cxn modelId="{BED36648-76DD-DE46-AFC7-629429750108}" type="presOf" srcId="{4CBD4F3B-A40F-4643-9660-A46A4A5D5EE2}" destId="{DCACB029-4836-415E-9466-85D072EC7B8F}" srcOrd="0" destOrd="0" presId="urn:microsoft.com/office/officeart/2018/2/layout/IconVerticalSolidList"/>
    <dgm:cxn modelId="{C32AD7F7-A231-427E-8B72-0769FB0C9475}" srcId="{18D10A32-1D23-4DBC-AFB3-8ACD934F0DCE}" destId="{4CBD4F3B-A40F-4643-9660-A46A4A5D5EE2}" srcOrd="1" destOrd="0" parTransId="{FF1535D4-4645-40AC-8DDE-C8CE6631E7B7}" sibTransId="{785FC029-810D-4C8A-A2EA-00799F2BD831}"/>
    <dgm:cxn modelId="{37D94F50-CD7D-2843-A821-5A0906A82D53}" type="presOf" srcId="{5450E86B-4D0A-42FB-9FE8-44FA62078D0E}" destId="{589655FE-567B-4362-87F4-FEA701744768}" srcOrd="0" destOrd="0" presId="urn:microsoft.com/office/officeart/2018/2/layout/IconVerticalSolidList"/>
    <dgm:cxn modelId="{DD50235A-BE8B-F04D-96F1-28A6219DDC4D}" type="presOf" srcId="{B066B2F6-45E7-4B0F-B5A6-133D59A7F685}" destId="{7BE0029D-1431-43FB-9550-3A1DC065350E}" srcOrd="0" destOrd="0" presId="urn:microsoft.com/office/officeart/2018/2/layout/IconVerticalSolidList"/>
    <dgm:cxn modelId="{F5850566-5C75-472C-9081-4A7E5692AB27}" type="presOf" srcId="{18D10A32-1D23-4DBC-AFB3-8ACD934F0DCE}" destId="{D4080FE0-60B8-450E-9969-B009E14F0013}" srcOrd="0" destOrd="0" presId="urn:microsoft.com/office/officeart/2018/2/layout/IconVerticalSolidList"/>
    <dgm:cxn modelId="{A1AD5508-8ACE-4DD7-8438-FCACECB7E367}" srcId="{18D10A32-1D23-4DBC-AFB3-8ACD934F0DCE}" destId="{B066B2F6-45E7-4B0F-B5A6-133D59A7F685}" srcOrd="2" destOrd="0" parTransId="{A0D6A2F4-5C60-412B-929E-581C5B2A66A8}" sibTransId="{EF92AEA2-0F9C-4E32-835C-31054569996F}"/>
    <dgm:cxn modelId="{6F578080-31B6-4215-A9D5-66A3765C54FF}" srcId="{18D10A32-1D23-4DBC-AFB3-8ACD934F0DCE}" destId="{5450E86B-4D0A-42FB-9FE8-44FA62078D0E}" srcOrd="0" destOrd="0" parTransId="{CA9412B6-497C-4030-8B47-E91B8FE68DA3}" sibTransId="{B07F5F31-7356-4F06-9D06-C582C08E3961}"/>
    <dgm:cxn modelId="{DBB77319-1206-9448-A159-143E005737F8}" type="presParOf" srcId="{D4080FE0-60B8-450E-9969-B009E14F0013}" destId="{0D4EA518-CD8D-47CF-9679-E1EBA732C933}" srcOrd="0" destOrd="0" presId="urn:microsoft.com/office/officeart/2018/2/layout/IconVerticalSolidList"/>
    <dgm:cxn modelId="{66D58C63-C88B-C14F-A641-E1102D9BFD23}" type="presParOf" srcId="{0D4EA518-CD8D-47CF-9679-E1EBA732C933}" destId="{2438D04C-05CE-4AA6-8E27-7F89B8963073}" srcOrd="0" destOrd="0" presId="urn:microsoft.com/office/officeart/2018/2/layout/IconVerticalSolidList"/>
    <dgm:cxn modelId="{87BFE696-5C85-DF46-A2E5-36917B1FA11D}" type="presParOf" srcId="{0D4EA518-CD8D-47CF-9679-E1EBA732C933}" destId="{98D16EFA-AB0B-405B-9E1E-0F3788BCE1E2}" srcOrd="1" destOrd="0" presId="urn:microsoft.com/office/officeart/2018/2/layout/IconVerticalSolidList"/>
    <dgm:cxn modelId="{368A1C94-5C0D-6843-B445-AB6D495AE465}" type="presParOf" srcId="{0D4EA518-CD8D-47CF-9679-E1EBA732C933}" destId="{D3DC9032-41CB-4047-AA6B-F123E20E9DB6}" srcOrd="2" destOrd="0" presId="urn:microsoft.com/office/officeart/2018/2/layout/IconVerticalSolidList"/>
    <dgm:cxn modelId="{48BBD852-57E8-C941-820E-886F76E26E95}" type="presParOf" srcId="{0D4EA518-CD8D-47CF-9679-E1EBA732C933}" destId="{589655FE-567B-4362-87F4-FEA701744768}" srcOrd="3" destOrd="0" presId="urn:microsoft.com/office/officeart/2018/2/layout/IconVerticalSolidList"/>
    <dgm:cxn modelId="{0EABFE63-7A26-E741-80AB-50DA16A404F2}" type="presParOf" srcId="{D4080FE0-60B8-450E-9969-B009E14F0013}" destId="{0D92457C-098F-48EE-BF61-FD7BE33D2E5F}" srcOrd="1" destOrd="0" presId="urn:microsoft.com/office/officeart/2018/2/layout/IconVerticalSolidList"/>
    <dgm:cxn modelId="{3B5AF504-FD2F-ED49-9023-079B8E4F61D4}" type="presParOf" srcId="{D4080FE0-60B8-450E-9969-B009E14F0013}" destId="{9EF64EC7-B9A4-4EA7-AC82-8ACD687AA7DD}" srcOrd="2" destOrd="0" presId="urn:microsoft.com/office/officeart/2018/2/layout/IconVerticalSolidList"/>
    <dgm:cxn modelId="{08320D70-DD89-DB45-B4D8-63291A92B074}" type="presParOf" srcId="{9EF64EC7-B9A4-4EA7-AC82-8ACD687AA7DD}" destId="{93445F49-6363-441A-80B6-42DA3AAA7EDD}" srcOrd="0" destOrd="0" presId="urn:microsoft.com/office/officeart/2018/2/layout/IconVerticalSolidList"/>
    <dgm:cxn modelId="{77926568-8A5F-0B43-AE17-67FD4F8F512D}" type="presParOf" srcId="{9EF64EC7-B9A4-4EA7-AC82-8ACD687AA7DD}" destId="{037BF078-9AAD-43A4-867C-1FAC696736F1}" srcOrd="1" destOrd="0" presId="urn:microsoft.com/office/officeart/2018/2/layout/IconVerticalSolidList"/>
    <dgm:cxn modelId="{1122F366-0FE4-304A-8108-571BA97D74D9}" type="presParOf" srcId="{9EF64EC7-B9A4-4EA7-AC82-8ACD687AA7DD}" destId="{B6FA16A5-7D8D-4962-A6BF-DF0FF0A305C7}" srcOrd="2" destOrd="0" presId="urn:microsoft.com/office/officeart/2018/2/layout/IconVerticalSolidList"/>
    <dgm:cxn modelId="{FCCCB78F-BF86-9446-9F0D-50711871AE17}" type="presParOf" srcId="{9EF64EC7-B9A4-4EA7-AC82-8ACD687AA7DD}" destId="{DCACB029-4836-415E-9466-85D072EC7B8F}" srcOrd="3" destOrd="0" presId="urn:microsoft.com/office/officeart/2018/2/layout/IconVerticalSolidList"/>
    <dgm:cxn modelId="{88030603-D016-DF49-A939-0253D7100CB0}" type="presParOf" srcId="{D4080FE0-60B8-450E-9969-B009E14F0013}" destId="{EC93230F-29D0-490F-8FEF-8A27E6F1BA9C}" srcOrd="3" destOrd="0" presId="urn:microsoft.com/office/officeart/2018/2/layout/IconVerticalSolidList"/>
    <dgm:cxn modelId="{4B76709D-B2B8-5A4E-BF4A-535E97ABDFEF}" type="presParOf" srcId="{D4080FE0-60B8-450E-9969-B009E14F0013}" destId="{C1FED44F-F31B-43D2-9397-4B4EE8CE4574}" srcOrd="4" destOrd="0" presId="urn:microsoft.com/office/officeart/2018/2/layout/IconVerticalSolidList"/>
    <dgm:cxn modelId="{589E5FFD-40C2-884C-A8AB-AB8245D16B22}" type="presParOf" srcId="{C1FED44F-F31B-43D2-9397-4B4EE8CE4574}" destId="{EB8A4C60-5E77-472E-9960-980ADD5489D0}" srcOrd="0" destOrd="0" presId="urn:microsoft.com/office/officeart/2018/2/layout/IconVerticalSolidList"/>
    <dgm:cxn modelId="{EE81FBBF-1ADA-F544-981D-5338B756ABD5}" type="presParOf" srcId="{C1FED44F-F31B-43D2-9397-4B4EE8CE4574}" destId="{7B3A1F72-B56C-4157-B14F-3D85EBEA9C97}" srcOrd="1" destOrd="0" presId="urn:microsoft.com/office/officeart/2018/2/layout/IconVerticalSolidList"/>
    <dgm:cxn modelId="{D1318A00-47D0-A542-A76E-36F20782C1ED}" type="presParOf" srcId="{C1FED44F-F31B-43D2-9397-4B4EE8CE4574}" destId="{84F1EF91-9286-448F-98A0-2BF960F3127C}" srcOrd="2" destOrd="0" presId="urn:microsoft.com/office/officeart/2018/2/layout/IconVerticalSolidList"/>
    <dgm:cxn modelId="{4A9210F8-4323-3746-969D-84784E4F297B}" type="presParOf" srcId="{C1FED44F-F31B-43D2-9397-4B4EE8CE4574}" destId="{7BE0029D-1431-43FB-9550-3A1DC06535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B898-0CAF-A540-9A0A-2C501F1BD630}"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6714BBDD-3C59-3847-84B7-37C0E5E5E064}">
      <dgm:prSet phldrT="[Text]"/>
      <dgm:spPr/>
      <dgm:t>
        <a:bodyPr/>
        <a:lstStyle/>
        <a:p>
          <a:r>
            <a:rPr lang="en-US" dirty="0" err="1">
              <a:latin typeface="SimSun" panose="02010600030101010101" pitchFamily="2" charset="-122"/>
              <a:ea typeface="SimSun" panose="02010600030101010101" pitchFamily="2" charset="-122"/>
            </a:rPr>
            <a:t>智能化</a:t>
          </a:r>
          <a:endParaRPr lang="en-US" dirty="0">
            <a:latin typeface="SimSun" panose="02010600030101010101" pitchFamily="2" charset="-122"/>
            <a:ea typeface="SimSun" panose="02010600030101010101" pitchFamily="2" charset="-122"/>
          </a:endParaRPr>
        </a:p>
      </dgm:t>
    </dgm:pt>
    <dgm:pt modelId="{14D48D71-F9BE-5244-9D13-833CB60E227D}" type="parTrans" cxnId="{2E55CFED-58F6-B847-8D6B-2D4D4036ABE6}">
      <dgm:prSet/>
      <dgm:spPr/>
      <dgm:t>
        <a:bodyPr/>
        <a:lstStyle/>
        <a:p>
          <a:endParaRPr lang="en-US"/>
        </a:p>
      </dgm:t>
    </dgm:pt>
    <dgm:pt modelId="{C8F02D2F-1C51-C646-AD42-192B2E49C129}" type="sibTrans" cxnId="{2E55CFED-58F6-B847-8D6B-2D4D4036ABE6}">
      <dgm:prSet/>
      <dgm:spPr/>
      <dgm:t>
        <a:bodyPr/>
        <a:lstStyle/>
        <a:p>
          <a:endParaRPr lang="en-US"/>
        </a:p>
      </dgm:t>
    </dgm:pt>
    <dgm:pt modelId="{53500082-864F-BF44-899E-29503CC068E0}">
      <dgm:prSet phldrT="[Text]" custT="1"/>
      <dgm:spPr/>
      <dgm:t>
        <a:bodyPr/>
        <a:lstStyle/>
        <a:p>
          <a:r>
            <a:rPr lang="en-US" sz="2000" dirty="0">
              <a:latin typeface="SimSun" panose="02010600030101010101" pitchFamily="2" charset="-122"/>
              <a:ea typeface="SimSun" panose="02010600030101010101" pitchFamily="2" charset="-122"/>
            </a:rPr>
            <a:t>融合最新计算机技术</a:t>
          </a:r>
        </a:p>
      </dgm:t>
    </dgm:pt>
    <dgm:pt modelId="{2C737055-E51D-8845-BC43-F89D50FD1455}" type="parTrans" cxnId="{DCB143DC-053E-B844-B686-829D2ABE8548}">
      <dgm:prSet/>
      <dgm:spPr/>
      <dgm:t>
        <a:bodyPr/>
        <a:lstStyle/>
        <a:p>
          <a:endParaRPr lang="en-US"/>
        </a:p>
      </dgm:t>
    </dgm:pt>
    <dgm:pt modelId="{4F1237BD-D32D-624E-8DE6-31C52CE159EF}" type="sibTrans" cxnId="{DCB143DC-053E-B844-B686-829D2ABE8548}">
      <dgm:prSet/>
      <dgm:spPr/>
      <dgm:t>
        <a:bodyPr/>
        <a:lstStyle/>
        <a:p>
          <a:endParaRPr lang="en-US"/>
        </a:p>
      </dgm:t>
    </dgm:pt>
    <dgm:pt modelId="{9E2A777C-8261-FC49-BA52-40F1C3AA2E01}">
      <dgm:prSet phldrT="[Text]"/>
      <dgm:spPr/>
      <dgm:t>
        <a:bodyPr/>
        <a:lstStyle/>
        <a:p>
          <a:r>
            <a:rPr lang="en-US">
              <a:latin typeface="SimSun" panose="02010600030101010101" pitchFamily="2" charset="-122"/>
              <a:ea typeface="SimSun" panose="02010600030101010101" pitchFamily="2" charset="-122"/>
            </a:rPr>
            <a:t>信息化</a:t>
          </a:r>
        </a:p>
      </dgm:t>
    </dgm:pt>
    <dgm:pt modelId="{8D0646A2-DC52-574C-9DC0-E2207F2D87CA}" type="parTrans" cxnId="{D644897F-F11E-A642-BF34-5D89AE33F8D3}">
      <dgm:prSet/>
      <dgm:spPr/>
      <dgm:t>
        <a:bodyPr/>
        <a:lstStyle/>
        <a:p>
          <a:endParaRPr lang="en-US"/>
        </a:p>
      </dgm:t>
    </dgm:pt>
    <dgm:pt modelId="{2D74CEE1-9849-C04C-BCFE-19820C706498}" type="sibTrans" cxnId="{D644897F-F11E-A642-BF34-5D89AE33F8D3}">
      <dgm:prSet/>
      <dgm:spPr/>
      <dgm:t>
        <a:bodyPr/>
        <a:lstStyle/>
        <a:p>
          <a:endParaRPr lang="en-US"/>
        </a:p>
      </dgm:t>
    </dgm:pt>
    <dgm:pt modelId="{DA4C56BE-504A-2F45-A124-E2ED76215D23}">
      <dgm:prSet phldrT="[Text]"/>
      <dgm:spPr/>
      <dgm:t>
        <a:bodyPr/>
        <a:lstStyle/>
        <a:p>
          <a:r>
            <a:rPr lang="en-US" dirty="0" err="1">
              <a:latin typeface="SimSun" panose="02010600030101010101" pitchFamily="2" charset="-122"/>
              <a:ea typeface="SimSun" panose="02010600030101010101" pitchFamily="2" charset="-122"/>
            </a:rPr>
            <a:t>高效化</a:t>
          </a:r>
          <a:endParaRPr lang="en-US" dirty="0">
            <a:latin typeface="SimSun" panose="02010600030101010101" pitchFamily="2" charset="-122"/>
            <a:ea typeface="SimSun" panose="02010600030101010101" pitchFamily="2" charset="-122"/>
          </a:endParaRPr>
        </a:p>
      </dgm:t>
    </dgm:pt>
    <dgm:pt modelId="{C34205AA-6734-DF47-8F7E-6C7E6E823175}" type="parTrans" cxnId="{C982C2AA-AD58-0F47-8748-89AF28D00B1E}">
      <dgm:prSet/>
      <dgm:spPr/>
      <dgm:t>
        <a:bodyPr/>
        <a:lstStyle/>
        <a:p>
          <a:endParaRPr lang="en-US"/>
        </a:p>
      </dgm:t>
    </dgm:pt>
    <dgm:pt modelId="{BFDCFD15-BD9D-E44F-B249-F0E92A92479E}" type="sibTrans" cxnId="{C982C2AA-AD58-0F47-8748-89AF28D00B1E}">
      <dgm:prSet/>
      <dgm:spPr/>
      <dgm:t>
        <a:bodyPr/>
        <a:lstStyle/>
        <a:p>
          <a:endParaRPr lang="en-US"/>
        </a:p>
      </dgm:t>
    </dgm:pt>
    <dgm:pt modelId="{B4B92252-B393-864E-B256-8C7195B4D441}">
      <dgm:prSet phldrT="[Text]" custT="1"/>
      <dgm:spPr/>
      <dgm:t>
        <a:bodyPr/>
        <a:lstStyle/>
        <a:p>
          <a:r>
            <a:rPr lang="en-US" sz="2000" dirty="0">
              <a:latin typeface="SimSun" panose="02010600030101010101" pitchFamily="2" charset="-122"/>
              <a:ea typeface="SimSun" panose="02010600030101010101" pitchFamily="2" charset="-122"/>
            </a:rPr>
            <a:t>随时随地实时了解业内相关信息与最新动态</a:t>
          </a:r>
        </a:p>
      </dgm:t>
    </dgm:pt>
    <dgm:pt modelId="{3BA11140-4877-0F46-A261-5BC6024C1677}" type="parTrans" cxnId="{DCBE78CA-2079-0345-BA11-23753162870F}">
      <dgm:prSet/>
      <dgm:spPr/>
      <dgm:t>
        <a:bodyPr/>
        <a:lstStyle/>
        <a:p>
          <a:endParaRPr lang="en-US"/>
        </a:p>
      </dgm:t>
    </dgm:pt>
    <dgm:pt modelId="{5AB8141D-65EA-3944-89CA-77F7C27CC91E}" type="sibTrans" cxnId="{DCBE78CA-2079-0345-BA11-23753162870F}">
      <dgm:prSet/>
      <dgm:spPr/>
      <dgm:t>
        <a:bodyPr/>
        <a:lstStyle/>
        <a:p>
          <a:endParaRPr lang="en-US"/>
        </a:p>
      </dgm:t>
    </dgm:pt>
    <dgm:pt modelId="{B48FB8E2-9C6D-6B45-B345-A786B1CADE09}">
      <dgm:prSet phldrT="[Text]" custT="1"/>
      <dgm:spPr/>
      <dgm:t>
        <a:bodyPr/>
        <a:lstStyle/>
        <a:p>
          <a:r>
            <a:rPr lang="en-US" sz="2000" kern="1200" dirty="0">
              <a:latin typeface="SimSun" panose="02010600030101010101" pitchFamily="2" charset="-122"/>
              <a:ea typeface="SimSun" panose="02010600030101010101" pitchFamily="2" charset="-122"/>
            </a:rPr>
            <a:t>更好地服务于大众</a:t>
          </a:r>
          <a:r>
            <a:rPr lang="zh-CN" altLang="en-US" sz="2000" kern="1200" dirty="0">
              <a:latin typeface="SimSun" panose="02010600030101010101" pitchFamily="2" charset="-122"/>
              <a:ea typeface="SimSun" panose="02010600030101010101" pitchFamily="2" charset="-122"/>
            </a:rPr>
            <a:t>、</a:t>
          </a:r>
          <a:r>
            <a:rPr lang="en-US" sz="2000" kern="1200" dirty="0" err="1">
              <a:latin typeface="SimSun" panose="02010600030101010101" pitchFamily="2" charset="-122"/>
              <a:ea typeface="SimSun" panose="02010600030101010101" pitchFamily="2" charset="-122"/>
            </a:rPr>
            <a:t>服务于社会</a:t>
          </a:r>
          <a:endParaRPr lang="en-US" sz="2000" kern="1200" dirty="0">
            <a:latin typeface="SimSun" panose="02010600030101010101" pitchFamily="2" charset="-122"/>
            <a:ea typeface="SimSun" panose="02010600030101010101" pitchFamily="2" charset="-122"/>
            <a:cs typeface="+mn-cs"/>
          </a:endParaRPr>
        </a:p>
      </dgm:t>
    </dgm:pt>
    <dgm:pt modelId="{604E63AA-3D55-9C4E-9204-930859B8CC3A}" type="sibTrans" cxnId="{94D0B8C4-AC42-7F43-9F88-7B54C7638CAC}">
      <dgm:prSet/>
      <dgm:spPr/>
      <dgm:t>
        <a:bodyPr/>
        <a:lstStyle/>
        <a:p>
          <a:endParaRPr lang="en-US"/>
        </a:p>
      </dgm:t>
    </dgm:pt>
    <dgm:pt modelId="{24E34A1F-F180-BE44-BE32-C26F90E681ED}" type="parTrans" cxnId="{94D0B8C4-AC42-7F43-9F88-7B54C7638CAC}">
      <dgm:prSet/>
      <dgm:spPr/>
      <dgm:t>
        <a:bodyPr/>
        <a:lstStyle/>
        <a:p>
          <a:endParaRPr lang="en-US"/>
        </a:p>
      </dgm:t>
    </dgm:pt>
    <dgm:pt modelId="{3026C05A-BC3A-DF4F-856A-F5B5A88B4D8A}" type="pres">
      <dgm:prSet presAssocID="{4F51B898-0CAF-A540-9A0A-2C501F1BD630}" presName="linearFlow" presStyleCnt="0">
        <dgm:presLayoutVars>
          <dgm:dir/>
          <dgm:animLvl val="lvl"/>
          <dgm:resizeHandles val="exact"/>
        </dgm:presLayoutVars>
      </dgm:prSet>
      <dgm:spPr/>
      <dgm:t>
        <a:bodyPr/>
        <a:lstStyle/>
        <a:p>
          <a:endParaRPr lang="zh-CN" altLang="en-US"/>
        </a:p>
      </dgm:t>
    </dgm:pt>
    <dgm:pt modelId="{CA2837EE-A1F3-5648-B730-9B80130BBC90}" type="pres">
      <dgm:prSet presAssocID="{6714BBDD-3C59-3847-84B7-37C0E5E5E064}" presName="composite" presStyleCnt="0"/>
      <dgm:spPr/>
    </dgm:pt>
    <dgm:pt modelId="{86BA95AE-425C-9F4C-8D86-098FA550F495}" type="pres">
      <dgm:prSet presAssocID="{6714BBDD-3C59-3847-84B7-37C0E5E5E064}" presName="parTx" presStyleLbl="node1" presStyleIdx="0" presStyleCnt="3">
        <dgm:presLayoutVars>
          <dgm:chMax val="0"/>
          <dgm:chPref val="0"/>
          <dgm:bulletEnabled val="1"/>
        </dgm:presLayoutVars>
      </dgm:prSet>
      <dgm:spPr/>
      <dgm:t>
        <a:bodyPr/>
        <a:lstStyle/>
        <a:p>
          <a:endParaRPr lang="zh-CN" altLang="en-US"/>
        </a:p>
      </dgm:t>
    </dgm:pt>
    <dgm:pt modelId="{8527C7D9-153E-A14F-81DC-C0CCB10922B9}" type="pres">
      <dgm:prSet presAssocID="{6714BBDD-3C59-3847-84B7-37C0E5E5E064}" presName="parSh" presStyleLbl="node1" presStyleIdx="0" presStyleCnt="3"/>
      <dgm:spPr/>
      <dgm:t>
        <a:bodyPr/>
        <a:lstStyle/>
        <a:p>
          <a:endParaRPr lang="zh-CN" altLang="en-US"/>
        </a:p>
      </dgm:t>
    </dgm:pt>
    <dgm:pt modelId="{8385D1F6-DD2D-6F4D-B2B2-66911DFEA1A1}" type="pres">
      <dgm:prSet presAssocID="{6714BBDD-3C59-3847-84B7-37C0E5E5E064}" presName="desTx" presStyleLbl="fgAcc1" presStyleIdx="0" presStyleCnt="3">
        <dgm:presLayoutVars>
          <dgm:bulletEnabled val="1"/>
        </dgm:presLayoutVars>
      </dgm:prSet>
      <dgm:spPr/>
      <dgm:t>
        <a:bodyPr/>
        <a:lstStyle/>
        <a:p>
          <a:endParaRPr lang="zh-CN" altLang="en-US"/>
        </a:p>
      </dgm:t>
    </dgm:pt>
    <dgm:pt modelId="{598A082E-FE2A-0848-803C-7437A02655BB}" type="pres">
      <dgm:prSet presAssocID="{C8F02D2F-1C51-C646-AD42-192B2E49C129}" presName="sibTrans" presStyleLbl="sibTrans2D1" presStyleIdx="0" presStyleCnt="2"/>
      <dgm:spPr/>
      <dgm:t>
        <a:bodyPr/>
        <a:lstStyle/>
        <a:p>
          <a:endParaRPr lang="zh-CN" altLang="en-US"/>
        </a:p>
      </dgm:t>
    </dgm:pt>
    <dgm:pt modelId="{D9776861-0492-3743-A7C1-51F67B4A6B92}" type="pres">
      <dgm:prSet presAssocID="{C8F02D2F-1C51-C646-AD42-192B2E49C129}" presName="connTx" presStyleLbl="sibTrans2D1" presStyleIdx="0" presStyleCnt="2"/>
      <dgm:spPr/>
      <dgm:t>
        <a:bodyPr/>
        <a:lstStyle/>
        <a:p>
          <a:endParaRPr lang="zh-CN" altLang="en-US"/>
        </a:p>
      </dgm:t>
    </dgm:pt>
    <dgm:pt modelId="{CD87DA41-AF1C-D14F-9EAB-1018826AC08E}" type="pres">
      <dgm:prSet presAssocID="{9E2A777C-8261-FC49-BA52-40F1C3AA2E01}" presName="composite" presStyleCnt="0"/>
      <dgm:spPr/>
    </dgm:pt>
    <dgm:pt modelId="{8D0F8432-200D-BE4F-A759-A7251CAA598D}" type="pres">
      <dgm:prSet presAssocID="{9E2A777C-8261-FC49-BA52-40F1C3AA2E01}" presName="parTx" presStyleLbl="node1" presStyleIdx="0" presStyleCnt="3">
        <dgm:presLayoutVars>
          <dgm:chMax val="0"/>
          <dgm:chPref val="0"/>
          <dgm:bulletEnabled val="1"/>
        </dgm:presLayoutVars>
      </dgm:prSet>
      <dgm:spPr/>
      <dgm:t>
        <a:bodyPr/>
        <a:lstStyle/>
        <a:p>
          <a:endParaRPr lang="zh-CN" altLang="en-US"/>
        </a:p>
      </dgm:t>
    </dgm:pt>
    <dgm:pt modelId="{B6B8DADB-CC6E-1648-AB19-124A0D771DF5}" type="pres">
      <dgm:prSet presAssocID="{9E2A777C-8261-FC49-BA52-40F1C3AA2E01}" presName="parSh" presStyleLbl="node1" presStyleIdx="1" presStyleCnt="3"/>
      <dgm:spPr/>
      <dgm:t>
        <a:bodyPr/>
        <a:lstStyle/>
        <a:p>
          <a:endParaRPr lang="zh-CN" altLang="en-US"/>
        </a:p>
      </dgm:t>
    </dgm:pt>
    <dgm:pt modelId="{8528E705-E69C-5B44-BF0C-4B0FCEB86037}" type="pres">
      <dgm:prSet presAssocID="{9E2A777C-8261-FC49-BA52-40F1C3AA2E01}" presName="desTx" presStyleLbl="fgAcc1" presStyleIdx="1" presStyleCnt="3">
        <dgm:presLayoutVars>
          <dgm:bulletEnabled val="1"/>
        </dgm:presLayoutVars>
      </dgm:prSet>
      <dgm:spPr/>
      <dgm:t>
        <a:bodyPr/>
        <a:lstStyle/>
        <a:p>
          <a:endParaRPr lang="zh-CN" altLang="en-US"/>
        </a:p>
      </dgm:t>
    </dgm:pt>
    <dgm:pt modelId="{E6703750-0713-9E45-918F-6521EE1F5EA6}" type="pres">
      <dgm:prSet presAssocID="{2D74CEE1-9849-C04C-BCFE-19820C706498}" presName="sibTrans" presStyleLbl="sibTrans2D1" presStyleIdx="1" presStyleCnt="2"/>
      <dgm:spPr/>
      <dgm:t>
        <a:bodyPr/>
        <a:lstStyle/>
        <a:p>
          <a:endParaRPr lang="zh-CN" altLang="en-US"/>
        </a:p>
      </dgm:t>
    </dgm:pt>
    <dgm:pt modelId="{FDDBBC9F-611D-6048-A854-E9213DF2050F}" type="pres">
      <dgm:prSet presAssocID="{2D74CEE1-9849-C04C-BCFE-19820C706498}" presName="connTx" presStyleLbl="sibTrans2D1" presStyleIdx="1" presStyleCnt="2"/>
      <dgm:spPr/>
      <dgm:t>
        <a:bodyPr/>
        <a:lstStyle/>
        <a:p>
          <a:endParaRPr lang="zh-CN" altLang="en-US"/>
        </a:p>
      </dgm:t>
    </dgm:pt>
    <dgm:pt modelId="{9EB21ADE-1088-234F-A56E-7DEC19FE9BF9}" type="pres">
      <dgm:prSet presAssocID="{DA4C56BE-504A-2F45-A124-E2ED76215D23}" presName="composite" presStyleCnt="0"/>
      <dgm:spPr/>
    </dgm:pt>
    <dgm:pt modelId="{736D1482-7597-674B-A05E-B900DF70F30C}" type="pres">
      <dgm:prSet presAssocID="{DA4C56BE-504A-2F45-A124-E2ED76215D23}" presName="parTx" presStyleLbl="node1" presStyleIdx="1" presStyleCnt="3">
        <dgm:presLayoutVars>
          <dgm:chMax val="0"/>
          <dgm:chPref val="0"/>
          <dgm:bulletEnabled val="1"/>
        </dgm:presLayoutVars>
      </dgm:prSet>
      <dgm:spPr/>
      <dgm:t>
        <a:bodyPr/>
        <a:lstStyle/>
        <a:p>
          <a:endParaRPr lang="zh-CN" altLang="en-US"/>
        </a:p>
      </dgm:t>
    </dgm:pt>
    <dgm:pt modelId="{3292DF99-476D-2F46-B25C-8A5661DD0185}" type="pres">
      <dgm:prSet presAssocID="{DA4C56BE-504A-2F45-A124-E2ED76215D23}" presName="parSh" presStyleLbl="node1" presStyleIdx="2" presStyleCnt="3"/>
      <dgm:spPr/>
      <dgm:t>
        <a:bodyPr/>
        <a:lstStyle/>
        <a:p>
          <a:endParaRPr lang="zh-CN" altLang="en-US"/>
        </a:p>
      </dgm:t>
    </dgm:pt>
    <dgm:pt modelId="{FEC10640-8437-5748-BB02-85336DD57975}" type="pres">
      <dgm:prSet presAssocID="{DA4C56BE-504A-2F45-A124-E2ED76215D23}" presName="desTx" presStyleLbl="fgAcc1" presStyleIdx="2" presStyleCnt="3">
        <dgm:presLayoutVars>
          <dgm:bulletEnabled val="1"/>
        </dgm:presLayoutVars>
      </dgm:prSet>
      <dgm:spPr/>
      <dgm:t>
        <a:bodyPr/>
        <a:lstStyle/>
        <a:p>
          <a:endParaRPr lang="zh-CN" altLang="en-US"/>
        </a:p>
      </dgm:t>
    </dgm:pt>
  </dgm:ptLst>
  <dgm:cxnLst>
    <dgm:cxn modelId="{CEB5B79C-0D02-624B-A410-80C63A683C8B}" type="presOf" srcId="{53500082-864F-BF44-899E-29503CC068E0}" destId="{8385D1F6-DD2D-6F4D-B2B2-66911DFEA1A1}" srcOrd="0" destOrd="0" presId="urn:microsoft.com/office/officeart/2005/8/layout/process3"/>
    <dgm:cxn modelId="{0E5ED74D-9885-7C4B-B584-47F5E163C8E8}" type="presOf" srcId="{DA4C56BE-504A-2F45-A124-E2ED76215D23}" destId="{3292DF99-476D-2F46-B25C-8A5661DD0185}" srcOrd="1" destOrd="0" presId="urn:microsoft.com/office/officeart/2005/8/layout/process3"/>
    <dgm:cxn modelId="{FA62D153-6929-CE41-8CC9-AD08CAE21964}" type="presOf" srcId="{B4B92252-B393-864E-B256-8C7195B4D441}" destId="{FEC10640-8437-5748-BB02-85336DD57975}" srcOrd="0" destOrd="0" presId="urn:microsoft.com/office/officeart/2005/8/layout/process3"/>
    <dgm:cxn modelId="{C982C2AA-AD58-0F47-8748-89AF28D00B1E}" srcId="{4F51B898-0CAF-A540-9A0A-2C501F1BD630}" destId="{DA4C56BE-504A-2F45-A124-E2ED76215D23}" srcOrd="2" destOrd="0" parTransId="{C34205AA-6734-DF47-8F7E-6C7E6E823175}" sibTransId="{BFDCFD15-BD9D-E44F-B249-F0E92A92479E}"/>
    <dgm:cxn modelId="{DCB143DC-053E-B844-B686-829D2ABE8548}" srcId="{6714BBDD-3C59-3847-84B7-37C0E5E5E064}" destId="{53500082-864F-BF44-899E-29503CC068E0}" srcOrd="0" destOrd="0" parTransId="{2C737055-E51D-8845-BC43-F89D50FD1455}" sibTransId="{4F1237BD-D32D-624E-8DE6-31C52CE159EF}"/>
    <dgm:cxn modelId="{BD96D45C-7B3C-FD43-8BB0-7DB50D46762A}" type="presOf" srcId="{6714BBDD-3C59-3847-84B7-37C0E5E5E064}" destId="{8527C7D9-153E-A14F-81DC-C0CCB10922B9}" srcOrd="1" destOrd="0" presId="urn:microsoft.com/office/officeart/2005/8/layout/process3"/>
    <dgm:cxn modelId="{A1E39E5E-36BC-FC45-AD21-EC29B94A9369}" type="presOf" srcId="{DA4C56BE-504A-2F45-A124-E2ED76215D23}" destId="{736D1482-7597-674B-A05E-B900DF70F30C}" srcOrd="0" destOrd="0" presId="urn:microsoft.com/office/officeart/2005/8/layout/process3"/>
    <dgm:cxn modelId="{263F058D-897B-4348-A100-A3E47D6A5D72}" type="presOf" srcId="{9E2A777C-8261-FC49-BA52-40F1C3AA2E01}" destId="{8D0F8432-200D-BE4F-A759-A7251CAA598D}" srcOrd="0" destOrd="0" presId="urn:microsoft.com/office/officeart/2005/8/layout/process3"/>
    <dgm:cxn modelId="{FA7AA41C-12CC-3145-B314-8C8413E0F2E9}" type="presOf" srcId="{C8F02D2F-1C51-C646-AD42-192B2E49C129}" destId="{598A082E-FE2A-0848-803C-7437A02655BB}" srcOrd="0" destOrd="0" presId="urn:microsoft.com/office/officeart/2005/8/layout/process3"/>
    <dgm:cxn modelId="{A087932E-C4D2-0248-AA26-D174384965DC}" type="presOf" srcId="{4F51B898-0CAF-A540-9A0A-2C501F1BD630}" destId="{3026C05A-BC3A-DF4F-856A-F5B5A88B4D8A}" srcOrd="0" destOrd="0" presId="urn:microsoft.com/office/officeart/2005/8/layout/process3"/>
    <dgm:cxn modelId="{2E55CFED-58F6-B847-8D6B-2D4D4036ABE6}" srcId="{4F51B898-0CAF-A540-9A0A-2C501F1BD630}" destId="{6714BBDD-3C59-3847-84B7-37C0E5E5E064}" srcOrd="0" destOrd="0" parTransId="{14D48D71-F9BE-5244-9D13-833CB60E227D}" sibTransId="{C8F02D2F-1C51-C646-AD42-192B2E49C129}"/>
    <dgm:cxn modelId="{28DECE4B-8C82-1C45-9D1D-96B6EFB5A882}" type="presOf" srcId="{C8F02D2F-1C51-C646-AD42-192B2E49C129}" destId="{D9776861-0492-3743-A7C1-51F67B4A6B92}" srcOrd="1" destOrd="0" presId="urn:microsoft.com/office/officeart/2005/8/layout/process3"/>
    <dgm:cxn modelId="{D644897F-F11E-A642-BF34-5D89AE33F8D3}" srcId="{4F51B898-0CAF-A540-9A0A-2C501F1BD630}" destId="{9E2A777C-8261-FC49-BA52-40F1C3AA2E01}" srcOrd="1" destOrd="0" parTransId="{8D0646A2-DC52-574C-9DC0-E2207F2D87CA}" sibTransId="{2D74CEE1-9849-C04C-BCFE-19820C706498}"/>
    <dgm:cxn modelId="{94D0B8C4-AC42-7F43-9F88-7B54C7638CAC}" srcId="{9E2A777C-8261-FC49-BA52-40F1C3AA2E01}" destId="{B48FB8E2-9C6D-6B45-B345-A786B1CADE09}" srcOrd="0" destOrd="0" parTransId="{24E34A1F-F180-BE44-BE32-C26F90E681ED}" sibTransId="{604E63AA-3D55-9C4E-9204-930859B8CC3A}"/>
    <dgm:cxn modelId="{079F9B7A-AF99-484D-8318-5F555B01E3B3}" type="presOf" srcId="{9E2A777C-8261-FC49-BA52-40F1C3AA2E01}" destId="{B6B8DADB-CC6E-1648-AB19-124A0D771DF5}" srcOrd="1" destOrd="0" presId="urn:microsoft.com/office/officeart/2005/8/layout/process3"/>
    <dgm:cxn modelId="{7024C5C4-BB89-A44F-9C53-66B2B522BB25}" type="presOf" srcId="{B48FB8E2-9C6D-6B45-B345-A786B1CADE09}" destId="{8528E705-E69C-5B44-BF0C-4B0FCEB86037}" srcOrd="0" destOrd="0" presId="urn:microsoft.com/office/officeart/2005/8/layout/process3"/>
    <dgm:cxn modelId="{7D3C2A50-77E3-B84F-BF38-23845FB1BADD}" type="presOf" srcId="{6714BBDD-3C59-3847-84B7-37C0E5E5E064}" destId="{86BA95AE-425C-9F4C-8D86-098FA550F495}" srcOrd="0" destOrd="0" presId="urn:microsoft.com/office/officeart/2005/8/layout/process3"/>
    <dgm:cxn modelId="{DCBE78CA-2079-0345-BA11-23753162870F}" srcId="{DA4C56BE-504A-2F45-A124-E2ED76215D23}" destId="{B4B92252-B393-864E-B256-8C7195B4D441}" srcOrd="0" destOrd="0" parTransId="{3BA11140-4877-0F46-A261-5BC6024C1677}" sibTransId="{5AB8141D-65EA-3944-89CA-77F7C27CC91E}"/>
    <dgm:cxn modelId="{5FF32763-62C6-C24A-9FE2-AF9D72426AE9}" type="presOf" srcId="{2D74CEE1-9849-C04C-BCFE-19820C706498}" destId="{E6703750-0713-9E45-918F-6521EE1F5EA6}" srcOrd="0" destOrd="0" presId="urn:microsoft.com/office/officeart/2005/8/layout/process3"/>
    <dgm:cxn modelId="{2C75050A-DCB8-5541-91A6-60D27315B0F8}" type="presOf" srcId="{2D74CEE1-9849-C04C-BCFE-19820C706498}" destId="{FDDBBC9F-611D-6048-A854-E9213DF2050F}" srcOrd="1" destOrd="0" presId="urn:microsoft.com/office/officeart/2005/8/layout/process3"/>
    <dgm:cxn modelId="{A81A69B1-7A77-2544-89E6-64F163E6CE11}" type="presParOf" srcId="{3026C05A-BC3A-DF4F-856A-F5B5A88B4D8A}" destId="{CA2837EE-A1F3-5648-B730-9B80130BBC90}" srcOrd="0" destOrd="0" presId="urn:microsoft.com/office/officeart/2005/8/layout/process3"/>
    <dgm:cxn modelId="{5E2B0B1A-FEFF-904A-ABC3-E85E7C366777}" type="presParOf" srcId="{CA2837EE-A1F3-5648-B730-9B80130BBC90}" destId="{86BA95AE-425C-9F4C-8D86-098FA550F495}" srcOrd="0" destOrd="0" presId="urn:microsoft.com/office/officeart/2005/8/layout/process3"/>
    <dgm:cxn modelId="{8D195FD1-2CB2-044F-8B9F-764073FD5C14}" type="presParOf" srcId="{CA2837EE-A1F3-5648-B730-9B80130BBC90}" destId="{8527C7D9-153E-A14F-81DC-C0CCB10922B9}" srcOrd="1" destOrd="0" presId="urn:microsoft.com/office/officeart/2005/8/layout/process3"/>
    <dgm:cxn modelId="{624F0680-714A-7045-BD7D-0074AA9AA0A5}" type="presParOf" srcId="{CA2837EE-A1F3-5648-B730-9B80130BBC90}" destId="{8385D1F6-DD2D-6F4D-B2B2-66911DFEA1A1}" srcOrd="2" destOrd="0" presId="urn:microsoft.com/office/officeart/2005/8/layout/process3"/>
    <dgm:cxn modelId="{2F27B495-6E1E-8047-87B1-E585E3F1366D}" type="presParOf" srcId="{3026C05A-BC3A-DF4F-856A-F5B5A88B4D8A}" destId="{598A082E-FE2A-0848-803C-7437A02655BB}" srcOrd="1" destOrd="0" presId="urn:microsoft.com/office/officeart/2005/8/layout/process3"/>
    <dgm:cxn modelId="{36D846E9-E966-954F-9D85-9F1C3DCD8594}" type="presParOf" srcId="{598A082E-FE2A-0848-803C-7437A02655BB}" destId="{D9776861-0492-3743-A7C1-51F67B4A6B92}" srcOrd="0" destOrd="0" presId="urn:microsoft.com/office/officeart/2005/8/layout/process3"/>
    <dgm:cxn modelId="{90799295-AEDF-F645-9A31-7EF0ABC2A710}" type="presParOf" srcId="{3026C05A-BC3A-DF4F-856A-F5B5A88B4D8A}" destId="{CD87DA41-AF1C-D14F-9EAB-1018826AC08E}" srcOrd="2" destOrd="0" presId="urn:microsoft.com/office/officeart/2005/8/layout/process3"/>
    <dgm:cxn modelId="{5749828B-94CF-5745-AED6-0CE8C3BE1903}" type="presParOf" srcId="{CD87DA41-AF1C-D14F-9EAB-1018826AC08E}" destId="{8D0F8432-200D-BE4F-A759-A7251CAA598D}" srcOrd="0" destOrd="0" presId="urn:microsoft.com/office/officeart/2005/8/layout/process3"/>
    <dgm:cxn modelId="{9CA3D188-D0E2-D94D-A3A3-16EB0F48845C}" type="presParOf" srcId="{CD87DA41-AF1C-D14F-9EAB-1018826AC08E}" destId="{B6B8DADB-CC6E-1648-AB19-124A0D771DF5}" srcOrd="1" destOrd="0" presId="urn:microsoft.com/office/officeart/2005/8/layout/process3"/>
    <dgm:cxn modelId="{ABBC8674-6F05-C540-98F7-51043A46C8C2}" type="presParOf" srcId="{CD87DA41-AF1C-D14F-9EAB-1018826AC08E}" destId="{8528E705-E69C-5B44-BF0C-4B0FCEB86037}" srcOrd="2" destOrd="0" presId="urn:microsoft.com/office/officeart/2005/8/layout/process3"/>
    <dgm:cxn modelId="{2D18B339-FC16-5341-8F13-521D868ABE02}" type="presParOf" srcId="{3026C05A-BC3A-DF4F-856A-F5B5A88B4D8A}" destId="{E6703750-0713-9E45-918F-6521EE1F5EA6}" srcOrd="3" destOrd="0" presId="urn:microsoft.com/office/officeart/2005/8/layout/process3"/>
    <dgm:cxn modelId="{281AA6E5-FE21-9741-93F9-EDE6179D4979}" type="presParOf" srcId="{E6703750-0713-9E45-918F-6521EE1F5EA6}" destId="{FDDBBC9F-611D-6048-A854-E9213DF2050F}" srcOrd="0" destOrd="0" presId="urn:microsoft.com/office/officeart/2005/8/layout/process3"/>
    <dgm:cxn modelId="{7E939251-B363-CD43-980E-5433C02D04DD}" type="presParOf" srcId="{3026C05A-BC3A-DF4F-856A-F5B5A88B4D8A}" destId="{9EB21ADE-1088-234F-A56E-7DEC19FE9BF9}" srcOrd="4" destOrd="0" presId="urn:microsoft.com/office/officeart/2005/8/layout/process3"/>
    <dgm:cxn modelId="{7C1C2EB4-44A2-F04A-8D34-B5C64BACAD56}" type="presParOf" srcId="{9EB21ADE-1088-234F-A56E-7DEC19FE9BF9}" destId="{736D1482-7597-674B-A05E-B900DF70F30C}" srcOrd="0" destOrd="0" presId="urn:microsoft.com/office/officeart/2005/8/layout/process3"/>
    <dgm:cxn modelId="{E9834D91-51F7-4543-9705-78BC238B8B36}" type="presParOf" srcId="{9EB21ADE-1088-234F-A56E-7DEC19FE9BF9}" destId="{3292DF99-476D-2F46-B25C-8A5661DD0185}" srcOrd="1" destOrd="0" presId="urn:microsoft.com/office/officeart/2005/8/layout/process3"/>
    <dgm:cxn modelId="{F518AC27-492E-F642-8E4C-93DD652702B9}" type="presParOf" srcId="{9EB21ADE-1088-234F-A56E-7DEC19FE9BF9}" destId="{FEC10640-8437-5748-BB02-85336DD5797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FE84E-3F7D-4A54-A706-790E7E1BB37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A134BCBF-E498-417E-A8C4-A77F9B141840}">
      <dgm:prSet custT="1"/>
      <dgm:spPr/>
      <dgm:t>
        <a:bodyPr/>
        <a:lstStyle/>
        <a:p>
          <a:r>
            <a:rPr lang="zh-CN" sz="2200" dirty="0">
              <a:latin typeface="SimSun" panose="02010600030101010101" pitchFamily="2" charset="-122"/>
              <a:ea typeface="SimSun" panose="02010600030101010101" pitchFamily="2" charset="-122"/>
            </a:rPr>
            <a:t>医患关系紧张</a:t>
          </a:r>
          <a:endParaRPr lang="en-US" sz="2200" dirty="0">
            <a:latin typeface="SimSun" panose="02010600030101010101" pitchFamily="2" charset="-122"/>
            <a:ea typeface="SimSun" panose="02010600030101010101" pitchFamily="2" charset="-122"/>
          </a:endParaRPr>
        </a:p>
      </dgm:t>
    </dgm:pt>
    <dgm:pt modelId="{6F508AE0-CD9A-4231-8420-5534ED66916E}" type="parTrans" cxnId="{5EF47D99-9F35-47EC-B3EE-89BEAC6809F9}">
      <dgm:prSet/>
      <dgm:spPr/>
      <dgm:t>
        <a:bodyPr/>
        <a:lstStyle/>
        <a:p>
          <a:endParaRPr lang="en-US"/>
        </a:p>
      </dgm:t>
    </dgm:pt>
    <dgm:pt modelId="{758E502A-CD69-493D-90CE-96E16BBAC417}" type="sibTrans" cxnId="{5EF47D99-9F35-47EC-B3EE-89BEAC6809F9}">
      <dgm:prSet/>
      <dgm:spPr/>
      <dgm:t>
        <a:bodyPr/>
        <a:lstStyle/>
        <a:p>
          <a:endParaRPr lang="en-US"/>
        </a:p>
      </dgm:t>
    </dgm:pt>
    <dgm:pt modelId="{55A84012-440D-46A6-B73F-E01E59822293}">
      <dgm:prSet/>
      <dgm:spPr/>
      <dgm:t>
        <a:bodyPr/>
        <a:lstStyle/>
        <a:p>
          <a:r>
            <a:rPr lang="zh-CN" dirty="0">
              <a:latin typeface="SimSun" panose="02010600030101010101" pitchFamily="2" charset="-122"/>
              <a:ea typeface="SimSun" panose="02010600030101010101" pitchFamily="2" charset="-122"/>
            </a:rPr>
            <a:t>各种形式的违法违规医疗行为引起患者对医院的不满以及对医务人员缺乏信任。</a:t>
          </a:r>
          <a:endParaRPr lang="en-US" dirty="0">
            <a:latin typeface="SimSun" panose="02010600030101010101" pitchFamily="2" charset="-122"/>
            <a:ea typeface="SimSun" panose="02010600030101010101" pitchFamily="2" charset="-122"/>
          </a:endParaRPr>
        </a:p>
      </dgm:t>
    </dgm:pt>
    <dgm:pt modelId="{ED0B75BB-2D0B-404B-A55B-048F920E1BD6}" type="parTrans" cxnId="{23764141-EA26-43CA-A6C1-5964D27B4AB8}">
      <dgm:prSet/>
      <dgm:spPr/>
      <dgm:t>
        <a:bodyPr/>
        <a:lstStyle/>
        <a:p>
          <a:endParaRPr lang="en-US"/>
        </a:p>
      </dgm:t>
    </dgm:pt>
    <dgm:pt modelId="{57D08830-CBE8-4B21-89B4-9BC764394094}" type="sibTrans" cxnId="{23764141-EA26-43CA-A6C1-5964D27B4AB8}">
      <dgm:prSet/>
      <dgm:spPr/>
      <dgm:t>
        <a:bodyPr/>
        <a:lstStyle/>
        <a:p>
          <a:endParaRPr lang="en-US"/>
        </a:p>
      </dgm:t>
    </dgm:pt>
    <dgm:pt modelId="{C8B4BC38-B2F1-4A0E-A952-6DF6B2075867}">
      <dgm:prSet custT="1"/>
      <dgm:spPr/>
      <dgm:t>
        <a:bodyPr/>
        <a:lstStyle/>
        <a:p>
          <a:r>
            <a:rPr lang="zh-CN" sz="2200">
              <a:latin typeface="SimSun" panose="02010600030101010101" pitchFamily="2" charset="-122"/>
              <a:ea typeface="SimSun" panose="02010600030101010101" pitchFamily="2" charset="-122"/>
            </a:rPr>
            <a:t>医疗卫生服务体系碎片化</a:t>
          </a:r>
          <a:endParaRPr lang="en-US" sz="2200">
            <a:latin typeface="SimSun" panose="02010600030101010101" pitchFamily="2" charset="-122"/>
            <a:ea typeface="SimSun" panose="02010600030101010101" pitchFamily="2" charset="-122"/>
          </a:endParaRPr>
        </a:p>
      </dgm:t>
    </dgm:pt>
    <dgm:pt modelId="{A9A111B6-5862-424E-B4FF-109DF6A40903}" type="parTrans" cxnId="{05939448-BFF6-426D-9020-15A1288956FA}">
      <dgm:prSet/>
      <dgm:spPr/>
      <dgm:t>
        <a:bodyPr/>
        <a:lstStyle/>
        <a:p>
          <a:endParaRPr lang="en-US"/>
        </a:p>
      </dgm:t>
    </dgm:pt>
    <dgm:pt modelId="{4B34EA6B-9AFF-4AAF-8A30-76A31CF2D23B}" type="sibTrans" cxnId="{05939448-BFF6-426D-9020-15A1288956FA}">
      <dgm:prSet/>
      <dgm:spPr/>
      <dgm:t>
        <a:bodyPr/>
        <a:lstStyle/>
        <a:p>
          <a:endParaRPr lang="en-US"/>
        </a:p>
      </dgm:t>
    </dgm:pt>
    <dgm:pt modelId="{345F15DA-C6B2-488D-9C60-BB0ABFFD057E}">
      <dgm:prSet/>
      <dgm:spPr/>
      <dgm:t>
        <a:bodyPr/>
        <a:lstStyle/>
        <a:p>
          <a:r>
            <a:rPr lang="zh-CN">
              <a:latin typeface="SimSun" panose="02010600030101010101" pitchFamily="2" charset="-122"/>
              <a:ea typeface="SimSun" panose="02010600030101010101" pitchFamily="2" charset="-122"/>
            </a:rPr>
            <a:t>医疗卫生机构功能定位不够清晰以及分工协作体制不健全，导致机构间缺乏联通共享。</a:t>
          </a:r>
          <a:endParaRPr lang="en-US">
            <a:latin typeface="SimSun" panose="02010600030101010101" pitchFamily="2" charset="-122"/>
            <a:ea typeface="SimSun" panose="02010600030101010101" pitchFamily="2" charset="-122"/>
          </a:endParaRPr>
        </a:p>
      </dgm:t>
    </dgm:pt>
    <dgm:pt modelId="{A5513C0F-7EA2-404B-BC1C-EAB4C55EF4C2}" type="parTrans" cxnId="{855DD0A3-C243-4311-A84F-52A724122BE4}">
      <dgm:prSet/>
      <dgm:spPr/>
      <dgm:t>
        <a:bodyPr/>
        <a:lstStyle/>
        <a:p>
          <a:endParaRPr lang="en-US"/>
        </a:p>
      </dgm:t>
    </dgm:pt>
    <dgm:pt modelId="{803A6B70-EF90-474B-8B7D-EE5D3AAB7377}" type="sibTrans" cxnId="{855DD0A3-C243-4311-A84F-52A724122BE4}">
      <dgm:prSet/>
      <dgm:spPr/>
      <dgm:t>
        <a:bodyPr/>
        <a:lstStyle/>
        <a:p>
          <a:endParaRPr lang="en-US"/>
        </a:p>
      </dgm:t>
    </dgm:pt>
    <dgm:pt modelId="{954D43A5-67A3-4305-9359-C2FC46B926A4}">
      <dgm:prSet custT="1"/>
      <dgm:spPr/>
      <dgm:t>
        <a:bodyPr/>
        <a:lstStyle/>
        <a:p>
          <a:r>
            <a:rPr lang="zh-CN" sz="2200">
              <a:latin typeface="SimSun" panose="02010600030101010101" pitchFamily="2" charset="-122"/>
              <a:ea typeface="SimSun" panose="02010600030101010101" pitchFamily="2" charset="-122"/>
            </a:rPr>
            <a:t>医疗改革</a:t>
          </a:r>
          <a:endParaRPr lang="en-US" sz="2200">
            <a:latin typeface="SimSun" panose="02010600030101010101" pitchFamily="2" charset="-122"/>
            <a:ea typeface="SimSun" panose="02010600030101010101" pitchFamily="2" charset="-122"/>
          </a:endParaRPr>
        </a:p>
      </dgm:t>
    </dgm:pt>
    <dgm:pt modelId="{CC4ADCAA-907E-4601-8AC7-C70517F3B1C2}" type="parTrans" cxnId="{39D00BB7-170A-43EA-B130-984B70743FB8}">
      <dgm:prSet/>
      <dgm:spPr/>
      <dgm:t>
        <a:bodyPr/>
        <a:lstStyle/>
        <a:p>
          <a:endParaRPr lang="en-US"/>
        </a:p>
      </dgm:t>
    </dgm:pt>
    <dgm:pt modelId="{CF357C29-F66A-4645-BD65-344046B78AFA}" type="sibTrans" cxnId="{39D00BB7-170A-43EA-B130-984B70743FB8}">
      <dgm:prSet/>
      <dgm:spPr/>
      <dgm:t>
        <a:bodyPr/>
        <a:lstStyle/>
        <a:p>
          <a:endParaRPr lang="en-US"/>
        </a:p>
      </dgm:t>
    </dgm:pt>
    <dgm:pt modelId="{F9DF4DB1-5E69-4A68-AFE0-D6E25C4A29B2}">
      <dgm:prSet/>
      <dgm:spPr/>
      <dgm:t>
        <a:bodyPr/>
        <a:lstStyle/>
        <a:p>
          <a:r>
            <a:rPr lang="zh-CN">
              <a:latin typeface="SimSun" panose="02010600030101010101" pitchFamily="2" charset="-122"/>
              <a:ea typeface="SimSun" panose="02010600030101010101" pitchFamily="2" charset="-122"/>
            </a:rPr>
            <a:t>随着政府官员不断的提出废除、更换或修改现行医疗法律的计划，各规模的医疗机构需要继续去遵守复杂且不断变化的全球、区域性以及特定的行业法规。</a:t>
          </a:r>
          <a:endParaRPr lang="en-US">
            <a:latin typeface="SimSun" panose="02010600030101010101" pitchFamily="2" charset="-122"/>
            <a:ea typeface="SimSun" panose="02010600030101010101" pitchFamily="2" charset="-122"/>
          </a:endParaRPr>
        </a:p>
      </dgm:t>
    </dgm:pt>
    <dgm:pt modelId="{6BFB54FF-3F23-4149-AF09-70C022B1DEB0}" type="parTrans" cxnId="{17168CB6-DA27-419E-876D-51EA0B46233E}">
      <dgm:prSet/>
      <dgm:spPr/>
      <dgm:t>
        <a:bodyPr/>
        <a:lstStyle/>
        <a:p>
          <a:endParaRPr lang="en-US"/>
        </a:p>
      </dgm:t>
    </dgm:pt>
    <dgm:pt modelId="{E9AC4507-BA6C-4393-9E08-B52322EC2B97}" type="sibTrans" cxnId="{17168CB6-DA27-419E-876D-51EA0B46233E}">
      <dgm:prSet/>
      <dgm:spPr/>
      <dgm:t>
        <a:bodyPr/>
        <a:lstStyle/>
        <a:p>
          <a:endParaRPr lang="en-US"/>
        </a:p>
      </dgm:t>
    </dgm:pt>
    <dgm:pt modelId="{3CBA5B4D-B143-B24E-98D3-9B82E67A814C}" type="pres">
      <dgm:prSet presAssocID="{828FE84E-3F7D-4A54-A706-790E7E1BB379}" presName="Name0" presStyleCnt="0">
        <dgm:presLayoutVars>
          <dgm:dir/>
          <dgm:animLvl val="lvl"/>
          <dgm:resizeHandles val="exact"/>
        </dgm:presLayoutVars>
      </dgm:prSet>
      <dgm:spPr/>
      <dgm:t>
        <a:bodyPr/>
        <a:lstStyle/>
        <a:p>
          <a:endParaRPr lang="zh-CN" altLang="en-US"/>
        </a:p>
      </dgm:t>
    </dgm:pt>
    <dgm:pt modelId="{14C91003-D251-0343-B85C-CD5ACB4130F3}" type="pres">
      <dgm:prSet presAssocID="{A134BCBF-E498-417E-A8C4-A77F9B141840}" presName="linNode" presStyleCnt="0"/>
      <dgm:spPr/>
    </dgm:pt>
    <dgm:pt modelId="{26767861-1355-0945-962F-C86A39C9FA36}" type="pres">
      <dgm:prSet presAssocID="{A134BCBF-E498-417E-A8C4-A77F9B141840}" presName="parentText" presStyleLbl="node1" presStyleIdx="0" presStyleCnt="3">
        <dgm:presLayoutVars>
          <dgm:chMax val="1"/>
          <dgm:bulletEnabled val="1"/>
        </dgm:presLayoutVars>
      </dgm:prSet>
      <dgm:spPr/>
      <dgm:t>
        <a:bodyPr/>
        <a:lstStyle/>
        <a:p>
          <a:endParaRPr lang="zh-CN" altLang="en-US"/>
        </a:p>
      </dgm:t>
    </dgm:pt>
    <dgm:pt modelId="{34F3DE0D-3CB5-454C-AD5F-28B5683C8498}" type="pres">
      <dgm:prSet presAssocID="{A134BCBF-E498-417E-A8C4-A77F9B141840}" presName="descendantText" presStyleLbl="alignAccFollowNode1" presStyleIdx="0" presStyleCnt="3">
        <dgm:presLayoutVars>
          <dgm:bulletEnabled val="1"/>
        </dgm:presLayoutVars>
      </dgm:prSet>
      <dgm:spPr/>
      <dgm:t>
        <a:bodyPr/>
        <a:lstStyle/>
        <a:p>
          <a:endParaRPr lang="zh-CN" altLang="en-US"/>
        </a:p>
      </dgm:t>
    </dgm:pt>
    <dgm:pt modelId="{5E2BD123-1FEB-A44F-8CE1-340D74D0F7E6}" type="pres">
      <dgm:prSet presAssocID="{758E502A-CD69-493D-90CE-96E16BBAC417}" presName="sp" presStyleCnt="0"/>
      <dgm:spPr/>
    </dgm:pt>
    <dgm:pt modelId="{19654588-3913-0E46-8657-FDF687F58D01}" type="pres">
      <dgm:prSet presAssocID="{C8B4BC38-B2F1-4A0E-A952-6DF6B2075867}" presName="linNode" presStyleCnt="0"/>
      <dgm:spPr/>
    </dgm:pt>
    <dgm:pt modelId="{31D393B2-E4DB-4C49-8863-8C55816715A8}" type="pres">
      <dgm:prSet presAssocID="{C8B4BC38-B2F1-4A0E-A952-6DF6B2075867}" presName="parentText" presStyleLbl="node1" presStyleIdx="1" presStyleCnt="3">
        <dgm:presLayoutVars>
          <dgm:chMax val="1"/>
          <dgm:bulletEnabled val="1"/>
        </dgm:presLayoutVars>
      </dgm:prSet>
      <dgm:spPr/>
      <dgm:t>
        <a:bodyPr/>
        <a:lstStyle/>
        <a:p>
          <a:endParaRPr lang="zh-CN" altLang="en-US"/>
        </a:p>
      </dgm:t>
    </dgm:pt>
    <dgm:pt modelId="{DAE7B659-6329-8D44-9A34-ADF30333F74B}" type="pres">
      <dgm:prSet presAssocID="{C8B4BC38-B2F1-4A0E-A952-6DF6B2075867}" presName="descendantText" presStyleLbl="alignAccFollowNode1" presStyleIdx="1" presStyleCnt="3">
        <dgm:presLayoutVars>
          <dgm:bulletEnabled val="1"/>
        </dgm:presLayoutVars>
      </dgm:prSet>
      <dgm:spPr/>
      <dgm:t>
        <a:bodyPr/>
        <a:lstStyle/>
        <a:p>
          <a:endParaRPr lang="zh-CN" altLang="en-US"/>
        </a:p>
      </dgm:t>
    </dgm:pt>
    <dgm:pt modelId="{2A708BCA-ADDC-324D-AE9A-1F88FC698BFF}" type="pres">
      <dgm:prSet presAssocID="{4B34EA6B-9AFF-4AAF-8A30-76A31CF2D23B}" presName="sp" presStyleCnt="0"/>
      <dgm:spPr/>
    </dgm:pt>
    <dgm:pt modelId="{6A594E16-2145-BE40-A766-837A2C1AEF79}" type="pres">
      <dgm:prSet presAssocID="{954D43A5-67A3-4305-9359-C2FC46B926A4}" presName="linNode" presStyleCnt="0"/>
      <dgm:spPr/>
    </dgm:pt>
    <dgm:pt modelId="{44D36633-7AE5-1B4D-9A5F-2B25A971E2E0}" type="pres">
      <dgm:prSet presAssocID="{954D43A5-67A3-4305-9359-C2FC46B926A4}" presName="parentText" presStyleLbl="node1" presStyleIdx="2" presStyleCnt="3">
        <dgm:presLayoutVars>
          <dgm:chMax val="1"/>
          <dgm:bulletEnabled val="1"/>
        </dgm:presLayoutVars>
      </dgm:prSet>
      <dgm:spPr/>
      <dgm:t>
        <a:bodyPr/>
        <a:lstStyle/>
        <a:p>
          <a:endParaRPr lang="zh-CN" altLang="en-US"/>
        </a:p>
      </dgm:t>
    </dgm:pt>
    <dgm:pt modelId="{2E84453F-AD22-4A41-8B38-A3C873136293}" type="pres">
      <dgm:prSet presAssocID="{954D43A5-67A3-4305-9359-C2FC46B926A4}" presName="descendantText" presStyleLbl="alignAccFollowNode1" presStyleIdx="2" presStyleCnt="3">
        <dgm:presLayoutVars>
          <dgm:bulletEnabled val="1"/>
        </dgm:presLayoutVars>
      </dgm:prSet>
      <dgm:spPr/>
      <dgm:t>
        <a:bodyPr/>
        <a:lstStyle/>
        <a:p>
          <a:endParaRPr lang="zh-CN" altLang="en-US"/>
        </a:p>
      </dgm:t>
    </dgm:pt>
  </dgm:ptLst>
  <dgm:cxnLst>
    <dgm:cxn modelId="{855DD0A3-C243-4311-A84F-52A724122BE4}" srcId="{C8B4BC38-B2F1-4A0E-A952-6DF6B2075867}" destId="{345F15DA-C6B2-488D-9C60-BB0ABFFD057E}" srcOrd="0" destOrd="0" parTransId="{A5513C0F-7EA2-404B-BC1C-EAB4C55EF4C2}" sibTransId="{803A6B70-EF90-474B-8B7D-EE5D3AAB7377}"/>
    <dgm:cxn modelId="{F3D15EEA-BAC2-AC4E-8037-1C0CE5030CE4}" type="presOf" srcId="{F9DF4DB1-5E69-4A68-AFE0-D6E25C4A29B2}" destId="{2E84453F-AD22-4A41-8B38-A3C873136293}" srcOrd="0" destOrd="0" presId="urn:microsoft.com/office/officeart/2005/8/layout/vList5"/>
    <dgm:cxn modelId="{6AEE7FA4-AEB6-F64D-A13A-8F899B0D3049}" type="presOf" srcId="{345F15DA-C6B2-488D-9C60-BB0ABFFD057E}" destId="{DAE7B659-6329-8D44-9A34-ADF30333F74B}" srcOrd="0" destOrd="0" presId="urn:microsoft.com/office/officeart/2005/8/layout/vList5"/>
    <dgm:cxn modelId="{1CB03094-943D-A540-ABFE-3D003FF6ABAE}" type="presOf" srcId="{C8B4BC38-B2F1-4A0E-A952-6DF6B2075867}" destId="{31D393B2-E4DB-4C49-8863-8C55816715A8}" srcOrd="0" destOrd="0" presId="urn:microsoft.com/office/officeart/2005/8/layout/vList5"/>
    <dgm:cxn modelId="{38C9723E-1615-BD4A-9991-0ADDDE4D5EE5}" type="presOf" srcId="{55A84012-440D-46A6-B73F-E01E59822293}" destId="{34F3DE0D-3CB5-454C-AD5F-28B5683C8498}" srcOrd="0" destOrd="0" presId="urn:microsoft.com/office/officeart/2005/8/layout/vList5"/>
    <dgm:cxn modelId="{39D00BB7-170A-43EA-B130-984B70743FB8}" srcId="{828FE84E-3F7D-4A54-A706-790E7E1BB379}" destId="{954D43A5-67A3-4305-9359-C2FC46B926A4}" srcOrd="2" destOrd="0" parTransId="{CC4ADCAA-907E-4601-8AC7-C70517F3B1C2}" sibTransId="{CF357C29-F66A-4645-BD65-344046B78AFA}"/>
    <dgm:cxn modelId="{17168CB6-DA27-419E-876D-51EA0B46233E}" srcId="{954D43A5-67A3-4305-9359-C2FC46B926A4}" destId="{F9DF4DB1-5E69-4A68-AFE0-D6E25C4A29B2}" srcOrd="0" destOrd="0" parTransId="{6BFB54FF-3F23-4149-AF09-70C022B1DEB0}" sibTransId="{E9AC4507-BA6C-4393-9E08-B52322EC2B97}"/>
    <dgm:cxn modelId="{05939448-BFF6-426D-9020-15A1288956FA}" srcId="{828FE84E-3F7D-4A54-A706-790E7E1BB379}" destId="{C8B4BC38-B2F1-4A0E-A952-6DF6B2075867}" srcOrd="1" destOrd="0" parTransId="{A9A111B6-5862-424E-B4FF-109DF6A40903}" sibTransId="{4B34EA6B-9AFF-4AAF-8A30-76A31CF2D23B}"/>
    <dgm:cxn modelId="{7256921A-170E-A043-B615-1E3494916D5E}" type="presOf" srcId="{954D43A5-67A3-4305-9359-C2FC46B926A4}" destId="{44D36633-7AE5-1B4D-9A5F-2B25A971E2E0}" srcOrd="0" destOrd="0" presId="urn:microsoft.com/office/officeart/2005/8/layout/vList5"/>
    <dgm:cxn modelId="{C3F28497-DFD7-5C40-B34F-B156732DD8D0}" type="presOf" srcId="{828FE84E-3F7D-4A54-A706-790E7E1BB379}" destId="{3CBA5B4D-B143-B24E-98D3-9B82E67A814C}" srcOrd="0" destOrd="0" presId="urn:microsoft.com/office/officeart/2005/8/layout/vList5"/>
    <dgm:cxn modelId="{CC41D9CB-214C-CC40-984C-9BA89944A759}" type="presOf" srcId="{A134BCBF-E498-417E-A8C4-A77F9B141840}" destId="{26767861-1355-0945-962F-C86A39C9FA36}" srcOrd="0" destOrd="0" presId="urn:microsoft.com/office/officeart/2005/8/layout/vList5"/>
    <dgm:cxn modelId="{23764141-EA26-43CA-A6C1-5964D27B4AB8}" srcId="{A134BCBF-E498-417E-A8C4-A77F9B141840}" destId="{55A84012-440D-46A6-B73F-E01E59822293}" srcOrd="0" destOrd="0" parTransId="{ED0B75BB-2D0B-404B-A55B-048F920E1BD6}" sibTransId="{57D08830-CBE8-4B21-89B4-9BC764394094}"/>
    <dgm:cxn modelId="{5EF47D99-9F35-47EC-B3EE-89BEAC6809F9}" srcId="{828FE84E-3F7D-4A54-A706-790E7E1BB379}" destId="{A134BCBF-E498-417E-A8C4-A77F9B141840}" srcOrd="0" destOrd="0" parTransId="{6F508AE0-CD9A-4231-8420-5534ED66916E}" sibTransId="{758E502A-CD69-493D-90CE-96E16BBAC417}"/>
    <dgm:cxn modelId="{9552FDBC-A550-1B49-8B59-9535E0B7E23A}" type="presParOf" srcId="{3CBA5B4D-B143-B24E-98D3-9B82E67A814C}" destId="{14C91003-D251-0343-B85C-CD5ACB4130F3}" srcOrd="0" destOrd="0" presId="urn:microsoft.com/office/officeart/2005/8/layout/vList5"/>
    <dgm:cxn modelId="{971347EA-4A2A-0B4B-99A6-64DBDB99B568}" type="presParOf" srcId="{14C91003-D251-0343-B85C-CD5ACB4130F3}" destId="{26767861-1355-0945-962F-C86A39C9FA36}" srcOrd="0" destOrd="0" presId="urn:microsoft.com/office/officeart/2005/8/layout/vList5"/>
    <dgm:cxn modelId="{9594DA4D-1AAF-BD47-AE88-DFE1B48D8B5A}" type="presParOf" srcId="{14C91003-D251-0343-B85C-CD5ACB4130F3}" destId="{34F3DE0D-3CB5-454C-AD5F-28B5683C8498}" srcOrd="1" destOrd="0" presId="urn:microsoft.com/office/officeart/2005/8/layout/vList5"/>
    <dgm:cxn modelId="{A243B64E-0AE1-D24A-B827-8E6BA46DD2D1}" type="presParOf" srcId="{3CBA5B4D-B143-B24E-98D3-9B82E67A814C}" destId="{5E2BD123-1FEB-A44F-8CE1-340D74D0F7E6}" srcOrd="1" destOrd="0" presId="urn:microsoft.com/office/officeart/2005/8/layout/vList5"/>
    <dgm:cxn modelId="{B27B36CD-BF4C-E54E-B58A-8B719606A74A}" type="presParOf" srcId="{3CBA5B4D-B143-B24E-98D3-9B82E67A814C}" destId="{19654588-3913-0E46-8657-FDF687F58D01}" srcOrd="2" destOrd="0" presId="urn:microsoft.com/office/officeart/2005/8/layout/vList5"/>
    <dgm:cxn modelId="{9610B59B-71F7-9F48-8C90-DCB8B4C6E1BA}" type="presParOf" srcId="{19654588-3913-0E46-8657-FDF687F58D01}" destId="{31D393B2-E4DB-4C49-8863-8C55816715A8}" srcOrd="0" destOrd="0" presId="urn:microsoft.com/office/officeart/2005/8/layout/vList5"/>
    <dgm:cxn modelId="{8E29597A-28BB-1744-91DF-DFB9842294DC}" type="presParOf" srcId="{19654588-3913-0E46-8657-FDF687F58D01}" destId="{DAE7B659-6329-8D44-9A34-ADF30333F74B}" srcOrd="1" destOrd="0" presId="urn:microsoft.com/office/officeart/2005/8/layout/vList5"/>
    <dgm:cxn modelId="{0E59BF6B-C6A3-BC40-858F-6983F70D28A0}" type="presParOf" srcId="{3CBA5B4D-B143-B24E-98D3-9B82E67A814C}" destId="{2A708BCA-ADDC-324D-AE9A-1F88FC698BFF}" srcOrd="3" destOrd="0" presId="urn:microsoft.com/office/officeart/2005/8/layout/vList5"/>
    <dgm:cxn modelId="{4B5C4929-378F-E143-A0AB-3DFBB2AE72B1}" type="presParOf" srcId="{3CBA5B4D-B143-B24E-98D3-9B82E67A814C}" destId="{6A594E16-2145-BE40-A766-837A2C1AEF79}" srcOrd="4" destOrd="0" presId="urn:microsoft.com/office/officeart/2005/8/layout/vList5"/>
    <dgm:cxn modelId="{81EB7F6A-33FD-C849-9D32-A5D3279D4822}" type="presParOf" srcId="{6A594E16-2145-BE40-A766-837A2C1AEF79}" destId="{44D36633-7AE5-1B4D-9A5F-2B25A971E2E0}" srcOrd="0" destOrd="0" presId="urn:microsoft.com/office/officeart/2005/8/layout/vList5"/>
    <dgm:cxn modelId="{1A518ABC-B412-CE4F-869B-46975613A87E}" type="presParOf" srcId="{6A594E16-2145-BE40-A766-837A2C1AEF79}" destId="{2E84453F-AD22-4A41-8B38-A3C87313629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5BA406-5D5E-4D2A-8EE1-F79CD84C0F39}"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622D7315-5198-4078-BA1A-AD7895C9F441}">
      <dgm:prSet custT="1"/>
      <dgm:spPr/>
      <dgm:t>
        <a:bodyPr/>
        <a:lstStyle/>
        <a:p>
          <a:r>
            <a:rPr lang="en-US" sz="1600">
              <a:latin typeface="SimSun" panose="02010600030101010101" pitchFamily="2" charset="-122"/>
              <a:ea typeface="SimSun" panose="02010600030101010101" pitchFamily="2" charset="-122"/>
            </a:rPr>
            <a:t>为医院打造智能化导诊服务体系</a:t>
          </a:r>
          <a:r>
            <a:rPr lang="zh-CN" sz="1600">
              <a:latin typeface="SimSun" panose="02010600030101010101" pitchFamily="2" charset="-122"/>
              <a:ea typeface="SimSun" panose="02010600030101010101" pitchFamily="2" charset="-122"/>
            </a:rPr>
            <a:t>，有效改善患者就诊体验</a:t>
          </a:r>
          <a:endParaRPr lang="en-US" sz="1600" dirty="0">
            <a:latin typeface="SimSun" panose="02010600030101010101" pitchFamily="2" charset="-122"/>
            <a:ea typeface="SimSun" panose="02010600030101010101" pitchFamily="2" charset="-122"/>
          </a:endParaRPr>
        </a:p>
      </dgm:t>
    </dgm:pt>
    <dgm:pt modelId="{75CC7A22-54E4-451C-977C-C16DBF1C6304}" type="parTrans" cxnId="{CC3C6073-C4B7-4D8C-B081-81D413721095}">
      <dgm:prSet/>
      <dgm:spPr/>
      <dgm:t>
        <a:bodyPr/>
        <a:lstStyle/>
        <a:p>
          <a:endParaRPr lang="en-US"/>
        </a:p>
      </dgm:t>
    </dgm:pt>
    <dgm:pt modelId="{3EFA71F1-C705-41EB-B5F0-A217A24C2123}" type="sibTrans" cxnId="{CC3C6073-C4B7-4D8C-B081-81D413721095}">
      <dgm:prSet/>
      <dgm:spPr/>
      <dgm:t>
        <a:bodyPr/>
        <a:lstStyle/>
        <a:p>
          <a:endParaRPr lang="en-US"/>
        </a:p>
      </dgm:t>
    </dgm:pt>
    <dgm:pt modelId="{55835964-2248-4393-B473-C449C083B62B}">
      <dgm:prSet custT="1"/>
      <dgm:spPr/>
      <dgm:t>
        <a:bodyPr/>
        <a:lstStyle/>
        <a:p>
          <a:r>
            <a:rPr lang="en-US" sz="1600">
              <a:latin typeface="SimSun" panose="02010600030101010101" pitchFamily="2" charset="-122"/>
              <a:ea typeface="SimSun" panose="02010600030101010101" pitchFamily="2" charset="-122"/>
            </a:rPr>
            <a:t>让患者</a:t>
          </a:r>
          <a:r>
            <a:rPr lang="zh-CN" sz="1600">
              <a:latin typeface="SimSun" panose="02010600030101010101" pitchFamily="2" charset="-122"/>
              <a:ea typeface="SimSun" panose="02010600030101010101" pitchFamily="2" charset="-122"/>
            </a:rPr>
            <a:t>、患者家属、医师、护士等随时随地了解业内相关信息与最新动态</a:t>
          </a:r>
          <a:endParaRPr lang="en-US" sz="1600">
            <a:latin typeface="SimSun" panose="02010600030101010101" pitchFamily="2" charset="-122"/>
            <a:ea typeface="SimSun" panose="02010600030101010101" pitchFamily="2" charset="-122"/>
          </a:endParaRPr>
        </a:p>
      </dgm:t>
    </dgm:pt>
    <dgm:pt modelId="{E68B4B88-E0CB-4F49-BA7C-231C18D35C2A}" type="parTrans" cxnId="{D8FBBBE1-209D-4B81-816A-F361F8F399B8}">
      <dgm:prSet/>
      <dgm:spPr/>
      <dgm:t>
        <a:bodyPr/>
        <a:lstStyle/>
        <a:p>
          <a:endParaRPr lang="en-US"/>
        </a:p>
      </dgm:t>
    </dgm:pt>
    <dgm:pt modelId="{E2E11CCB-ACB8-4FE9-AD2D-84A8030BC4CB}" type="sibTrans" cxnId="{D8FBBBE1-209D-4B81-816A-F361F8F399B8}">
      <dgm:prSet/>
      <dgm:spPr/>
      <dgm:t>
        <a:bodyPr/>
        <a:lstStyle/>
        <a:p>
          <a:endParaRPr lang="en-US"/>
        </a:p>
      </dgm:t>
    </dgm:pt>
    <dgm:pt modelId="{F3397897-6827-4689-8B8B-E1E9DD87723E}">
      <dgm:prSet custT="1"/>
      <dgm:spPr/>
      <dgm:t>
        <a:bodyPr/>
        <a:lstStyle/>
        <a:p>
          <a:r>
            <a:rPr lang="zh-CN" sz="1600">
              <a:latin typeface="SimSun" panose="02010600030101010101" pitchFamily="2" charset="-122"/>
              <a:ea typeface="SimSun" panose="02010600030101010101" pitchFamily="2" charset="-122"/>
            </a:rPr>
            <a:t>增加用户获取信息的便捷度及精准度</a:t>
          </a:r>
          <a:endParaRPr lang="en-US" sz="1600">
            <a:latin typeface="SimSun" panose="02010600030101010101" pitchFamily="2" charset="-122"/>
            <a:ea typeface="SimSun" panose="02010600030101010101" pitchFamily="2" charset="-122"/>
          </a:endParaRPr>
        </a:p>
      </dgm:t>
    </dgm:pt>
    <dgm:pt modelId="{D9846FBE-9CAB-43F6-A8D0-09058C26CABB}" type="parTrans" cxnId="{9AE294A4-0DD4-4460-83F9-C5DABB35FF4D}">
      <dgm:prSet/>
      <dgm:spPr/>
      <dgm:t>
        <a:bodyPr/>
        <a:lstStyle/>
        <a:p>
          <a:endParaRPr lang="en-US"/>
        </a:p>
      </dgm:t>
    </dgm:pt>
    <dgm:pt modelId="{BEED02FB-22C9-448F-B41E-1EB9FB769FF4}" type="sibTrans" cxnId="{9AE294A4-0DD4-4460-83F9-C5DABB35FF4D}">
      <dgm:prSet/>
      <dgm:spPr/>
      <dgm:t>
        <a:bodyPr/>
        <a:lstStyle/>
        <a:p>
          <a:endParaRPr lang="en-US"/>
        </a:p>
      </dgm:t>
    </dgm:pt>
    <dgm:pt modelId="{1C76B914-F878-44D4-B023-2ECC023694D0}">
      <dgm:prSet custT="1"/>
      <dgm:spPr/>
      <dgm:t>
        <a:bodyPr/>
        <a:lstStyle/>
        <a:p>
          <a:r>
            <a:rPr lang="en-AU" sz="1600">
              <a:latin typeface="SimSun" panose="02010600030101010101" pitchFamily="2" charset="-122"/>
              <a:ea typeface="SimSun" panose="02010600030101010101" pitchFamily="2" charset="-122"/>
            </a:rPr>
            <a:t>基于图数据库的知识存储及知识计算</a:t>
          </a:r>
          <a:endParaRPr lang="en-US" sz="1600">
            <a:latin typeface="SimSun" panose="02010600030101010101" pitchFamily="2" charset="-122"/>
            <a:ea typeface="SimSun" panose="02010600030101010101" pitchFamily="2" charset="-122"/>
          </a:endParaRPr>
        </a:p>
      </dgm:t>
    </dgm:pt>
    <dgm:pt modelId="{CA21FEB5-5490-4CF4-8154-1B7EDD73FE0F}" type="parTrans" cxnId="{FFA5AC3C-8EA4-4406-8637-55F0D5A75ED2}">
      <dgm:prSet/>
      <dgm:spPr/>
      <dgm:t>
        <a:bodyPr/>
        <a:lstStyle/>
        <a:p>
          <a:endParaRPr lang="en-US"/>
        </a:p>
      </dgm:t>
    </dgm:pt>
    <dgm:pt modelId="{800F64F5-9517-4412-9330-D135DE56DFE5}" type="sibTrans" cxnId="{FFA5AC3C-8EA4-4406-8637-55F0D5A75ED2}">
      <dgm:prSet/>
      <dgm:spPr/>
      <dgm:t>
        <a:bodyPr/>
        <a:lstStyle/>
        <a:p>
          <a:endParaRPr lang="en-US"/>
        </a:p>
      </dgm:t>
    </dgm:pt>
    <dgm:pt modelId="{B26BD715-E08D-AB4B-A5E7-424C86D0DE19}" type="pres">
      <dgm:prSet presAssocID="{F65BA406-5D5E-4D2A-8EE1-F79CD84C0F39}" presName="matrix" presStyleCnt="0">
        <dgm:presLayoutVars>
          <dgm:chMax val="1"/>
          <dgm:dir/>
          <dgm:resizeHandles val="exact"/>
        </dgm:presLayoutVars>
      </dgm:prSet>
      <dgm:spPr/>
      <dgm:t>
        <a:bodyPr/>
        <a:lstStyle/>
        <a:p>
          <a:endParaRPr lang="zh-CN" altLang="en-US"/>
        </a:p>
      </dgm:t>
    </dgm:pt>
    <dgm:pt modelId="{1836AB81-BB93-5944-B2B4-CAD62B1968FA}" type="pres">
      <dgm:prSet presAssocID="{F65BA406-5D5E-4D2A-8EE1-F79CD84C0F39}" presName="diamond" presStyleLbl="bgShp" presStyleIdx="0" presStyleCnt="1"/>
      <dgm:spPr/>
    </dgm:pt>
    <dgm:pt modelId="{2486564E-8A5C-2A44-A90C-14D538ADC88D}" type="pres">
      <dgm:prSet presAssocID="{F65BA406-5D5E-4D2A-8EE1-F79CD84C0F39}" presName="quad1" presStyleLbl="node1" presStyleIdx="0" presStyleCnt="4">
        <dgm:presLayoutVars>
          <dgm:chMax val="0"/>
          <dgm:chPref val="0"/>
          <dgm:bulletEnabled val="1"/>
        </dgm:presLayoutVars>
      </dgm:prSet>
      <dgm:spPr/>
      <dgm:t>
        <a:bodyPr/>
        <a:lstStyle/>
        <a:p>
          <a:endParaRPr lang="zh-CN" altLang="en-US"/>
        </a:p>
      </dgm:t>
    </dgm:pt>
    <dgm:pt modelId="{2A03C0AD-3B2E-C44B-8A3E-D442D22A0EEC}" type="pres">
      <dgm:prSet presAssocID="{F65BA406-5D5E-4D2A-8EE1-F79CD84C0F39}" presName="quad2" presStyleLbl="node1" presStyleIdx="1" presStyleCnt="4">
        <dgm:presLayoutVars>
          <dgm:chMax val="0"/>
          <dgm:chPref val="0"/>
          <dgm:bulletEnabled val="1"/>
        </dgm:presLayoutVars>
      </dgm:prSet>
      <dgm:spPr/>
      <dgm:t>
        <a:bodyPr/>
        <a:lstStyle/>
        <a:p>
          <a:endParaRPr lang="zh-CN" altLang="en-US"/>
        </a:p>
      </dgm:t>
    </dgm:pt>
    <dgm:pt modelId="{A05BE40E-BB00-9C4E-B14C-0EC4AF6E02F4}" type="pres">
      <dgm:prSet presAssocID="{F65BA406-5D5E-4D2A-8EE1-F79CD84C0F39}" presName="quad3" presStyleLbl="node1" presStyleIdx="2" presStyleCnt="4">
        <dgm:presLayoutVars>
          <dgm:chMax val="0"/>
          <dgm:chPref val="0"/>
          <dgm:bulletEnabled val="1"/>
        </dgm:presLayoutVars>
      </dgm:prSet>
      <dgm:spPr/>
      <dgm:t>
        <a:bodyPr/>
        <a:lstStyle/>
        <a:p>
          <a:endParaRPr lang="zh-CN" altLang="en-US"/>
        </a:p>
      </dgm:t>
    </dgm:pt>
    <dgm:pt modelId="{385B1BD8-0D8F-B849-9F36-BF055BE07FE7}" type="pres">
      <dgm:prSet presAssocID="{F65BA406-5D5E-4D2A-8EE1-F79CD84C0F39}" presName="quad4" presStyleLbl="node1" presStyleIdx="3" presStyleCnt="4">
        <dgm:presLayoutVars>
          <dgm:chMax val="0"/>
          <dgm:chPref val="0"/>
          <dgm:bulletEnabled val="1"/>
        </dgm:presLayoutVars>
      </dgm:prSet>
      <dgm:spPr/>
      <dgm:t>
        <a:bodyPr/>
        <a:lstStyle/>
        <a:p>
          <a:endParaRPr lang="zh-CN" altLang="en-US"/>
        </a:p>
      </dgm:t>
    </dgm:pt>
  </dgm:ptLst>
  <dgm:cxnLst>
    <dgm:cxn modelId="{7CE8D86C-B0E6-0B45-867E-E1FA896EAB15}" type="presOf" srcId="{55835964-2248-4393-B473-C449C083B62B}" destId="{2A03C0AD-3B2E-C44B-8A3E-D442D22A0EEC}" srcOrd="0" destOrd="0" presId="urn:microsoft.com/office/officeart/2005/8/layout/matrix3"/>
    <dgm:cxn modelId="{9AE294A4-0DD4-4460-83F9-C5DABB35FF4D}" srcId="{F65BA406-5D5E-4D2A-8EE1-F79CD84C0F39}" destId="{F3397897-6827-4689-8B8B-E1E9DD87723E}" srcOrd="2" destOrd="0" parTransId="{D9846FBE-9CAB-43F6-A8D0-09058C26CABB}" sibTransId="{BEED02FB-22C9-448F-B41E-1EB9FB769FF4}"/>
    <dgm:cxn modelId="{6CDAADDE-A6F7-9449-960C-71A1E95F7152}" type="presOf" srcId="{F3397897-6827-4689-8B8B-E1E9DD87723E}" destId="{A05BE40E-BB00-9C4E-B14C-0EC4AF6E02F4}" srcOrd="0" destOrd="0" presId="urn:microsoft.com/office/officeart/2005/8/layout/matrix3"/>
    <dgm:cxn modelId="{79C32609-CF22-DD4A-9937-BCA2FBAE5D7B}" type="presOf" srcId="{622D7315-5198-4078-BA1A-AD7895C9F441}" destId="{2486564E-8A5C-2A44-A90C-14D538ADC88D}" srcOrd="0" destOrd="0" presId="urn:microsoft.com/office/officeart/2005/8/layout/matrix3"/>
    <dgm:cxn modelId="{872B8AE6-922F-B34A-9AB8-7C74C5222604}" type="presOf" srcId="{1C76B914-F878-44D4-B023-2ECC023694D0}" destId="{385B1BD8-0D8F-B849-9F36-BF055BE07FE7}" srcOrd="0" destOrd="0" presId="urn:microsoft.com/office/officeart/2005/8/layout/matrix3"/>
    <dgm:cxn modelId="{FFA5AC3C-8EA4-4406-8637-55F0D5A75ED2}" srcId="{F65BA406-5D5E-4D2A-8EE1-F79CD84C0F39}" destId="{1C76B914-F878-44D4-B023-2ECC023694D0}" srcOrd="3" destOrd="0" parTransId="{CA21FEB5-5490-4CF4-8154-1B7EDD73FE0F}" sibTransId="{800F64F5-9517-4412-9330-D135DE56DFE5}"/>
    <dgm:cxn modelId="{65DF9633-D490-0F43-AC8D-BB9974F703EA}" type="presOf" srcId="{F65BA406-5D5E-4D2A-8EE1-F79CD84C0F39}" destId="{B26BD715-E08D-AB4B-A5E7-424C86D0DE19}" srcOrd="0" destOrd="0" presId="urn:microsoft.com/office/officeart/2005/8/layout/matrix3"/>
    <dgm:cxn modelId="{CC3C6073-C4B7-4D8C-B081-81D413721095}" srcId="{F65BA406-5D5E-4D2A-8EE1-F79CD84C0F39}" destId="{622D7315-5198-4078-BA1A-AD7895C9F441}" srcOrd="0" destOrd="0" parTransId="{75CC7A22-54E4-451C-977C-C16DBF1C6304}" sibTransId="{3EFA71F1-C705-41EB-B5F0-A217A24C2123}"/>
    <dgm:cxn modelId="{D8FBBBE1-209D-4B81-816A-F361F8F399B8}" srcId="{F65BA406-5D5E-4D2A-8EE1-F79CD84C0F39}" destId="{55835964-2248-4393-B473-C449C083B62B}" srcOrd="1" destOrd="0" parTransId="{E68B4B88-E0CB-4F49-BA7C-231C18D35C2A}" sibTransId="{E2E11CCB-ACB8-4FE9-AD2D-84A8030BC4CB}"/>
    <dgm:cxn modelId="{A2CCFF67-D3D9-AC4B-B6C9-AB144D9AF8E1}" type="presParOf" srcId="{B26BD715-E08D-AB4B-A5E7-424C86D0DE19}" destId="{1836AB81-BB93-5944-B2B4-CAD62B1968FA}" srcOrd="0" destOrd="0" presId="urn:microsoft.com/office/officeart/2005/8/layout/matrix3"/>
    <dgm:cxn modelId="{F5092BCE-756F-7048-8106-34B88C17E0BC}" type="presParOf" srcId="{B26BD715-E08D-AB4B-A5E7-424C86D0DE19}" destId="{2486564E-8A5C-2A44-A90C-14D538ADC88D}" srcOrd="1" destOrd="0" presId="urn:microsoft.com/office/officeart/2005/8/layout/matrix3"/>
    <dgm:cxn modelId="{362A565E-4573-DA4F-BE6D-912C161465AF}" type="presParOf" srcId="{B26BD715-E08D-AB4B-A5E7-424C86D0DE19}" destId="{2A03C0AD-3B2E-C44B-8A3E-D442D22A0EEC}" srcOrd="2" destOrd="0" presId="urn:microsoft.com/office/officeart/2005/8/layout/matrix3"/>
    <dgm:cxn modelId="{1F5B5EA2-6A32-C648-83CF-0D6E673E762E}" type="presParOf" srcId="{B26BD715-E08D-AB4B-A5E7-424C86D0DE19}" destId="{A05BE40E-BB00-9C4E-B14C-0EC4AF6E02F4}" srcOrd="3" destOrd="0" presId="urn:microsoft.com/office/officeart/2005/8/layout/matrix3"/>
    <dgm:cxn modelId="{9A81BB66-B027-0E4C-B635-2C2586C3E312}" type="presParOf" srcId="{B26BD715-E08D-AB4B-A5E7-424C86D0DE19}" destId="{385B1BD8-0D8F-B849-9F36-BF055BE07FE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8D04C-05CE-4AA6-8E27-7F89B8963073}">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16EFA-AB0B-405B-9E1E-0F3788BCE1E2}">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9655FE-567B-4362-87F4-FEA701744768}">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066800">
            <a:lnSpc>
              <a:spcPct val="100000"/>
            </a:lnSpc>
            <a:spcBef>
              <a:spcPct val="0"/>
            </a:spcBef>
            <a:spcAft>
              <a:spcPct val="35000"/>
            </a:spcAft>
          </a:pPr>
          <a:r>
            <a:rPr lang="en-US" sz="2400" b="0" kern="1200" dirty="0" err="1">
              <a:latin typeface="SimSun" panose="02010600030101010101" pitchFamily="2" charset="-122"/>
              <a:ea typeface="SimSun" panose="02010600030101010101" pitchFamily="2" charset="-122"/>
            </a:rPr>
            <a:t>医疗行业面临的挑战及发展趋势</a:t>
          </a:r>
          <a:endParaRPr lang="en-US" sz="2400" b="0" kern="1200" dirty="0">
            <a:latin typeface="SimSun" panose="02010600030101010101" pitchFamily="2" charset="-122"/>
            <a:ea typeface="SimSun" panose="02010600030101010101" pitchFamily="2" charset="-122"/>
          </a:endParaRPr>
        </a:p>
      </dsp:txBody>
      <dsp:txXfrm>
        <a:off x="1642860" y="607"/>
        <a:ext cx="4985943" cy="1422390"/>
      </dsp:txXfrm>
    </dsp:sp>
    <dsp:sp modelId="{93445F49-6363-441A-80B6-42DA3AAA7EDD}">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BF078-9AAD-43A4-867C-1FAC696736F1}">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ACB029-4836-415E-9466-85D072EC7B8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066800">
            <a:lnSpc>
              <a:spcPct val="100000"/>
            </a:lnSpc>
            <a:spcBef>
              <a:spcPct val="0"/>
            </a:spcBef>
            <a:spcAft>
              <a:spcPct val="35000"/>
            </a:spcAft>
          </a:pPr>
          <a:r>
            <a:rPr lang="en-US" sz="2400" b="0" kern="1200" dirty="0" err="1">
              <a:latin typeface="SimSun" panose="02010600030101010101" pitchFamily="2" charset="-122"/>
              <a:ea typeface="SimSun" panose="02010600030101010101" pitchFamily="2" charset="-122"/>
            </a:rPr>
            <a:t>医疗问答系统核心价值</a:t>
          </a:r>
          <a:endParaRPr lang="en-US" sz="2400" b="0" kern="1200" dirty="0">
            <a:latin typeface="SimSun" panose="02010600030101010101" pitchFamily="2" charset="-122"/>
            <a:ea typeface="SimSun" panose="02010600030101010101" pitchFamily="2" charset="-122"/>
          </a:endParaRPr>
        </a:p>
      </dsp:txBody>
      <dsp:txXfrm>
        <a:off x="1642860" y="1778595"/>
        <a:ext cx="4985943" cy="1422390"/>
      </dsp:txXfrm>
    </dsp:sp>
    <dsp:sp modelId="{EB8A4C60-5E77-472E-9960-980ADD5489D0}">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A1F72-B56C-4157-B14F-3D85EBEA9C97}">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E0029D-1431-43FB-9550-3A1DC065350E}">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066800">
            <a:lnSpc>
              <a:spcPct val="100000"/>
            </a:lnSpc>
            <a:spcBef>
              <a:spcPct val="0"/>
            </a:spcBef>
            <a:spcAft>
              <a:spcPct val="35000"/>
            </a:spcAft>
          </a:pPr>
          <a:r>
            <a:rPr lang="en-US" sz="2400" b="0" kern="1200" dirty="0" err="1">
              <a:latin typeface="SimSun" panose="02010600030101010101" pitchFamily="2" charset="-122"/>
              <a:ea typeface="SimSun" panose="02010600030101010101" pitchFamily="2" charset="-122"/>
            </a:rPr>
            <a:t>医疗问答系统解决方案</a:t>
          </a:r>
          <a:endParaRPr lang="en-US" sz="2400" b="0" kern="1200" dirty="0">
            <a:latin typeface="SimSun" panose="02010600030101010101" pitchFamily="2" charset="-122"/>
            <a:ea typeface="SimSun" panose="02010600030101010101" pitchFamily="2" charset="-122"/>
          </a:endParaRPr>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C7D9-153E-A14F-81DC-C0CCB10922B9}">
      <dsp:nvSpPr>
        <dsp:cNvPr id="0" name=""/>
        <dsp:cNvSpPr/>
      </dsp:nvSpPr>
      <dsp:spPr>
        <a:xfrm>
          <a:off x="4604" y="621518"/>
          <a:ext cx="2093456" cy="13824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121920" numCol="1" spcCol="1270" anchor="t" anchorCtr="0">
          <a:noAutofit/>
        </a:bodyPr>
        <a:lstStyle/>
        <a:p>
          <a:pPr lvl="0" algn="l" defTabSz="1422400">
            <a:lnSpc>
              <a:spcPct val="90000"/>
            </a:lnSpc>
            <a:spcBef>
              <a:spcPct val="0"/>
            </a:spcBef>
            <a:spcAft>
              <a:spcPct val="35000"/>
            </a:spcAft>
          </a:pPr>
          <a:r>
            <a:rPr lang="en-US" sz="3200" kern="1200" dirty="0" err="1">
              <a:latin typeface="SimSun" panose="02010600030101010101" pitchFamily="2" charset="-122"/>
              <a:ea typeface="SimSun" panose="02010600030101010101" pitchFamily="2" charset="-122"/>
            </a:rPr>
            <a:t>智能化</a:t>
          </a:r>
          <a:endParaRPr lang="en-US" sz="3200" kern="1200" dirty="0">
            <a:latin typeface="SimSun" panose="02010600030101010101" pitchFamily="2" charset="-122"/>
            <a:ea typeface="SimSun" panose="02010600030101010101" pitchFamily="2" charset="-122"/>
          </a:endParaRPr>
        </a:p>
      </dsp:txBody>
      <dsp:txXfrm>
        <a:off x="4604" y="621518"/>
        <a:ext cx="2093456" cy="837382"/>
      </dsp:txXfrm>
    </dsp:sp>
    <dsp:sp modelId="{8385D1F6-DD2D-6F4D-B2B2-66911DFEA1A1}">
      <dsp:nvSpPr>
        <dsp:cNvPr id="0" name=""/>
        <dsp:cNvSpPr/>
      </dsp:nvSpPr>
      <dsp:spPr>
        <a:xfrm>
          <a:off x="433384" y="1458901"/>
          <a:ext cx="2093456" cy="18432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imSun" panose="02010600030101010101" pitchFamily="2" charset="-122"/>
              <a:ea typeface="SimSun" panose="02010600030101010101" pitchFamily="2" charset="-122"/>
            </a:rPr>
            <a:t>融合最新计算机技术</a:t>
          </a:r>
        </a:p>
      </dsp:txBody>
      <dsp:txXfrm>
        <a:off x="487369" y="1512886"/>
        <a:ext cx="1985486" cy="1735230"/>
      </dsp:txXfrm>
    </dsp:sp>
    <dsp:sp modelId="{598A082E-FE2A-0848-803C-7437A02655BB}">
      <dsp:nvSpPr>
        <dsp:cNvPr id="0" name=""/>
        <dsp:cNvSpPr/>
      </dsp:nvSpPr>
      <dsp:spPr>
        <a:xfrm>
          <a:off x="2415421" y="779604"/>
          <a:ext cx="672804" cy="5212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15421" y="883846"/>
        <a:ext cx="516441" cy="312726"/>
      </dsp:txXfrm>
    </dsp:sp>
    <dsp:sp modelId="{B6B8DADB-CC6E-1648-AB19-124A0D771DF5}">
      <dsp:nvSpPr>
        <dsp:cNvPr id="0" name=""/>
        <dsp:cNvSpPr/>
      </dsp:nvSpPr>
      <dsp:spPr>
        <a:xfrm>
          <a:off x="3367502" y="621518"/>
          <a:ext cx="2093456" cy="13824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121920" numCol="1" spcCol="1270" anchor="t" anchorCtr="0">
          <a:noAutofit/>
        </a:bodyPr>
        <a:lstStyle/>
        <a:p>
          <a:pPr lvl="0" algn="l" defTabSz="1422400">
            <a:lnSpc>
              <a:spcPct val="90000"/>
            </a:lnSpc>
            <a:spcBef>
              <a:spcPct val="0"/>
            </a:spcBef>
            <a:spcAft>
              <a:spcPct val="35000"/>
            </a:spcAft>
          </a:pPr>
          <a:r>
            <a:rPr lang="en-US" sz="3200" kern="1200">
              <a:latin typeface="SimSun" panose="02010600030101010101" pitchFamily="2" charset="-122"/>
              <a:ea typeface="SimSun" panose="02010600030101010101" pitchFamily="2" charset="-122"/>
            </a:rPr>
            <a:t>信息化</a:t>
          </a:r>
        </a:p>
      </dsp:txBody>
      <dsp:txXfrm>
        <a:off x="3367502" y="621518"/>
        <a:ext cx="2093456" cy="837382"/>
      </dsp:txXfrm>
    </dsp:sp>
    <dsp:sp modelId="{8528E705-E69C-5B44-BF0C-4B0FCEB86037}">
      <dsp:nvSpPr>
        <dsp:cNvPr id="0" name=""/>
        <dsp:cNvSpPr/>
      </dsp:nvSpPr>
      <dsp:spPr>
        <a:xfrm>
          <a:off x="3796282" y="1458901"/>
          <a:ext cx="2093456" cy="18432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imSun" panose="02010600030101010101" pitchFamily="2" charset="-122"/>
              <a:ea typeface="SimSun" panose="02010600030101010101" pitchFamily="2" charset="-122"/>
            </a:rPr>
            <a:t>更好地服务于大众</a:t>
          </a:r>
          <a:r>
            <a:rPr lang="zh-CN" altLang="en-US" sz="2000" kern="1200" dirty="0">
              <a:latin typeface="SimSun" panose="02010600030101010101" pitchFamily="2" charset="-122"/>
              <a:ea typeface="SimSun" panose="02010600030101010101" pitchFamily="2" charset="-122"/>
            </a:rPr>
            <a:t>、</a:t>
          </a:r>
          <a:r>
            <a:rPr lang="en-US" sz="2000" kern="1200" dirty="0" err="1">
              <a:latin typeface="SimSun" panose="02010600030101010101" pitchFamily="2" charset="-122"/>
              <a:ea typeface="SimSun" panose="02010600030101010101" pitchFamily="2" charset="-122"/>
            </a:rPr>
            <a:t>服务于社会</a:t>
          </a:r>
          <a:endParaRPr lang="en-US" sz="2000" kern="1200" dirty="0">
            <a:latin typeface="SimSun" panose="02010600030101010101" pitchFamily="2" charset="-122"/>
            <a:ea typeface="SimSun" panose="02010600030101010101" pitchFamily="2" charset="-122"/>
            <a:cs typeface="+mn-cs"/>
          </a:endParaRPr>
        </a:p>
      </dsp:txBody>
      <dsp:txXfrm>
        <a:off x="3850267" y="1512886"/>
        <a:ext cx="1985486" cy="1735230"/>
      </dsp:txXfrm>
    </dsp:sp>
    <dsp:sp modelId="{E6703750-0713-9E45-918F-6521EE1F5EA6}">
      <dsp:nvSpPr>
        <dsp:cNvPr id="0" name=""/>
        <dsp:cNvSpPr/>
      </dsp:nvSpPr>
      <dsp:spPr>
        <a:xfrm>
          <a:off x="5778319" y="779604"/>
          <a:ext cx="672804" cy="5212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778319" y="883846"/>
        <a:ext cx="516441" cy="312726"/>
      </dsp:txXfrm>
    </dsp:sp>
    <dsp:sp modelId="{3292DF99-476D-2F46-B25C-8A5661DD0185}">
      <dsp:nvSpPr>
        <dsp:cNvPr id="0" name=""/>
        <dsp:cNvSpPr/>
      </dsp:nvSpPr>
      <dsp:spPr>
        <a:xfrm>
          <a:off x="6730400" y="621518"/>
          <a:ext cx="2093456" cy="13824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121920" numCol="1" spcCol="1270" anchor="t" anchorCtr="0">
          <a:noAutofit/>
        </a:bodyPr>
        <a:lstStyle/>
        <a:p>
          <a:pPr lvl="0" algn="l" defTabSz="1422400">
            <a:lnSpc>
              <a:spcPct val="90000"/>
            </a:lnSpc>
            <a:spcBef>
              <a:spcPct val="0"/>
            </a:spcBef>
            <a:spcAft>
              <a:spcPct val="35000"/>
            </a:spcAft>
          </a:pPr>
          <a:r>
            <a:rPr lang="en-US" sz="3200" kern="1200" dirty="0" err="1">
              <a:latin typeface="SimSun" panose="02010600030101010101" pitchFamily="2" charset="-122"/>
              <a:ea typeface="SimSun" panose="02010600030101010101" pitchFamily="2" charset="-122"/>
            </a:rPr>
            <a:t>高效化</a:t>
          </a:r>
          <a:endParaRPr lang="en-US" sz="3200" kern="1200" dirty="0">
            <a:latin typeface="SimSun" panose="02010600030101010101" pitchFamily="2" charset="-122"/>
            <a:ea typeface="SimSun" panose="02010600030101010101" pitchFamily="2" charset="-122"/>
          </a:endParaRPr>
        </a:p>
      </dsp:txBody>
      <dsp:txXfrm>
        <a:off x="6730400" y="621518"/>
        <a:ext cx="2093456" cy="837382"/>
      </dsp:txXfrm>
    </dsp:sp>
    <dsp:sp modelId="{FEC10640-8437-5748-BB02-85336DD57975}">
      <dsp:nvSpPr>
        <dsp:cNvPr id="0" name=""/>
        <dsp:cNvSpPr/>
      </dsp:nvSpPr>
      <dsp:spPr>
        <a:xfrm>
          <a:off x="7159181" y="1458901"/>
          <a:ext cx="2093456" cy="18432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imSun" panose="02010600030101010101" pitchFamily="2" charset="-122"/>
              <a:ea typeface="SimSun" panose="02010600030101010101" pitchFamily="2" charset="-122"/>
            </a:rPr>
            <a:t>随时随地实时了解业内相关信息与最新动态</a:t>
          </a:r>
        </a:p>
      </dsp:txBody>
      <dsp:txXfrm>
        <a:off x="7213166" y="1512886"/>
        <a:ext cx="1985486" cy="17352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3DE0D-3CB5-454C-AD5F-28B5683C8498}">
      <dsp:nvSpPr>
        <dsp:cNvPr id="0" name=""/>
        <dsp:cNvSpPr/>
      </dsp:nvSpPr>
      <dsp:spPr>
        <a:xfrm rot="5400000">
          <a:off x="6012655" y="-2416209"/>
          <a:ext cx="1055350" cy="615560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sz="1900" kern="1200" dirty="0">
              <a:latin typeface="SimSun" panose="02010600030101010101" pitchFamily="2" charset="-122"/>
              <a:ea typeface="SimSun" panose="02010600030101010101" pitchFamily="2" charset="-122"/>
            </a:rPr>
            <a:t>各种形式的违法违规医疗行为引起患者对医院的不满以及对医务人员缺乏信任。</a:t>
          </a:r>
          <a:endParaRPr lang="en-US" sz="1900" kern="1200" dirty="0">
            <a:latin typeface="SimSun" panose="02010600030101010101" pitchFamily="2" charset="-122"/>
            <a:ea typeface="SimSun" panose="02010600030101010101" pitchFamily="2" charset="-122"/>
          </a:endParaRPr>
        </a:p>
      </dsp:txBody>
      <dsp:txXfrm rot="-5400000">
        <a:off x="3462528" y="185436"/>
        <a:ext cx="6104087" cy="952314"/>
      </dsp:txXfrm>
    </dsp:sp>
    <dsp:sp modelId="{26767861-1355-0945-962F-C86A39C9FA36}">
      <dsp:nvSpPr>
        <dsp:cNvPr id="0" name=""/>
        <dsp:cNvSpPr/>
      </dsp:nvSpPr>
      <dsp:spPr>
        <a:xfrm>
          <a:off x="0" y="1998"/>
          <a:ext cx="3462527" cy="131918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sz="2200" kern="1200" dirty="0">
              <a:latin typeface="SimSun" panose="02010600030101010101" pitchFamily="2" charset="-122"/>
              <a:ea typeface="SimSun" panose="02010600030101010101" pitchFamily="2" charset="-122"/>
            </a:rPr>
            <a:t>医患关系紧张</a:t>
          </a:r>
          <a:endParaRPr lang="en-US" sz="2200" kern="1200" dirty="0">
            <a:latin typeface="SimSun" panose="02010600030101010101" pitchFamily="2" charset="-122"/>
            <a:ea typeface="SimSun" panose="02010600030101010101" pitchFamily="2" charset="-122"/>
          </a:endParaRPr>
        </a:p>
      </dsp:txBody>
      <dsp:txXfrm>
        <a:off x="64397" y="66395"/>
        <a:ext cx="3333733" cy="1190394"/>
      </dsp:txXfrm>
    </dsp:sp>
    <dsp:sp modelId="{DAE7B659-6329-8D44-9A34-ADF30333F74B}">
      <dsp:nvSpPr>
        <dsp:cNvPr id="0" name=""/>
        <dsp:cNvSpPr/>
      </dsp:nvSpPr>
      <dsp:spPr>
        <a:xfrm rot="5400000">
          <a:off x="6012655" y="-1031061"/>
          <a:ext cx="1055350" cy="6155605"/>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sz="1900" kern="1200">
              <a:latin typeface="SimSun" panose="02010600030101010101" pitchFamily="2" charset="-122"/>
              <a:ea typeface="SimSun" panose="02010600030101010101" pitchFamily="2" charset="-122"/>
            </a:rPr>
            <a:t>医疗卫生机构功能定位不够清晰以及分工协作体制不健全，导致机构间缺乏联通共享。</a:t>
          </a:r>
          <a:endParaRPr lang="en-US" sz="1900" kern="1200">
            <a:latin typeface="SimSun" panose="02010600030101010101" pitchFamily="2" charset="-122"/>
            <a:ea typeface="SimSun" panose="02010600030101010101" pitchFamily="2" charset="-122"/>
          </a:endParaRPr>
        </a:p>
      </dsp:txBody>
      <dsp:txXfrm rot="-5400000">
        <a:off x="3462528" y="1570584"/>
        <a:ext cx="6104087" cy="952314"/>
      </dsp:txXfrm>
    </dsp:sp>
    <dsp:sp modelId="{31D393B2-E4DB-4C49-8863-8C55816715A8}">
      <dsp:nvSpPr>
        <dsp:cNvPr id="0" name=""/>
        <dsp:cNvSpPr/>
      </dsp:nvSpPr>
      <dsp:spPr>
        <a:xfrm>
          <a:off x="0" y="1387146"/>
          <a:ext cx="3462527" cy="131918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sz="2200" kern="1200">
              <a:latin typeface="SimSun" panose="02010600030101010101" pitchFamily="2" charset="-122"/>
              <a:ea typeface="SimSun" panose="02010600030101010101" pitchFamily="2" charset="-122"/>
            </a:rPr>
            <a:t>医疗卫生服务体系碎片化</a:t>
          </a:r>
          <a:endParaRPr lang="en-US" sz="2200" kern="1200">
            <a:latin typeface="SimSun" panose="02010600030101010101" pitchFamily="2" charset="-122"/>
            <a:ea typeface="SimSun" panose="02010600030101010101" pitchFamily="2" charset="-122"/>
          </a:endParaRPr>
        </a:p>
      </dsp:txBody>
      <dsp:txXfrm>
        <a:off x="64397" y="1451543"/>
        <a:ext cx="3333733" cy="1190394"/>
      </dsp:txXfrm>
    </dsp:sp>
    <dsp:sp modelId="{2E84453F-AD22-4A41-8B38-A3C873136293}">
      <dsp:nvSpPr>
        <dsp:cNvPr id="0" name=""/>
        <dsp:cNvSpPr/>
      </dsp:nvSpPr>
      <dsp:spPr>
        <a:xfrm rot="5400000">
          <a:off x="6012655" y="354086"/>
          <a:ext cx="1055350" cy="6155605"/>
        </a:xfrm>
        <a:prstGeom prst="round2Same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sz="1900" kern="1200">
              <a:latin typeface="SimSun" panose="02010600030101010101" pitchFamily="2" charset="-122"/>
              <a:ea typeface="SimSun" panose="02010600030101010101" pitchFamily="2" charset="-122"/>
            </a:rPr>
            <a:t>随着政府官员不断的提出废除、更换或修改现行医疗法律的计划，各规模的医疗机构需要继续去遵守复杂且不断变化的全球、区域性以及特定的行业法规。</a:t>
          </a:r>
          <a:endParaRPr lang="en-US" sz="1900" kern="1200">
            <a:latin typeface="SimSun" panose="02010600030101010101" pitchFamily="2" charset="-122"/>
            <a:ea typeface="SimSun" panose="02010600030101010101" pitchFamily="2" charset="-122"/>
          </a:endParaRPr>
        </a:p>
      </dsp:txBody>
      <dsp:txXfrm rot="-5400000">
        <a:off x="3462528" y="2955731"/>
        <a:ext cx="6104087" cy="952314"/>
      </dsp:txXfrm>
    </dsp:sp>
    <dsp:sp modelId="{44D36633-7AE5-1B4D-9A5F-2B25A971E2E0}">
      <dsp:nvSpPr>
        <dsp:cNvPr id="0" name=""/>
        <dsp:cNvSpPr/>
      </dsp:nvSpPr>
      <dsp:spPr>
        <a:xfrm>
          <a:off x="0" y="2772294"/>
          <a:ext cx="3462527" cy="131918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sz="2200" kern="1200">
              <a:latin typeface="SimSun" panose="02010600030101010101" pitchFamily="2" charset="-122"/>
              <a:ea typeface="SimSun" panose="02010600030101010101" pitchFamily="2" charset="-122"/>
            </a:rPr>
            <a:t>医疗改革</a:t>
          </a:r>
          <a:endParaRPr lang="en-US" sz="2200" kern="1200">
            <a:latin typeface="SimSun" panose="02010600030101010101" pitchFamily="2" charset="-122"/>
            <a:ea typeface="SimSun" panose="02010600030101010101" pitchFamily="2" charset="-122"/>
          </a:endParaRPr>
        </a:p>
      </dsp:txBody>
      <dsp:txXfrm>
        <a:off x="64397" y="2836691"/>
        <a:ext cx="3333733" cy="11903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6AB81-BB93-5944-B2B4-CAD62B1968FA}">
      <dsp:nvSpPr>
        <dsp:cNvPr id="0" name=""/>
        <dsp:cNvSpPr/>
      </dsp:nvSpPr>
      <dsp:spPr>
        <a:xfrm>
          <a:off x="2686523" y="0"/>
          <a:ext cx="4576292" cy="4576292"/>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6564E-8A5C-2A44-A90C-14D538ADC88D}">
      <dsp:nvSpPr>
        <dsp:cNvPr id="0" name=""/>
        <dsp:cNvSpPr/>
      </dsp:nvSpPr>
      <dsp:spPr>
        <a:xfrm>
          <a:off x="3121270" y="434747"/>
          <a:ext cx="1784753" cy="178475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SimSun" panose="02010600030101010101" pitchFamily="2" charset="-122"/>
              <a:ea typeface="SimSun" panose="02010600030101010101" pitchFamily="2" charset="-122"/>
            </a:rPr>
            <a:t>为医院打造智能化导诊服务体系</a:t>
          </a:r>
          <a:r>
            <a:rPr lang="zh-CN" sz="1600" kern="1200">
              <a:latin typeface="SimSun" panose="02010600030101010101" pitchFamily="2" charset="-122"/>
              <a:ea typeface="SimSun" panose="02010600030101010101" pitchFamily="2" charset="-122"/>
            </a:rPr>
            <a:t>，有效改善患者就诊体验</a:t>
          </a:r>
          <a:endParaRPr lang="en-US" sz="1600" kern="1200" dirty="0">
            <a:latin typeface="SimSun" panose="02010600030101010101" pitchFamily="2" charset="-122"/>
            <a:ea typeface="SimSun" panose="02010600030101010101" pitchFamily="2" charset="-122"/>
          </a:endParaRPr>
        </a:p>
      </dsp:txBody>
      <dsp:txXfrm>
        <a:off x="3208394" y="521871"/>
        <a:ext cx="1610505" cy="1610505"/>
      </dsp:txXfrm>
    </dsp:sp>
    <dsp:sp modelId="{2A03C0AD-3B2E-C44B-8A3E-D442D22A0EEC}">
      <dsp:nvSpPr>
        <dsp:cNvPr id="0" name=""/>
        <dsp:cNvSpPr/>
      </dsp:nvSpPr>
      <dsp:spPr>
        <a:xfrm>
          <a:off x="5043313" y="434747"/>
          <a:ext cx="1784753" cy="1784753"/>
        </a:xfrm>
        <a:prstGeom prst="roundRect">
          <a:avLst/>
        </a:prstGeom>
        <a:solidFill>
          <a:schemeClr val="accent5">
            <a:hueOff val="709040"/>
            <a:satOff val="-7964"/>
            <a:lumOff val="-169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SimSun" panose="02010600030101010101" pitchFamily="2" charset="-122"/>
              <a:ea typeface="SimSun" panose="02010600030101010101" pitchFamily="2" charset="-122"/>
            </a:rPr>
            <a:t>让患者</a:t>
          </a:r>
          <a:r>
            <a:rPr lang="zh-CN" sz="1600" kern="1200">
              <a:latin typeface="SimSun" panose="02010600030101010101" pitchFamily="2" charset="-122"/>
              <a:ea typeface="SimSun" panose="02010600030101010101" pitchFamily="2" charset="-122"/>
            </a:rPr>
            <a:t>、患者家属、医师、护士等随时随地了解业内相关信息与最新动态</a:t>
          </a:r>
          <a:endParaRPr lang="en-US" sz="1600" kern="1200">
            <a:latin typeface="SimSun" panose="02010600030101010101" pitchFamily="2" charset="-122"/>
            <a:ea typeface="SimSun" panose="02010600030101010101" pitchFamily="2" charset="-122"/>
          </a:endParaRPr>
        </a:p>
      </dsp:txBody>
      <dsp:txXfrm>
        <a:off x="5130437" y="521871"/>
        <a:ext cx="1610505" cy="1610505"/>
      </dsp:txXfrm>
    </dsp:sp>
    <dsp:sp modelId="{A05BE40E-BB00-9C4E-B14C-0EC4AF6E02F4}">
      <dsp:nvSpPr>
        <dsp:cNvPr id="0" name=""/>
        <dsp:cNvSpPr/>
      </dsp:nvSpPr>
      <dsp:spPr>
        <a:xfrm>
          <a:off x="3121270" y="2356790"/>
          <a:ext cx="1784753" cy="1784753"/>
        </a:xfrm>
        <a:prstGeom prst="roundRect">
          <a:avLst/>
        </a:prstGeom>
        <a:solidFill>
          <a:schemeClr val="accent5">
            <a:hueOff val="1418080"/>
            <a:satOff val="-15927"/>
            <a:lumOff val="-339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kern="1200">
              <a:latin typeface="SimSun" panose="02010600030101010101" pitchFamily="2" charset="-122"/>
              <a:ea typeface="SimSun" panose="02010600030101010101" pitchFamily="2" charset="-122"/>
            </a:rPr>
            <a:t>增加用户获取信息的便捷度及精准度</a:t>
          </a:r>
          <a:endParaRPr lang="en-US" sz="1600" kern="1200">
            <a:latin typeface="SimSun" panose="02010600030101010101" pitchFamily="2" charset="-122"/>
            <a:ea typeface="SimSun" panose="02010600030101010101" pitchFamily="2" charset="-122"/>
          </a:endParaRPr>
        </a:p>
      </dsp:txBody>
      <dsp:txXfrm>
        <a:off x="3208394" y="2443914"/>
        <a:ext cx="1610505" cy="1610505"/>
      </dsp:txXfrm>
    </dsp:sp>
    <dsp:sp modelId="{385B1BD8-0D8F-B849-9F36-BF055BE07FE7}">
      <dsp:nvSpPr>
        <dsp:cNvPr id="0" name=""/>
        <dsp:cNvSpPr/>
      </dsp:nvSpPr>
      <dsp:spPr>
        <a:xfrm>
          <a:off x="5043313" y="2356790"/>
          <a:ext cx="1784753" cy="1784753"/>
        </a:xfrm>
        <a:prstGeom prst="roundRect">
          <a:avLst/>
        </a:prstGeom>
        <a:solidFill>
          <a:schemeClr val="accent5">
            <a:hueOff val="2127120"/>
            <a:satOff val="-23891"/>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a:latin typeface="SimSun" panose="02010600030101010101" pitchFamily="2" charset="-122"/>
              <a:ea typeface="SimSun" panose="02010600030101010101" pitchFamily="2" charset="-122"/>
            </a:rPr>
            <a:t>基于图数据库的知识存储及知识计算</a:t>
          </a:r>
          <a:endParaRPr lang="en-US" sz="1600" kern="1200">
            <a:latin typeface="SimSun" panose="02010600030101010101" pitchFamily="2" charset="-122"/>
            <a:ea typeface="SimSun" panose="02010600030101010101" pitchFamily="2" charset="-122"/>
          </a:endParaRPr>
        </a:p>
      </dsp:txBody>
      <dsp:txXfrm>
        <a:off x="5130437" y="2443914"/>
        <a:ext cx="1610505" cy="16105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09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8622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13989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782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1962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3554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431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978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45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4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77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99728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4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6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41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51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7/31/2019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9787878"/>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69" name="Straight Connector 68">
            <a:extLst>
              <a:ext uri="{FF2B5EF4-FFF2-40B4-BE49-F238E27FC236}">
                <a16:creationId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7CBE3DCF-AA7D-ED4D-B7D5-41BE16C071B2}"/>
              </a:ext>
            </a:extLst>
          </p:cNvPr>
          <p:cNvSpPr>
            <a:spLocks noGrp="1"/>
          </p:cNvSpPr>
          <p:nvPr>
            <p:ph type="subTitle" idx="1"/>
          </p:nvPr>
        </p:nvSpPr>
        <p:spPr>
          <a:xfrm>
            <a:off x="1507067" y="4187890"/>
            <a:ext cx="7766936" cy="1397003"/>
          </a:xfrm>
        </p:spPr>
        <p:txBody>
          <a:bodyPr>
            <a:noAutofit/>
          </a:bodyPr>
          <a:lstStyle/>
          <a:p>
            <a:pPr>
              <a:lnSpc>
                <a:spcPct val="90000"/>
              </a:lnSpc>
            </a:pPr>
            <a:r>
              <a:rPr lang="zh-CN" altLang="en-US" sz="2400" dirty="0"/>
              <a:t>郑来良</a:t>
            </a:r>
            <a:endParaRPr lang="en-AU" altLang="zh-CN" sz="2400" dirty="0"/>
          </a:p>
          <a:p>
            <a:pPr>
              <a:lnSpc>
                <a:spcPct val="90000"/>
              </a:lnSpc>
            </a:pPr>
            <a:r>
              <a:rPr lang="zh-CN" altLang="en-AU" sz="2400" dirty="0"/>
              <a:t>姚嘉琦</a:t>
            </a:r>
            <a:endParaRPr lang="en-AU" altLang="zh-CN" sz="2400" dirty="0"/>
          </a:p>
          <a:p>
            <a:pPr>
              <a:lnSpc>
                <a:spcPct val="90000"/>
              </a:lnSpc>
            </a:pPr>
            <a:r>
              <a:rPr lang="zh-CN" altLang="en-US" sz="2400" dirty="0"/>
              <a:t>刘瑞祺</a:t>
            </a:r>
            <a:endParaRPr lang="en-US" sz="2400" dirty="0"/>
          </a:p>
        </p:txBody>
      </p:sp>
      <p:sp>
        <p:nvSpPr>
          <p:cNvPr id="2" name="Title 1">
            <a:extLst>
              <a:ext uri="{FF2B5EF4-FFF2-40B4-BE49-F238E27FC236}">
                <a16:creationId xmlns:a16="http://schemas.microsoft.com/office/drawing/2014/main" id="{78464BC1-D180-AC48-9C3E-7BE84A670A33}"/>
              </a:ext>
            </a:extLst>
          </p:cNvPr>
          <p:cNvSpPr>
            <a:spLocks noGrp="1"/>
          </p:cNvSpPr>
          <p:nvPr>
            <p:ph type="ctrTitle"/>
          </p:nvPr>
        </p:nvSpPr>
        <p:spPr>
          <a:xfrm>
            <a:off x="1507067" y="1397000"/>
            <a:ext cx="7766936" cy="2653836"/>
          </a:xfrm>
        </p:spPr>
        <p:txBody>
          <a:bodyPr>
            <a:normAutofit/>
          </a:bodyPr>
          <a:lstStyle/>
          <a:p>
            <a:r>
              <a:rPr lang="zh-CN" altLang="en-US" dirty="0"/>
              <a:t>智慧医疗解决方案</a:t>
            </a:r>
            <a:endParaRPr lang="en-US" dirty="0"/>
          </a:p>
        </p:txBody>
      </p:sp>
    </p:spTree>
    <p:extLst>
      <p:ext uri="{BB962C8B-B14F-4D97-AF65-F5344CB8AC3E}">
        <p14:creationId xmlns:p14="http://schemas.microsoft.com/office/powerpoint/2010/main" val="143941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A70F-C196-5644-AC31-BBDA11382433}"/>
              </a:ext>
            </a:extLst>
          </p:cNvPr>
          <p:cNvSpPr>
            <a:spLocks noGrp="1"/>
          </p:cNvSpPr>
          <p:nvPr>
            <p:ph type="title"/>
          </p:nvPr>
        </p:nvSpPr>
        <p:spPr>
          <a:xfrm>
            <a:off x="1286933" y="609600"/>
            <a:ext cx="8596668" cy="677334"/>
          </a:xfrm>
        </p:spPr>
        <p:txBody>
          <a:bodyPr/>
          <a:lstStyle/>
          <a:p>
            <a:r>
              <a:rPr lang="zh-CN" altLang="en-US" dirty="0" smtClean="0"/>
              <a:t>问题</a:t>
            </a:r>
            <a:r>
              <a:rPr lang="zh-CN" altLang="en-US" dirty="0"/>
              <a:t>分类</a:t>
            </a:r>
            <a:endParaRPr lang="en-US" dirty="0"/>
          </a:p>
        </p:txBody>
      </p:sp>
      <p:sp>
        <p:nvSpPr>
          <p:cNvPr id="12" name="Content Placeholder 2">
            <a:extLst>
              <a:ext uri="{FF2B5EF4-FFF2-40B4-BE49-F238E27FC236}">
                <a16:creationId xmlns:a16="http://schemas.microsoft.com/office/drawing/2014/main" id="{AE4373B5-1173-0049-9A51-B4F077BB707F}"/>
              </a:ext>
            </a:extLst>
          </p:cNvPr>
          <p:cNvSpPr>
            <a:spLocks noGrp="1"/>
          </p:cNvSpPr>
          <p:nvPr>
            <p:ph idx="1"/>
          </p:nvPr>
        </p:nvSpPr>
        <p:spPr>
          <a:xfrm>
            <a:off x="677334" y="2160589"/>
            <a:ext cx="8596668" cy="3880773"/>
          </a:xfrm>
        </p:spPr>
        <p:txBody>
          <a:bodyPr/>
          <a:lstStyle/>
          <a:p>
            <a:r>
              <a:rPr lang="zh-CN" altLang="en-US" dirty="0" smtClean="0">
                <a:latin typeface="SimSun" panose="02010600030101010101" pitchFamily="2" charset="-122"/>
                <a:ea typeface="SimSun" panose="02010600030101010101" pitchFamily="2" charset="-122"/>
              </a:rPr>
              <a:t>问题分类</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根据当前已有的医疗数据，</a:t>
            </a:r>
            <a:r>
              <a:rPr lang="zh-CN" altLang="en-US" dirty="0" smtClean="0">
                <a:latin typeface="SimSun" panose="02010600030101010101" pitchFamily="2" charset="-122"/>
                <a:ea typeface="SimSun" panose="02010600030101010101" pitchFamily="2" charset="-122"/>
              </a:rPr>
              <a:t>建立问题</a:t>
            </a:r>
            <a:r>
              <a:rPr lang="zh-CN" altLang="en-US" dirty="0">
                <a:latin typeface="SimSun" panose="02010600030101010101" pitchFamily="2" charset="-122"/>
                <a:ea typeface="SimSun" panose="02010600030101010101" pitchFamily="2" charset="-122"/>
              </a:rPr>
              <a:t>模板：包括某医疗机构某科室有哪些医生？、某行政区有特定医疗服务</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医保定点、艾滋病筛查等</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的医疗机构有哪些？、某医疗</a:t>
            </a:r>
            <a:r>
              <a:rPr lang="zh-CN" altLang="en-US" dirty="0" smtClean="0">
                <a:latin typeface="SimSun" panose="02010600030101010101" pitchFamily="2" charset="-122"/>
                <a:ea typeface="SimSun" panose="02010600030101010101" pitchFamily="2" charset="-122"/>
              </a:rPr>
              <a:t>机构有哪些违法信息？</a:t>
            </a:r>
            <a:r>
              <a:rPr lang="zh-CN" altLang="en-US" dirty="0">
                <a:latin typeface="SimSun" panose="02010600030101010101" pitchFamily="2" charset="-122"/>
                <a:ea typeface="SimSun" panose="02010600030101010101" pitchFamily="2" charset="-122"/>
              </a:rPr>
              <a:t> 、某医疗</a:t>
            </a:r>
            <a:r>
              <a:rPr lang="zh-CN" altLang="en-US" dirty="0" smtClean="0">
                <a:latin typeface="SimSun" panose="02010600030101010101" pitchFamily="2" charset="-122"/>
                <a:ea typeface="SimSun" panose="02010600030101010101" pitchFamily="2" charset="-122"/>
              </a:rPr>
              <a:t>机构的地址</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等级</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联系方式？等</a:t>
            </a:r>
            <a:endParaRPr lang="en-US" altLang="zh-CN" dirty="0" smtClean="0">
              <a:latin typeface="SimSun" panose="02010600030101010101" pitchFamily="2" charset="-122"/>
              <a:ea typeface="SimSun" panose="02010600030101010101" pitchFamily="2" charset="-122"/>
            </a:endParaRPr>
          </a:p>
          <a:p>
            <a:pPr lvl="1"/>
            <a:r>
              <a:rPr lang="zh-CN" altLang="en-US" dirty="0" smtClean="0">
                <a:latin typeface="SimSun" panose="02010600030101010101" pitchFamily="2" charset="-122"/>
                <a:ea typeface="SimSun" panose="02010600030101010101" pitchFamily="2" charset="-122"/>
              </a:rPr>
              <a:t>根据已有问题模板，构造问题集</a:t>
            </a:r>
            <a:endParaRPr lang="en-US" altLang="zh-CN" dirty="0" smtClean="0">
              <a:latin typeface="SimSun" panose="02010600030101010101" pitchFamily="2" charset="-122"/>
              <a:ea typeface="SimSun" panose="02010600030101010101" pitchFamily="2" charset="-122"/>
            </a:endParaRPr>
          </a:p>
          <a:p>
            <a:pPr lvl="1"/>
            <a:r>
              <a:rPr lang="zh-CN" altLang="en-US" dirty="0" smtClean="0">
                <a:latin typeface="SimSun" panose="02010600030101010101" pitchFamily="2" charset="-122"/>
                <a:ea typeface="SimSun" panose="02010600030101010101" pitchFamily="2" charset="-122"/>
              </a:rPr>
              <a:t>采用贝叶斯模型对问题集进行训练得到贝叶斯文本分类模型</a:t>
            </a:r>
            <a:endParaRPr lang="en-US" altLang="zh-CN" dirty="0" smtClean="0">
              <a:latin typeface="SimSun" panose="02010600030101010101" pitchFamily="2" charset="-122"/>
              <a:ea typeface="SimSun" panose="02010600030101010101" pitchFamily="2" charset="-122"/>
            </a:endParaRPr>
          </a:p>
          <a:p>
            <a:pPr lvl="1"/>
            <a:r>
              <a:rPr lang="zh-CN" altLang="en-US" dirty="0" smtClean="0">
                <a:latin typeface="SimSun" panose="02010600030101010101" pitchFamily="2" charset="-122"/>
                <a:ea typeface="SimSun" panose="02010600030101010101" pitchFamily="2" charset="-122"/>
              </a:rPr>
              <a:t>输入问题通过抽取获得医疗实体和关系</a:t>
            </a:r>
            <a:endParaRPr lang="en-US" altLang="zh-CN" dirty="0" smtClean="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对</a:t>
            </a:r>
            <a:r>
              <a:rPr lang="zh-CN" altLang="en-US" dirty="0" smtClean="0">
                <a:latin typeface="SimSun" panose="02010600030101010101" pitchFamily="2" charset="-122"/>
                <a:ea typeface="SimSun" panose="02010600030101010101" pitchFamily="2" charset="-122"/>
              </a:rPr>
              <a:t>实体和关系编码</a:t>
            </a:r>
            <a:r>
              <a:rPr lang="zh-CN" altLang="en-US" dirty="0">
                <a:latin typeface="SimSun" panose="02010600030101010101" pitchFamily="2" charset="-122"/>
                <a:ea typeface="SimSun" panose="02010600030101010101" pitchFamily="2" charset="-122"/>
              </a:rPr>
              <a:t>并</a:t>
            </a:r>
            <a:r>
              <a:rPr lang="zh-CN" altLang="en-US" dirty="0" smtClean="0">
                <a:latin typeface="SimSun" panose="02010600030101010101" pitchFamily="2" charset="-122"/>
                <a:ea typeface="SimSun" panose="02010600030101010101" pitchFamily="2" charset="-122"/>
              </a:rPr>
              <a:t>输入分类模型，得到问题分类</a:t>
            </a:r>
            <a:endParaRPr lang="en-US" altLang="zh-CN" dirty="0" smtClean="0">
              <a:latin typeface="SimSun" panose="02010600030101010101" pitchFamily="2" charset="-122"/>
              <a:ea typeface="SimSun" panose="02010600030101010101" pitchFamily="2" charset="-122"/>
            </a:endParaRPr>
          </a:p>
          <a:p>
            <a:pPr lvl="1"/>
            <a:endParaRPr lang="en-US" dirty="0"/>
          </a:p>
        </p:txBody>
      </p:sp>
    </p:spTree>
    <p:extLst>
      <p:ext uri="{BB962C8B-B14F-4D97-AF65-F5344CB8AC3E}">
        <p14:creationId xmlns:p14="http://schemas.microsoft.com/office/powerpoint/2010/main" val="41259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79AC-7105-BD47-8051-94FE499ADFC9}"/>
              </a:ext>
            </a:extLst>
          </p:cNvPr>
          <p:cNvSpPr>
            <a:spLocks noGrp="1"/>
          </p:cNvSpPr>
          <p:nvPr>
            <p:ph idx="1"/>
          </p:nvPr>
        </p:nvSpPr>
        <p:spPr>
          <a:xfrm>
            <a:off x="677334" y="2160589"/>
            <a:ext cx="8596668" cy="3880773"/>
          </a:xfrm>
        </p:spPr>
        <p:txBody>
          <a:bodyPr/>
          <a:lstStyle/>
          <a:p>
            <a:r>
              <a:rPr lang="zh-CN" altLang="en-US" dirty="0">
                <a:latin typeface="SimSun" panose="02010600030101010101" pitchFamily="2" charset="-122"/>
                <a:ea typeface="SimSun" panose="02010600030101010101" pitchFamily="2" charset="-122"/>
              </a:rPr>
              <a:t>本系统</a:t>
            </a:r>
            <a:r>
              <a:rPr lang="zh-CN" altLang="en-US" dirty="0" smtClean="0">
                <a:latin typeface="SimSun" panose="02010600030101010101" pitchFamily="2" charset="-122"/>
                <a:ea typeface="SimSun" panose="02010600030101010101" pitchFamily="2" charset="-122"/>
              </a:rPr>
              <a:t>使用</a:t>
            </a:r>
            <a:r>
              <a:rPr lang="en-US" altLang="zh-CN" dirty="0">
                <a:latin typeface="SimSun" panose="02010600030101010101" pitchFamily="2" charset="-122"/>
                <a:ea typeface="SimSun" panose="02010600030101010101" pitchFamily="2" charset="-122"/>
              </a:rPr>
              <a:t>C</a:t>
            </a:r>
            <a:r>
              <a:rPr lang="en-US" altLang="zh-CN" dirty="0" smtClean="0">
                <a:latin typeface="SimSun" panose="02010600030101010101" pitchFamily="2" charset="-122"/>
                <a:ea typeface="SimSun" panose="02010600030101010101" pitchFamily="2" charset="-122"/>
              </a:rPr>
              <a:t>ypher</a:t>
            </a:r>
            <a:r>
              <a:rPr lang="zh-CN" altLang="en-US" dirty="0">
                <a:latin typeface="SimSun" panose="02010600030101010101" pitchFamily="2" charset="-122"/>
                <a:ea typeface="SimSun" panose="02010600030101010101" pitchFamily="2" charset="-122"/>
              </a:rPr>
              <a:t>语言在图</a:t>
            </a:r>
            <a:r>
              <a:rPr lang="zh-CN" altLang="en-US" dirty="0" smtClean="0">
                <a:latin typeface="SimSun" panose="02010600030101010101" pitchFamily="2" charset="-122"/>
                <a:ea typeface="SimSun" panose="02010600030101010101" pitchFamily="2" charset="-122"/>
              </a:rPr>
              <a:t>数据库</a:t>
            </a:r>
            <a:r>
              <a:rPr lang="en-US" altLang="zh-CN" dirty="0">
                <a:latin typeface="SimSun" panose="02010600030101010101" pitchFamily="2" charset="-122"/>
                <a:ea typeface="SimSun" panose="02010600030101010101" pitchFamily="2" charset="-122"/>
              </a:rPr>
              <a:t>N</a:t>
            </a:r>
            <a:r>
              <a:rPr lang="en-US" altLang="zh-CN" dirty="0" smtClean="0">
                <a:latin typeface="SimSun" panose="02010600030101010101" pitchFamily="2" charset="-122"/>
                <a:ea typeface="SimSun" panose="02010600030101010101" pitchFamily="2" charset="-122"/>
              </a:rPr>
              <a:t>eo4j</a:t>
            </a:r>
            <a:r>
              <a:rPr lang="zh-CN" altLang="en-US" dirty="0">
                <a:latin typeface="SimSun" panose="02010600030101010101" pitchFamily="2" charset="-122"/>
                <a:ea typeface="SimSun" panose="02010600030101010101" pitchFamily="2" charset="-122"/>
              </a:rPr>
              <a:t>中查询</a:t>
            </a:r>
            <a:r>
              <a:rPr lang="zh-CN" altLang="en-US" dirty="0" smtClean="0">
                <a:latin typeface="SimSun" panose="02010600030101010101" pitchFamily="2" charset="-122"/>
                <a:ea typeface="SimSun" panose="02010600030101010101" pitchFamily="2" charset="-122"/>
              </a:rPr>
              <a:t>答案</a:t>
            </a:r>
            <a:endParaRPr lang="en-US" altLang="zh-CN" dirty="0" smtClean="0">
              <a:latin typeface="SimSun" panose="02010600030101010101" pitchFamily="2" charset="-122"/>
              <a:ea typeface="SimSun" panose="02010600030101010101" pitchFamily="2" charset="-122"/>
            </a:endParaRPr>
          </a:p>
          <a:p>
            <a:pPr lvl="1"/>
            <a:r>
              <a:rPr lang="zh-CN" altLang="en-US" dirty="0" smtClean="0">
                <a:latin typeface="SimSun" panose="02010600030101010101" pitchFamily="2" charset="-122"/>
                <a:ea typeface="SimSun" panose="02010600030101010101" pitchFamily="2" charset="-122"/>
              </a:rPr>
              <a:t>结合</a:t>
            </a:r>
            <a:r>
              <a:rPr lang="zh-CN" altLang="en-US" dirty="0">
                <a:latin typeface="SimSun" panose="02010600030101010101" pitchFamily="2" charset="-122"/>
                <a:ea typeface="SimSun" panose="02010600030101010101" pitchFamily="2" charset="-122"/>
              </a:rPr>
              <a:t>问题实体</a:t>
            </a:r>
            <a:r>
              <a:rPr lang="zh-CN" altLang="en-US" dirty="0">
                <a:latin typeface="SimSun" panose="02010600030101010101" pitchFamily="2" charset="-122"/>
                <a:ea typeface="SimSun" panose="02010600030101010101" pitchFamily="2" charset="-122"/>
              </a:rPr>
              <a:t>和问题模板索引，生成</a:t>
            </a:r>
            <a:r>
              <a:rPr lang="en-US" altLang="zh-CN" dirty="0">
                <a:latin typeface="SimSun" panose="02010600030101010101" pitchFamily="2" charset="-122"/>
                <a:ea typeface="SimSun" panose="02010600030101010101" pitchFamily="2" charset="-122"/>
              </a:rPr>
              <a:t>Cypher</a:t>
            </a:r>
            <a:r>
              <a:rPr lang="zh-CN" altLang="en-US" dirty="0">
                <a:latin typeface="SimSun" panose="02010600030101010101" pitchFamily="2" charset="-122"/>
                <a:ea typeface="SimSun" panose="02010600030101010101" pitchFamily="2" charset="-122"/>
              </a:rPr>
              <a:t>查询语句</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通过</a:t>
            </a:r>
            <a:r>
              <a:rPr lang="en-US" altLang="zh-CN" dirty="0">
                <a:latin typeface="SimSun" panose="02010600030101010101" pitchFamily="2" charset="-122"/>
                <a:ea typeface="SimSun" panose="02010600030101010101" pitchFamily="2" charset="-122"/>
              </a:rPr>
              <a:t>py2neo</a:t>
            </a:r>
            <a:r>
              <a:rPr lang="zh-CN" altLang="en-US" dirty="0">
                <a:latin typeface="SimSun" panose="02010600030101010101" pitchFamily="2" charset="-122"/>
                <a:ea typeface="SimSun" panose="02010600030101010101" pitchFamily="2" charset="-122"/>
              </a:rPr>
              <a:t>工具连接</a:t>
            </a:r>
            <a:r>
              <a:rPr lang="en-US" altLang="zh-CN" dirty="0">
                <a:latin typeface="SimSun" panose="02010600030101010101" pitchFamily="2" charset="-122"/>
                <a:ea typeface="SimSun" panose="02010600030101010101" pitchFamily="2" charset="-122"/>
              </a:rPr>
              <a:t>neo4j</a:t>
            </a:r>
            <a:r>
              <a:rPr lang="zh-CN" altLang="en-US" dirty="0">
                <a:latin typeface="SimSun" panose="02010600030101010101" pitchFamily="2" charset="-122"/>
                <a:ea typeface="SimSun" panose="02010600030101010101" pitchFamily="2" charset="-122"/>
              </a:rPr>
              <a:t>图数据</a:t>
            </a:r>
            <a:r>
              <a:rPr lang="zh-CN" altLang="en-US" dirty="0" smtClean="0">
                <a:latin typeface="SimSun" panose="02010600030101010101" pitchFamily="2" charset="-122"/>
                <a:ea typeface="SimSun" panose="02010600030101010101" pitchFamily="2" charset="-122"/>
              </a:rPr>
              <a:t>库检索</a:t>
            </a:r>
            <a:endParaRPr lang="en-US" altLang="zh-CN" dirty="0">
              <a:latin typeface="SimSun" panose="02010600030101010101" pitchFamily="2" charset="-122"/>
              <a:ea typeface="SimSun" panose="02010600030101010101" pitchFamily="2" charset="-122"/>
            </a:endParaRPr>
          </a:p>
          <a:p>
            <a:pPr lvl="1"/>
            <a:r>
              <a:rPr lang="zh-CN" altLang="en-US" dirty="0" smtClean="0">
                <a:latin typeface="SimSun" panose="02010600030101010101" pitchFamily="2" charset="-122"/>
                <a:ea typeface="SimSun" panose="02010600030101010101" pitchFamily="2" charset="-122"/>
              </a:rPr>
              <a:t>答案生成</a:t>
            </a:r>
            <a:endParaRPr lang="en-US" altLang="zh-CN" dirty="0">
              <a:latin typeface="SimSun" panose="02010600030101010101" pitchFamily="2" charset="-122"/>
              <a:ea typeface="SimSun" panose="02010600030101010101" pitchFamily="2" charset="-122"/>
            </a:endParaRPr>
          </a:p>
          <a:p>
            <a:pPr lvl="1"/>
            <a:endParaRPr lang="en-AU" altLang="zh-CN" dirty="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p:txBody>
      </p:sp>
      <p:sp>
        <p:nvSpPr>
          <p:cNvPr id="4" name="Title 1">
            <a:extLst>
              <a:ext uri="{FF2B5EF4-FFF2-40B4-BE49-F238E27FC236}">
                <a16:creationId xmlns:a16="http://schemas.microsoft.com/office/drawing/2014/main" id="{3E7AE63E-3E82-034E-AFBE-BE3BAE3E5427}"/>
              </a:ext>
            </a:extLst>
          </p:cNvPr>
          <p:cNvSpPr txBox="1">
            <a:spLocks/>
          </p:cNvSpPr>
          <p:nvPr/>
        </p:nvSpPr>
        <p:spPr>
          <a:xfrm>
            <a:off x="1286933"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基于知识图谱的查询</a:t>
            </a:r>
            <a:endParaRPr lang="en-US" dirty="0"/>
          </a:p>
        </p:txBody>
      </p:sp>
    </p:spTree>
    <p:extLst>
      <p:ext uri="{BB962C8B-B14F-4D97-AF65-F5344CB8AC3E}">
        <p14:creationId xmlns:p14="http://schemas.microsoft.com/office/powerpoint/2010/main" val="348214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373B5-1173-0049-9A51-B4F077BB707F}"/>
              </a:ext>
            </a:extLst>
          </p:cNvPr>
          <p:cNvSpPr>
            <a:spLocks noGrp="1"/>
          </p:cNvSpPr>
          <p:nvPr>
            <p:ph idx="1"/>
          </p:nvPr>
        </p:nvSpPr>
        <p:spPr>
          <a:xfrm>
            <a:off x="677334" y="1578771"/>
            <a:ext cx="8596668" cy="4462592"/>
          </a:xfrm>
        </p:spPr>
        <p:txBody>
          <a:bodyPr/>
          <a:lstStyle/>
          <a:p>
            <a:r>
              <a:rPr lang="zh-CN" altLang="en-US" dirty="0">
                <a:latin typeface="SimSun" panose="02010600030101010101" pitchFamily="2" charset="-122"/>
                <a:ea typeface="SimSun" panose="02010600030101010101" pitchFamily="2" charset="-122"/>
              </a:rPr>
              <a:t>问答</a:t>
            </a:r>
            <a:r>
              <a:rPr lang="zh-CN" altLang="en-US" dirty="0">
                <a:latin typeface="SimSun" panose="02010600030101010101" pitchFamily="2" charset="-122"/>
                <a:ea typeface="SimSun" panose="02010600030101010101" pitchFamily="2" charset="-122"/>
              </a:rPr>
              <a:t>结果示例</a:t>
            </a:r>
            <a:r>
              <a:rPr lang="en-US" altLang="zh-CN" dirty="0">
                <a:latin typeface="SimSun" panose="02010600030101010101" pitchFamily="2" charset="-122"/>
                <a:ea typeface="SimSun" panose="02010600030101010101" pitchFamily="2" charset="-122"/>
              </a:rPr>
              <a:t>1</a:t>
            </a:r>
          </a:p>
          <a:p>
            <a:pPr lvl="1"/>
            <a:r>
              <a:rPr lang="zh-CN" altLang="en-US" dirty="0">
                <a:latin typeface="SimSun" panose="02010600030101010101" pitchFamily="2" charset="-122"/>
                <a:ea typeface="SimSun" panose="02010600030101010101" pitchFamily="2" charset="-122"/>
              </a:rPr>
              <a:t>问题：宝安区有哪些工伤医疗医院？</a:t>
            </a:r>
            <a:endParaRPr lang="en-US" altLang="zh-CN" dirty="0">
              <a:latin typeface="SimSun" panose="02010600030101010101" pitchFamily="2" charset="-122"/>
              <a:ea typeface="SimSun" panose="02010600030101010101" pitchFamily="2" charset="-122"/>
            </a:endParaRPr>
          </a:p>
          <a:p>
            <a:pPr lvl="1"/>
            <a:endParaRPr lang="en-US" altLang="zh-CN" dirty="0"/>
          </a:p>
          <a:p>
            <a:pPr lvl="1"/>
            <a:endParaRPr lang="en-US" altLang="zh-CN" dirty="0" smtClean="0"/>
          </a:p>
          <a:p>
            <a:pPr lvl="1"/>
            <a:endParaRPr lang="en-US" altLang="zh-CN" dirty="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endParaRPr lang="en-US" altLang="zh-CN" dirty="0" smtClean="0"/>
          </a:p>
        </p:txBody>
      </p:sp>
      <p:sp>
        <p:nvSpPr>
          <p:cNvPr id="6" name="Title 1">
            <a:extLst>
              <a:ext uri="{FF2B5EF4-FFF2-40B4-BE49-F238E27FC236}">
                <a16:creationId xmlns:a16="http://schemas.microsoft.com/office/drawing/2014/main" id="{DEA3810E-C3A5-8145-ABA6-0FB880150471}"/>
              </a:ext>
            </a:extLst>
          </p:cNvPr>
          <p:cNvSpPr txBox="1">
            <a:spLocks/>
          </p:cNvSpPr>
          <p:nvPr/>
        </p:nvSpPr>
        <p:spPr>
          <a:xfrm>
            <a:off x="1286933" y="609600"/>
            <a:ext cx="8596668" cy="7758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问答</a:t>
            </a:r>
            <a:r>
              <a:rPr lang="zh-CN" altLang="en-US" dirty="0" smtClean="0"/>
              <a:t>结果示例</a:t>
            </a:r>
            <a:endParaRPr lang="en-AU" altLang="zh-CN" dirty="0"/>
          </a:p>
          <a:p>
            <a:endParaRPr lang="en-US" dirty="0"/>
          </a:p>
        </p:txBody>
      </p:sp>
      <p:pic>
        <p:nvPicPr>
          <p:cNvPr id="9" name="图片 8"/>
          <p:cNvPicPr>
            <a:picLocks noChangeAspect="1"/>
          </p:cNvPicPr>
          <p:nvPr/>
        </p:nvPicPr>
        <p:blipFill>
          <a:blip r:embed="rId2"/>
          <a:stretch>
            <a:fillRect/>
          </a:stretch>
        </p:blipFill>
        <p:spPr>
          <a:xfrm>
            <a:off x="1286933" y="2564823"/>
            <a:ext cx="4476750" cy="2171700"/>
          </a:xfrm>
          <a:prstGeom prst="rect">
            <a:avLst/>
          </a:prstGeom>
        </p:spPr>
      </p:pic>
    </p:spTree>
    <p:extLst>
      <p:ext uri="{BB962C8B-B14F-4D97-AF65-F5344CB8AC3E}">
        <p14:creationId xmlns:p14="http://schemas.microsoft.com/office/powerpoint/2010/main" val="227770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373B5-1173-0049-9A51-B4F077BB707F}"/>
              </a:ext>
            </a:extLst>
          </p:cNvPr>
          <p:cNvSpPr>
            <a:spLocks noGrp="1"/>
          </p:cNvSpPr>
          <p:nvPr>
            <p:ph idx="1"/>
          </p:nvPr>
        </p:nvSpPr>
        <p:spPr>
          <a:xfrm>
            <a:off x="677334" y="1578771"/>
            <a:ext cx="8596668" cy="4462592"/>
          </a:xfrm>
        </p:spPr>
        <p:txBody>
          <a:bodyPr/>
          <a:lstStyle/>
          <a:p>
            <a:r>
              <a:rPr lang="zh-CN" altLang="en-US" dirty="0">
                <a:latin typeface="SimSun" panose="02010600030101010101" pitchFamily="2" charset="-122"/>
                <a:ea typeface="SimSun" panose="02010600030101010101" pitchFamily="2" charset="-122"/>
              </a:rPr>
              <a:t>问答</a:t>
            </a:r>
            <a:r>
              <a:rPr lang="zh-CN" altLang="en-US" dirty="0">
                <a:latin typeface="SimSun" panose="02010600030101010101" pitchFamily="2" charset="-122"/>
                <a:ea typeface="SimSun" panose="02010600030101010101" pitchFamily="2" charset="-122"/>
              </a:rPr>
              <a:t>结果示例</a:t>
            </a:r>
            <a:r>
              <a:rPr lang="en-US" altLang="zh-CN" dirty="0">
                <a:latin typeface="SimSun" panose="02010600030101010101" pitchFamily="2" charset="-122"/>
                <a:ea typeface="SimSun" panose="02010600030101010101" pitchFamily="2" charset="-122"/>
              </a:rPr>
              <a:t>2</a:t>
            </a:r>
          </a:p>
          <a:p>
            <a:pPr lvl="1"/>
            <a:r>
              <a:rPr lang="zh-CN" altLang="en-US" dirty="0">
                <a:latin typeface="SimSun" panose="02010600030101010101" pitchFamily="2" charset="-122"/>
                <a:ea typeface="SimSun" panose="02010600030101010101" pitchFamily="2" charset="-122"/>
              </a:rPr>
              <a:t>问题：深圳流花医院的外科有哪些医生？</a:t>
            </a:r>
            <a:endParaRPr lang="en-US" altLang="zh-CN" dirty="0">
              <a:latin typeface="SimSun" panose="02010600030101010101" pitchFamily="2" charset="-122"/>
              <a:ea typeface="SimSun" panose="02010600030101010101" pitchFamily="2" charset="-122"/>
            </a:endParaRPr>
          </a:p>
          <a:p>
            <a:pPr lvl="1"/>
            <a:endParaRPr lang="en-US" altLang="zh-CN" dirty="0" smtClean="0"/>
          </a:p>
          <a:p>
            <a:pPr lvl="1"/>
            <a:endParaRPr lang="en-US" altLang="zh-CN" dirty="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endParaRPr lang="en-US" altLang="zh-CN" dirty="0" smtClean="0"/>
          </a:p>
        </p:txBody>
      </p:sp>
      <p:sp>
        <p:nvSpPr>
          <p:cNvPr id="6" name="Title 1">
            <a:extLst>
              <a:ext uri="{FF2B5EF4-FFF2-40B4-BE49-F238E27FC236}">
                <a16:creationId xmlns:a16="http://schemas.microsoft.com/office/drawing/2014/main" id="{DEA3810E-C3A5-8145-ABA6-0FB880150471}"/>
              </a:ext>
            </a:extLst>
          </p:cNvPr>
          <p:cNvSpPr txBox="1">
            <a:spLocks/>
          </p:cNvSpPr>
          <p:nvPr/>
        </p:nvSpPr>
        <p:spPr>
          <a:xfrm>
            <a:off x="1286933" y="609600"/>
            <a:ext cx="8596668" cy="9691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问答</a:t>
            </a:r>
            <a:r>
              <a:rPr lang="zh-CN" altLang="en-US" dirty="0" smtClean="0"/>
              <a:t>结果示例</a:t>
            </a:r>
            <a:endParaRPr lang="en-AU" altLang="zh-CN" dirty="0"/>
          </a:p>
          <a:p>
            <a:pPr marL="342900" indent="-342900">
              <a:spcBef>
                <a:spcPts val="1000"/>
              </a:spcBef>
              <a:buClr>
                <a:schemeClr val="accent1"/>
              </a:buClr>
              <a:buSzPct val="80000"/>
              <a:buFont typeface="Wingdings 3" charset="2"/>
              <a:buChar char=""/>
            </a:pPr>
            <a:endParaRPr lang="en-US" sz="1800" dirty="0">
              <a:solidFill>
                <a:schemeClr val="tx1">
                  <a:lumMod val="75000"/>
                  <a:lumOff val="25000"/>
                </a:schemeClr>
              </a:solidFill>
              <a:latin typeface="SimSun" panose="02010600030101010101" pitchFamily="2" charset="-122"/>
              <a:ea typeface="SimSun" panose="02010600030101010101" pitchFamily="2" charset="-122"/>
              <a:cs typeface="+mn-cs"/>
            </a:endParaRPr>
          </a:p>
        </p:txBody>
      </p:sp>
      <p:pic>
        <p:nvPicPr>
          <p:cNvPr id="2" name="图片 1"/>
          <p:cNvPicPr>
            <a:picLocks noChangeAspect="1"/>
          </p:cNvPicPr>
          <p:nvPr/>
        </p:nvPicPr>
        <p:blipFill>
          <a:blip r:embed="rId2"/>
          <a:stretch>
            <a:fillRect/>
          </a:stretch>
        </p:blipFill>
        <p:spPr>
          <a:xfrm>
            <a:off x="1251392" y="2533939"/>
            <a:ext cx="4333875" cy="2381250"/>
          </a:xfrm>
          <a:prstGeom prst="rect">
            <a:avLst/>
          </a:prstGeom>
        </p:spPr>
      </p:pic>
    </p:spTree>
    <p:extLst>
      <p:ext uri="{BB962C8B-B14F-4D97-AF65-F5344CB8AC3E}">
        <p14:creationId xmlns:p14="http://schemas.microsoft.com/office/powerpoint/2010/main" val="158170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373B5-1173-0049-9A51-B4F077BB707F}"/>
              </a:ext>
            </a:extLst>
          </p:cNvPr>
          <p:cNvSpPr>
            <a:spLocks noGrp="1"/>
          </p:cNvSpPr>
          <p:nvPr>
            <p:ph idx="1"/>
          </p:nvPr>
        </p:nvSpPr>
        <p:spPr>
          <a:xfrm>
            <a:off x="677334" y="1578771"/>
            <a:ext cx="8596668" cy="4462592"/>
          </a:xfrm>
        </p:spPr>
        <p:txBody>
          <a:bodyPr/>
          <a:lstStyle/>
          <a:p>
            <a:r>
              <a:rPr lang="zh-CN" altLang="en-US" dirty="0">
                <a:latin typeface="SimSun" panose="02010600030101010101" pitchFamily="2" charset="-122"/>
                <a:ea typeface="SimSun" panose="02010600030101010101" pitchFamily="2" charset="-122"/>
              </a:rPr>
              <a:t>问答</a:t>
            </a:r>
            <a:r>
              <a:rPr lang="zh-CN" altLang="en-US" dirty="0">
                <a:latin typeface="SimSun" panose="02010600030101010101" pitchFamily="2" charset="-122"/>
                <a:ea typeface="SimSun" panose="02010600030101010101" pitchFamily="2" charset="-122"/>
              </a:rPr>
              <a:t>结果示例</a:t>
            </a:r>
            <a:r>
              <a:rPr lang="en-US" altLang="zh-CN" dirty="0">
                <a:latin typeface="SimSun" panose="02010600030101010101" pitchFamily="2" charset="-122"/>
                <a:ea typeface="SimSun" panose="02010600030101010101" pitchFamily="2" charset="-122"/>
              </a:rPr>
              <a:t>3</a:t>
            </a:r>
          </a:p>
          <a:p>
            <a:pPr lvl="1"/>
            <a:r>
              <a:rPr lang="zh-CN" altLang="en-US" dirty="0">
                <a:latin typeface="SimSun" panose="02010600030101010101" pitchFamily="2" charset="-122"/>
                <a:ea typeface="SimSun" panose="02010600030101010101" pitchFamily="2" charset="-122"/>
              </a:rPr>
              <a:t>深圳和平医院的地址？</a:t>
            </a:r>
            <a:endParaRPr lang="en-US" altLang="zh-CN" dirty="0">
              <a:latin typeface="SimSun" panose="02010600030101010101" pitchFamily="2" charset="-122"/>
              <a:ea typeface="SimSun" panose="02010600030101010101" pitchFamily="2" charset="-122"/>
            </a:endParaRPr>
          </a:p>
          <a:p>
            <a:endParaRPr lang="en-US" altLang="zh-CN" dirty="0" smtClean="0"/>
          </a:p>
        </p:txBody>
      </p:sp>
      <p:sp>
        <p:nvSpPr>
          <p:cNvPr id="6" name="Title 1">
            <a:extLst>
              <a:ext uri="{FF2B5EF4-FFF2-40B4-BE49-F238E27FC236}">
                <a16:creationId xmlns:a16="http://schemas.microsoft.com/office/drawing/2014/main" id="{DEA3810E-C3A5-8145-ABA6-0FB880150471}"/>
              </a:ext>
            </a:extLst>
          </p:cNvPr>
          <p:cNvSpPr txBox="1">
            <a:spLocks/>
          </p:cNvSpPr>
          <p:nvPr/>
        </p:nvSpPr>
        <p:spPr>
          <a:xfrm>
            <a:off x="1286933" y="609600"/>
            <a:ext cx="8596668" cy="9691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问答</a:t>
            </a:r>
            <a:r>
              <a:rPr lang="zh-CN" altLang="en-US" dirty="0" smtClean="0"/>
              <a:t>结果示例</a:t>
            </a:r>
            <a:endParaRPr lang="en-AU" altLang="zh-CN" dirty="0"/>
          </a:p>
          <a:p>
            <a:endParaRPr lang="en-US" dirty="0"/>
          </a:p>
        </p:txBody>
      </p:sp>
      <p:pic>
        <p:nvPicPr>
          <p:cNvPr id="2" name="图片 1"/>
          <p:cNvPicPr>
            <a:picLocks noChangeAspect="1"/>
          </p:cNvPicPr>
          <p:nvPr/>
        </p:nvPicPr>
        <p:blipFill>
          <a:blip r:embed="rId2"/>
          <a:stretch>
            <a:fillRect/>
          </a:stretch>
        </p:blipFill>
        <p:spPr>
          <a:xfrm>
            <a:off x="1286933" y="2466974"/>
            <a:ext cx="3781425" cy="962025"/>
          </a:xfrm>
          <a:prstGeom prst="rect">
            <a:avLst/>
          </a:prstGeom>
        </p:spPr>
      </p:pic>
    </p:spTree>
    <p:extLst>
      <p:ext uri="{BB962C8B-B14F-4D97-AF65-F5344CB8AC3E}">
        <p14:creationId xmlns:p14="http://schemas.microsoft.com/office/powerpoint/2010/main" val="50784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23FAF-F9A6-2848-997E-D3EFECED5D52}"/>
              </a:ext>
            </a:extLst>
          </p:cNvPr>
          <p:cNvSpPr>
            <a:spLocks noGrp="1"/>
          </p:cNvSpPr>
          <p:nvPr>
            <p:ph type="title"/>
          </p:nvPr>
        </p:nvSpPr>
        <p:spPr>
          <a:xfrm>
            <a:off x="652481" y="1382486"/>
            <a:ext cx="3547581" cy="4093028"/>
          </a:xfrm>
        </p:spPr>
        <p:txBody>
          <a:bodyPr anchor="ctr">
            <a:normAutofit/>
          </a:bodyPr>
          <a:lstStyle/>
          <a:p>
            <a:r>
              <a:rPr lang="en-US" altLang="zh-CN" sz="4400"/>
              <a:t>Agenda</a:t>
            </a:r>
            <a:endParaRPr lang="en-US"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73F1D93-34C6-4489-8586-1298088F6EF1}"/>
              </a:ext>
            </a:extLst>
          </p:cNvPr>
          <p:cNvGraphicFramePr>
            <a:graphicFrameLocks noGrp="1"/>
          </p:cNvGraphicFramePr>
          <p:nvPr>
            <p:ph idx="1"/>
            <p:extLst>
              <p:ext uri="{D42A27DB-BD31-4B8C-83A1-F6EECF244321}">
                <p14:modId xmlns:p14="http://schemas.microsoft.com/office/powerpoint/2010/main" val="268646535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88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1FD9E-41B4-554C-A6FC-2D7AA0CDCC54}"/>
              </a:ext>
            </a:extLst>
          </p:cNvPr>
          <p:cNvSpPr>
            <a:spLocks noGrp="1"/>
          </p:cNvSpPr>
          <p:nvPr>
            <p:ph type="title"/>
          </p:nvPr>
        </p:nvSpPr>
        <p:spPr>
          <a:xfrm>
            <a:off x="1286933" y="609600"/>
            <a:ext cx="10197494" cy="1099457"/>
          </a:xfrm>
        </p:spPr>
        <p:txBody>
          <a:bodyPr>
            <a:normAutofit/>
          </a:bodyPr>
          <a:lstStyle/>
          <a:p>
            <a:r>
              <a:rPr lang="zh-CN" altLang="en-US" dirty="0"/>
              <a:t>医疗行业的发展趋势</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D27EE6D3-FE95-FB41-9C13-97DD9F8C19C7}"/>
              </a:ext>
            </a:extLst>
          </p:cNvPr>
          <p:cNvGraphicFramePr>
            <a:graphicFrameLocks noGrp="1"/>
          </p:cNvGraphicFramePr>
          <p:nvPr>
            <p:ph idx="1"/>
            <p:extLst>
              <p:ext uri="{D42A27DB-BD31-4B8C-83A1-F6EECF244321}">
                <p14:modId xmlns:p14="http://schemas.microsoft.com/office/powerpoint/2010/main" val="2911802874"/>
              </p:ext>
            </p:extLst>
          </p:nvPr>
        </p:nvGraphicFramePr>
        <p:xfrm>
          <a:off x="1286934" y="1948543"/>
          <a:ext cx="9257242" cy="392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51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701FD-4155-414F-A147-A9298BA740C4}"/>
              </a:ext>
            </a:extLst>
          </p:cNvPr>
          <p:cNvSpPr>
            <a:spLocks noGrp="1"/>
          </p:cNvSpPr>
          <p:nvPr>
            <p:ph type="title"/>
          </p:nvPr>
        </p:nvSpPr>
        <p:spPr>
          <a:xfrm>
            <a:off x="1286933" y="609600"/>
            <a:ext cx="10197494" cy="1099457"/>
          </a:xfrm>
        </p:spPr>
        <p:txBody>
          <a:bodyPr>
            <a:normAutofit/>
          </a:bodyPr>
          <a:lstStyle/>
          <a:p>
            <a:r>
              <a:rPr lang="zh-CN" altLang="en-US" dirty="0"/>
              <a:t>医疗行业面临的挑战</a:t>
            </a:r>
            <a:endParaRPr lang="en-US"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FCEC5F7-8598-45AA-8109-5D939BA6F51A}"/>
              </a:ext>
            </a:extLst>
          </p:cNvPr>
          <p:cNvGraphicFramePr>
            <a:graphicFrameLocks noGrp="1"/>
          </p:cNvGraphicFramePr>
          <p:nvPr>
            <p:ph idx="1"/>
            <p:extLst>
              <p:ext uri="{D42A27DB-BD31-4B8C-83A1-F6EECF244321}">
                <p14:modId xmlns:p14="http://schemas.microsoft.com/office/powerpoint/2010/main" val="37815039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9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701FD-4155-414F-A147-A9298BA740C4}"/>
              </a:ext>
            </a:extLst>
          </p:cNvPr>
          <p:cNvSpPr>
            <a:spLocks noGrp="1"/>
          </p:cNvSpPr>
          <p:nvPr>
            <p:ph type="title"/>
          </p:nvPr>
        </p:nvSpPr>
        <p:spPr>
          <a:xfrm>
            <a:off x="1286933" y="609600"/>
            <a:ext cx="10197494" cy="1099457"/>
          </a:xfrm>
        </p:spPr>
        <p:txBody>
          <a:bodyPr>
            <a:normAutofit/>
          </a:bodyPr>
          <a:lstStyle/>
          <a:p>
            <a:r>
              <a:rPr lang="zh-CN" altLang="en-US"/>
              <a:t>医疗问答系统</a:t>
            </a:r>
            <a:endParaRPr lang="en-US"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2588B697-52EA-624B-83F0-509D61376812}"/>
              </a:ext>
            </a:extLst>
          </p:cNvPr>
          <p:cNvGraphicFramePr>
            <a:graphicFrameLocks noGrp="1"/>
          </p:cNvGraphicFramePr>
          <p:nvPr>
            <p:ph idx="1"/>
            <p:extLst>
              <p:ext uri="{D42A27DB-BD31-4B8C-83A1-F6EECF244321}">
                <p14:modId xmlns:p14="http://schemas.microsoft.com/office/powerpoint/2010/main" val="1860249700"/>
              </p:ext>
            </p:extLst>
          </p:nvPr>
        </p:nvGraphicFramePr>
        <p:xfrm>
          <a:off x="1286933" y="1709057"/>
          <a:ext cx="9949338" cy="457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2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39DBD8-9528-E041-B8B3-F87849011F31}"/>
              </a:ext>
            </a:extLst>
          </p:cNvPr>
          <p:cNvSpPr>
            <a:spLocks noGrp="1"/>
          </p:cNvSpPr>
          <p:nvPr>
            <p:ph type="title"/>
          </p:nvPr>
        </p:nvSpPr>
        <p:spPr>
          <a:xfrm>
            <a:off x="643467" y="816638"/>
            <a:ext cx="3367359" cy="5224724"/>
          </a:xfrm>
        </p:spPr>
        <p:txBody>
          <a:bodyPr anchor="ctr">
            <a:normAutofit/>
          </a:bodyPr>
          <a:lstStyle/>
          <a:p>
            <a:r>
              <a:rPr lang="en-US" dirty="0"/>
              <a:t>医疗问答系统</a:t>
            </a:r>
            <a:r>
              <a:rPr lang="zh-CN" altLang="en-US" dirty="0"/>
              <a:t>核心价值</a:t>
            </a:r>
            <a:r>
              <a:rPr lang="en-US" dirty="0">
                <a:latin typeface="SimSun" panose="02010600030101010101" pitchFamily="2" charset="-122"/>
                <a:ea typeface="SimSun" panose="02010600030101010101" pitchFamily="2" charset="-122"/>
              </a:rPr>
              <a:t/>
            </a:r>
            <a:br>
              <a:rPr lang="en-US" dirty="0">
                <a:latin typeface="SimSun" panose="02010600030101010101" pitchFamily="2" charset="-122"/>
                <a:ea typeface="SimSun" panose="02010600030101010101" pitchFamily="2" charset="-122"/>
              </a:rPr>
            </a:br>
            <a:endParaRPr lang="en-US" dirty="0"/>
          </a:p>
        </p:txBody>
      </p:sp>
      <p:sp>
        <p:nvSpPr>
          <p:cNvPr id="5" name="Content Placeholder 4">
            <a:extLst>
              <a:ext uri="{FF2B5EF4-FFF2-40B4-BE49-F238E27FC236}">
                <a16:creationId xmlns:a16="http://schemas.microsoft.com/office/drawing/2014/main" id="{E1FC005C-0718-3E41-9B36-FD3A8F70D1E8}"/>
              </a:ext>
            </a:extLst>
          </p:cNvPr>
          <p:cNvSpPr>
            <a:spLocks noGrp="1"/>
          </p:cNvSpPr>
          <p:nvPr>
            <p:ph idx="1"/>
          </p:nvPr>
        </p:nvSpPr>
        <p:spPr>
          <a:xfrm>
            <a:off x="4654295" y="816638"/>
            <a:ext cx="4619706" cy="5224724"/>
          </a:xfrm>
        </p:spPr>
        <p:txBody>
          <a:bodyPr anchor="ctr">
            <a:normAutofit/>
          </a:bodyPr>
          <a:lstStyle/>
          <a:p>
            <a:r>
              <a:rPr lang="zh-CN" altLang="en-US">
                <a:latin typeface="SimSun" panose="02010600030101010101" pitchFamily="2" charset="-122"/>
                <a:ea typeface="SimSun" panose="02010600030101010101" pitchFamily="2" charset="-122"/>
              </a:rPr>
              <a:t>实现正确的人在正确的时间获取正确的数据</a:t>
            </a:r>
            <a:endParaRPr lang="en-AU" altLang="zh-CN">
              <a:latin typeface="SimSun" panose="02010600030101010101" pitchFamily="2" charset="-122"/>
              <a:ea typeface="SimSun" panose="02010600030101010101" pitchFamily="2" charset="-122"/>
            </a:endParaRPr>
          </a:p>
          <a:p>
            <a:r>
              <a:rPr lang="zh-CN" altLang="en-US">
                <a:latin typeface="SimSun" panose="02010600030101010101" pitchFamily="2" charset="-122"/>
                <a:ea typeface="SimSun" panose="02010600030101010101" pitchFamily="2" charset="-122"/>
              </a:rPr>
              <a:t>大众可安全共享医疗信息，包括医疗机构的违法违规信息、医师护士执业信息等，以便获取医院的违规行为的事由以及处罚时间、医师护士执照时间等，辅助大众根据需求选择相应的医疗机构</a:t>
            </a:r>
            <a:endParaRPr lang="en-AU" altLang="zh-CN">
              <a:latin typeface="SimSun" panose="02010600030101010101" pitchFamily="2" charset="-122"/>
              <a:ea typeface="SimSun" panose="02010600030101010101" pitchFamily="2" charset="-122"/>
            </a:endParaRPr>
          </a:p>
          <a:p>
            <a:r>
              <a:rPr lang="zh-CN" altLang="en-US">
                <a:latin typeface="SimSun" panose="02010600030101010101" pitchFamily="2" charset="-122"/>
                <a:ea typeface="SimSun" panose="02010600030101010101" pitchFamily="2" charset="-122"/>
              </a:rPr>
              <a:t>基于知识图谱的医疗问答系统可帮助用户快速获取医疗机构等信息，有效地改善患者就诊体验，实现医疗服务减时间、减环节、减跑动次数</a:t>
            </a:r>
            <a:endParaRPr lang="en-US">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0806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Title 1">
            <a:extLst>
              <a:ext uri="{FF2B5EF4-FFF2-40B4-BE49-F238E27FC236}">
                <a16:creationId xmlns:a16="http://schemas.microsoft.com/office/drawing/2014/main" id="{077BC121-2352-7446-B303-55F93351E631}"/>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医疗问答系统解决方案</a:t>
            </a:r>
            <a:endParaRPr lang="en-US" dirty="0"/>
          </a:p>
        </p:txBody>
      </p:sp>
      <p:grpSp>
        <p:nvGrpSpPr>
          <p:cNvPr id="3" name="Group 2">
            <a:extLst>
              <a:ext uri="{FF2B5EF4-FFF2-40B4-BE49-F238E27FC236}">
                <a16:creationId xmlns:a16="http://schemas.microsoft.com/office/drawing/2014/main" id="{F8BAB367-0E16-5349-A041-766A2FBA5FA7}"/>
              </a:ext>
            </a:extLst>
          </p:cNvPr>
          <p:cNvGrpSpPr/>
          <p:nvPr/>
        </p:nvGrpSpPr>
        <p:grpSpPr>
          <a:xfrm>
            <a:off x="1048809" y="1622233"/>
            <a:ext cx="10281213" cy="4837546"/>
            <a:chOff x="1048809" y="1622233"/>
            <a:chExt cx="10281213" cy="4837546"/>
          </a:xfrm>
        </p:grpSpPr>
        <p:sp>
          <p:nvSpPr>
            <p:cNvPr id="11" name="Rectangle 10" descr="Office Worker">
              <a:extLst>
                <a:ext uri="{FF2B5EF4-FFF2-40B4-BE49-F238E27FC236}">
                  <a16:creationId xmlns:a16="http://schemas.microsoft.com/office/drawing/2014/main" id="{0565C6FB-A17B-4944-8860-9E2D00F53174}"/>
                </a:ext>
              </a:extLst>
            </p:cNvPr>
            <p:cNvSpPr/>
            <p:nvPr/>
          </p:nvSpPr>
          <p:spPr>
            <a:xfrm>
              <a:off x="1051428" y="2078974"/>
              <a:ext cx="576104" cy="576104"/>
            </a:xfrm>
            <a:prstGeom prst="rect">
              <a:avLst/>
            </a:prstGeom>
            <a: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2" name="Rounded Rectangle 11">
              <a:extLst>
                <a:ext uri="{FF2B5EF4-FFF2-40B4-BE49-F238E27FC236}">
                  <a16:creationId xmlns:a16="http://schemas.microsoft.com/office/drawing/2014/main" id="{ED481E62-07DE-084F-8C58-C533BB9D84BD}"/>
                </a:ext>
              </a:extLst>
            </p:cNvPr>
            <p:cNvSpPr/>
            <p:nvPr/>
          </p:nvSpPr>
          <p:spPr>
            <a:xfrm>
              <a:off x="2006072" y="2418183"/>
              <a:ext cx="1485900" cy="4737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SimSun" panose="02010600030101010101" pitchFamily="2" charset="-122"/>
                  <a:ea typeface="SimSun" panose="02010600030101010101" pitchFamily="2" charset="-122"/>
                </a:rPr>
                <a:t>人机交互</a:t>
              </a:r>
              <a:endParaRPr lang="en-US" dirty="0">
                <a:latin typeface="SimSun" panose="02010600030101010101" pitchFamily="2" charset="-122"/>
                <a:ea typeface="SimSun" panose="02010600030101010101" pitchFamily="2" charset="-122"/>
              </a:endParaRPr>
            </a:p>
          </p:txBody>
        </p:sp>
        <p:sp>
          <p:nvSpPr>
            <p:cNvPr id="13" name="TextBox 12">
              <a:extLst>
                <a:ext uri="{FF2B5EF4-FFF2-40B4-BE49-F238E27FC236}">
                  <a16:creationId xmlns:a16="http://schemas.microsoft.com/office/drawing/2014/main" id="{57863C97-18B0-A447-A59D-619B2C2107ED}"/>
                </a:ext>
              </a:extLst>
            </p:cNvPr>
            <p:cNvSpPr txBox="1"/>
            <p:nvPr/>
          </p:nvSpPr>
          <p:spPr>
            <a:xfrm>
              <a:off x="1048809" y="2707307"/>
              <a:ext cx="685800"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用户</a:t>
              </a:r>
              <a:endParaRPr lang="en-US" dirty="0">
                <a:latin typeface="SimSun" panose="02010600030101010101" pitchFamily="2" charset="-122"/>
                <a:ea typeface="SimSun" panose="02010600030101010101" pitchFamily="2" charset="-122"/>
              </a:endParaRPr>
            </a:p>
          </p:txBody>
        </p:sp>
        <p:cxnSp>
          <p:nvCxnSpPr>
            <p:cNvPr id="14" name="Straight Arrow Connector 13">
              <a:extLst>
                <a:ext uri="{FF2B5EF4-FFF2-40B4-BE49-F238E27FC236}">
                  <a16:creationId xmlns:a16="http://schemas.microsoft.com/office/drawing/2014/main" id="{13D12253-AB94-154A-91E1-145E0E431E0C}"/>
                </a:ext>
              </a:extLst>
            </p:cNvPr>
            <p:cNvCxnSpPr>
              <a:cxnSpLocks/>
            </p:cNvCxnSpPr>
            <p:nvPr/>
          </p:nvCxnSpPr>
          <p:spPr>
            <a:xfrm>
              <a:off x="1048809" y="2707307"/>
              <a:ext cx="8572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Process 14">
              <a:extLst>
                <a:ext uri="{FF2B5EF4-FFF2-40B4-BE49-F238E27FC236}">
                  <a16:creationId xmlns:a16="http://schemas.microsoft.com/office/drawing/2014/main" id="{97B36227-C184-8D4A-ADD5-CDDFAC9DCCA7}"/>
                </a:ext>
              </a:extLst>
            </p:cNvPr>
            <p:cNvSpPr/>
            <p:nvPr/>
          </p:nvSpPr>
          <p:spPr>
            <a:xfrm>
              <a:off x="5573184" y="1622233"/>
              <a:ext cx="2457450" cy="285209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62C3234B-A997-9E4A-B7B9-5BF5B4A416CF}"/>
                </a:ext>
              </a:extLst>
            </p:cNvPr>
            <p:cNvSpPr/>
            <p:nvPr/>
          </p:nvSpPr>
          <p:spPr>
            <a:xfrm>
              <a:off x="6501872" y="2308255"/>
              <a:ext cx="1490663" cy="5289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SimSun" panose="02010600030101010101" pitchFamily="2" charset="-122"/>
                  <a:ea typeface="SimSun" panose="02010600030101010101" pitchFamily="2" charset="-122"/>
                </a:rPr>
                <a:t>医疗实体</a:t>
              </a:r>
              <a:r>
                <a:rPr lang="zh-CN" altLang="en-US" dirty="0">
                  <a:latin typeface="SimSun" panose="02010600030101010101" pitchFamily="2" charset="-122"/>
                  <a:ea typeface="SimSun" panose="02010600030101010101" pitchFamily="2" charset="-122"/>
                </a:rPr>
                <a:t>识别</a:t>
              </a:r>
              <a:endParaRPr lang="en-US" dirty="0">
                <a:latin typeface="SimSun" panose="02010600030101010101" pitchFamily="2" charset="-122"/>
                <a:ea typeface="SimSun" panose="02010600030101010101" pitchFamily="2" charset="-122"/>
              </a:endParaRPr>
            </a:p>
          </p:txBody>
        </p:sp>
        <p:sp>
          <p:nvSpPr>
            <p:cNvPr id="17" name="Rounded Rectangle 16">
              <a:extLst>
                <a:ext uri="{FF2B5EF4-FFF2-40B4-BE49-F238E27FC236}">
                  <a16:creationId xmlns:a16="http://schemas.microsoft.com/office/drawing/2014/main" id="{2D0A2168-CDA5-F146-A443-A16F7DA109E8}"/>
                </a:ext>
              </a:extLst>
            </p:cNvPr>
            <p:cNvSpPr/>
            <p:nvPr/>
          </p:nvSpPr>
          <p:spPr>
            <a:xfrm>
              <a:off x="6501871" y="3058084"/>
              <a:ext cx="1490663" cy="5289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SimSun" panose="02010600030101010101" pitchFamily="2" charset="-122"/>
                  <a:ea typeface="SimSun" panose="02010600030101010101" pitchFamily="2" charset="-122"/>
                </a:rPr>
                <a:t>问题分类</a:t>
              </a:r>
              <a:endParaRPr lang="en-US" dirty="0">
                <a:latin typeface="SimSun" panose="02010600030101010101" pitchFamily="2" charset="-122"/>
                <a:ea typeface="SimSun" panose="02010600030101010101" pitchFamily="2" charset="-122"/>
              </a:endParaRPr>
            </a:p>
          </p:txBody>
        </p:sp>
        <p:cxnSp>
          <p:nvCxnSpPr>
            <p:cNvPr id="18" name="Straight Connector 17">
              <a:extLst>
                <a:ext uri="{FF2B5EF4-FFF2-40B4-BE49-F238E27FC236}">
                  <a16:creationId xmlns:a16="http://schemas.microsoft.com/office/drawing/2014/main" id="{C0D867F7-4657-484F-9988-469B811FF5B7}"/>
                </a:ext>
              </a:extLst>
            </p:cNvPr>
            <p:cNvCxnSpPr>
              <a:cxnSpLocks/>
            </p:cNvCxnSpPr>
            <p:nvPr/>
          </p:nvCxnSpPr>
          <p:spPr>
            <a:xfrm>
              <a:off x="5558896" y="2207408"/>
              <a:ext cx="2457450"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E05AED84-ABEB-2046-A942-8DC6A92DB903}"/>
                </a:ext>
              </a:extLst>
            </p:cNvPr>
            <p:cNvSpPr txBox="1"/>
            <p:nvPr/>
          </p:nvSpPr>
          <p:spPr>
            <a:xfrm>
              <a:off x="6085636" y="1727657"/>
              <a:ext cx="1403970" cy="369332"/>
            </a:xfrm>
            <a:prstGeom prst="rect">
              <a:avLst/>
            </a:prstGeom>
            <a:noFill/>
          </p:spPr>
          <p:txBody>
            <a:bodyPr wrap="square" rtlCol="0">
              <a:spAutoFit/>
            </a:bodyPr>
            <a:lstStyle/>
            <a:p>
              <a:r>
                <a:rPr lang="en-US" altLang="zh-CN" dirty="0"/>
                <a:t>Web</a:t>
              </a:r>
              <a:r>
                <a:rPr lang="zh-CN" altLang="en-US" dirty="0"/>
                <a:t> </a:t>
              </a:r>
              <a:r>
                <a:rPr lang="en-US" altLang="zh-CN" dirty="0"/>
                <a:t>Server</a:t>
              </a:r>
              <a:endParaRPr lang="en-US" dirty="0"/>
            </a:p>
          </p:txBody>
        </p:sp>
        <p:sp>
          <p:nvSpPr>
            <p:cNvPr id="22" name="Rounded Rectangle 21">
              <a:extLst>
                <a:ext uri="{FF2B5EF4-FFF2-40B4-BE49-F238E27FC236}">
                  <a16:creationId xmlns:a16="http://schemas.microsoft.com/office/drawing/2014/main" id="{323DDE58-BCB6-B748-96C5-BCB464FEDD62}"/>
                </a:ext>
              </a:extLst>
            </p:cNvPr>
            <p:cNvSpPr/>
            <p:nvPr/>
          </p:nvSpPr>
          <p:spPr>
            <a:xfrm>
              <a:off x="6501871" y="3807913"/>
              <a:ext cx="1490663" cy="5289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SimSun" panose="02010600030101010101" pitchFamily="2" charset="-122"/>
                  <a:ea typeface="SimSun" panose="02010600030101010101" pitchFamily="2" charset="-122"/>
                </a:rPr>
                <a:t>Neo4j</a:t>
              </a:r>
              <a:r>
                <a:rPr lang="zh-CN" altLang="en-US" dirty="0">
                  <a:latin typeface="SimSun" panose="02010600030101010101" pitchFamily="2" charset="-122"/>
                  <a:ea typeface="SimSun" panose="02010600030101010101" pitchFamily="2" charset="-122"/>
                </a:rPr>
                <a:t>数据库的查询</a:t>
              </a:r>
              <a:endParaRPr lang="en-US" dirty="0">
                <a:latin typeface="SimSun" panose="02010600030101010101" pitchFamily="2" charset="-122"/>
                <a:ea typeface="SimSun" panose="02010600030101010101" pitchFamily="2" charset="-122"/>
              </a:endParaRPr>
            </a:p>
          </p:txBody>
        </p:sp>
        <p:sp>
          <p:nvSpPr>
            <p:cNvPr id="24" name="TextBox 23">
              <a:extLst>
                <a:ext uri="{FF2B5EF4-FFF2-40B4-BE49-F238E27FC236}">
                  <a16:creationId xmlns:a16="http://schemas.microsoft.com/office/drawing/2014/main" id="{AA3A8546-E001-2743-AFF0-CF17657E9DFF}"/>
                </a:ext>
              </a:extLst>
            </p:cNvPr>
            <p:cNvSpPr txBox="1"/>
            <p:nvPr/>
          </p:nvSpPr>
          <p:spPr>
            <a:xfrm>
              <a:off x="5854803" y="2837246"/>
              <a:ext cx="461665" cy="1195688"/>
            </a:xfrm>
            <a:prstGeom prst="rect">
              <a:avLst/>
            </a:prstGeom>
            <a:noFill/>
          </p:spPr>
          <p:txBody>
            <a:bodyPr vert="eaVert" wrap="square" rtlCol="0">
              <a:spAutoFit/>
            </a:bodyPr>
            <a:lstStyle/>
            <a:p>
              <a:r>
                <a:rPr lang="zh-CN" altLang="en-US" b="1" dirty="0">
                  <a:latin typeface="SimSun" panose="02010600030101010101" pitchFamily="2" charset="-122"/>
                  <a:ea typeface="SimSun" panose="02010600030101010101" pitchFamily="2" charset="-122"/>
                </a:rPr>
                <a:t>功能模块</a:t>
              </a:r>
              <a:endParaRPr lang="en-US" b="1" dirty="0">
                <a:latin typeface="SimSun" panose="02010600030101010101" pitchFamily="2" charset="-122"/>
                <a:ea typeface="SimSun" panose="02010600030101010101" pitchFamily="2" charset="-122"/>
              </a:endParaRPr>
            </a:p>
          </p:txBody>
        </p:sp>
        <p:cxnSp>
          <p:nvCxnSpPr>
            <p:cNvPr id="25" name="Straight Arrow Connector 24">
              <a:extLst>
                <a:ext uri="{FF2B5EF4-FFF2-40B4-BE49-F238E27FC236}">
                  <a16:creationId xmlns:a16="http://schemas.microsoft.com/office/drawing/2014/main" id="{B463193E-513A-0E45-BB7A-DC71DE49EB09}"/>
                </a:ext>
              </a:extLst>
            </p:cNvPr>
            <p:cNvCxnSpPr>
              <a:cxnSpLocks/>
            </p:cNvCxnSpPr>
            <p:nvPr/>
          </p:nvCxnSpPr>
          <p:spPr>
            <a:xfrm>
              <a:off x="3491972" y="2572750"/>
              <a:ext cx="20812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2E2E8AC-000E-0244-AF1C-79C7AD44313C}"/>
                </a:ext>
              </a:extLst>
            </p:cNvPr>
            <p:cNvCxnSpPr/>
            <p:nvPr/>
          </p:nvCxnSpPr>
          <p:spPr>
            <a:xfrm flipH="1">
              <a:off x="3491972" y="2707307"/>
              <a:ext cx="20812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774BB22-9623-F34D-8CAD-7FFB60B8D352}"/>
                </a:ext>
              </a:extLst>
            </p:cNvPr>
            <p:cNvSpPr txBox="1"/>
            <p:nvPr/>
          </p:nvSpPr>
          <p:spPr>
            <a:xfrm>
              <a:off x="3884884" y="2182360"/>
              <a:ext cx="1135935" cy="369332"/>
            </a:xfrm>
            <a:prstGeom prst="rect">
              <a:avLst/>
            </a:prstGeom>
            <a:noFill/>
          </p:spPr>
          <p:txBody>
            <a:bodyPr wrap="square" rtlCol="0">
              <a:spAutoFit/>
            </a:bodyPr>
            <a:lstStyle/>
            <a:p>
              <a:r>
                <a:rPr lang="zh-CN" altLang="en-AU" dirty="0">
                  <a:latin typeface="SimSun" panose="02010600030101010101" pitchFamily="2" charset="-122"/>
                  <a:ea typeface="SimSun" panose="02010600030101010101" pitchFamily="2" charset="-122"/>
                </a:rPr>
                <a:t>提出</a:t>
              </a:r>
              <a:r>
                <a:rPr lang="zh-CN" altLang="en-US" dirty="0">
                  <a:latin typeface="SimSun" panose="02010600030101010101" pitchFamily="2" charset="-122"/>
                  <a:ea typeface="SimSun" panose="02010600030101010101" pitchFamily="2" charset="-122"/>
                </a:rPr>
                <a:t>问题</a:t>
              </a:r>
              <a:endParaRPr lang="en-US" dirty="0">
                <a:latin typeface="SimSun" panose="02010600030101010101" pitchFamily="2" charset="-122"/>
                <a:ea typeface="SimSun" panose="02010600030101010101" pitchFamily="2" charset="-122"/>
              </a:endParaRPr>
            </a:p>
          </p:txBody>
        </p:sp>
        <p:sp>
          <p:nvSpPr>
            <p:cNvPr id="28" name="TextBox 27">
              <a:extLst>
                <a:ext uri="{FF2B5EF4-FFF2-40B4-BE49-F238E27FC236}">
                  <a16:creationId xmlns:a16="http://schemas.microsoft.com/office/drawing/2014/main" id="{798D3560-ABED-F046-9541-166751DD1F08}"/>
                </a:ext>
              </a:extLst>
            </p:cNvPr>
            <p:cNvSpPr txBox="1"/>
            <p:nvPr/>
          </p:nvSpPr>
          <p:spPr>
            <a:xfrm>
              <a:off x="3884884" y="2753426"/>
              <a:ext cx="1135935"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回答问题</a:t>
              </a:r>
              <a:endParaRPr lang="en-US" dirty="0">
                <a:latin typeface="SimSun" panose="02010600030101010101" pitchFamily="2" charset="-122"/>
                <a:ea typeface="SimSun" panose="02010600030101010101" pitchFamily="2" charset="-122"/>
              </a:endParaRPr>
            </a:p>
          </p:txBody>
        </p:sp>
        <p:sp>
          <p:nvSpPr>
            <p:cNvPr id="29" name="Magnetic Disk 28">
              <a:extLst>
                <a:ext uri="{FF2B5EF4-FFF2-40B4-BE49-F238E27FC236}">
                  <a16:creationId xmlns:a16="http://schemas.microsoft.com/office/drawing/2014/main" id="{2FFB89E4-21C9-724A-8E98-94CCA80DFCD6}"/>
                </a:ext>
              </a:extLst>
            </p:cNvPr>
            <p:cNvSpPr/>
            <p:nvPr/>
          </p:nvSpPr>
          <p:spPr>
            <a:xfrm>
              <a:off x="5854803" y="5387504"/>
              <a:ext cx="1951994" cy="10001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SimSun" panose="02010600030101010101" pitchFamily="2" charset="-122"/>
                  <a:ea typeface="SimSun" panose="02010600030101010101" pitchFamily="2" charset="-122"/>
                </a:rPr>
                <a:t>医疗领域词库</a:t>
              </a:r>
              <a:endParaRPr lang="en-US" dirty="0">
                <a:latin typeface="SimSun" panose="02010600030101010101" pitchFamily="2" charset="-122"/>
                <a:ea typeface="SimSun" panose="02010600030101010101" pitchFamily="2" charset="-122"/>
              </a:endParaRPr>
            </a:p>
          </p:txBody>
        </p:sp>
        <p:sp>
          <p:nvSpPr>
            <p:cNvPr id="30" name="Striped Right Arrow 29">
              <a:extLst>
                <a:ext uri="{FF2B5EF4-FFF2-40B4-BE49-F238E27FC236}">
                  <a16:creationId xmlns:a16="http://schemas.microsoft.com/office/drawing/2014/main" id="{A5A67811-1499-DE4A-A8AC-0F6F059EB690}"/>
                </a:ext>
              </a:extLst>
            </p:cNvPr>
            <p:cNvSpPr/>
            <p:nvPr/>
          </p:nvSpPr>
          <p:spPr>
            <a:xfrm rot="16200000">
              <a:off x="6473296" y="4671063"/>
              <a:ext cx="657225" cy="442913"/>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75693BB-13A3-9D4E-909A-785713514254}"/>
                </a:ext>
              </a:extLst>
            </p:cNvPr>
            <p:cNvCxnSpPr>
              <a:cxnSpLocks/>
              <a:endCxn id="29" idx="4"/>
            </p:cNvCxnSpPr>
            <p:nvPr/>
          </p:nvCxnSpPr>
          <p:spPr>
            <a:xfrm flipH="1">
              <a:off x="7806797" y="5887567"/>
              <a:ext cx="229657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21FF8321-9A8E-4E4E-A190-A2C5433684BB}"/>
                </a:ext>
              </a:extLst>
            </p:cNvPr>
            <p:cNvSpPr txBox="1"/>
            <p:nvPr/>
          </p:nvSpPr>
          <p:spPr>
            <a:xfrm>
              <a:off x="8088212" y="5518234"/>
              <a:ext cx="2072742"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医师护士信息采集</a:t>
              </a:r>
              <a:endParaRPr lang="en-US" dirty="0">
                <a:latin typeface="SimSun" panose="02010600030101010101" pitchFamily="2" charset="-122"/>
                <a:ea typeface="SimSun" panose="02010600030101010101" pitchFamily="2" charset="-122"/>
              </a:endParaRPr>
            </a:p>
          </p:txBody>
        </p:sp>
        <p:cxnSp>
          <p:nvCxnSpPr>
            <p:cNvPr id="39" name="Straight Arrow Connector 38">
              <a:extLst>
                <a:ext uri="{FF2B5EF4-FFF2-40B4-BE49-F238E27FC236}">
                  <a16:creationId xmlns:a16="http://schemas.microsoft.com/office/drawing/2014/main" id="{F3B19758-9ECB-954D-BD17-13D6451BC0EB}"/>
                </a:ext>
              </a:extLst>
            </p:cNvPr>
            <p:cNvCxnSpPr>
              <a:cxnSpLocks/>
              <a:endCxn id="29" idx="2"/>
            </p:cNvCxnSpPr>
            <p:nvPr/>
          </p:nvCxnSpPr>
          <p:spPr>
            <a:xfrm>
              <a:off x="3657600" y="5887567"/>
              <a:ext cx="219720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6C37695B-C52E-EF40-B945-06032BF5FD8C}"/>
                </a:ext>
              </a:extLst>
            </p:cNvPr>
            <p:cNvSpPr txBox="1"/>
            <p:nvPr/>
          </p:nvSpPr>
          <p:spPr>
            <a:xfrm>
              <a:off x="3600022" y="5518234"/>
              <a:ext cx="2072742"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医疗机构信息录入</a:t>
              </a:r>
              <a:endParaRPr lang="en-US" dirty="0">
                <a:latin typeface="SimSun" panose="02010600030101010101" pitchFamily="2" charset="-122"/>
                <a:ea typeface="SimSun" panose="02010600030101010101" pitchFamily="2" charset="-122"/>
              </a:endParaRPr>
            </a:p>
          </p:txBody>
        </p:sp>
        <p:sp>
          <p:nvSpPr>
            <p:cNvPr id="44" name="TextBox 43">
              <a:extLst>
                <a:ext uri="{FF2B5EF4-FFF2-40B4-BE49-F238E27FC236}">
                  <a16:creationId xmlns:a16="http://schemas.microsoft.com/office/drawing/2014/main" id="{FE58C918-9FAF-C74A-A084-FED324A93209}"/>
                </a:ext>
              </a:extLst>
            </p:cNvPr>
            <p:cNvSpPr txBox="1"/>
            <p:nvPr/>
          </p:nvSpPr>
          <p:spPr>
            <a:xfrm>
              <a:off x="3594897" y="5895870"/>
              <a:ext cx="2072742"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医疗违规信息录入</a:t>
              </a:r>
              <a:endParaRPr lang="en-US" dirty="0">
                <a:latin typeface="SimSun" panose="02010600030101010101" pitchFamily="2" charset="-122"/>
                <a:ea typeface="SimSun" panose="02010600030101010101" pitchFamily="2" charset="-122"/>
              </a:endParaRPr>
            </a:p>
          </p:txBody>
        </p:sp>
        <p:pic>
          <p:nvPicPr>
            <p:cNvPr id="45" name="Picture 44">
              <a:extLst>
                <a:ext uri="{FF2B5EF4-FFF2-40B4-BE49-F238E27FC236}">
                  <a16:creationId xmlns:a16="http://schemas.microsoft.com/office/drawing/2014/main" id="{C5E800C7-4B0D-7D4D-951E-1DDBF6A0491D}"/>
                </a:ext>
              </a:extLst>
            </p:cNvPr>
            <p:cNvPicPr>
              <a:picLocks noChangeAspect="1"/>
            </p:cNvPicPr>
            <p:nvPr/>
          </p:nvPicPr>
          <p:blipFill>
            <a:blip r:embed="rId4"/>
            <a:stretch>
              <a:fillRect/>
            </a:stretch>
          </p:blipFill>
          <p:spPr>
            <a:xfrm>
              <a:off x="2035710" y="5374208"/>
              <a:ext cx="1586957" cy="1050750"/>
            </a:xfrm>
            <a:prstGeom prst="rect">
              <a:avLst/>
            </a:prstGeom>
          </p:spPr>
        </p:pic>
        <p:pic>
          <p:nvPicPr>
            <p:cNvPr id="46" name="Picture 45">
              <a:extLst>
                <a:ext uri="{FF2B5EF4-FFF2-40B4-BE49-F238E27FC236}">
                  <a16:creationId xmlns:a16="http://schemas.microsoft.com/office/drawing/2014/main" id="{4DFA2A01-A6F3-D743-B987-0A48EEC51D04}"/>
                </a:ext>
              </a:extLst>
            </p:cNvPr>
            <p:cNvPicPr>
              <a:picLocks noChangeAspect="1"/>
            </p:cNvPicPr>
            <p:nvPr/>
          </p:nvPicPr>
          <p:blipFill>
            <a:blip r:embed="rId5"/>
            <a:stretch>
              <a:fillRect/>
            </a:stretch>
          </p:blipFill>
          <p:spPr>
            <a:xfrm>
              <a:off x="10103376" y="5164986"/>
              <a:ext cx="1226646" cy="1294793"/>
            </a:xfrm>
            <a:prstGeom prst="rect">
              <a:avLst/>
            </a:prstGeom>
          </p:spPr>
        </p:pic>
      </p:grpSp>
    </p:spTree>
    <p:extLst>
      <p:ext uri="{BB962C8B-B14F-4D97-AF65-F5344CB8AC3E}">
        <p14:creationId xmlns:p14="http://schemas.microsoft.com/office/powerpoint/2010/main" val="104730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Title 1">
            <a:extLst>
              <a:ext uri="{FF2B5EF4-FFF2-40B4-BE49-F238E27FC236}">
                <a16:creationId xmlns:a16="http://schemas.microsoft.com/office/drawing/2014/main" id="{077BC121-2352-7446-B303-55F93351E631}"/>
              </a:ext>
            </a:extLst>
          </p:cNvPr>
          <p:cNvSpPr txBox="1">
            <a:spLocks/>
          </p:cNvSpPr>
          <p:nvPr/>
        </p:nvSpPr>
        <p:spPr>
          <a:xfrm>
            <a:off x="1286933" y="229436"/>
            <a:ext cx="10197494" cy="109945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医疗问答系统解决方案</a:t>
            </a:r>
            <a:endParaRPr lang="en-AU" altLang="zh-CN" dirty="0"/>
          </a:p>
          <a:p>
            <a:r>
              <a:rPr lang="zh-CN" altLang="en-US" dirty="0"/>
              <a:t>具体流程</a:t>
            </a:r>
            <a:endParaRPr lang="en-US" dirty="0"/>
          </a:p>
        </p:txBody>
      </p:sp>
      <p:sp>
        <p:nvSpPr>
          <p:cNvPr id="31" name="Content Placeholder 2">
            <a:extLst>
              <a:ext uri="{FF2B5EF4-FFF2-40B4-BE49-F238E27FC236}">
                <a16:creationId xmlns:a16="http://schemas.microsoft.com/office/drawing/2014/main" id="{8A2AF158-4707-3843-97FA-7CB8D1CA899A}"/>
              </a:ext>
            </a:extLst>
          </p:cNvPr>
          <p:cNvSpPr>
            <a:spLocks noGrp="1"/>
          </p:cNvSpPr>
          <p:nvPr>
            <p:ph idx="1"/>
          </p:nvPr>
        </p:nvSpPr>
        <p:spPr>
          <a:xfrm>
            <a:off x="1286933" y="1328893"/>
            <a:ext cx="10456334" cy="5412870"/>
          </a:xfrm>
        </p:spPr>
        <p:txBody>
          <a:bodyPr>
            <a:noAutofit/>
          </a:bodyPr>
          <a:lstStyle/>
          <a:p>
            <a:r>
              <a:rPr lang="zh-CN" altLang="en-US" sz="1500" dirty="0">
                <a:latin typeface="SimSun" panose="02010600030101010101" pitchFamily="2" charset="-122"/>
                <a:ea typeface="SimSun" panose="02010600030101010101" pitchFamily="2" charset="-122"/>
              </a:rPr>
              <a:t>输入问题：</a:t>
            </a:r>
            <a:endParaRPr lang="en-AU" altLang="zh-CN" sz="1500" dirty="0">
              <a:latin typeface="SimSun" panose="02010600030101010101" pitchFamily="2" charset="-122"/>
              <a:ea typeface="SimSun" panose="02010600030101010101" pitchFamily="2" charset="-122"/>
            </a:endParaRPr>
          </a:p>
          <a:p>
            <a:pPr lvl="1"/>
            <a:r>
              <a:rPr lang="zh-CN" altLang="en-US" sz="1500" dirty="0">
                <a:latin typeface="SimSun" panose="02010600030101010101" pitchFamily="2" charset="-122"/>
                <a:ea typeface="SimSun" panose="02010600030101010101" pitchFamily="2" charset="-122"/>
              </a:rPr>
              <a:t>在对话框内输入与医疗机构、违规信息、医师护士相关的问题，如“在哪里做窝沟封闭”、“深圳华丹医院有多少违规行为”、“深圳市人民医院妇产科医师有多少”。</a:t>
            </a:r>
            <a:endParaRPr lang="en-US" altLang="zh-CN" sz="1500" dirty="0">
              <a:latin typeface="SimSun" panose="02010600030101010101" pitchFamily="2" charset="-122"/>
              <a:ea typeface="SimSun" panose="02010600030101010101" pitchFamily="2" charset="-122"/>
            </a:endParaRPr>
          </a:p>
          <a:p>
            <a:r>
              <a:rPr lang="zh-CN" altLang="en-US" sz="1500" dirty="0">
                <a:highlight>
                  <a:srgbClr val="FFFF00"/>
                </a:highlight>
                <a:latin typeface="SimSun" panose="02010600030101010101" pitchFamily="2" charset="-122"/>
                <a:ea typeface="SimSun" panose="02010600030101010101" pitchFamily="2" charset="-122"/>
              </a:rPr>
              <a:t>问题的预处理及分词</a:t>
            </a:r>
            <a:endParaRPr lang="en-AU" altLang="zh-CN" sz="1500" dirty="0">
              <a:highlight>
                <a:srgbClr val="FFFF00"/>
              </a:highlight>
              <a:latin typeface="SimSun" panose="02010600030101010101" pitchFamily="2" charset="-122"/>
              <a:ea typeface="SimSun" panose="02010600030101010101" pitchFamily="2" charset="-122"/>
            </a:endParaRPr>
          </a:p>
          <a:p>
            <a:pPr lvl="1"/>
            <a:r>
              <a:rPr lang="zh-CN" altLang="en-US" sz="1300" dirty="0">
                <a:latin typeface="SimSun" panose="02010600030101010101" pitchFamily="2" charset="-122"/>
                <a:ea typeface="SimSun" panose="02010600030101010101" pitchFamily="2" charset="-122"/>
              </a:rPr>
              <a:t>首先选择自然语言处理工具包如</a:t>
            </a:r>
            <a:r>
              <a:rPr lang="en-US" altLang="zh-CN" sz="1300" dirty="0" err="1">
                <a:latin typeface="SimSun" panose="02010600030101010101" pitchFamily="2" charset="-122"/>
                <a:ea typeface="SimSun" panose="02010600030101010101" pitchFamily="2" charset="-122"/>
              </a:rPr>
              <a:t>jieba</a:t>
            </a:r>
            <a:r>
              <a:rPr lang="zh-CN" altLang="en-US" sz="1300" dirty="0">
                <a:latin typeface="SimSun" panose="02010600030101010101" pitchFamily="2" charset="-122"/>
                <a:ea typeface="SimSun" panose="02010600030101010101" pitchFamily="2" charset="-122"/>
              </a:rPr>
              <a:t>，</a:t>
            </a:r>
            <a:r>
              <a:rPr lang="en-US" altLang="zh-CN" sz="1300" dirty="0">
                <a:latin typeface="SimSun" panose="02010600030101010101" pitchFamily="2" charset="-122"/>
                <a:ea typeface="SimSun" panose="02010600030101010101" pitchFamily="2" charset="-122"/>
              </a:rPr>
              <a:t>HANLP</a:t>
            </a:r>
            <a:r>
              <a:rPr lang="zh-CN" altLang="en-US" sz="1300" dirty="0">
                <a:latin typeface="SimSun" panose="02010600030101010101" pitchFamily="2" charset="-122"/>
                <a:ea typeface="SimSun" panose="02010600030101010101" pitchFamily="2" charset="-122"/>
              </a:rPr>
              <a:t>等。在分词器的安装目录下，根据</a:t>
            </a:r>
            <a:r>
              <a:rPr lang="en-US" altLang="zh-CN" sz="1300" dirty="0">
                <a:latin typeface="SimSun" panose="02010600030101010101" pitchFamily="2" charset="-122"/>
                <a:ea typeface="SimSun" panose="02010600030101010101" pitchFamily="2" charset="-122"/>
              </a:rPr>
              <a:t>neo4j</a:t>
            </a:r>
            <a:r>
              <a:rPr lang="zh-CN" altLang="en-US" sz="1300" dirty="0">
                <a:latin typeface="SimSun" panose="02010600030101010101" pitchFamily="2" charset="-122"/>
                <a:ea typeface="SimSun" panose="02010600030101010101" pitchFamily="2" charset="-122"/>
              </a:rPr>
              <a:t>中的专有数据例如医疗机构、违法信息、医师、护士等，进行自定义词典。在分词器</a:t>
            </a:r>
            <a:r>
              <a:rPr lang="zh-CN" altLang="en-US" sz="1300" dirty="0" smtClean="0">
                <a:latin typeface="SimSun" panose="02010600030101010101" pitchFamily="2" charset="-122"/>
                <a:ea typeface="SimSun" panose="02010600030101010101" pitchFamily="2" charset="-122"/>
              </a:rPr>
              <a:t>的问题目</a:t>
            </a:r>
            <a:r>
              <a:rPr lang="zh-CN" altLang="en-US" sz="1300" dirty="0">
                <a:latin typeface="SimSun" panose="02010600030101010101" pitchFamily="2" charset="-122"/>
                <a:ea typeface="SimSun" panose="02010600030101010101" pitchFamily="2" charset="-122"/>
              </a:rPr>
              <a:t>录下，开始构建不同的问题模型。然后对问题</a:t>
            </a:r>
            <a:r>
              <a:rPr lang="zh-CN" altLang="en-US" sz="1300" dirty="0" smtClean="0">
                <a:latin typeface="SimSun" panose="02010600030101010101" pitchFamily="2" charset="-122"/>
                <a:ea typeface="SimSun" panose="02010600030101010101" pitchFamily="2" charset="-122"/>
              </a:rPr>
              <a:t>模型</a:t>
            </a:r>
            <a:r>
              <a:rPr lang="zh-CN" altLang="en-US" sz="1300" dirty="0">
                <a:latin typeface="SimSun" panose="02010600030101010101" pitchFamily="2" charset="-122"/>
                <a:ea typeface="SimSun" panose="02010600030101010101" pitchFamily="2" charset="-122"/>
              </a:rPr>
              <a:t>建立</a:t>
            </a:r>
            <a:r>
              <a:rPr lang="zh-CN" altLang="en-US" sz="1300" dirty="0" smtClean="0">
                <a:latin typeface="SimSun" panose="02010600030101010101" pitchFamily="2" charset="-122"/>
                <a:ea typeface="SimSun" panose="02010600030101010101" pitchFamily="2" charset="-122"/>
              </a:rPr>
              <a:t>索引</a:t>
            </a:r>
            <a:r>
              <a:rPr lang="zh-CN" altLang="en-US" sz="1300" dirty="0">
                <a:latin typeface="SimSun" panose="02010600030101010101" pitchFamily="2" charset="-122"/>
                <a:ea typeface="SimSun" panose="02010600030101010101" pitchFamily="2" charset="-122"/>
              </a:rPr>
              <a:t>。</a:t>
            </a:r>
            <a:endParaRPr lang="en-AU" altLang="zh-CN" sz="1300" dirty="0">
              <a:latin typeface="SimSun" panose="02010600030101010101" pitchFamily="2" charset="-122"/>
              <a:ea typeface="SimSun" panose="02010600030101010101" pitchFamily="2" charset="-122"/>
            </a:endParaRPr>
          </a:p>
          <a:p>
            <a:r>
              <a:rPr lang="zh-CN" altLang="en-US" sz="1500" dirty="0" smtClean="0">
                <a:latin typeface="SimSun" panose="02010600030101010101" pitchFamily="2" charset="-122"/>
                <a:ea typeface="SimSun" panose="02010600030101010101" pitchFamily="2" charset="-122"/>
              </a:rPr>
              <a:t>医疗实体</a:t>
            </a:r>
            <a:r>
              <a:rPr lang="zh-CN" altLang="en-US" sz="1500" dirty="0">
                <a:latin typeface="SimSun" panose="02010600030101010101" pitchFamily="2" charset="-122"/>
                <a:ea typeface="SimSun" panose="02010600030101010101" pitchFamily="2" charset="-122"/>
              </a:rPr>
              <a:t>识别</a:t>
            </a:r>
            <a:endParaRPr lang="en-AU" altLang="zh-CN" sz="1500" dirty="0">
              <a:latin typeface="SimSun" panose="02010600030101010101" pitchFamily="2" charset="-122"/>
              <a:ea typeface="SimSun" panose="02010600030101010101" pitchFamily="2" charset="-122"/>
            </a:endParaRPr>
          </a:p>
          <a:p>
            <a:pPr lvl="1"/>
            <a:r>
              <a:rPr lang="zh-CN" altLang="en-AU" sz="1500" dirty="0">
                <a:latin typeface="SimSun" panose="02010600030101010101" pitchFamily="2" charset="-122"/>
                <a:ea typeface="SimSun" panose="02010600030101010101" pitchFamily="2" charset="-122"/>
              </a:rPr>
              <a:t>这一环节</a:t>
            </a:r>
            <a:r>
              <a:rPr lang="zh-CN" altLang="en-US" sz="1500" dirty="0">
                <a:latin typeface="SimSun" panose="02010600030101010101" pitchFamily="2" charset="-122"/>
                <a:ea typeface="SimSun" panose="02010600030101010101" pitchFamily="2" charset="-122"/>
              </a:rPr>
              <a:t>识别出问题中</a:t>
            </a:r>
            <a:r>
              <a:rPr lang="zh-CN" altLang="en-AU" sz="1500" dirty="0">
                <a:latin typeface="SimSun" panose="02010600030101010101" pitchFamily="2" charset="-122"/>
                <a:ea typeface="SimSun" panose="02010600030101010101" pitchFamily="2" charset="-122"/>
              </a:rPr>
              <a:t>最常涉及</a:t>
            </a:r>
            <a:r>
              <a:rPr lang="zh-CN" altLang="en-US" sz="1500" dirty="0">
                <a:latin typeface="SimSun" panose="02010600030101010101" pitchFamily="2" charset="-122"/>
                <a:ea typeface="SimSun" panose="02010600030101010101" pitchFamily="2" charset="-122"/>
              </a:rPr>
              <a:t>包括机构名称、服务名称、违规名称、医师和护士。识别结果是一个实体名加标签类的列表，比如问题“深圳市罗湖区中医院有多少医师和护士？”，识别结果为</a:t>
            </a:r>
            <a:r>
              <a:rPr lang="en-US" altLang="zh-CN" sz="1500" dirty="0">
                <a:latin typeface="SimSun" panose="02010600030101010101" pitchFamily="2" charset="-122"/>
                <a:ea typeface="SimSun" panose="02010600030101010101" pitchFamily="2" charset="-122"/>
              </a:rPr>
              <a:t>[[</a:t>
            </a:r>
            <a:r>
              <a:rPr lang="zh-CN" altLang="en-US" sz="1500" dirty="0">
                <a:latin typeface="SimSun" panose="02010600030101010101" pitchFamily="2" charset="-122"/>
                <a:ea typeface="SimSun" panose="02010600030101010101" pitchFamily="2" charset="-122"/>
              </a:rPr>
              <a:t>“深圳市罗湖区中医院”，“医疗机构”</a:t>
            </a:r>
            <a:r>
              <a:rPr lang="en-US" altLang="zh-CN" sz="1500" dirty="0">
                <a:latin typeface="SimSun" panose="02010600030101010101" pitchFamily="2" charset="-122"/>
                <a:ea typeface="SimSun" panose="02010600030101010101" pitchFamily="2" charset="-122"/>
              </a:rPr>
              <a:t>],[“</a:t>
            </a:r>
            <a:r>
              <a:rPr lang="zh-CN" altLang="en-US" sz="1500" dirty="0">
                <a:latin typeface="SimSun" panose="02010600030101010101" pitchFamily="2" charset="-122"/>
                <a:ea typeface="SimSun" panose="02010600030101010101" pitchFamily="2" charset="-122"/>
              </a:rPr>
              <a:t>医师</a:t>
            </a:r>
            <a:r>
              <a:rPr lang="en-US" altLang="zh-CN" sz="1500" dirty="0">
                <a:latin typeface="SimSun" panose="02010600030101010101" pitchFamily="2" charset="-122"/>
                <a:ea typeface="SimSun" panose="02010600030101010101" pitchFamily="2" charset="-122"/>
              </a:rPr>
              <a:t>”</a:t>
            </a:r>
            <a:r>
              <a:rPr lang="zh-CN" altLang="en-US" sz="1500" dirty="0">
                <a:latin typeface="SimSun" panose="02010600030101010101" pitchFamily="2" charset="-122"/>
                <a:ea typeface="SimSun" panose="02010600030101010101" pitchFamily="2" charset="-122"/>
              </a:rPr>
              <a:t>，“人</a:t>
            </a:r>
            <a:r>
              <a:rPr lang="en-US" altLang="zh-CN" sz="1500" dirty="0">
                <a:latin typeface="SimSun" panose="02010600030101010101" pitchFamily="2" charset="-122"/>
                <a:ea typeface="SimSun" panose="02010600030101010101" pitchFamily="2" charset="-122"/>
              </a:rPr>
              <a:t>”],[</a:t>
            </a:r>
            <a:r>
              <a:rPr lang="zh-CN" altLang="en-US" sz="1500" dirty="0">
                <a:latin typeface="SimSun" panose="02010600030101010101" pitchFamily="2" charset="-122"/>
                <a:ea typeface="SimSun" panose="02010600030101010101" pitchFamily="2" charset="-122"/>
              </a:rPr>
              <a:t>“护士”，“人”</a:t>
            </a:r>
            <a:r>
              <a:rPr lang="en-US" altLang="zh-CN" sz="1500" dirty="0">
                <a:latin typeface="SimSun" panose="02010600030101010101" pitchFamily="2" charset="-122"/>
                <a:ea typeface="SimSun" panose="02010600030101010101" pitchFamily="2" charset="-122"/>
              </a:rPr>
              <a:t>]]</a:t>
            </a:r>
            <a:endParaRPr lang="en-AU" altLang="zh-CN" sz="1500" dirty="0">
              <a:latin typeface="SimSun" panose="02010600030101010101" pitchFamily="2" charset="-122"/>
              <a:ea typeface="SimSun" panose="02010600030101010101" pitchFamily="2" charset="-122"/>
            </a:endParaRPr>
          </a:p>
          <a:p>
            <a:r>
              <a:rPr lang="zh-CN" altLang="en-US" sz="1500" dirty="0">
                <a:latin typeface="SimSun" panose="02010600030101010101" pitchFamily="2" charset="-122"/>
                <a:ea typeface="SimSun" panose="02010600030101010101" pitchFamily="2" charset="-122"/>
              </a:rPr>
              <a:t>问题</a:t>
            </a:r>
            <a:r>
              <a:rPr lang="zh-CN" altLang="en-US" sz="1500" dirty="0">
                <a:latin typeface="SimSun" panose="02010600030101010101" pitchFamily="2" charset="-122"/>
                <a:ea typeface="SimSun" panose="02010600030101010101" pitchFamily="2" charset="-122"/>
              </a:rPr>
              <a:t>分类</a:t>
            </a:r>
            <a:endParaRPr lang="en-AU" altLang="zh-CN" sz="1500" dirty="0">
              <a:latin typeface="SimSun" panose="02010600030101010101" pitchFamily="2" charset="-122"/>
              <a:ea typeface="SimSun" panose="02010600030101010101" pitchFamily="2" charset="-122"/>
            </a:endParaRPr>
          </a:p>
          <a:p>
            <a:pPr lvl="1"/>
            <a:r>
              <a:rPr lang="zh-CN" altLang="en-US" sz="1500" dirty="0" smtClean="0">
                <a:latin typeface="SimSun" panose="02010600030101010101" pitchFamily="2" charset="-122"/>
                <a:ea typeface="SimSun" panose="02010600030101010101" pitchFamily="2" charset="-122"/>
              </a:rPr>
              <a:t>基于已有医疗数据构造</a:t>
            </a:r>
            <a:r>
              <a:rPr lang="zh-CN" altLang="en-US" sz="1500" dirty="0">
                <a:latin typeface="SimSun" panose="02010600030101010101" pitchFamily="2" charset="-122"/>
                <a:ea typeface="SimSun" panose="02010600030101010101" pitchFamily="2" charset="-122"/>
              </a:rPr>
              <a:t>问题集训练文本分类</a:t>
            </a:r>
            <a:r>
              <a:rPr lang="zh-CN" altLang="en-US" sz="1500" dirty="0" smtClean="0">
                <a:latin typeface="SimSun" panose="02010600030101010101" pitchFamily="2" charset="-122"/>
                <a:ea typeface="SimSun" panose="02010600030101010101" pitchFamily="2" charset="-122"/>
              </a:rPr>
              <a:t>模型，</a:t>
            </a:r>
            <a:r>
              <a:rPr lang="zh-CN" altLang="en-AU" sz="1500" dirty="0" smtClean="0">
                <a:latin typeface="SimSun" panose="02010600030101010101" pitchFamily="2" charset="-122"/>
                <a:ea typeface="SimSun" panose="02010600030101010101" pitchFamily="2" charset="-122"/>
              </a:rPr>
              <a:t>根据</a:t>
            </a:r>
            <a:r>
              <a:rPr lang="zh-CN" altLang="en-US" sz="1500" dirty="0" smtClean="0">
                <a:latin typeface="SimSun" panose="02010600030101010101" pitchFamily="2" charset="-122"/>
                <a:ea typeface="SimSun" panose="02010600030101010101" pitchFamily="2" charset="-122"/>
              </a:rPr>
              <a:t>问题识别</a:t>
            </a:r>
            <a:r>
              <a:rPr lang="zh-CN" altLang="en-US" sz="1500" dirty="0">
                <a:latin typeface="SimSun" panose="02010600030101010101" pitchFamily="2" charset="-122"/>
                <a:ea typeface="SimSun" panose="02010600030101010101" pitchFamily="2" charset="-122"/>
              </a:rPr>
              <a:t>出的</a:t>
            </a:r>
            <a:r>
              <a:rPr lang="zh-CN" altLang="en-US" sz="1500" dirty="0" smtClean="0">
                <a:latin typeface="SimSun" panose="02010600030101010101" pitchFamily="2" charset="-122"/>
                <a:ea typeface="SimSun" panose="02010600030101010101" pitchFamily="2" charset="-122"/>
              </a:rPr>
              <a:t>实体</a:t>
            </a:r>
            <a:r>
              <a:rPr lang="zh-CN" altLang="en-US" sz="1500" dirty="0" smtClean="0">
                <a:latin typeface="SimSun" panose="02010600030101010101" pitchFamily="2" charset="-122"/>
                <a:ea typeface="SimSun" panose="02010600030101010101" pitchFamily="2" charset="-122"/>
              </a:rPr>
              <a:t>和关系</a:t>
            </a:r>
            <a:r>
              <a:rPr lang="zh-CN" altLang="en-US" sz="1500" dirty="0" smtClean="0">
                <a:latin typeface="SimSun" panose="02010600030101010101" pitchFamily="2" charset="-122"/>
                <a:ea typeface="SimSun" panose="02010600030101010101" pitchFamily="2" charset="-122"/>
              </a:rPr>
              <a:t>，输入分类模型得到问题分类。</a:t>
            </a:r>
            <a:endParaRPr lang="en-AU" altLang="zh-CN" sz="1500" dirty="0">
              <a:latin typeface="SimSun" panose="02010600030101010101" pitchFamily="2" charset="-122"/>
              <a:ea typeface="SimSun" panose="02010600030101010101" pitchFamily="2" charset="-122"/>
            </a:endParaRPr>
          </a:p>
          <a:p>
            <a:r>
              <a:rPr lang="zh-CN" altLang="en-US" sz="1500" dirty="0">
                <a:latin typeface="SimSun" panose="02010600030101010101" pitchFamily="2" charset="-122"/>
                <a:ea typeface="SimSun" panose="02010600030101010101" pitchFamily="2" charset="-122"/>
              </a:rPr>
              <a:t>基于图数据的查询</a:t>
            </a:r>
            <a:endParaRPr lang="en-AU" altLang="zh-CN" sz="1500" dirty="0">
              <a:latin typeface="SimSun" panose="02010600030101010101" pitchFamily="2" charset="-122"/>
              <a:ea typeface="SimSun" panose="02010600030101010101" pitchFamily="2" charset="-122"/>
            </a:endParaRPr>
          </a:p>
          <a:p>
            <a:pPr lvl="1"/>
            <a:r>
              <a:rPr lang="zh-CN" altLang="en-AU" sz="1500" dirty="0">
                <a:latin typeface="SimSun" panose="02010600030101010101" pitchFamily="2" charset="-122"/>
                <a:ea typeface="SimSun" panose="02010600030101010101" pitchFamily="2" charset="-122"/>
              </a:rPr>
              <a:t>根据</a:t>
            </a:r>
            <a:r>
              <a:rPr lang="zh-CN" altLang="en-US" sz="1500" dirty="0">
                <a:latin typeface="SimSun" panose="02010600030101010101" pitchFamily="2" charset="-122"/>
                <a:ea typeface="SimSun" panose="02010600030101010101" pitchFamily="2" charset="-122"/>
              </a:rPr>
              <a:t>已识别的实体和关系类型，使用</a:t>
            </a:r>
            <a:r>
              <a:rPr lang="en-US" altLang="zh-CN" sz="1500" dirty="0">
                <a:latin typeface="SimSun" panose="02010600030101010101" pitchFamily="2" charset="-122"/>
                <a:ea typeface="SimSun" panose="02010600030101010101" pitchFamily="2" charset="-122"/>
              </a:rPr>
              <a:t>cypher</a:t>
            </a:r>
            <a:r>
              <a:rPr lang="zh-CN" altLang="en-US" sz="1500" dirty="0">
                <a:latin typeface="SimSun" panose="02010600030101010101" pitchFamily="2" charset="-122"/>
                <a:ea typeface="SimSun" panose="02010600030101010101" pitchFamily="2" charset="-122"/>
              </a:rPr>
              <a:t>语言在</a:t>
            </a:r>
            <a:r>
              <a:rPr lang="en-US" altLang="zh-CN" sz="1500" dirty="0">
                <a:latin typeface="SimSun" panose="02010600030101010101" pitchFamily="2" charset="-122"/>
                <a:ea typeface="SimSun" panose="02010600030101010101" pitchFamily="2" charset="-122"/>
              </a:rPr>
              <a:t>Neo4j</a:t>
            </a:r>
            <a:r>
              <a:rPr lang="zh-CN" altLang="en-US" sz="1500" dirty="0">
                <a:latin typeface="SimSun" panose="02010600030101010101" pitchFamily="2" charset="-122"/>
                <a:ea typeface="SimSun" panose="02010600030101010101" pitchFamily="2" charset="-122"/>
              </a:rPr>
              <a:t>中的医疗信息知识图谱中查询对应的实体或属性。</a:t>
            </a:r>
            <a:endParaRPr lang="en-AU" altLang="zh-CN" sz="1500" dirty="0">
              <a:latin typeface="SimSun" panose="02010600030101010101" pitchFamily="2" charset="-122"/>
              <a:ea typeface="SimSun" panose="02010600030101010101" pitchFamily="2" charset="-122"/>
            </a:endParaRPr>
          </a:p>
          <a:p>
            <a:r>
              <a:rPr lang="zh-CN" altLang="en-US" sz="1500" dirty="0">
                <a:latin typeface="SimSun" panose="02010600030101010101" pitchFamily="2" charset="-122"/>
                <a:ea typeface="SimSun" panose="02010600030101010101" pitchFamily="2" charset="-122"/>
              </a:rPr>
              <a:t>答案生成</a:t>
            </a:r>
            <a:endParaRPr lang="en-AU" altLang="zh-CN" sz="1500" dirty="0">
              <a:latin typeface="SimSun" panose="02010600030101010101" pitchFamily="2" charset="-122"/>
              <a:ea typeface="SimSun" panose="02010600030101010101" pitchFamily="2" charset="-122"/>
            </a:endParaRPr>
          </a:p>
          <a:p>
            <a:pPr lvl="1"/>
            <a:r>
              <a:rPr lang="zh-CN" altLang="en-US" sz="1500" dirty="0">
                <a:latin typeface="SimSun" panose="02010600030101010101" pitchFamily="2" charset="-122"/>
                <a:ea typeface="SimSun" panose="02010600030101010101" pitchFamily="2" charset="-122"/>
              </a:rPr>
              <a:t>根据查询到的结果，生成符合对话逻辑的自然语言回答并返回给用户。</a:t>
            </a:r>
            <a:endParaRPr lang="en-AU" altLang="zh-CN" sz="1500" dirty="0">
              <a:latin typeface="SimSun" panose="02010600030101010101" pitchFamily="2" charset="-122"/>
              <a:ea typeface="SimSun" panose="02010600030101010101" pitchFamily="2" charset="-122"/>
            </a:endParaRPr>
          </a:p>
          <a:p>
            <a:pPr lvl="1"/>
            <a:endParaRPr lang="en-AU" altLang="zh-CN" sz="15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5683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52CB-5302-3C41-9806-27A5B4491F21}"/>
              </a:ext>
            </a:extLst>
          </p:cNvPr>
          <p:cNvSpPr>
            <a:spLocks noGrp="1"/>
          </p:cNvSpPr>
          <p:nvPr>
            <p:ph type="title"/>
          </p:nvPr>
        </p:nvSpPr>
        <p:spPr>
          <a:xfrm>
            <a:off x="1286933" y="609600"/>
            <a:ext cx="8596668" cy="1320800"/>
          </a:xfrm>
        </p:spPr>
        <p:txBody>
          <a:bodyPr/>
          <a:lstStyle/>
          <a:p>
            <a:r>
              <a:rPr lang="zh-CN" altLang="en-US" dirty="0"/>
              <a:t>医疗信息实体识别</a:t>
            </a:r>
            <a:endParaRPr lang="en-US" dirty="0"/>
          </a:p>
        </p:txBody>
      </p:sp>
      <p:sp>
        <p:nvSpPr>
          <p:cNvPr id="19" name="Content Placeholder 2">
            <a:extLst>
              <a:ext uri="{FF2B5EF4-FFF2-40B4-BE49-F238E27FC236}">
                <a16:creationId xmlns:a16="http://schemas.microsoft.com/office/drawing/2014/main" id="{AE4373B5-1173-0049-9A51-B4F077BB707F}"/>
              </a:ext>
            </a:extLst>
          </p:cNvPr>
          <p:cNvSpPr>
            <a:spLocks noGrp="1"/>
          </p:cNvSpPr>
          <p:nvPr>
            <p:ph idx="1"/>
          </p:nvPr>
        </p:nvSpPr>
        <p:spPr>
          <a:xfrm>
            <a:off x="972898" y="1948153"/>
            <a:ext cx="8596668" cy="3880773"/>
          </a:xfrm>
        </p:spPr>
        <p:txBody>
          <a:bodyPr/>
          <a:lstStyle/>
          <a:p>
            <a:endParaRPr lang="en-US" dirty="0"/>
          </a:p>
        </p:txBody>
      </p:sp>
    </p:spTree>
    <p:extLst>
      <p:ext uri="{BB962C8B-B14F-4D97-AF65-F5344CB8AC3E}">
        <p14:creationId xmlns:p14="http://schemas.microsoft.com/office/powerpoint/2010/main" val="982969751"/>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2824</TotalTime>
  <Words>783</Words>
  <Application>Microsoft Office PowerPoint</Application>
  <PresentationFormat>宽屏</PresentationFormat>
  <Paragraphs>90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方正姚体</vt:lpstr>
      <vt:lpstr>华文新魏</vt:lpstr>
      <vt:lpstr>SimSun</vt:lpstr>
      <vt:lpstr>Arial</vt:lpstr>
      <vt:lpstr>Trebuchet MS</vt:lpstr>
      <vt:lpstr>Wingdings 3</vt:lpstr>
      <vt:lpstr>Facet</vt:lpstr>
      <vt:lpstr>智慧医疗解决方案</vt:lpstr>
      <vt:lpstr>Agenda</vt:lpstr>
      <vt:lpstr>医疗行业的发展趋势</vt:lpstr>
      <vt:lpstr>医疗行业面临的挑战</vt:lpstr>
      <vt:lpstr>医疗问答系统</vt:lpstr>
      <vt:lpstr>医疗问答系统核心价值 </vt:lpstr>
      <vt:lpstr>PowerPoint 演示文稿</vt:lpstr>
      <vt:lpstr>PowerPoint 演示文稿</vt:lpstr>
      <vt:lpstr>医疗信息实体识别</vt:lpstr>
      <vt:lpstr>问题分类</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智慧医疗解决方案</dc:title>
  <dc:creator>刘 瑞祺</dc:creator>
  <cp:lastModifiedBy>Windows 用户</cp:lastModifiedBy>
  <cp:revision>34</cp:revision>
  <dcterms:created xsi:type="dcterms:W3CDTF">2019-07-24T07:52:35Z</dcterms:created>
  <dcterms:modified xsi:type="dcterms:W3CDTF">2019-07-31T10:23:56Z</dcterms:modified>
</cp:coreProperties>
</file>