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8"/>
  </p:handoutMasterIdLst>
  <p:sldIdLst>
    <p:sldId id="455" r:id="rId3"/>
    <p:sldId id="1209" r:id="rId5"/>
    <p:sldId id="883" r:id="rId6"/>
    <p:sldId id="882" r:id="rId7"/>
    <p:sldId id="885" r:id="rId8"/>
    <p:sldId id="890" r:id="rId9"/>
    <p:sldId id="1139" r:id="rId10"/>
    <p:sldId id="1152" r:id="rId11"/>
    <p:sldId id="893" r:id="rId12"/>
    <p:sldId id="892" r:id="rId13"/>
    <p:sldId id="825" r:id="rId14"/>
    <p:sldId id="994" r:id="rId15"/>
    <p:sldId id="1133" r:id="rId16"/>
    <p:sldId id="896" r:id="rId17"/>
    <p:sldId id="895" r:id="rId18"/>
    <p:sldId id="1161" r:id="rId19"/>
    <p:sldId id="1134" r:id="rId20"/>
    <p:sldId id="1175" r:id="rId21"/>
    <p:sldId id="1168" r:id="rId22"/>
    <p:sldId id="1165" r:id="rId23"/>
    <p:sldId id="1169" r:id="rId24"/>
    <p:sldId id="1166" r:id="rId25"/>
    <p:sldId id="1170" r:id="rId26"/>
    <p:sldId id="1167" r:id="rId27"/>
    <p:sldId id="1171" r:id="rId28"/>
    <p:sldId id="1137" r:id="rId29"/>
    <p:sldId id="1138" r:id="rId30"/>
    <p:sldId id="1153" r:id="rId31"/>
    <p:sldId id="1154" r:id="rId32"/>
    <p:sldId id="1155" r:id="rId33"/>
    <p:sldId id="1156" r:id="rId34"/>
    <p:sldId id="1157" r:id="rId35"/>
    <p:sldId id="1158" r:id="rId36"/>
    <p:sldId id="1159" r:id="rId37"/>
    <p:sldId id="1160" r:id="rId38"/>
    <p:sldId id="996" r:id="rId39"/>
    <p:sldId id="1162" r:id="rId40"/>
    <p:sldId id="1011" r:id="rId41"/>
    <p:sldId id="1012" r:id="rId42"/>
    <p:sldId id="1013" r:id="rId43"/>
    <p:sldId id="1212" r:id="rId44"/>
    <p:sldId id="1213" r:id="rId45"/>
    <p:sldId id="1205" r:id="rId46"/>
    <p:sldId id="1083" r:id="rId47"/>
    <p:sldId id="1174" r:id="rId48"/>
    <p:sldId id="1176" r:id="rId49"/>
    <p:sldId id="1084" r:id="rId50"/>
    <p:sldId id="1085" r:id="rId51"/>
    <p:sldId id="1086" r:id="rId52"/>
    <p:sldId id="1087" r:id="rId53"/>
    <p:sldId id="1088" r:id="rId54"/>
    <p:sldId id="1215" r:id="rId55"/>
    <p:sldId id="1216" r:id="rId56"/>
    <p:sldId id="1217" r:id="rId57"/>
    <p:sldId id="1218" r:id="rId58"/>
    <p:sldId id="1219" r:id="rId59"/>
    <p:sldId id="1220" r:id="rId60"/>
    <p:sldId id="1221" r:id="rId61"/>
    <p:sldId id="1222" r:id="rId62"/>
    <p:sldId id="1089" r:id="rId63"/>
    <p:sldId id="1090" r:id="rId64"/>
    <p:sldId id="1091" r:id="rId65"/>
    <p:sldId id="1223" r:id="rId66"/>
    <p:sldId id="1224" r:id="rId67"/>
    <p:sldId id="1225" r:id="rId68"/>
    <p:sldId id="1226" r:id="rId69"/>
    <p:sldId id="1227" r:id="rId70"/>
    <p:sldId id="1228" r:id="rId71"/>
    <p:sldId id="1229" r:id="rId72"/>
    <p:sldId id="1230" r:id="rId73"/>
    <p:sldId id="1231" r:id="rId74"/>
    <p:sldId id="1232" r:id="rId75"/>
    <p:sldId id="1233" r:id="rId76"/>
    <p:sldId id="1234" r:id="rId77"/>
    <p:sldId id="1235" r:id="rId78"/>
    <p:sldId id="1236" r:id="rId79"/>
    <p:sldId id="1237" r:id="rId80"/>
    <p:sldId id="1238" r:id="rId81"/>
    <p:sldId id="1239" r:id="rId82"/>
    <p:sldId id="1240" r:id="rId83"/>
    <p:sldId id="1241" r:id="rId84"/>
    <p:sldId id="1092" r:id="rId85"/>
    <p:sldId id="1093" r:id="rId86"/>
    <p:sldId id="1094" r:id="rId87"/>
    <p:sldId id="1214" r:id="rId88"/>
    <p:sldId id="1098" r:id="rId89"/>
    <p:sldId id="1099" r:id="rId90"/>
    <p:sldId id="1100" r:id="rId91"/>
    <p:sldId id="1101" r:id="rId92"/>
    <p:sldId id="1102" r:id="rId93"/>
    <p:sldId id="1104" r:id="rId94"/>
    <p:sldId id="1124" r:id="rId95"/>
    <p:sldId id="1125" r:id="rId96"/>
    <p:sldId id="1128" r:id="rId97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432FF"/>
    <a:srgbClr val="FF5000"/>
    <a:srgbClr val="FF6000"/>
    <a:srgbClr val="FF8020"/>
    <a:srgbClr val="FF33CC"/>
    <a:srgbClr val="F2D174"/>
    <a:srgbClr val="FF6400"/>
    <a:srgbClr val="FF5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389"/>
    <p:restoredTop sz="50000"/>
  </p:normalViewPr>
  <p:slideViewPr>
    <p:cSldViewPr showGuides="1">
      <p:cViewPr varScale="1">
        <p:scale>
          <a:sx n="100" d="100"/>
          <a:sy n="100" d="100"/>
        </p:scale>
        <p:origin x="939" y="48"/>
      </p:cViewPr>
      <p:guideLst>
        <p:guide orient="horz" pos="2160"/>
        <p:guide pos="28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199" cy="76199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presProps" Target="presProps.xml"/><Relationship Id="rId98" Type="http://schemas.openxmlformats.org/officeDocument/2006/relationships/handoutMaster" Target="handoutMasters/handoutMaster1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1" Type="http://schemas.openxmlformats.org/officeDocument/2006/relationships/tableStyles" Target="tableStyles.xml"/><Relationship Id="rId100" Type="http://schemas.openxmlformats.org/officeDocument/2006/relationships/viewProps" Target="view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buFontTx/>
              <a:buNone/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buFontTx/>
              <a:buNone/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buFontTx/>
              <a:buNone/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buFontTx/>
              <a:buNone/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992A62-2CD7-46FE-9A0C-3970E186984D}" type="slidenum">
              <a:rPr kumimoji="1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buFontTx/>
              <a:buNone/>
              <a:defRPr kumimoji="0" sz="1200" b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spcBef>
                <a:spcPct val="0"/>
              </a:spcBef>
              <a:buFontTx/>
              <a:buNone/>
              <a:defRPr kumimoji="0" sz="1200" b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spcBef>
                <a:spcPct val="0"/>
              </a:spcBef>
              <a:buFontTx/>
              <a:buNone/>
              <a:defRPr kumimoji="0" sz="1200" b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buFontTx/>
              <a:buNone/>
              <a:defRPr kumimoji="0"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A6B867-0C62-4DAA-8B8E-5D19291248C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614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457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8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662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867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307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3277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3481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3686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389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096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301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819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505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710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915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512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5325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5529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5734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5939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6144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6349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024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6553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6758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6963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7168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7373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7577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8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7782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7987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6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8192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8397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397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229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8601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2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8806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9011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6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9216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9421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9625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6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9830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0035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6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024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0445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433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0649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650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0854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854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1059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0596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1264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4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1469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469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1673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674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1878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878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2083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0836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2288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88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2493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493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638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2697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698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2902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902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3107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1076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3312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2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3517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517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2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3721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722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92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3926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926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4131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1316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4336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6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5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4541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541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843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4745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746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9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4950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950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1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5155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1556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536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0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5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5565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565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7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5769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770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97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5974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974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17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6179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1796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6384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4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58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6589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589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048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79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6793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794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99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6998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998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20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7203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2036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7408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08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61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7613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613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8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7817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818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02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8022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022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22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8227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2276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8432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2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63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8637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637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253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84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8841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842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04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9046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046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25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9251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2516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9456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6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66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9661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661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noProof="1"/>
              <a:t>Click to edit Master title style</a:t>
            </a:r>
            <a:endParaRPr lang="en-US" altLang="zh-CN" noProof="1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noProof="1"/>
              <a:t>Click to edit Master subtitle style</a:t>
            </a:r>
            <a:endParaRPr lang="en-US" altLang="zh-CN" noProof="1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2030F9-4A95-4039-8EBB-FBAD2B92829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DED6F7-93D1-4518-9486-7F32EA0773F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62EC5E-B496-4321-AF9B-ACD29240788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6394CE5-7B5D-4A21-AF12-056EECC79E1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62EC5E-B496-4321-AF9B-ACD29240788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6394CE5-7B5D-4A21-AF12-056EECC79E1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62EC5E-B496-4321-AF9B-ACD29240788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6394CE5-7B5D-4A21-AF12-056EECC79E1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62EC5E-B496-4321-AF9B-ACD29240788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6394CE5-7B5D-4A21-AF12-056EECC79E1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62EC5E-B496-4321-AF9B-ACD29240788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6394CE5-7B5D-4A21-AF12-056EECC79E1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62EC5E-B496-4321-AF9B-ACD29240788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6394CE5-7B5D-4A21-AF12-056EECC79E1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62EC5E-B496-4321-AF9B-ACD29240788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6394CE5-7B5D-4A21-AF12-056EECC79E1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62EC5E-B496-4321-AF9B-ACD29240788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6394CE5-7B5D-4A21-AF12-056EECC79E1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62EC5E-B496-4321-AF9B-ACD29240788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6394CE5-7B5D-4A21-AF12-056EECC79E1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62EC5E-B496-4321-AF9B-ACD29240788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6394CE5-7B5D-4A21-AF12-056EECC79E1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62EC5E-B496-4321-AF9B-ACD29240788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6394CE5-7B5D-4A21-AF12-056EECC79E1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buFontTx/>
              <a:buNone/>
              <a:defRPr kumimoji="0" sz="1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62EC5E-B496-4321-AF9B-ACD29240788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buFontTx/>
              <a:buNone/>
              <a:defRPr kumimoji="0" sz="1400" b="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Tx/>
              <a:buNone/>
              <a:defRPr kumimoji="0" sz="1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6394CE5-7B5D-4A21-AF12-056EECC79E1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600" dirty="0">
                <a:latin typeface="+mj-lt"/>
                <a:ea typeface="宋体" panose="02010600030101010101" pitchFamily="2" charset="-122"/>
                <a:cs typeface="+mj-cs"/>
              </a:rPr>
              <a:t>Procedure Call</a:t>
            </a:r>
            <a:endParaRPr lang="en-US" altLang="zh-CN" sz="3600" dirty="0">
              <a:latin typeface="方正姚体" pitchFamily="2" charset="-122"/>
              <a:ea typeface="方正姚体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Procedure/Function Implementation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3556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648200"/>
          </a:xfrm>
        </p:spPr>
        <p:txBody>
          <a:bodyPr vert="horz" wrap="square" lIns="91440" tIns="45720" rIns="91440" bIns="45720" anchor="t" anchorCtr="0"/>
          <a:p>
            <a:pPr marL="441325" lvl="1" indent="-346075">
              <a:lnSpc>
                <a:spcPct val="140000"/>
              </a:lnSpc>
              <a:buFont typeface="Comic Sans MS" panose="030F0702030302020204" pitchFamily="66" charset="0"/>
              <a:buChar char="?"/>
            </a:pPr>
            <a:r>
              <a:rPr lang="en-US" altLang="zh-CN" sz="2800" dirty="0">
                <a:ea typeface="宋体" panose="02010600030101010101" pitchFamily="2" charset="-122"/>
              </a:rPr>
              <a:t> Invoke callee: 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call </a:t>
            </a:r>
            <a:r>
              <a:rPr lang="en-US" altLang="zh-CN" sz="2800" dirty="0">
                <a:ea typeface="宋体" panose="02010600030101010101" pitchFamily="2" charset="-122"/>
              </a:rPr>
              <a:t>(new instructions)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441325" lvl="1" indent="-346075">
              <a:lnSpc>
                <a:spcPct val="140000"/>
              </a:lnSpc>
              <a:buFont typeface="Comic Sans MS" panose="030F0702030302020204" pitchFamily="66" charset="0"/>
              <a:buChar char="?"/>
            </a:pPr>
            <a:r>
              <a:rPr lang="en-US" altLang="zh-CN" sz="2800" dirty="0">
                <a:ea typeface="宋体" panose="02010600030101010101" pitchFamily="2" charset="-122"/>
              </a:rPr>
              <a:t> Return to caller</a:t>
            </a:r>
            <a:endParaRPr lang="en-US" altLang="zh-CN" sz="2800" dirty="0">
              <a:solidFill>
                <a:srgbClr val="00CC66"/>
              </a:solidFill>
              <a:ea typeface="宋体" panose="02010600030101010101" pitchFamily="2" charset="-122"/>
            </a:endParaRPr>
          </a:p>
          <a:p>
            <a:pPr marL="441325" lvl="1" indent="-346075">
              <a:lnSpc>
                <a:spcPct val="140000"/>
              </a:lnSpc>
              <a:buFont typeface="Comic Sans MS" panose="030F0702030302020204" pitchFamily="66" charset="0"/>
              <a:buChar char="?"/>
            </a:pPr>
            <a:r>
              <a:rPr lang="en-US" altLang="zh-CN" sz="2800" dirty="0">
                <a:ea typeface="宋体" panose="02010600030101010101" pitchFamily="2" charset="-122"/>
              </a:rPr>
              <a:t> Passing data</a:t>
            </a:r>
            <a:endParaRPr lang="en-US" altLang="zh-CN" sz="28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441325" lvl="1" indent="-346075">
              <a:lnSpc>
                <a:spcPct val="140000"/>
              </a:lnSpc>
              <a:buFont typeface="Comic Sans MS" panose="030F0702030302020204" pitchFamily="66" charset="0"/>
              <a:buChar char="?"/>
            </a:pPr>
            <a:r>
              <a:rPr lang="en-US" altLang="zh-CN" sz="2800" dirty="0">
                <a:ea typeface="宋体" panose="02010600030101010101" pitchFamily="2" charset="-122"/>
              </a:rPr>
              <a:t> Registers</a:t>
            </a:r>
            <a:endParaRPr lang="en-US" altLang="zh-CN" sz="28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441325" lvl="1" indent="-346075">
              <a:lnSpc>
                <a:spcPct val="140000"/>
              </a:lnSpc>
              <a:buFont typeface="Comic Sans MS" panose="030F0702030302020204" pitchFamily="66" charset="0"/>
              <a:buChar char="?"/>
            </a:pPr>
            <a:r>
              <a:rPr lang="en-US" altLang="zh-CN" sz="2800" dirty="0">
                <a:ea typeface="宋体" panose="02010600030101010101" pitchFamily="2" charset="-122"/>
              </a:rPr>
              <a:t> Local variable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Invoke Callee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800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Instruction </a:t>
            </a: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call </a:t>
            </a:r>
            <a:r>
              <a:rPr kumimoji="1" lang="en-US" altLang="zh-CN" sz="26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label</a:t>
            </a:r>
            <a:r>
              <a:rPr kumimoji="1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(direct)</a:t>
            </a:r>
            <a:endParaRPr kumimoji="1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call </a:t>
            </a:r>
            <a:r>
              <a:rPr kumimoji="1" lang="en-US" altLang="zh-CN" sz="26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*operand</a:t>
            </a:r>
            <a:r>
              <a:rPr kumimoji="1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1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(indirect)</a:t>
            </a:r>
            <a:endParaRPr kumimoji="1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Behavior description (by hardware)</a:t>
            </a: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Save 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return address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 in the stack(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将返回地址入栈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)</a:t>
            </a:r>
            <a:endParaRPr kumimoji="1" lang="en-US" altLang="zh-CN" sz="24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Jump to the 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entry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of </a:t>
            </a:r>
            <a:r>
              <a:rPr kumimoji="1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callee(jump</a:t>
            </a:r>
            <a:r>
              <a:rPr kumimoji="1" lang="zh-CN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到</a:t>
            </a:r>
            <a:r>
              <a:rPr kumimoji="1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callee</a:t>
            </a:r>
            <a:r>
              <a:rPr kumimoji="1" lang="zh-CN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函数入口</a:t>
            </a:r>
            <a:r>
              <a:rPr kumimoji="1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)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		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call = push + </a:t>
            </a:r>
            <a:r>
              <a:rPr kumimoji="1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jmp</a:t>
            </a:r>
            <a:endParaRPr kumimoji="1" lang="en-US" altLang="zh-CN" sz="2800" b="0" i="0" u="none" strike="noStrike" kern="0" cap="none" spc="0" normalizeH="0" baseline="0" noProof="0" dirty="0" err="1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86400" y="5495925"/>
            <a:ext cx="2133600" cy="904875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>
            <a:spAutoFit/>
          </a:bodyPr>
          <a:lstStyle/>
          <a:p>
            <a:pPr marL="457200" marR="0" lvl="1" indent="-37020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+mn-cs"/>
                <a:sym typeface="+mn-ea"/>
              </a:rPr>
              <a:t>push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+mn-cs"/>
                <a:sym typeface="+mn-ea"/>
              </a:rPr>
              <a:t>retaddr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1" indent="-37020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+mn-cs"/>
                <a:sym typeface="+mn-ea"/>
              </a:rPr>
              <a:t>jmp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+mn-cs"/>
                <a:sym typeface="+mn-ea"/>
              </a:rPr>
              <a:t>callee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58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0">
                                            <p:txEl>
                                              <p:charRg st="58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93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9700">
                                            <p:txEl>
                                              <p:charRg st="93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127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9700">
                                            <p:txEl>
                                              <p:charRg st="127" end="1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156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9700">
                                            <p:txEl>
                                              <p:charRg st="156" end="1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Execution of call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28600" y="1371600"/>
            <a:ext cx="8305800" cy="5029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// beginning of function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multstore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400540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&lt;</a:t>
            </a:r>
            <a:r>
              <a:rPr kumimoji="1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multstore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&gt;: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400540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: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53			push	%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rbx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400541: 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48 89 d3 		</a:t>
            </a:r>
            <a:r>
              <a:rPr kumimoji="1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mov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%</a:t>
            </a:r>
            <a:r>
              <a:rPr kumimoji="1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rdx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%</a:t>
            </a:r>
            <a:r>
              <a:rPr kumimoji="1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rbx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. . .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// return from function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multstore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40054d:  c3			</a:t>
            </a:r>
            <a:r>
              <a:rPr kumimoji="1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retq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. . . 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//call to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mulstore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from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main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defRPr/>
            </a:pP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400563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:  e8 d8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ff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ff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ff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		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callq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400540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multstore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&gt;  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400568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:  48 8b 54 24 08		</a:t>
            </a:r>
            <a:r>
              <a:rPr kumimoji="1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mov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0x8(%</a:t>
            </a:r>
            <a:r>
              <a:rPr kumimoji="1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rsp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), %</a:t>
            </a:r>
            <a:r>
              <a:rPr kumimoji="1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rdx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27652" name="Straight Connector 4"/>
          <p:cNvCxnSpPr/>
          <p:nvPr/>
        </p:nvCxnSpPr>
        <p:spPr>
          <a:xfrm>
            <a:off x="228600" y="4876800"/>
            <a:ext cx="861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9699" name="组合 1"/>
          <p:cNvGrpSpPr/>
          <p:nvPr/>
        </p:nvGrpSpPr>
        <p:grpSpPr>
          <a:xfrm>
            <a:off x="588963" y="2409825"/>
            <a:ext cx="3524250" cy="4067175"/>
            <a:chOff x="2019237" y="1452321"/>
            <a:chExt cx="4267268" cy="4796079"/>
          </a:xfrm>
        </p:grpSpPr>
        <p:sp>
          <p:nvSpPr>
            <p:cNvPr id="29746" name="Rectangle 43"/>
            <p:cNvSpPr>
              <a:spLocks noChangeAspect="1"/>
            </p:cNvSpPr>
            <p:nvPr/>
          </p:nvSpPr>
          <p:spPr>
            <a:xfrm>
              <a:off x="3621088" y="1665288"/>
              <a:ext cx="2665412" cy="69691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Kernel 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47" name="Rectangle 44"/>
            <p:cNvSpPr>
              <a:spLocks noChangeAspect="1"/>
            </p:cNvSpPr>
            <p:nvPr/>
          </p:nvSpPr>
          <p:spPr>
            <a:xfrm>
              <a:off x="3621088" y="2362200"/>
              <a:ext cx="2665412" cy="21336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en-US" altLang="zh-CN" sz="1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48" name="Rectangle 48"/>
            <p:cNvSpPr>
              <a:spLocks noChangeAspect="1"/>
            </p:cNvSpPr>
            <p:nvPr/>
          </p:nvSpPr>
          <p:spPr>
            <a:xfrm>
              <a:off x="3621088" y="5181600"/>
              <a:ext cx="2665412" cy="736600"/>
            </a:xfrm>
            <a:prstGeom prst="rect">
              <a:avLst/>
            </a:prstGeom>
            <a:solidFill>
              <a:srgbClr val="FF0000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FFFF00"/>
                  </a:solidFill>
                  <a:latin typeface="Helvetica" pitchFamily="34" charset="0"/>
                  <a:ea typeface="宋体" panose="02010600030101010101" pitchFamily="2" charset="-122"/>
                </a:rPr>
                <a:t>Read only code</a:t>
              </a:r>
              <a:endParaRPr lang="en-US" altLang="zh-CN" sz="2000" b="1" dirty="0">
                <a:solidFill>
                  <a:srgbClr val="FFFF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49" name="Rectangle 49"/>
            <p:cNvSpPr>
              <a:spLocks noChangeAspect="1"/>
            </p:cNvSpPr>
            <p:nvPr/>
          </p:nvSpPr>
          <p:spPr>
            <a:xfrm>
              <a:off x="3621088" y="4876800"/>
              <a:ext cx="2665412" cy="33020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Read only data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50" name="Rectangle 50"/>
            <p:cNvSpPr>
              <a:spLocks noChangeAspect="1"/>
            </p:cNvSpPr>
            <p:nvPr/>
          </p:nvSpPr>
          <p:spPr>
            <a:xfrm>
              <a:off x="3621093" y="4476548"/>
              <a:ext cx="2665412" cy="38100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Read/write data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51" name="Rectangle 55"/>
            <p:cNvSpPr>
              <a:spLocks noChangeAspect="1"/>
            </p:cNvSpPr>
            <p:nvPr/>
          </p:nvSpPr>
          <p:spPr>
            <a:xfrm>
              <a:off x="3621088" y="5903913"/>
              <a:ext cx="2665412" cy="344487"/>
            </a:xfrm>
            <a:prstGeom prst="rect">
              <a:avLst/>
            </a:prstGeom>
            <a:solidFill>
              <a:srgbClr val="C0C0C0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forbidden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52" name="TextBox 26"/>
            <p:cNvSpPr txBox="1"/>
            <p:nvPr/>
          </p:nvSpPr>
          <p:spPr>
            <a:xfrm>
              <a:off x="2262188" y="5649913"/>
              <a:ext cx="1209675" cy="4000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0x400000</a:t>
              </a:r>
              <a:endPara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53" name="Rectangle 50"/>
            <p:cNvSpPr>
              <a:spLocks noChangeAspect="1"/>
            </p:cNvSpPr>
            <p:nvPr/>
          </p:nvSpPr>
          <p:spPr>
            <a:xfrm>
              <a:off x="3619500" y="2362200"/>
              <a:ext cx="2665413" cy="609600"/>
            </a:xfrm>
            <a:prstGeom prst="rect">
              <a:avLst/>
            </a:prstGeom>
            <a:solidFill>
              <a:srgbClr val="FF0000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FFFF00"/>
                  </a:solidFill>
                  <a:latin typeface="Helvetica" pitchFamily="34" charset="0"/>
                  <a:ea typeface="宋体" panose="02010600030101010101" pitchFamily="2" charset="-122"/>
                </a:rPr>
                <a:t>Stack</a:t>
              </a:r>
              <a:endParaRPr lang="en-US" altLang="zh-CN" sz="2000" b="1" dirty="0">
                <a:solidFill>
                  <a:srgbClr val="FFFF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54" name="Rectangle 50"/>
            <p:cNvSpPr>
              <a:spLocks noChangeAspect="1"/>
            </p:cNvSpPr>
            <p:nvPr/>
          </p:nvSpPr>
          <p:spPr>
            <a:xfrm>
              <a:off x="3619500" y="3862388"/>
              <a:ext cx="2665413" cy="60960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Heap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55" name="TextBox 26"/>
            <p:cNvSpPr txBox="1"/>
            <p:nvPr/>
          </p:nvSpPr>
          <p:spPr>
            <a:xfrm>
              <a:off x="2019237" y="2104360"/>
              <a:ext cx="1503938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0x7fffffffffff</a:t>
              </a:r>
              <a:endPara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56" name="TextBox 26"/>
            <p:cNvSpPr txBox="1"/>
            <p:nvPr/>
          </p:nvSpPr>
          <p:spPr>
            <a:xfrm>
              <a:off x="2062952" y="1452321"/>
              <a:ext cx="1460656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0xffffffffffff</a:t>
              </a:r>
              <a:endPara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9700" name="TextBox 2"/>
          <p:cNvSpPr txBox="1"/>
          <p:nvPr/>
        </p:nvSpPr>
        <p:spPr>
          <a:xfrm>
            <a:off x="990600" y="779463"/>
            <a:ext cx="23622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Executing call</a:t>
            </a:r>
            <a:endParaRPr lang="zh-CN" altLang="en-US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aphicFrame>
        <p:nvGraphicFramePr>
          <p:cNvPr id="27653" name="表格 27652"/>
          <p:cNvGraphicFramePr>
            <a:graphicFrameLocks noGrp="1"/>
          </p:cNvGraphicFramePr>
          <p:nvPr/>
        </p:nvGraphicFramePr>
        <p:xfrm>
          <a:off x="838200" y="1392238"/>
          <a:ext cx="3505200" cy="793750"/>
        </p:xfrm>
        <a:graphic>
          <a:graphicData uri="http://schemas.openxmlformats.org/drawingml/2006/table">
            <a:tbl>
              <a:tblPr/>
              <a:tblGrid>
                <a:gridCol w="865188"/>
                <a:gridCol w="2640012"/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%rip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0x400563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%rsp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0x7fffffffffe840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9712" name="肘形连接符 31"/>
          <p:cNvCxnSpPr/>
          <p:nvPr/>
        </p:nvCxnSpPr>
        <p:spPr>
          <a:xfrm rot="-5400000" flipH="1">
            <a:off x="361950" y="2130425"/>
            <a:ext cx="1714500" cy="1422400"/>
          </a:xfrm>
          <a:prstGeom prst="bentConnector3">
            <a:avLst>
              <a:gd name="adj1" fmla="val 99958"/>
            </a:avLst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13" name="直接连接符 38"/>
          <p:cNvCxnSpPr/>
          <p:nvPr/>
        </p:nvCxnSpPr>
        <p:spPr>
          <a:xfrm>
            <a:off x="508000" y="1984375"/>
            <a:ext cx="3254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9714" name="肘形连接符 61"/>
          <p:cNvCxnSpPr/>
          <p:nvPr/>
        </p:nvCxnSpPr>
        <p:spPr>
          <a:xfrm rot="-5400000" flipH="1">
            <a:off x="-914400" y="2949575"/>
            <a:ext cx="4206875" cy="1503363"/>
          </a:xfrm>
          <a:prstGeom prst="bentConnector3">
            <a:avLst>
              <a:gd name="adj1" fmla="val 99653"/>
            </a:avLst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15" name="直接连接符 62"/>
          <p:cNvCxnSpPr/>
          <p:nvPr/>
        </p:nvCxnSpPr>
        <p:spPr>
          <a:xfrm flipV="1">
            <a:off x="436563" y="1600200"/>
            <a:ext cx="3968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grpSp>
        <p:nvGrpSpPr>
          <p:cNvPr id="29716" name="组合 69"/>
          <p:cNvGrpSpPr/>
          <p:nvPr/>
        </p:nvGrpSpPr>
        <p:grpSpPr>
          <a:xfrm>
            <a:off x="5008563" y="2409825"/>
            <a:ext cx="3524250" cy="4067175"/>
            <a:chOff x="2019237" y="1452321"/>
            <a:chExt cx="4267268" cy="4796079"/>
          </a:xfrm>
        </p:grpSpPr>
        <p:sp>
          <p:nvSpPr>
            <p:cNvPr id="29735" name="Rectangle 43"/>
            <p:cNvSpPr>
              <a:spLocks noChangeAspect="1"/>
            </p:cNvSpPr>
            <p:nvPr/>
          </p:nvSpPr>
          <p:spPr>
            <a:xfrm>
              <a:off x="3621088" y="1665288"/>
              <a:ext cx="2665412" cy="69691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Kernel 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36" name="Rectangle 44"/>
            <p:cNvSpPr>
              <a:spLocks noChangeAspect="1"/>
            </p:cNvSpPr>
            <p:nvPr/>
          </p:nvSpPr>
          <p:spPr>
            <a:xfrm>
              <a:off x="3621088" y="2362200"/>
              <a:ext cx="2665412" cy="21336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en-US" altLang="zh-CN" sz="1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37" name="Rectangle 48"/>
            <p:cNvSpPr>
              <a:spLocks noChangeAspect="1"/>
            </p:cNvSpPr>
            <p:nvPr/>
          </p:nvSpPr>
          <p:spPr>
            <a:xfrm>
              <a:off x="3621088" y="5181600"/>
              <a:ext cx="2665412" cy="736600"/>
            </a:xfrm>
            <a:prstGeom prst="rect">
              <a:avLst/>
            </a:prstGeom>
            <a:solidFill>
              <a:srgbClr val="FF0000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FFFF00"/>
                  </a:solidFill>
                  <a:latin typeface="Helvetica" pitchFamily="34" charset="0"/>
                  <a:ea typeface="宋体" panose="02010600030101010101" pitchFamily="2" charset="-122"/>
                </a:rPr>
                <a:t>Read only code</a:t>
              </a:r>
              <a:endParaRPr lang="en-US" altLang="zh-CN" sz="2000" b="1" dirty="0">
                <a:solidFill>
                  <a:srgbClr val="FFFF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38" name="Rectangle 49"/>
            <p:cNvSpPr>
              <a:spLocks noChangeAspect="1"/>
            </p:cNvSpPr>
            <p:nvPr/>
          </p:nvSpPr>
          <p:spPr>
            <a:xfrm>
              <a:off x="3621088" y="4876800"/>
              <a:ext cx="2665412" cy="33020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Read only data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39" name="Rectangle 50"/>
            <p:cNvSpPr>
              <a:spLocks noChangeAspect="1"/>
            </p:cNvSpPr>
            <p:nvPr/>
          </p:nvSpPr>
          <p:spPr>
            <a:xfrm>
              <a:off x="3621093" y="4476548"/>
              <a:ext cx="2665412" cy="38100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Read/write data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40" name="Rectangle 55"/>
            <p:cNvSpPr>
              <a:spLocks noChangeAspect="1"/>
            </p:cNvSpPr>
            <p:nvPr/>
          </p:nvSpPr>
          <p:spPr>
            <a:xfrm>
              <a:off x="3621088" y="5903913"/>
              <a:ext cx="2665412" cy="344487"/>
            </a:xfrm>
            <a:prstGeom prst="rect">
              <a:avLst/>
            </a:prstGeom>
            <a:solidFill>
              <a:srgbClr val="C0C0C0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forbidden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41" name="TextBox 26"/>
            <p:cNvSpPr txBox="1"/>
            <p:nvPr/>
          </p:nvSpPr>
          <p:spPr>
            <a:xfrm>
              <a:off x="2262188" y="5649913"/>
              <a:ext cx="1209675" cy="4000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0x400000</a:t>
              </a:r>
              <a:endPara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42" name="Rectangle 50"/>
            <p:cNvSpPr>
              <a:spLocks noChangeAspect="1"/>
            </p:cNvSpPr>
            <p:nvPr/>
          </p:nvSpPr>
          <p:spPr>
            <a:xfrm>
              <a:off x="3619500" y="2362200"/>
              <a:ext cx="2665413" cy="609600"/>
            </a:xfrm>
            <a:prstGeom prst="rect">
              <a:avLst/>
            </a:prstGeom>
            <a:solidFill>
              <a:srgbClr val="FF0000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FFFF00"/>
                  </a:solidFill>
                  <a:latin typeface="Helvetica" pitchFamily="34" charset="0"/>
                  <a:ea typeface="宋体" panose="02010600030101010101" pitchFamily="2" charset="-122"/>
                </a:rPr>
                <a:t>Stack</a:t>
              </a:r>
              <a:endParaRPr lang="en-US" altLang="zh-CN" sz="2000" b="1" dirty="0">
                <a:solidFill>
                  <a:srgbClr val="FFFF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43" name="Rectangle 50"/>
            <p:cNvSpPr>
              <a:spLocks noChangeAspect="1"/>
            </p:cNvSpPr>
            <p:nvPr/>
          </p:nvSpPr>
          <p:spPr>
            <a:xfrm>
              <a:off x="3619500" y="3862388"/>
              <a:ext cx="2665413" cy="60960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Heap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44" name="TextBox 26"/>
            <p:cNvSpPr txBox="1"/>
            <p:nvPr/>
          </p:nvSpPr>
          <p:spPr>
            <a:xfrm>
              <a:off x="2019237" y="2104360"/>
              <a:ext cx="1503938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0x7fffffffffff</a:t>
              </a:r>
              <a:endPara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45" name="TextBox 26"/>
            <p:cNvSpPr txBox="1"/>
            <p:nvPr/>
          </p:nvSpPr>
          <p:spPr>
            <a:xfrm>
              <a:off x="2062952" y="1452321"/>
              <a:ext cx="1460656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0xffffffffffff</a:t>
              </a:r>
              <a:endPara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9717" name="TextBox 2"/>
          <p:cNvSpPr txBox="1"/>
          <p:nvPr/>
        </p:nvSpPr>
        <p:spPr>
          <a:xfrm>
            <a:off x="5410200" y="779463"/>
            <a:ext cx="23622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After call</a:t>
            </a:r>
            <a:endParaRPr lang="zh-CN" altLang="en-US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aphicFrame>
        <p:nvGraphicFramePr>
          <p:cNvPr id="27670" name="表格 27669"/>
          <p:cNvGraphicFramePr>
            <a:graphicFrameLocks noGrp="1"/>
          </p:cNvGraphicFramePr>
          <p:nvPr/>
        </p:nvGraphicFramePr>
        <p:xfrm>
          <a:off x="5257800" y="1392238"/>
          <a:ext cx="3505200" cy="793750"/>
        </p:xfrm>
        <a:graphic>
          <a:graphicData uri="http://schemas.openxmlformats.org/drawingml/2006/table">
            <a:tbl>
              <a:tblPr/>
              <a:tblGrid>
                <a:gridCol w="865188"/>
                <a:gridCol w="2640012"/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%rip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0x400540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%rsp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0x7fffffffffe838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9729" name="肘形连接符 83"/>
          <p:cNvCxnSpPr/>
          <p:nvPr/>
        </p:nvCxnSpPr>
        <p:spPr>
          <a:xfrm rot="-5400000" flipH="1">
            <a:off x="4670425" y="2236788"/>
            <a:ext cx="1941513" cy="1431925"/>
          </a:xfrm>
          <a:prstGeom prst="bentConnector3">
            <a:avLst>
              <a:gd name="adj1" fmla="val 99287"/>
            </a:avLst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30" name="直接连接符 84"/>
          <p:cNvCxnSpPr/>
          <p:nvPr/>
        </p:nvCxnSpPr>
        <p:spPr>
          <a:xfrm>
            <a:off x="4927600" y="1984375"/>
            <a:ext cx="3254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9731" name="肘形连接符 85"/>
          <p:cNvCxnSpPr/>
          <p:nvPr/>
        </p:nvCxnSpPr>
        <p:spPr>
          <a:xfrm rot="-5400000" flipH="1">
            <a:off x="3402013" y="3062288"/>
            <a:ext cx="4400550" cy="1479550"/>
          </a:xfrm>
          <a:prstGeom prst="bentConnector3">
            <a:avLst>
              <a:gd name="adj1" fmla="val 99977"/>
            </a:avLst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32" name="直接连接符 86"/>
          <p:cNvCxnSpPr/>
          <p:nvPr/>
        </p:nvCxnSpPr>
        <p:spPr>
          <a:xfrm flipV="1">
            <a:off x="4856163" y="1600200"/>
            <a:ext cx="3968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9733" name="文本框 49"/>
          <p:cNvSpPr txBox="1"/>
          <p:nvPr/>
        </p:nvSpPr>
        <p:spPr>
          <a:xfrm>
            <a:off x="6862763" y="3644900"/>
            <a:ext cx="1287462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0x400568</a:t>
            </a:r>
            <a:endParaRPr lang="zh-CN" altLang="en-US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29734" name="直接连接符 51"/>
          <p:cNvCxnSpPr/>
          <p:nvPr/>
        </p:nvCxnSpPr>
        <p:spPr>
          <a:xfrm>
            <a:off x="6330950" y="3925888"/>
            <a:ext cx="22002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Procedure/Function Implementation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1748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648200"/>
          </a:xfrm>
        </p:spPr>
        <p:txBody>
          <a:bodyPr vert="horz" wrap="square" lIns="91440" tIns="45720" rIns="91440" bIns="45720" anchor="t" anchorCtr="0"/>
          <a:p>
            <a:pPr marL="441325" lvl="1" indent="-346075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Invoke callee: 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call </a:t>
            </a:r>
            <a:r>
              <a:rPr lang="en-US" altLang="zh-CN" sz="2800" dirty="0">
                <a:ea typeface="宋体" panose="02010600030101010101" pitchFamily="2" charset="-122"/>
              </a:rPr>
              <a:t>(new instructions)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441325" lvl="1" indent="-346075">
              <a:lnSpc>
                <a:spcPct val="140000"/>
              </a:lnSpc>
              <a:buFont typeface="Comic Sans MS" panose="030F0702030302020204" pitchFamily="66" charset="0"/>
              <a:buChar char="?"/>
            </a:pPr>
            <a:r>
              <a:rPr lang="en-US" altLang="zh-CN" sz="2800" dirty="0">
                <a:ea typeface="宋体" panose="02010600030101010101" pitchFamily="2" charset="-122"/>
              </a:rPr>
              <a:t> Return to caller: 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ret</a:t>
            </a:r>
            <a:r>
              <a:rPr lang="en-US" altLang="zh-CN" sz="2800" dirty="0">
                <a:ea typeface="宋体" panose="02010600030101010101" pitchFamily="2" charset="-122"/>
              </a:rPr>
              <a:t> (new instructions)</a:t>
            </a:r>
            <a:endParaRPr lang="en-US" altLang="zh-CN" sz="2800" dirty="0">
              <a:solidFill>
                <a:srgbClr val="00CC66"/>
              </a:solidFill>
              <a:ea typeface="宋体" panose="02010600030101010101" pitchFamily="2" charset="-122"/>
            </a:endParaRPr>
          </a:p>
          <a:p>
            <a:pPr marL="441325" lvl="1" indent="-346075">
              <a:lnSpc>
                <a:spcPct val="140000"/>
              </a:lnSpc>
              <a:buFont typeface="Comic Sans MS" panose="030F0702030302020204" pitchFamily="66" charset="0"/>
              <a:buChar char="?"/>
            </a:pPr>
            <a:r>
              <a:rPr lang="en-US" altLang="zh-CN" sz="2800" dirty="0">
                <a:ea typeface="宋体" panose="02010600030101010101" pitchFamily="2" charset="-122"/>
              </a:rPr>
              <a:t> Passing data</a:t>
            </a:r>
            <a:endParaRPr lang="en-US" altLang="zh-CN" sz="28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441325" lvl="1" indent="-346075">
              <a:lnSpc>
                <a:spcPct val="140000"/>
              </a:lnSpc>
              <a:buFont typeface="Comic Sans MS" panose="030F0702030302020204" pitchFamily="66" charset="0"/>
              <a:buChar char="?"/>
            </a:pPr>
            <a:r>
              <a:rPr lang="en-US" altLang="zh-CN" sz="2800" dirty="0">
                <a:ea typeface="宋体" panose="02010600030101010101" pitchFamily="2" charset="-122"/>
              </a:rPr>
              <a:t> Registers</a:t>
            </a:r>
            <a:endParaRPr lang="en-US" altLang="zh-CN" sz="28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441325" lvl="1" indent="-346075">
              <a:lnSpc>
                <a:spcPct val="140000"/>
              </a:lnSpc>
              <a:buFont typeface="Comic Sans MS" panose="030F0702030302020204" pitchFamily="66" charset="0"/>
              <a:buChar char="?"/>
            </a:pPr>
            <a:r>
              <a:rPr lang="en-US" altLang="zh-CN" sz="2800" dirty="0">
                <a:ea typeface="宋体" panose="02010600030101010101" pitchFamily="2" charset="-122"/>
              </a:rPr>
              <a:t> Local variable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Return to Caller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800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Instruction </a:t>
            </a: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</a:t>
            </a:r>
            <a:endParaRPr kumimoji="1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Behavior description (by hardware)</a:t>
            </a: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Pop 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return address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 from stack</a:t>
            </a:r>
            <a:endParaRPr kumimoji="1" lang="en-US" altLang="zh-CN" sz="24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Jump to 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return address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 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in 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caller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		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ret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= 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pop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+ </a:t>
            </a:r>
            <a:r>
              <a:rPr kumimoji="1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jmp</a:t>
            </a: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62600" y="4876800"/>
            <a:ext cx="2133600" cy="904875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>
            <a:spAutoFit/>
          </a:bodyPr>
          <a:lstStyle/>
          <a:p>
            <a:pPr marL="457200" marR="0" lvl="1" indent="-37020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+mn-cs"/>
                <a:sym typeface="+mn-ea"/>
              </a:rPr>
              <a:t>pop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+mn-cs"/>
                <a:sym typeface="+mn-ea"/>
              </a:rPr>
              <a:t>retaddr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1" indent="-37020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+mn-cs"/>
                <a:sym typeface="+mn-ea"/>
              </a:rPr>
              <a:t>jmp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+mn-cs"/>
                <a:sym typeface="+mn-ea"/>
              </a:rPr>
              <a:t>retaddr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4735" y="5932170"/>
            <a:ext cx="61842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此处的</a:t>
            </a:r>
            <a:r>
              <a:rPr lang="en-US" altLang="zh-CN"/>
              <a:t>pop</a:t>
            </a:r>
            <a:r>
              <a:rPr lang="zh-CN" altLang="en-US"/>
              <a:t>只是将</a:t>
            </a:r>
            <a:r>
              <a:rPr lang="en-US" altLang="zh-CN"/>
              <a:t>%rsp</a:t>
            </a:r>
            <a:r>
              <a:rPr lang="zh-CN" altLang="en-US"/>
              <a:t>位置调整，但是没有删除</a:t>
            </a:r>
            <a:r>
              <a:rPr lang="en-US" altLang="zh-CN"/>
              <a:t>return</a:t>
            </a:r>
            <a:r>
              <a:rPr lang="zh-CN" altLang="en-US"/>
              <a:t>的值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17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9700">
                                            <p:txEl>
                                              <p:charRg st="17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52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9700">
                                            <p:txEl>
                                              <p:charRg st="52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83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9700">
                                            <p:txEl>
                                              <p:charRg st="83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118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9700">
                                            <p:txEl>
                                              <p:charRg st="118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Execution of ret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28600" y="1371600"/>
            <a:ext cx="8305800" cy="5029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// beginning of function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multstore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400540 &lt;</a:t>
            </a:r>
            <a:r>
              <a:rPr kumimoji="1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multstore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&gt;: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400540: 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53			push	%</a:t>
            </a:r>
            <a:r>
              <a:rPr kumimoji="1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rbx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400541: 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48 89 d3 		</a:t>
            </a:r>
            <a:r>
              <a:rPr kumimoji="1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mov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%</a:t>
            </a:r>
            <a:r>
              <a:rPr kumimoji="1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rdx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%</a:t>
            </a:r>
            <a:r>
              <a:rPr kumimoji="1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rbx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. . .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// return from function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multstore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40054d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c3			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retq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. . . 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//call to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mulstore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from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main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defRPr/>
            </a:pP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400563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:  e8 d8 </a:t>
            </a:r>
            <a:r>
              <a:rPr kumimoji="1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ff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ff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ff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		</a:t>
            </a:r>
            <a:r>
              <a:rPr kumimoji="1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callq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400540&lt;</a:t>
            </a:r>
            <a:r>
              <a:rPr kumimoji="1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multstore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&gt;  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400568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:  48 8b 54 24 08		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mov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0x8(%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rsp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), %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rdx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35844" name="Straight Connector 4"/>
          <p:cNvCxnSpPr/>
          <p:nvPr/>
        </p:nvCxnSpPr>
        <p:spPr>
          <a:xfrm>
            <a:off x="228600" y="4876800"/>
            <a:ext cx="861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7890" name="组合 1"/>
          <p:cNvGrpSpPr/>
          <p:nvPr/>
        </p:nvGrpSpPr>
        <p:grpSpPr>
          <a:xfrm>
            <a:off x="4932363" y="2409825"/>
            <a:ext cx="3524250" cy="4067175"/>
            <a:chOff x="2019237" y="1452321"/>
            <a:chExt cx="4267268" cy="4796079"/>
          </a:xfrm>
        </p:grpSpPr>
        <p:sp>
          <p:nvSpPr>
            <p:cNvPr id="37937" name="Rectangle 43"/>
            <p:cNvSpPr>
              <a:spLocks noChangeAspect="1"/>
            </p:cNvSpPr>
            <p:nvPr/>
          </p:nvSpPr>
          <p:spPr>
            <a:xfrm>
              <a:off x="3621088" y="1665288"/>
              <a:ext cx="2665412" cy="69691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Kernel 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38" name="Rectangle 44"/>
            <p:cNvSpPr>
              <a:spLocks noChangeAspect="1"/>
            </p:cNvSpPr>
            <p:nvPr/>
          </p:nvSpPr>
          <p:spPr>
            <a:xfrm>
              <a:off x="3621088" y="2362200"/>
              <a:ext cx="2665412" cy="21336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en-US" altLang="zh-CN" sz="1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39" name="Rectangle 48"/>
            <p:cNvSpPr>
              <a:spLocks noChangeAspect="1"/>
            </p:cNvSpPr>
            <p:nvPr/>
          </p:nvSpPr>
          <p:spPr>
            <a:xfrm>
              <a:off x="3621088" y="5181600"/>
              <a:ext cx="2665412" cy="736600"/>
            </a:xfrm>
            <a:prstGeom prst="rect">
              <a:avLst/>
            </a:prstGeom>
            <a:solidFill>
              <a:srgbClr val="FF0000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FFFF00"/>
                  </a:solidFill>
                  <a:latin typeface="Helvetica" pitchFamily="34" charset="0"/>
                  <a:ea typeface="宋体" panose="02010600030101010101" pitchFamily="2" charset="-122"/>
                </a:rPr>
                <a:t>Read only code</a:t>
              </a:r>
              <a:endParaRPr lang="en-US" altLang="zh-CN" sz="2000" b="1" dirty="0">
                <a:solidFill>
                  <a:srgbClr val="FFFF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40" name="Rectangle 49"/>
            <p:cNvSpPr>
              <a:spLocks noChangeAspect="1"/>
            </p:cNvSpPr>
            <p:nvPr/>
          </p:nvSpPr>
          <p:spPr>
            <a:xfrm>
              <a:off x="3621088" y="4876800"/>
              <a:ext cx="2665412" cy="33020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Read only data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41" name="Rectangle 50"/>
            <p:cNvSpPr>
              <a:spLocks noChangeAspect="1"/>
            </p:cNvSpPr>
            <p:nvPr/>
          </p:nvSpPr>
          <p:spPr>
            <a:xfrm>
              <a:off x="3621093" y="4476548"/>
              <a:ext cx="2665412" cy="38100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Read/write data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42" name="Rectangle 55"/>
            <p:cNvSpPr>
              <a:spLocks noChangeAspect="1"/>
            </p:cNvSpPr>
            <p:nvPr/>
          </p:nvSpPr>
          <p:spPr>
            <a:xfrm>
              <a:off x="3621088" y="5903913"/>
              <a:ext cx="2665412" cy="344487"/>
            </a:xfrm>
            <a:prstGeom prst="rect">
              <a:avLst/>
            </a:prstGeom>
            <a:solidFill>
              <a:srgbClr val="C0C0C0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forbidden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43" name="TextBox 26"/>
            <p:cNvSpPr txBox="1"/>
            <p:nvPr/>
          </p:nvSpPr>
          <p:spPr>
            <a:xfrm>
              <a:off x="2262188" y="5649913"/>
              <a:ext cx="1209675" cy="4000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0x400000</a:t>
              </a:r>
              <a:endPara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44" name="Rectangle 50"/>
            <p:cNvSpPr>
              <a:spLocks noChangeAspect="1"/>
            </p:cNvSpPr>
            <p:nvPr/>
          </p:nvSpPr>
          <p:spPr>
            <a:xfrm>
              <a:off x="3619500" y="2362200"/>
              <a:ext cx="2665413" cy="609600"/>
            </a:xfrm>
            <a:prstGeom prst="rect">
              <a:avLst/>
            </a:prstGeom>
            <a:solidFill>
              <a:srgbClr val="FF0000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FFFF00"/>
                  </a:solidFill>
                  <a:latin typeface="Helvetica" pitchFamily="34" charset="0"/>
                  <a:ea typeface="宋体" panose="02010600030101010101" pitchFamily="2" charset="-122"/>
                </a:rPr>
                <a:t>Stack</a:t>
              </a:r>
              <a:endParaRPr lang="en-US" altLang="zh-CN" sz="2000" b="1" dirty="0">
                <a:solidFill>
                  <a:srgbClr val="FFFF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45" name="Rectangle 50"/>
            <p:cNvSpPr>
              <a:spLocks noChangeAspect="1"/>
            </p:cNvSpPr>
            <p:nvPr/>
          </p:nvSpPr>
          <p:spPr>
            <a:xfrm>
              <a:off x="3619500" y="3862388"/>
              <a:ext cx="2665413" cy="60960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Heap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46" name="TextBox 26"/>
            <p:cNvSpPr txBox="1"/>
            <p:nvPr/>
          </p:nvSpPr>
          <p:spPr>
            <a:xfrm>
              <a:off x="2019237" y="2104360"/>
              <a:ext cx="1503938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0x7fffffffffff</a:t>
              </a:r>
              <a:endPara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47" name="TextBox 26"/>
            <p:cNvSpPr txBox="1"/>
            <p:nvPr/>
          </p:nvSpPr>
          <p:spPr>
            <a:xfrm>
              <a:off x="2062952" y="1452321"/>
              <a:ext cx="1460656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0xffffffffffff</a:t>
              </a:r>
              <a:endPara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7891" name="TextBox 2"/>
          <p:cNvSpPr txBox="1"/>
          <p:nvPr/>
        </p:nvSpPr>
        <p:spPr>
          <a:xfrm>
            <a:off x="5334000" y="779463"/>
            <a:ext cx="23622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After ret</a:t>
            </a:r>
            <a:endParaRPr lang="zh-CN" altLang="en-US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aphicFrame>
        <p:nvGraphicFramePr>
          <p:cNvPr id="35844" name="表格 35843"/>
          <p:cNvGraphicFramePr>
            <a:graphicFrameLocks noGrp="1"/>
          </p:cNvGraphicFramePr>
          <p:nvPr/>
        </p:nvGraphicFramePr>
        <p:xfrm>
          <a:off x="5181600" y="1392238"/>
          <a:ext cx="3505200" cy="793750"/>
        </p:xfrm>
        <a:graphic>
          <a:graphicData uri="http://schemas.openxmlformats.org/drawingml/2006/table">
            <a:tbl>
              <a:tblPr/>
              <a:tblGrid>
                <a:gridCol w="865188"/>
                <a:gridCol w="2640012"/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%rip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4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0x400568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4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%rsp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0x7fffffffffe840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7903" name="肘形连接符 31"/>
          <p:cNvCxnSpPr/>
          <p:nvPr/>
        </p:nvCxnSpPr>
        <p:spPr>
          <a:xfrm rot="-5400000" flipH="1">
            <a:off x="4705350" y="2130425"/>
            <a:ext cx="1714500" cy="1422400"/>
          </a:xfrm>
          <a:prstGeom prst="bentConnector3">
            <a:avLst>
              <a:gd name="adj1" fmla="val 99958"/>
            </a:avLst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904" name="直接连接符 38"/>
          <p:cNvCxnSpPr/>
          <p:nvPr/>
        </p:nvCxnSpPr>
        <p:spPr>
          <a:xfrm>
            <a:off x="4851400" y="1984375"/>
            <a:ext cx="3254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7905" name="肘形连接符 61"/>
          <p:cNvCxnSpPr/>
          <p:nvPr/>
        </p:nvCxnSpPr>
        <p:spPr>
          <a:xfrm rot="-5400000" flipH="1">
            <a:off x="3435350" y="2928938"/>
            <a:ext cx="4206875" cy="1501775"/>
          </a:xfrm>
          <a:prstGeom prst="bentConnector3">
            <a:avLst>
              <a:gd name="adj1" fmla="val 99653"/>
            </a:avLst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906" name="直接连接符 62"/>
          <p:cNvCxnSpPr/>
          <p:nvPr/>
        </p:nvCxnSpPr>
        <p:spPr>
          <a:xfrm flipV="1">
            <a:off x="4779963" y="1585913"/>
            <a:ext cx="3968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grpSp>
        <p:nvGrpSpPr>
          <p:cNvPr id="37907" name="组合 41"/>
          <p:cNvGrpSpPr/>
          <p:nvPr/>
        </p:nvGrpSpPr>
        <p:grpSpPr>
          <a:xfrm>
            <a:off x="609600" y="2409825"/>
            <a:ext cx="3522663" cy="4067175"/>
            <a:chOff x="2019237" y="1452321"/>
            <a:chExt cx="4267268" cy="4796079"/>
          </a:xfrm>
        </p:grpSpPr>
        <p:sp>
          <p:nvSpPr>
            <p:cNvPr id="37926" name="Rectangle 43"/>
            <p:cNvSpPr>
              <a:spLocks noChangeAspect="1"/>
            </p:cNvSpPr>
            <p:nvPr/>
          </p:nvSpPr>
          <p:spPr>
            <a:xfrm>
              <a:off x="3621088" y="1665288"/>
              <a:ext cx="2665412" cy="69691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Kernel 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27" name="Rectangle 44"/>
            <p:cNvSpPr>
              <a:spLocks noChangeAspect="1"/>
            </p:cNvSpPr>
            <p:nvPr/>
          </p:nvSpPr>
          <p:spPr>
            <a:xfrm>
              <a:off x="3621088" y="2362200"/>
              <a:ext cx="2665412" cy="21336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en-US" altLang="zh-CN" sz="1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28" name="Rectangle 48"/>
            <p:cNvSpPr>
              <a:spLocks noChangeAspect="1"/>
            </p:cNvSpPr>
            <p:nvPr/>
          </p:nvSpPr>
          <p:spPr>
            <a:xfrm>
              <a:off x="3621088" y="5181600"/>
              <a:ext cx="2665412" cy="736600"/>
            </a:xfrm>
            <a:prstGeom prst="rect">
              <a:avLst/>
            </a:prstGeom>
            <a:solidFill>
              <a:srgbClr val="FF0000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FFFF00"/>
                  </a:solidFill>
                  <a:latin typeface="Helvetica" pitchFamily="34" charset="0"/>
                  <a:ea typeface="宋体" panose="02010600030101010101" pitchFamily="2" charset="-122"/>
                </a:rPr>
                <a:t>Read only code</a:t>
              </a:r>
              <a:endParaRPr lang="en-US" altLang="zh-CN" sz="2000" b="1" dirty="0">
                <a:solidFill>
                  <a:srgbClr val="FFFF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29" name="Rectangle 49"/>
            <p:cNvSpPr>
              <a:spLocks noChangeAspect="1"/>
            </p:cNvSpPr>
            <p:nvPr/>
          </p:nvSpPr>
          <p:spPr>
            <a:xfrm>
              <a:off x="3621088" y="4876800"/>
              <a:ext cx="2665412" cy="33020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Read only data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30" name="Rectangle 50"/>
            <p:cNvSpPr>
              <a:spLocks noChangeAspect="1"/>
            </p:cNvSpPr>
            <p:nvPr/>
          </p:nvSpPr>
          <p:spPr>
            <a:xfrm>
              <a:off x="3621093" y="4476548"/>
              <a:ext cx="2665412" cy="38100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Read/write data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31" name="Rectangle 55"/>
            <p:cNvSpPr>
              <a:spLocks noChangeAspect="1"/>
            </p:cNvSpPr>
            <p:nvPr/>
          </p:nvSpPr>
          <p:spPr>
            <a:xfrm>
              <a:off x="3621088" y="5903913"/>
              <a:ext cx="2665412" cy="344487"/>
            </a:xfrm>
            <a:prstGeom prst="rect">
              <a:avLst/>
            </a:prstGeom>
            <a:solidFill>
              <a:srgbClr val="C0C0C0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forbidden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32" name="TextBox 26"/>
            <p:cNvSpPr txBox="1"/>
            <p:nvPr/>
          </p:nvSpPr>
          <p:spPr>
            <a:xfrm>
              <a:off x="2262188" y="5649913"/>
              <a:ext cx="1209675" cy="4000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0x400000</a:t>
              </a:r>
              <a:endPara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33" name="Rectangle 50"/>
            <p:cNvSpPr>
              <a:spLocks noChangeAspect="1"/>
            </p:cNvSpPr>
            <p:nvPr/>
          </p:nvSpPr>
          <p:spPr>
            <a:xfrm>
              <a:off x="3619500" y="2362200"/>
              <a:ext cx="2665413" cy="609600"/>
            </a:xfrm>
            <a:prstGeom prst="rect">
              <a:avLst/>
            </a:prstGeom>
            <a:solidFill>
              <a:srgbClr val="FF0000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FFFF00"/>
                  </a:solidFill>
                  <a:latin typeface="Helvetica" pitchFamily="34" charset="0"/>
                  <a:ea typeface="宋体" panose="02010600030101010101" pitchFamily="2" charset="-122"/>
                </a:rPr>
                <a:t>Stack</a:t>
              </a:r>
              <a:endParaRPr lang="en-US" altLang="zh-CN" sz="2000" b="1" dirty="0">
                <a:solidFill>
                  <a:srgbClr val="FFFF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34" name="Rectangle 50"/>
            <p:cNvSpPr>
              <a:spLocks noChangeAspect="1"/>
            </p:cNvSpPr>
            <p:nvPr/>
          </p:nvSpPr>
          <p:spPr>
            <a:xfrm>
              <a:off x="3619500" y="3862388"/>
              <a:ext cx="2665413" cy="60960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Heap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35" name="TextBox 26"/>
            <p:cNvSpPr txBox="1"/>
            <p:nvPr/>
          </p:nvSpPr>
          <p:spPr>
            <a:xfrm>
              <a:off x="2019237" y="2104360"/>
              <a:ext cx="1503938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0x7fffffffffff</a:t>
              </a:r>
              <a:endPara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36" name="TextBox 26"/>
            <p:cNvSpPr txBox="1"/>
            <p:nvPr/>
          </p:nvSpPr>
          <p:spPr>
            <a:xfrm>
              <a:off x="2062952" y="1452321"/>
              <a:ext cx="1460656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0xffffffffffff</a:t>
              </a:r>
              <a:endPara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7908" name="TextBox 2"/>
          <p:cNvSpPr txBox="1"/>
          <p:nvPr/>
        </p:nvSpPr>
        <p:spPr>
          <a:xfrm>
            <a:off x="1011238" y="779463"/>
            <a:ext cx="23622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Before ret</a:t>
            </a:r>
            <a:endParaRPr lang="zh-CN" altLang="en-US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aphicFrame>
        <p:nvGraphicFramePr>
          <p:cNvPr id="35861" name="表格 35860"/>
          <p:cNvGraphicFramePr>
            <a:graphicFrameLocks noGrp="1"/>
          </p:cNvGraphicFramePr>
          <p:nvPr/>
        </p:nvGraphicFramePr>
        <p:xfrm>
          <a:off x="858838" y="1392238"/>
          <a:ext cx="3560763" cy="793750"/>
        </p:xfrm>
        <a:graphic>
          <a:graphicData uri="http://schemas.openxmlformats.org/drawingml/2006/table">
            <a:tbl>
              <a:tblPr/>
              <a:tblGrid>
                <a:gridCol w="865187"/>
                <a:gridCol w="2695575"/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%rip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marL="91425" marR="91425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0x40054d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1425" marR="91425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%rsp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1425" marR="91425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0x7fffffffffe838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1425" marR="91425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7920" name="肘形连接符 57"/>
          <p:cNvCxnSpPr/>
          <p:nvPr/>
        </p:nvCxnSpPr>
        <p:spPr>
          <a:xfrm rot="-5400000" flipH="1">
            <a:off x="273050" y="2239963"/>
            <a:ext cx="1941513" cy="1430337"/>
          </a:xfrm>
          <a:prstGeom prst="bentConnector3">
            <a:avLst>
              <a:gd name="adj1" fmla="val 99287"/>
            </a:avLst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921" name="直接连接符 58"/>
          <p:cNvCxnSpPr/>
          <p:nvPr/>
        </p:nvCxnSpPr>
        <p:spPr>
          <a:xfrm>
            <a:off x="528638" y="1984375"/>
            <a:ext cx="3254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7922" name="肘形连接符 59"/>
          <p:cNvCxnSpPr/>
          <p:nvPr/>
        </p:nvCxnSpPr>
        <p:spPr>
          <a:xfrm rot="-5400000" flipH="1">
            <a:off x="-995362" y="3062288"/>
            <a:ext cx="4400550" cy="1479550"/>
          </a:xfrm>
          <a:prstGeom prst="bentConnector3">
            <a:avLst>
              <a:gd name="adj1" fmla="val 99977"/>
            </a:avLst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923" name="直接连接符 60"/>
          <p:cNvCxnSpPr/>
          <p:nvPr/>
        </p:nvCxnSpPr>
        <p:spPr>
          <a:xfrm flipV="1">
            <a:off x="457200" y="1600200"/>
            <a:ext cx="3968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7924" name="文本框 63"/>
          <p:cNvSpPr txBox="1"/>
          <p:nvPr/>
        </p:nvSpPr>
        <p:spPr>
          <a:xfrm>
            <a:off x="2462213" y="3644900"/>
            <a:ext cx="12890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0x400568</a:t>
            </a:r>
            <a:endParaRPr lang="zh-CN" altLang="en-US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37925" name="直接连接符 64"/>
          <p:cNvCxnSpPr/>
          <p:nvPr/>
        </p:nvCxnSpPr>
        <p:spPr>
          <a:xfrm>
            <a:off x="1930400" y="3925888"/>
            <a:ext cx="22018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Execution of call and ret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39940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363" y="1600200"/>
            <a:ext cx="8524875" cy="4953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Execution of call and ret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4198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" y="1668463"/>
            <a:ext cx="9124950" cy="3521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89" name="矩形 2"/>
          <p:cNvSpPr/>
          <p:nvPr/>
        </p:nvSpPr>
        <p:spPr>
          <a:xfrm>
            <a:off x="9525" y="2819400"/>
            <a:ext cx="9124950" cy="2286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17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Procedure call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Stack frame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Calling conventions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Recursive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Suggested reading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Chap 3.7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Execution of call and ret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44036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363" y="1600200"/>
            <a:ext cx="8524875" cy="49530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44037" name="Elbow Connector 2"/>
          <p:cNvCxnSpPr/>
          <p:nvPr/>
        </p:nvCxnSpPr>
        <p:spPr>
          <a:xfrm rot="10800000">
            <a:off x="3581400" y="3429000"/>
            <a:ext cx="2971800" cy="2590800"/>
          </a:xfrm>
          <a:prstGeom prst="bentConnector3">
            <a:avLst>
              <a:gd name="adj1" fmla="val -9972"/>
            </a:avLst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Execution of call and ret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4608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" y="1668463"/>
            <a:ext cx="9124950" cy="3521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5" name="矩形 2"/>
          <p:cNvSpPr/>
          <p:nvPr/>
        </p:nvSpPr>
        <p:spPr>
          <a:xfrm>
            <a:off x="9525" y="3429000"/>
            <a:ext cx="9124950" cy="1676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Execution of call and ret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48132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363" y="1600200"/>
            <a:ext cx="8524875" cy="49530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48133" name="Elbow Connector 10"/>
          <p:cNvCxnSpPr/>
          <p:nvPr/>
        </p:nvCxnSpPr>
        <p:spPr>
          <a:xfrm rot="10800000">
            <a:off x="3581400" y="2362200"/>
            <a:ext cx="3048000" cy="2057400"/>
          </a:xfrm>
          <a:prstGeom prst="bentConnector3">
            <a:avLst>
              <a:gd name="adj1" fmla="val -18644"/>
            </a:avLst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134" name="Straight Arrow Connector 32"/>
          <p:cNvCxnSpPr/>
          <p:nvPr/>
        </p:nvCxnSpPr>
        <p:spPr>
          <a:xfrm flipV="1">
            <a:off x="5943600" y="2743200"/>
            <a:ext cx="0" cy="1371600"/>
          </a:xfrm>
          <a:prstGeom prst="straightConnector1">
            <a:avLst/>
          </a:prstGeom>
          <a:ln w="28575" cap="flat" cmpd="sng">
            <a:solidFill>
              <a:srgbClr val="0432FF"/>
            </a:solidFill>
            <a:prstDash val="dash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Execution of call and ret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5018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" y="1668463"/>
            <a:ext cx="9124950" cy="3521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0181" name="矩形 2"/>
          <p:cNvSpPr/>
          <p:nvPr/>
        </p:nvSpPr>
        <p:spPr>
          <a:xfrm>
            <a:off x="9525" y="4114800"/>
            <a:ext cx="9124950" cy="9906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Execution of call and ret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52228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363" y="1600200"/>
            <a:ext cx="8524875" cy="49530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2229" name="Elbow Connector 18"/>
          <p:cNvCxnSpPr/>
          <p:nvPr/>
        </p:nvCxnSpPr>
        <p:spPr>
          <a:xfrm rot="-10800000" flipV="1">
            <a:off x="1143000" y="2895600"/>
            <a:ext cx="3352800" cy="1752600"/>
          </a:xfrm>
          <a:prstGeom prst="bentConnector3">
            <a:avLst>
              <a:gd name="adj1" fmla="val 113329"/>
            </a:avLst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230" name="Straight Arrow Connector 37"/>
          <p:cNvCxnSpPr/>
          <p:nvPr/>
        </p:nvCxnSpPr>
        <p:spPr>
          <a:xfrm flipH="1">
            <a:off x="6172200" y="2743200"/>
            <a:ext cx="381000" cy="1905000"/>
          </a:xfrm>
          <a:prstGeom prst="straightConnector1">
            <a:avLst/>
          </a:prstGeom>
          <a:ln w="28575" cap="flat" cmpd="sng">
            <a:solidFill>
              <a:srgbClr val="0432FF"/>
            </a:solidFill>
            <a:prstDash val="dash"/>
            <a:headEnd type="none" w="med" len="med"/>
            <a:tailEnd type="triangle" w="med" len="med"/>
          </a:ln>
        </p:spPr>
      </p:cxnSp>
      <p:sp>
        <p:nvSpPr>
          <p:cNvPr id="2" name="文本框 1"/>
          <p:cNvSpPr txBox="1"/>
          <p:nvPr/>
        </p:nvSpPr>
        <p:spPr>
          <a:xfrm>
            <a:off x="5314315" y="228600"/>
            <a:ext cx="35248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所有函数共用一套寄存器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Execution of call and ret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54276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" y="1668463"/>
            <a:ext cx="9124950" cy="3521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4277" name="矩形 2"/>
          <p:cNvSpPr/>
          <p:nvPr/>
        </p:nvSpPr>
        <p:spPr>
          <a:xfrm>
            <a:off x="9525" y="4800600"/>
            <a:ext cx="9124950" cy="3048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Execution of call and ret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5632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363" y="1600200"/>
            <a:ext cx="8524875" cy="49530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6325" name="Elbow Connector 29"/>
          <p:cNvCxnSpPr/>
          <p:nvPr/>
        </p:nvCxnSpPr>
        <p:spPr>
          <a:xfrm rot="-10800000" flipV="1">
            <a:off x="1143000" y="4953000"/>
            <a:ext cx="3352800" cy="1295400"/>
          </a:xfrm>
          <a:prstGeom prst="bentConnector3">
            <a:avLst>
              <a:gd name="adj1" fmla="val 113792"/>
            </a:avLst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326" name="Straight Arrow Connector 42"/>
          <p:cNvCxnSpPr/>
          <p:nvPr/>
        </p:nvCxnSpPr>
        <p:spPr>
          <a:xfrm flipH="1">
            <a:off x="5486400" y="4800600"/>
            <a:ext cx="457200" cy="1447800"/>
          </a:xfrm>
          <a:prstGeom prst="straightConnector1">
            <a:avLst/>
          </a:prstGeom>
          <a:ln w="28575" cap="flat" cmpd="sng">
            <a:solidFill>
              <a:srgbClr val="0432FF"/>
            </a:solidFill>
            <a:prstDash val="dash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Execution of call and ret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5837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" y="1668463"/>
            <a:ext cx="9124950" cy="3521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Stack Frame Structure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0420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call: save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return address</a:t>
            </a:r>
            <a:r>
              <a:rPr lang="en-US" altLang="zh-CN" dirty="0">
                <a:ea typeface="宋体" panose="02010600030101010101" pitchFamily="2" charset="-122"/>
              </a:rPr>
              <a:t>  in the stack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solidFill>
                  <a:srgbClr val="0432FF"/>
                </a:solidFill>
                <a:ea typeface="宋体" panose="02010600030101010101" pitchFamily="2" charset="-122"/>
              </a:rPr>
              <a:t>The end of caller’s frame</a:t>
            </a:r>
            <a:endParaRPr lang="en-US" altLang="zh-CN" dirty="0">
              <a:solidFill>
                <a:srgbClr val="0432FF"/>
              </a:solidFill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solidFill>
                  <a:srgbClr val="0432FF"/>
                </a:solidFill>
                <a:ea typeface="宋体" panose="02010600030101010101" pitchFamily="2" charset="-122"/>
              </a:rPr>
              <a:t>The beginning of callee’s frame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074204" name="Group 28"/>
          <p:cNvGraphicFramePr>
            <a:graphicFrameLocks noGrp="1"/>
          </p:cNvGraphicFramePr>
          <p:nvPr/>
        </p:nvGraphicFramePr>
        <p:xfrm>
          <a:off x="6264275" y="4876800"/>
          <a:ext cx="1431925" cy="1143000"/>
        </p:xfrm>
        <a:graphic>
          <a:graphicData uri="http://schemas.openxmlformats.org/drawingml/2006/table">
            <a:tbl>
              <a:tblPr/>
              <a:tblGrid>
                <a:gridCol w="1431925"/>
              </a:tblGrid>
              <a:tr h="1143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Callee</a:t>
                      </a:r>
                      <a:b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0427" name="Group 27"/>
          <p:cNvGrpSpPr/>
          <p:nvPr/>
        </p:nvGrpSpPr>
        <p:grpSpPr>
          <a:xfrm>
            <a:off x="5045075" y="5786438"/>
            <a:ext cx="1219200" cy="461962"/>
            <a:chOff x="3696" y="1654"/>
            <a:chExt cx="768" cy="291"/>
          </a:xfrm>
        </p:grpSpPr>
        <p:sp>
          <p:nvSpPr>
            <p:cNvPr id="60442" name="Text Box 17"/>
            <p:cNvSpPr txBox="1"/>
            <p:nvPr/>
          </p:nvSpPr>
          <p:spPr>
            <a:xfrm>
              <a:off x="3696" y="1654"/>
              <a:ext cx="580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%rsp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43" name="Line 19"/>
            <p:cNvSpPr/>
            <p:nvPr/>
          </p:nvSpPr>
          <p:spPr>
            <a:xfrm flipV="1">
              <a:off x="4224" y="1798"/>
              <a:ext cx="240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aphicFrame>
        <p:nvGraphicFramePr>
          <p:cNvPr id="11" name="Group 28"/>
          <p:cNvGraphicFramePr>
            <a:graphicFrameLocks noGrp="1"/>
          </p:cNvGraphicFramePr>
          <p:nvPr/>
        </p:nvGraphicFramePr>
        <p:xfrm>
          <a:off x="6264275" y="4479925"/>
          <a:ext cx="1431925" cy="396875"/>
        </p:xfrm>
        <a:graphic>
          <a:graphicData uri="http://schemas.openxmlformats.org/drawingml/2006/table">
            <a:tbl>
              <a:tblPr/>
              <a:tblGrid>
                <a:gridCol w="14319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Group 28"/>
          <p:cNvGraphicFramePr>
            <a:graphicFrameLocks noGrp="1"/>
          </p:cNvGraphicFramePr>
          <p:nvPr/>
        </p:nvGraphicFramePr>
        <p:xfrm>
          <a:off x="6264275" y="3429000"/>
          <a:ext cx="1431925" cy="1447800"/>
        </p:xfrm>
        <a:graphic>
          <a:graphicData uri="http://schemas.openxmlformats.org/drawingml/2006/table">
            <a:tbl>
              <a:tblPr/>
              <a:tblGrid>
                <a:gridCol w="1431925"/>
              </a:tblGrid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440" name="Rectangle 12"/>
          <p:cNvSpPr/>
          <p:nvPr/>
        </p:nvSpPr>
        <p:spPr>
          <a:xfrm>
            <a:off x="6264275" y="3429000"/>
            <a:ext cx="1431925" cy="14446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41" name="Rectangle 14"/>
          <p:cNvSpPr/>
          <p:nvPr/>
        </p:nvSpPr>
        <p:spPr>
          <a:xfrm>
            <a:off x="6264275" y="4879975"/>
            <a:ext cx="1431925" cy="1139825"/>
          </a:xfrm>
          <a:prstGeom prst="rect">
            <a:avLst/>
          </a:prstGeom>
          <a:solidFill>
            <a:srgbClr val="FFCCFF">
              <a:alpha val="30196"/>
            </a:srgbClr>
          </a:solidFill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76296" name="Group 72"/>
          <p:cNvGraphicFramePr>
            <a:graphicFrameLocks noGrp="1"/>
          </p:cNvGraphicFramePr>
          <p:nvPr/>
        </p:nvGraphicFramePr>
        <p:xfrm>
          <a:off x="6750050" y="3124200"/>
          <a:ext cx="1752600" cy="914400"/>
        </p:xfrm>
        <a:graphic>
          <a:graphicData uri="http://schemas.openxmlformats.org/drawingml/2006/table">
            <a:tbl>
              <a:tblPr/>
              <a:tblGrid>
                <a:gridCol w="1752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2474" name="Rectangle 18"/>
          <p:cNvSpPr/>
          <p:nvPr/>
        </p:nvSpPr>
        <p:spPr>
          <a:xfrm>
            <a:off x="6751638" y="3124200"/>
            <a:ext cx="1751012" cy="914400"/>
          </a:xfrm>
          <a:prstGeom prst="rect">
            <a:avLst/>
          </a:prstGeom>
          <a:solidFill>
            <a:srgbClr val="FFFFCC">
              <a:alpha val="29803"/>
            </a:srgbClr>
          </a:solidFill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7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7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Frame Stack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7620000" cy="1066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%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sp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only points to the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topmost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frame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2478" name="组合 18"/>
          <p:cNvGrpSpPr/>
          <p:nvPr/>
        </p:nvGrpSpPr>
        <p:grpSpPr>
          <a:xfrm>
            <a:off x="5457825" y="3810000"/>
            <a:ext cx="1250950" cy="461963"/>
            <a:chOff x="5226050" y="4271962"/>
            <a:chExt cx="1250950" cy="461665"/>
          </a:xfrm>
        </p:grpSpPr>
        <p:sp>
          <p:nvSpPr>
            <p:cNvPr id="62479" name="Text Box 28"/>
            <p:cNvSpPr txBox="1"/>
            <p:nvPr/>
          </p:nvSpPr>
          <p:spPr>
            <a:xfrm>
              <a:off x="5226050" y="4271962"/>
              <a:ext cx="920445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%rsp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480" name="Line 30"/>
            <p:cNvSpPr/>
            <p:nvPr/>
          </p:nvSpPr>
          <p:spPr>
            <a:xfrm>
              <a:off x="6096000" y="4500562"/>
              <a:ext cx="38100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Execution within Procedure/Function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220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Data Movement </a:t>
            </a:r>
            <a:r>
              <a:rPr lang="en-US" altLang="zh-CN" sz="2400" dirty="0">
                <a:ea typeface="宋体" panose="02010600030101010101" pitchFamily="2" charset="-122"/>
              </a:rPr>
              <a:t>(e.g.,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movl $-17, (%rsp)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Arithmetic Operations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(e.g.,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incq 8(%rax)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Logical Operations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(e.g.,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xorq 8(%rsp), %rax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Condition Codes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(e.g.,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cmpq %rax, %rdx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Jump Instructions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(e.g.,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jg .L5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5391150"/>
            <a:ext cx="7391400" cy="7810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+mn-cs"/>
                <a:sym typeface="+mn-ea"/>
              </a:rPr>
              <a:t>How to execute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+mn-cs"/>
                <a:sym typeface="+mn-ea"/>
              </a:rPr>
              <a:t>cross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+mn-cs"/>
                <a:sym typeface="+mn-ea"/>
              </a:rPr>
              <a:t> procedures?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76296" name="Group 72"/>
          <p:cNvGraphicFramePr>
            <a:graphicFrameLocks noGrp="1"/>
          </p:cNvGraphicFramePr>
          <p:nvPr/>
        </p:nvGraphicFramePr>
        <p:xfrm>
          <a:off x="6750050" y="3124200"/>
          <a:ext cx="1752600" cy="914400"/>
        </p:xfrm>
        <a:graphic>
          <a:graphicData uri="http://schemas.openxmlformats.org/drawingml/2006/table">
            <a:tbl>
              <a:tblPr/>
              <a:tblGrid>
                <a:gridCol w="1752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522" name="Rectangle 18"/>
          <p:cNvSpPr/>
          <p:nvPr/>
        </p:nvSpPr>
        <p:spPr>
          <a:xfrm>
            <a:off x="6751638" y="3124200"/>
            <a:ext cx="1751012" cy="914400"/>
          </a:xfrm>
          <a:prstGeom prst="rect">
            <a:avLst/>
          </a:prstGeom>
          <a:solidFill>
            <a:srgbClr val="FFFFCC">
              <a:alpha val="29803"/>
            </a:srgbClr>
          </a:solidFill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2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2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Frame Stack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7620000" cy="1066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%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sp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only points to the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topmost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frame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Frames are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stacked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4526" name="组合 18"/>
          <p:cNvGrpSpPr/>
          <p:nvPr/>
        </p:nvGrpSpPr>
        <p:grpSpPr>
          <a:xfrm>
            <a:off x="5457825" y="3810000"/>
            <a:ext cx="1250950" cy="461963"/>
            <a:chOff x="5226050" y="4271962"/>
            <a:chExt cx="1250950" cy="461665"/>
          </a:xfrm>
        </p:grpSpPr>
        <p:sp>
          <p:nvSpPr>
            <p:cNvPr id="64528" name="Text Box 28"/>
            <p:cNvSpPr txBox="1"/>
            <p:nvPr/>
          </p:nvSpPr>
          <p:spPr>
            <a:xfrm>
              <a:off x="5226050" y="4271962"/>
              <a:ext cx="920445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%rsp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29" name="Line 30"/>
            <p:cNvSpPr/>
            <p:nvPr/>
          </p:nvSpPr>
          <p:spPr>
            <a:xfrm>
              <a:off x="6096000" y="4500562"/>
              <a:ext cx="38100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0" name="Rectangle 5"/>
          <p:cNvSpPr/>
          <p:nvPr/>
        </p:nvSpPr>
        <p:spPr>
          <a:xfrm>
            <a:off x="457200" y="3048000"/>
            <a:ext cx="45720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+mn-cs"/>
                <a:sym typeface="+mn-ea"/>
              </a:rPr>
              <a:t>   1.  call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+mn-cs"/>
                <a:sym typeface="+mn-ea"/>
              </a:rPr>
              <a:t>callee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" name="Group 72"/>
          <p:cNvGraphicFramePr>
            <a:graphicFrameLocks noGrp="1"/>
          </p:cNvGraphicFramePr>
          <p:nvPr/>
        </p:nvGraphicFramePr>
        <p:xfrm>
          <a:off x="6750050" y="3124200"/>
          <a:ext cx="1752600" cy="1371600"/>
        </p:xfrm>
        <a:graphic>
          <a:graphicData uri="http://schemas.openxmlformats.org/drawingml/2006/table">
            <a:tbl>
              <a:tblPr/>
              <a:tblGrid>
                <a:gridCol w="1752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6572" name="Rectangle 18"/>
          <p:cNvSpPr/>
          <p:nvPr/>
        </p:nvSpPr>
        <p:spPr>
          <a:xfrm>
            <a:off x="6746875" y="3109913"/>
            <a:ext cx="1751013" cy="1371600"/>
          </a:xfrm>
          <a:prstGeom prst="rect">
            <a:avLst/>
          </a:prstGeom>
          <a:solidFill>
            <a:srgbClr val="FFFFCC">
              <a:alpha val="29803"/>
            </a:srgbClr>
          </a:solidFill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7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Frame Stack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7620000" cy="1066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%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sp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only points to the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topmost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frame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Frames are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stacked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6576" name="组合 18"/>
          <p:cNvGrpSpPr/>
          <p:nvPr/>
        </p:nvGrpSpPr>
        <p:grpSpPr>
          <a:xfrm>
            <a:off x="5457825" y="4262438"/>
            <a:ext cx="1250950" cy="461962"/>
            <a:chOff x="5226050" y="4271962"/>
            <a:chExt cx="1250950" cy="461665"/>
          </a:xfrm>
        </p:grpSpPr>
        <p:sp>
          <p:nvSpPr>
            <p:cNvPr id="66578" name="Text Box 28"/>
            <p:cNvSpPr txBox="1"/>
            <p:nvPr/>
          </p:nvSpPr>
          <p:spPr>
            <a:xfrm>
              <a:off x="5226050" y="4271962"/>
              <a:ext cx="920445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%rsp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579" name="Line 30"/>
            <p:cNvSpPr/>
            <p:nvPr/>
          </p:nvSpPr>
          <p:spPr>
            <a:xfrm>
              <a:off x="6096000" y="4500562"/>
              <a:ext cx="38100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1" name="Rectangle 5"/>
          <p:cNvSpPr/>
          <p:nvPr/>
        </p:nvSpPr>
        <p:spPr>
          <a:xfrm>
            <a:off x="457200" y="3048000"/>
            <a:ext cx="4572000" cy="17907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+mn-cs"/>
                <a:sym typeface="+mn-ea"/>
              </a:rPr>
              <a:t> 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+mn-cs"/>
                <a:sym typeface="+mn-ea"/>
              </a:rPr>
              <a:t>1.  call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+mn-cs"/>
                <a:sym typeface="+mn-ea"/>
              </a:rPr>
              <a:t>callee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anose="030F0702030302020204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+mn-cs"/>
                <a:sym typeface="+mn-ea"/>
              </a:rPr>
              <a:t>callee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+mn-cs"/>
                <a:sym typeface="+mn-ea"/>
              </a:rPr>
              <a:t>: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+mn-cs"/>
                <a:sym typeface="+mn-ea"/>
              </a:rPr>
              <a:t> 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+mn-cs"/>
                <a:sym typeface="+mn-ea"/>
              </a:rPr>
              <a:t>………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anose="030F0702030302020204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7" name="Group 72"/>
          <p:cNvGraphicFramePr>
            <a:graphicFrameLocks noGrp="1"/>
          </p:cNvGraphicFramePr>
          <p:nvPr/>
        </p:nvGraphicFramePr>
        <p:xfrm>
          <a:off x="6750050" y="3124200"/>
          <a:ext cx="1752600" cy="2743200"/>
        </p:xfrm>
        <a:graphic>
          <a:graphicData uri="http://schemas.openxmlformats.org/drawingml/2006/table">
            <a:tbl>
              <a:tblPr/>
              <a:tblGrid>
                <a:gridCol w="1752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8626" name="Rectangle 19"/>
          <p:cNvSpPr/>
          <p:nvPr/>
        </p:nvSpPr>
        <p:spPr>
          <a:xfrm>
            <a:off x="6746875" y="4452938"/>
            <a:ext cx="1751013" cy="1390650"/>
          </a:xfrm>
          <a:prstGeom prst="rect">
            <a:avLst/>
          </a:prstGeom>
          <a:solidFill>
            <a:srgbClr val="C2FFF0">
              <a:alpha val="30196"/>
            </a:srgbClr>
          </a:solidFill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2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2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Frame Stack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7620000" cy="1066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%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sp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only points to the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topmost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frame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Frames are stacked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8630" name="组合 18"/>
          <p:cNvGrpSpPr/>
          <p:nvPr/>
        </p:nvGrpSpPr>
        <p:grpSpPr>
          <a:xfrm>
            <a:off x="5457825" y="5634038"/>
            <a:ext cx="1250950" cy="461962"/>
            <a:chOff x="5226050" y="4271962"/>
            <a:chExt cx="1250950" cy="461665"/>
          </a:xfrm>
        </p:grpSpPr>
        <p:sp>
          <p:nvSpPr>
            <p:cNvPr id="68633" name="Text Box 28"/>
            <p:cNvSpPr txBox="1"/>
            <p:nvPr/>
          </p:nvSpPr>
          <p:spPr>
            <a:xfrm>
              <a:off x="5226050" y="4271962"/>
              <a:ext cx="920445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%rsp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34" name="Line 30"/>
            <p:cNvSpPr/>
            <p:nvPr/>
          </p:nvSpPr>
          <p:spPr>
            <a:xfrm>
              <a:off x="6096000" y="4500562"/>
              <a:ext cx="38100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1" name="Rectangle 5"/>
          <p:cNvSpPr/>
          <p:nvPr/>
        </p:nvSpPr>
        <p:spPr>
          <a:xfrm>
            <a:off x="457200" y="3048000"/>
            <a:ext cx="4572000" cy="26781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+mn-cs"/>
                <a:sym typeface="+mn-ea"/>
              </a:rPr>
              <a:t> 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+mn-cs"/>
                <a:sym typeface="+mn-ea"/>
              </a:rPr>
              <a:t>1.  call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+mn-cs"/>
                <a:sym typeface="+mn-ea"/>
              </a:rPr>
              <a:t>callee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anose="030F0702030302020204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+mn-cs"/>
                <a:sym typeface="+mn-ea"/>
              </a:rPr>
              <a:t>callee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+mn-cs"/>
                <a:sym typeface="+mn-ea"/>
              </a:rPr>
              <a:t>: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+mn-cs"/>
                <a:sym typeface="+mn-ea"/>
              </a:rPr>
              <a:t> 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5000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+mn-cs"/>
                <a:sym typeface="+mn-ea"/>
              </a:rPr>
              <a:t>………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5000"/>
              </a:solidFill>
              <a:effectLst/>
              <a:uLnTx/>
              <a:uFillTx/>
              <a:latin typeface="Comic Sans MS" panose="030F0702030302020204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+mn-cs"/>
                <a:sym typeface="+mn-ea"/>
              </a:rPr>
              <a:t>   ………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anose="030F0702030302020204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68632" name="Rectangle 18"/>
          <p:cNvSpPr/>
          <p:nvPr/>
        </p:nvSpPr>
        <p:spPr>
          <a:xfrm>
            <a:off x="6746875" y="3109913"/>
            <a:ext cx="1751013" cy="1371600"/>
          </a:xfrm>
          <a:prstGeom prst="rect">
            <a:avLst/>
          </a:prstGeom>
          <a:solidFill>
            <a:srgbClr val="FFFFCC">
              <a:alpha val="29803"/>
            </a:srgbClr>
          </a:solidFill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7" name="Group 72"/>
          <p:cNvGraphicFramePr>
            <a:graphicFrameLocks noGrp="1"/>
          </p:cNvGraphicFramePr>
          <p:nvPr/>
        </p:nvGraphicFramePr>
        <p:xfrm>
          <a:off x="6750050" y="3124200"/>
          <a:ext cx="1752600" cy="2743200"/>
        </p:xfrm>
        <a:graphic>
          <a:graphicData uri="http://schemas.openxmlformats.org/drawingml/2006/table">
            <a:tbl>
              <a:tblPr/>
              <a:tblGrid>
                <a:gridCol w="1752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0674" name="Rectangle 19"/>
          <p:cNvSpPr/>
          <p:nvPr/>
        </p:nvSpPr>
        <p:spPr>
          <a:xfrm>
            <a:off x="6746875" y="4452938"/>
            <a:ext cx="1751013" cy="1390650"/>
          </a:xfrm>
          <a:prstGeom prst="rect">
            <a:avLst/>
          </a:prstGeom>
          <a:solidFill>
            <a:srgbClr val="C2FFF0">
              <a:alpha val="30196"/>
            </a:srgbClr>
          </a:solidFill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7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7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Frame Stack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7620000" cy="1066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%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sp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only points to the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topmost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frame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Frames are stacked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0678" name="组合 18"/>
          <p:cNvGrpSpPr/>
          <p:nvPr/>
        </p:nvGrpSpPr>
        <p:grpSpPr>
          <a:xfrm>
            <a:off x="5457825" y="4267200"/>
            <a:ext cx="1250950" cy="461963"/>
            <a:chOff x="5226050" y="4271962"/>
            <a:chExt cx="1250950" cy="461665"/>
          </a:xfrm>
        </p:grpSpPr>
        <p:sp>
          <p:nvSpPr>
            <p:cNvPr id="70681" name="Text Box 28"/>
            <p:cNvSpPr txBox="1"/>
            <p:nvPr/>
          </p:nvSpPr>
          <p:spPr>
            <a:xfrm>
              <a:off x="5226050" y="4271962"/>
              <a:ext cx="920445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%rsp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82" name="Line 30"/>
            <p:cNvSpPr/>
            <p:nvPr/>
          </p:nvSpPr>
          <p:spPr>
            <a:xfrm>
              <a:off x="6096000" y="4500562"/>
              <a:ext cx="38100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1" name="Rectangle 5"/>
          <p:cNvSpPr/>
          <p:nvPr/>
        </p:nvSpPr>
        <p:spPr>
          <a:xfrm>
            <a:off x="457200" y="3048000"/>
            <a:ext cx="4572000" cy="31210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+mn-cs"/>
                <a:sym typeface="+mn-ea"/>
              </a:rPr>
              <a:t> 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+mn-cs"/>
                <a:sym typeface="+mn-ea"/>
              </a:rPr>
              <a:t>1.  call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+mn-cs"/>
                <a:sym typeface="+mn-ea"/>
              </a:rPr>
              <a:t>callee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anose="030F0702030302020204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+mn-cs"/>
                <a:sym typeface="+mn-ea"/>
              </a:rPr>
              <a:t>callee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+mn-cs"/>
                <a:sym typeface="+mn-ea"/>
              </a:rPr>
              <a:t>: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+mn-cs"/>
                <a:sym typeface="+mn-ea"/>
              </a:rPr>
              <a:t> 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5000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+mn-cs"/>
                <a:sym typeface="+mn-ea"/>
              </a:rPr>
              <a:t>………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5000"/>
              </a:solidFill>
              <a:effectLst/>
              <a:uLnTx/>
              <a:uFillTx/>
              <a:latin typeface="Comic Sans MS" panose="030F0702030302020204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+mn-cs"/>
                <a:sym typeface="+mn-ea"/>
              </a:rPr>
              <a:t> 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5000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+mn-cs"/>
                <a:sym typeface="+mn-ea"/>
              </a:rPr>
              <a:t>………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5000"/>
              </a:solidFill>
              <a:effectLst/>
              <a:uLnTx/>
              <a:uFillTx/>
              <a:latin typeface="Comic Sans MS" panose="030F0702030302020204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+mn-cs"/>
                <a:sym typeface="+mn-ea"/>
              </a:rPr>
              <a:t>   ret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anose="030F0702030302020204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70680" name="Rectangle 18"/>
          <p:cNvSpPr/>
          <p:nvPr/>
        </p:nvSpPr>
        <p:spPr>
          <a:xfrm>
            <a:off x="6746875" y="3109913"/>
            <a:ext cx="1751013" cy="1371600"/>
          </a:xfrm>
          <a:prstGeom prst="rect">
            <a:avLst/>
          </a:prstGeom>
          <a:solidFill>
            <a:srgbClr val="FFFFCC">
              <a:alpha val="29803"/>
            </a:srgbClr>
          </a:solidFill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7" name="Group 72"/>
          <p:cNvGraphicFramePr>
            <a:graphicFrameLocks noGrp="1"/>
          </p:cNvGraphicFramePr>
          <p:nvPr/>
        </p:nvGraphicFramePr>
        <p:xfrm>
          <a:off x="6750050" y="3124200"/>
          <a:ext cx="1752600" cy="2743200"/>
        </p:xfrm>
        <a:graphic>
          <a:graphicData uri="http://schemas.openxmlformats.org/drawingml/2006/table">
            <a:tbl>
              <a:tblPr/>
              <a:tblGrid>
                <a:gridCol w="1752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27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Frame Stack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7620000" cy="1066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%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sp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only points to the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topmost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frame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Frames are stacked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2725" name="组合 18"/>
          <p:cNvGrpSpPr/>
          <p:nvPr/>
        </p:nvGrpSpPr>
        <p:grpSpPr>
          <a:xfrm>
            <a:off x="5457825" y="3810000"/>
            <a:ext cx="1250950" cy="461963"/>
            <a:chOff x="5226050" y="4271962"/>
            <a:chExt cx="1250950" cy="461665"/>
          </a:xfrm>
        </p:grpSpPr>
        <p:sp>
          <p:nvSpPr>
            <p:cNvPr id="72728" name="Text Box 28"/>
            <p:cNvSpPr txBox="1"/>
            <p:nvPr/>
          </p:nvSpPr>
          <p:spPr>
            <a:xfrm>
              <a:off x="5226050" y="4271962"/>
              <a:ext cx="920445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%rsp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29" name="Line 30"/>
            <p:cNvSpPr/>
            <p:nvPr/>
          </p:nvSpPr>
          <p:spPr>
            <a:xfrm>
              <a:off x="6096000" y="4500562"/>
              <a:ext cx="38100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1" name="Rectangle 5"/>
          <p:cNvSpPr/>
          <p:nvPr/>
        </p:nvSpPr>
        <p:spPr>
          <a:xfrm>
            <a:off x="457200" y="3048000"/>
            <a:ext cx="4572000" cy="31210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+mn-cs"/>
                <a:sym typeface="+mn-ea"/>
              </a:rPr>
              <a:t> 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+mn-cs"/>
                <a:sym typeface="+mn-ea"/>
              </a:rPr>
              <a:t>1.  call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+mn-cs"/>
                <a:sym typeface="+mn-ea"/>
              </a:rPr>
              <a:t>callee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anose="030F0702030302020204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+mn-cs"/>
                <a:sym typeface="+mn-ea"/>
              </a:rPr>
              <a:t>callee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+mn-cs"/>
                <a:sym typeface="+mn-ea"/>
              </a:rPr>
              <a:t>: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+mn-cs"/>
                <a:sym typeface="+mn-ea"/>
              </a:rPr>
              <a:t> 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5000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+mn-cs"/>
                <a:sym typeface="+mn-ea"/>
              </a:rPr>
              <a:t>………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5000"/>
              </a:solidFill>
              <a:effectLst/>
              <a:uLnTx/>
              <a:uFillTx/>
              <a:latin typeface="Comic Sans MS" panose="030F0702030302020204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+mn-cs"/>
                <a:sym typeface="+mn-ea"/>
              </a:rPr>
              <a:t> 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5000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+mn-cs"/>
                <a:sym typeface="+mn-ea"/>
              </a:rPr>
              <a:t>………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5000"/>
              </a:solidFill>
              <a:effectLst/>
              <a:uLnTx/>
              <a:uFillTx/>
              <a:latin typeface="Comic Sans MS" panose="030F0702030302020204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+mn-cs"/>
                <a:sym typeface="+mn-ea"/>
              </a:rPr>
              <a:t> 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5000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+mn-cs"/>
                <a:sym typeface="+mn-ea"/>
              </a:rPr>
              <a:t>ret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5000"/>
              </a:solidFill>
              <a:effectLst/>
              <a:uLnTx/>
              <a:uFillTx/>
              <a:latin typeface="Comic Sans MS" panose="030F0702030302020204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anose="030F0702030302020204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72727" name="Rectangle 18"/>
          <p:cNvSpPr/>
          <p:nvPr/>
        </p:nvSpPr>
        <p:spPr>
          <a:xfrm>
            <a:off x="6746875" y="3109913"/>
            <a:ext cx="1751013" cy="928687"/>
          </a:xfrm>
          <a:prstGeom prst="rect">
            <a:avLst/>
          </a:prstGeom>
          <a:solidFill>
            <a:srgbClr val="FFFFCC">
              <a:alpha val="29803"/>
            </a:srgbClr>
          </a:solidFill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76296" name="Group 72"/>
          <p:cNvGraphicFramePr>
            <a:graphicFrameLocks noGrp="1"/>
          </p:cNvGraphicFramePr>
          <p:nvPr/>
        </p:nvGraphicFramePr>
        <p:xfrm>
          <a:off x="6521450" y="1295400"/>
          <a:ext cx="1752600" cy="5275263"/>
        </p:xfrm>
        <a:graphic>
          <a:graphicData uri="http://schemas.openxmlformats.org/drawingml/2006/table">
            <a:tbl>
              <a:tblPr/>
              <a:tblGrid>
                <a:gridCol w="1752600"/>
              </a:tblGrid>
              <a:tr h="9617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4173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477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4189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4766" name="Rectangle 19"/>
          <p:cNvSpPr/>
          <p:nvPr/>
        </p:nvSpPr>
        <p:spPr>
          <a:xfrm>
            <a:off x="6523038" y="2281238"/>
            <a:ext cx="1751012" cy="1376362"/>
          </a:xfrm>
          <a:prstGeom prst="rect">
            <a:avLst/>
          </a:prstGeom>
          <a:solidFill>
            <a:srgbClr val="C2FFF0">
              <a:alpha val="30196"/>
            </a:srgbClr>
          </a:solidFill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67" name="Rectangle 18"/>
          <p:cNvSpPr/>
          <p:nvPr/>
        </p:nvSpPr>
        <p:spPr>
          <a:xfrm>
            <a:off x="6521450" y="3625850"/>
            <a:ext cx="1751013" cy="1524000"/>
          </a:xfrm>
          <a:prstGeom prst="rect">
            <a:avLst/>
          </a:prstGeom>
          <a:solidFill>
            <a:srgbClr val="FFFFCC">
              <a:alpha val="29803"/>
            </a:srgbClr>
          </a:solidFill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68" name="Rectangle 3"/>
          <p:cNvSpPr/>
          <p:nvPr/>
        </p:nvSpPr>
        <p:spPr>
          <a:xfrm>
            <a:off x="6523038" y="5176838"/>
            <a:ext cx="1751012" cy="1376362"/>
          </a:xfrm>
          <a:prstGeom prst="rect">
            <a:avLst/>
          </a:prstGeom>
          <a:solidFill>
            <a:srgbClr val="FFCCFF">
              <a:alpha val="29803"/>
            </a:srgbClr>
          </a:solidFill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6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Frame Stack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6065838" cy="20526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%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rsp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only points to the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topmost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frame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Frames are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stacked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772" name="Text Box 28"/>
          <p:cNvSpPr txBox="1"/>
          <p:nvPr/>
        </p:nvSpPr>
        <p:spPr>
          <a:xfrm>
            <a:off x="5226050" y="6243638"/>
            <a:ext cx="9207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%rsp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73" name="Line 30"/>
          <p:cNvSpPr/>
          <p:nvPr/>
        </p:nvSpPr>
        <p:spPr>
          <a:xfrm>
            <a:off x="6096000" y="6472238"/>
            <a:ext cx="381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4774" name="Text Box 32"/>
          <p:cNvSpPr txBox="1"/>
          <p:nvPr/>
        </p:nvSpPr>
        <p:spPr>
          <a:xfrm>
            <a:off x="8655050" y="4648200"/>
            <a:ext cx="1841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Procedure/Function Implementation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6804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648200"/>
          </a:xfrm>
        </p:spPr>
        <p:txBody>
          <a:bodyPr vert="horz" wrap="square" lIns="91440" tIns="45720" rIns="91440" bIns="45720" anchor="t" anchorCtr="0"/>
          <a:p>
            <a:pPr marL="441325" lvl="1" indent="-346075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Invoke callee: 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call </a:t>
            </a:r>
            <a:r>
              <a:rPr lang="en-US" altLang="zh-CN" sz="2800" dirty="0">
                <a:ea typeface="宋体" panose="02010600030101010101" pitchFamily="2" charset="-122"/>
              </a:rPr>
              <a:t>(new instructions)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441325" lvl="1" indent="-346075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Return to caller: 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ret</a:t>
            </a:r>
            <a:r>
              <a:rPr lang="en-US" altLang="zh-CN" sz="2800" dirty="0">
                <a:ea typeface="宋体" panose="02010600030101010101" pitchFamily="2" charset="-122"/>
              </a:rPr>
              <a:t> (new instructions)</a:t>
            </a:r>
            <a:endParaRPr lang="en-US" altLang="zh-CN" sz="2800" dirty="0">
              <a:solidFill>
                <a:srgbClr val="00CC66"/>
              </a:solidFill>
              <a:ea typeface="宋体" panose="02010600030101010101" pitchFamily="2" charset="-122"/>
            </a:endParaRPr>
          </a:p>
          <a:p>
            <a:pPr marL="441325" lvl="1" indent="-346075">
              <a:lnSpc>
                <a:spcPct val="140000"/>
              </a:lnSpc>
              <a:buFont typeface="Comic Sans MS" panose="030F0702030302020204" pitchFamily="66" charset="0"/>
              <a:buChar char="?"/>
            </a:pPr>
            <a:r>
              <a:rPr lang="en-US" altLang="zh-CN" sz="2800" dirty="0">
                <a:ea typeface="宋体" panose="02010600030101010101" pitchFamily="2" charset="-122"/>
              </a:rPr>
              <a:t> Passing data: 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register, stack</a:t>
            </a:r>
            <a:endParaRPr lang="en-US" altLang="zh-CN" sz="28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441325" lvl="1" indent="-346075">
              <a:lnSpc>
                <a:spcPct val="140000"/>
              </a:lnSpc>
              <a:buFont typeface="Comic Sans MS" panose="030F0702030302020204" pitchFamily="66" charset="0"/>
              <a:buChar char="?"/>
            </a:pPr>
            <a:r>
              <a:rPr lang="en-US" altLang="zh-CN" sz="2800" dirty="0">
                <a:ea typeface="宋体" panose="02010600030101010101" pitchFamily="2" charset="-122"/>
              </a:rPr>
              <a:t> Registers</a:t>
            </a:r>
            <a:endParaRPr lang="en-US" altLang="zh-CN" sz="28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441325" lvl="1" indent="-346075">
              <a:lnSpc>
                <a:spcPct val="140000"/>
              </a:lnSpc>
              <a:buFont typeface="Comic Sans MS" panose="030F0702030302020204" pitchFamily="66" charset="0"/>
              <a:buChar char="?"/>
            </a:pPr>
            <a:r>
              <a:rPr lang="en-US" altLang="zh-CN" sz="2800" dirty="0">
                <a:ea typeface="宋体" panose="02010600030101010101" pitchFamily="2" charset="-122"/>
              </a:rPr>
              <a:t> Local variable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Passing Data: Arguments &amp; Return Value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8852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Specific registers to pass arguments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endParaRPr lang="en-US" altLang="zh-CN" dirty="0">
              <a:solidFill>
                <a:srgbClr val="FFFF00"/>
              </a:solidFill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Specific register to keep the return value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solidFill>
                  <a:srgbClr val="0432FF"/>
                </a:solidFill>
                <a:ea typeface="宋体" panose="02010600030101010101" pitchFamily="2" charset="-122"/>
              </a:rPr>
              <a:t>%rax is used to pass the result of callee to caller</a:t>
            </a:r>
            <a:endParaRPr lang="en-US" altLang="zh-CN" dirty="0">
              <a:solidFill>
                <a:srgbClr val="0432FF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33400" y="2286000"/>
          <a:ext cx="7894639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0819"/>
                <a:gridCol w="896451"/>
                <a:gridCol w="896451"/>
                <a:gridCol w="982229"/>
                <a:gridCol w="1027491"/>
                <a:gridCol w="995599"/>
                <a:gridCol w="995599"/>
              </a:tblGrid>
              <a:tr h="457200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Operand size</a:t>
                      </a:r>
                      <a:endParaRPr lang="en-US" sz="240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0000"/>
                      </a:srgb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Argument</a:t>
                      </a:r>
                      <a:r>
                        <a:rPr lang="en-US" sz="2400" baseline="0" dirty="0" smtClean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number</a:t>
                      </a:r>
                      <a:endParaRPr lang="en-US" sz="240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0000"/>
                      </a:srgbClr>
                    </a:solidFill>
                  </a:tcPr>
                </a:tc>
                <a:tc hMerge="1"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rdi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rsi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rdx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rcx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%r8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%r9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edi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esi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edx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ecx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%r8d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%r9d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%di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%dx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%cx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%r8w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%r9w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dil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sil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%dl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%cl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%r8b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%r9b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9" name="Group 28"/>
          <p:cNvGraphicFramePr>
            <a:graphicFrameLocks noGrp="1"/>
          </p:cNvGraphicFramePr>
          <p:nvPr/>
        </p:nvGraphicFramePr>
        <p:xfrm>
          <a:off x="6721475" y="3565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argument 7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Group 28"/>
          <p:cNvGraphicFramePr>
            <a:graphicFrameLocks noGrp="1"/>
          </p:cNvGraphicFramePr>
          <p:nvPr/>
        </p:nvGraphicFramePr>
        <p:xfrm>
          <a:off x="6721475" y="3184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. . . . . .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Group 28"/>
          <p:cNvGraphicFramePr>
            <a:graphicFrameLocks noGrp="1"/>
          </p:cNvGraphicFramePr>
          <p:nvPr/>
        </p:nvGraphicFramePr>
        <p:xfrm>
          <a:off x="6721475" y="2803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argument N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8091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Passing Data: More than 6 Arguments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0918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Pushed by Caller to stack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Saved in </a:t>
            </a:r>
            <a:r>
              <a:rPr lang="en-US" altLang="zh-CN" dirty="0">
                <a:solidFill>
                  <a:srgbClr val="FF5000"/>
                </a:solidFill>
                <a:ea typeface="宋体" panose="02010600030101010101" pitchFamily="2" charset="-122"/>
              </a:rPr>
              <a:t>caller frame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Just upon of return address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From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th</a:t>
            </a:r>
            <a:r>
              <a:rPr lang="en-US" altLang="zh-CN" dirty="0">
                <a:ea typeface="宋体" panose="02010600030101010101" pitchFamily="2" charset="-122"/>
              </a:rPr>
              <a:t> to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7</a:t>
            </a:r>
            <a:r>
              <a:rPr lang="en-US" altLang="zh-CN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th</a:t>
            </a:r>
            <a:r>
              <a:rPr lang="en-US" altLang="zh-CN" baseline="300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从右向左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All data sizes are rounded up </a:t>
            </a:r>
            <a:b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to be multiples of eight(.align 8)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How to be used by Callee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Relative to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%rsp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9" name="Group 28"/>
          <p:cNvGraphicFramePr>
            <a:graphicFrameLocks noGrp="1"/>
          </p:cNvGraphicFramePr>
          <p:nvPr/>
        </p:nvGraphicFramePr>
        <p:xfrm>
          <a:off x="6721475" y="4343400"/>
          <a:ext cx="1660525" cy="1143000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1143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Callee</a:t>
                      </a:r>
                      <a:b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0925" name="Group 27"/>
          <p:cNvGrpSpPr/>
          <p:nvPr/>
        </p:nvGrpSpPr>
        <p:grpSpPr>
          <a:xfrm>
            <a:off x="5502275" y="5214938"/>
            <a:ext cx="1219200" cy="461962"/>
            <a:chOff x="3696" y="1774"/>
            <a:chExt cx="768" cy="291"/>
          </a:xfrm>
        </p:grpSpPr>
        <p:sp>
          <p:nvSpPr>
            <p:cNvPr id="80940" name="Text Box 17"/>
            <p:cNvSpPr txBox="1"/>
            <p:nvPr/>
          </p:nvSpPr>
          <p:spPr>
            <a:xfrm>
              <a:off x="3696" y="1774"/>
              <a:ext cx="580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%rsp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41" name="Line 19"/>
            <p:cNvSpPr/>
            <p:nvPr/>
          </p:nvSpPr>
          <p:spPr>
            <a:xfrm flipV="1">
              <a:off x="4224" y="1944"/>
              <a:ext cx="240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aphicFrame>
        <p:nvGraphicFramePr>
          <p:cNvPr id="25" name="Group 28"/>
          <p:cNvGraphicFramePr>
            <a:graphicFrameLocks noGrp="1"/>
          </p:cNvGraphicFramePr>
          <p:nvPr/>
        </p:nvGraphicFramePr>
        <p:xfrm>
          <a:off x="6721475" y="3946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Group 28"/>
          <p:cNvGraphicFramePr>
            <a:graphicFrameLocks noGrp="1"/>
          </p:cNvGraphicFramePr>
          <p:nvPr/>
        </p:nvGraphicFramePr>
        <p:xfrm>
          <a:off x="6721475" y="1828800"/>
          <a:ext cx="1660525" cy="2514600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2514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0938" name="Rectangle 26"/>
          <p:cNvSpPr/>
          <p:nvPr/>
        </p:nvSpPr>
        <p:spPr>
          <a:xfrm>
            <a:off x="6721475" y="1828800"/>
            <a:ext cx="1660525" cy="25114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39" name="Rectangle 27"/>
          <p:cNvSpPr/>
          <p:nvPr/>
        </p:nvSpPr>
        <p:spPr>
          <a:xfrm>
            <a:off x="6721475" y="4346575"/>
            <a:ext cx="1660525" cy="1139825"/>
          </a:xfrm>
          <a:prstGeom prst="rect">
            <a:avLst/>
          </a:prstGeom>
          <a:solidFill>
            <a:srgbClr val="FFCCFF">
              <a:alpha val="30196"/>
            </a:srgbClr>
          </a:solidFill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1" name="Group 28"/>
          <p:cNvGraphicFramePr>
            <a:graphicFrameLocks noGrp="1"/>
          </p:cNvGraphicFramePr>
          <p:nvPr/>
        </p:nvGraphicFramePr>
        <p:xfrm>
          <a:off x="6721475" y="2803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argument N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8295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5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Passing Data: Arguments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2954" name="Rectangle 3"/>
          <p:cNvSpPr>
            <a:spLocks noGrp="1"/>
          </p:cNvSpPr>
          <p:nvPr>
            <p:ph idx="1"/>
          </p:nvPr>
        </p:nvSpPr>
        <p:spPr>
          <a:xfrm>
            <a:off x="1066800" y="1600200"/>
            <a:ext cx="7772400" cy="441960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push argument 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82955" name="Group 27"/>
          <p:cNvGrpSpPr/>
          <p:nvPr/>
        </p:nvGrpSpPr>
        <p:grpSpPr>
          <a:xfrm>
            <a:off x="5502275" y="2895600"/>
            <a:ext cx="1219200" cy="461963"/>
            <a:chOff x="3696" y="1863"/>
            <a:chExt cx="768" cy="291"/>
          </a:xfrm>
        </p:grpSpPr>
        <p:sp>
          <p:nvSpPr>
            <p:cNvPr id="82963" name="Text Box 17"/>
            <p:cNvSpPr txBox="1"/>
            <p:nvPr/>
          </p:nvSpPr>
          <p:spPr>
            <a:xfrm>
              <a:off x="3696" y="1863"/>
              <a:ext cx="580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%rsp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964" name="Line 19"/>
            <p:cNvSpPr/>
            <p:nvPr/>
          </p:nvSpPr>
          <p:spPr>
            <a:xfrm flipV="1">
              <a:off x="4224" y="2040"/>
              <a:ext cx="240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aphicFrame>
        <p:nvGraphicFramePr>
          <p:cNvPr id="26" name="Group 28"/>
          <p:cNvGraphicFramePr>
            <a:graphicFrameLocks noGrp="1"/>
          </p:cNvGraphicFramePr>
          <p:nvPr/>
        </p:nvGraphicFramePr>
        <p:xfrm>
          <a:off x="6721475" y="1828800"/>
          <a:ext cx="1660525" cy="1373188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1373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94" marB="456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962" name="Rectangle 26"/>
          <p:cNvSpPr/>
          <p:nvPr/>
        </p:nvSpPr>
        <p:spPr>
          <a:xfrm>
            <a:off x="6721475" y="1828800"/>
            <a:ext cx="1660525" cy="1373188"/>
          </a:xfrm>
          <a:prstGeom prst="rect">
            <a:avLst/>
          </a:prstGeom>
          <a:solidFill>
            <a:srgbClr val="C2FFF0">
              <a:alpha val="30196"/>
            </a:srgbClr>
          </a:solidFill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Procedure/Function call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8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50292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Another type of unconditional JUMP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SAME: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4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Control from one part to another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DIFF: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4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Return(</a:t>
            </a:r>
            <a:r>
              <a:rPr lang="zh-CN" altLang="en-US" sz="2400" dirty="0">
                <a:ea typeface="宋体" panose="02010600030101010101" pitchFamily="2" charset="-122"/>
              </a:rPr>
              <a:t>返回值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lnSpc>
                <a:spcPct val="14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Passing data (arguments, return values)(</a:t>
            </a:r>
            <a:r>
              <a:rPr lang="zh-CN" altLang="en-US" sz="2400" dirty="0">
                <a:ea typeface="宋体" panose="02010600030101010101" pitchFamily="2" charset="-122"/>
              </a:rPr>
              <a:t>传值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lnSpc>
                <a:spcPct val="14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Local variable(</a:t>
            </a:r>
            <a:r>
              <a:rPr lang="zh-CN" altLang="en-US" sz="2400" dirty="0">
                <a:ea typeface="宋体" panose="02010600030101010101" pitchFamily="2" charset="-122"/>
              </a:rPr>
              <a:t>局部变量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lnSpc>
                <a:spcPct val="14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Registers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6" name="Group 28"/>
          <p:cNvGraphicFramePr>
            <a:graphicFrameLocks noGrp="1"/>
          </p:cNvGraphicFramePr>
          <p:nvPr/>
        </p:nvGraphicFramePr>
        <p:xfrm>
          <a:off x="6721475" y="1828800"/>
          <a:ext cx="1660525" cy="213042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2130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Group 28"/>
          <p:cNvGraphicFramePr>
            <a:graphicFrameLocks noGrp="1"/>
          </p:cNvGraphicFramePr>
          <p:nvPr/>
        </p:nvGraphicFramePr>
        <p:xfrm>
          <a:off x="6721475" y="3565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argument 7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Group 28"/>
          <p:cNvGraphicFramePr>
            <a:graphicFrameLocks noGrp="1"/>
          </p:cNvGraphicFramePr>
          <p:nvPr/>
        </p:nvGraphicFramePr>
        <p:xfrm>
          <a:off x="6721475" y="3184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. . . . . .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Group 28"/>
          <p:cNvGraphicFramePr>
            <a:graphicFrameLocks noGrp="1"/>
          </p:cNvGraphicFramePr>
          <p:nvPr/>
        </p:nvGraphicFramePr>
        <p:xfrm>
          <a:off x="6721475" y="2803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argument N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850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Passing Data: Arguments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5020" name="Rectangle 3"/>
          <p:cNvSpPr>
            <a:spLocks noGrp="1"/>
          </p:cNvSpPr>
          <p:nvPr>
            <p:ph idx="1"/>
          </p:nvPr>
        </p:nvSpPr>
        <p:spPr>
          <a:xfrm>
            <a:off x="1066800" y="1600200"/>
            <a:ext cx="7772400" cy="441960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push argument N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. . .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push argument 7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85021" name="Group 27"/>
          <p:cNvGrpSpPr/>
          <p:nvPr/>
        </p:nvGrpSpPr>
        <p:grpSpPr>
          <a:xfrm>
            <a:off x="5502275" y="3657600"/>
            <a:ext cx="1219200" cy="461963"/>
            <a:chOff x="3696" y="2343"/>
            <a:chExt cx="768" cy="291"/>
          </a:xfrm>
        </p:grpSpPr>
        <p:sp>
          <p:nvSpPr>
            <p:cNvPr id="85023" name="Text Box 17"/>
            <p:cNvSpPr txBox="1"/>
            <p:nvPr/>
          </p:nvSpPr>
          <p:spPr>
            <a:xfrm>
              <a:off x="3696" y="2343"/>
              <a:ext cx="580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%rsp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24" name="Line 19"/>
            <p:cNvSpPr/>
            <p:nvPr/>
          </p:nvSpPr>
          <p:spPr>
            <a:xfrm flipV="1">
              <a:off x="4224" y="2520"/>
              <a:ext cx="240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85022" name="Rectangle 26"/>
          <p:cNvSpPr/>
          <p:nvPr/>
        </p:nvSpPr>
        <p:spPr>
          <a:xfrm>
            <a:off x="6721475" y="1828800"/>
            <a:ext cx="1660525" cy="21304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6" name="Group 28"/>
          <p:cNvGraphicFramePr>
            <a:graphicFrameLocks noGrp="1"/>
          </p:cNvGraphicFramePr>
          <p:nvPr/>
        </p:nvGraphicFramePr>
        <p:xfrm>
          <a:off x="6721475" y="1828800"/>
          <a:ext cx="1660525" cy="213042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2130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Group 28"/>
          <p:cNvGraphicFramePr>
            <a:graphicFrameLocks noGrp="1"/>
          </p:cNvGraphicFramePr>
          <p:nvPr/>
        </p:nvGraphicFramePr>
        <p:xfrm>
          <a:off x="6721475" y="3565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argument 7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Group 28"/>
          <p:cNvGraphicFramePr>
            <a:graphicFrameLocks noGrp="1"/>
          </p:cNvGraphicFramePr>
          <p:nvPr/>
        </p:nvGraphicFramePr>
        <p:xfrm>
          <a:off x="6721475" y="3184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. . . . . .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Group 28"/>
          <p:cNvGraphicFramePr>
            <a:graphicFrameLocks noGrp="1"/>
          </p:cNvGraphicFramePr>
          <p:nvPr/>
        </p:nvGraphicFramePr>
        <p:xfrm>
          <a:off x="6721475" y="2803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argument N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870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Passing Data: Arguments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7068" name="Rectangle 3"/>
          <p:cNvSpPr>
            <a:spLocks noGrp="1"/>
          </p:cNvSpPr>
          <p:nvPr>
            <p:ph idx="1"/>
          </p:nvPr>
        </p:nvSpPr>
        <p:spPr>
          <a:xfrm>
            <a:off x="1066800" y="1600200"/>
            <a:ext cx="7772400" cy="441960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push argument N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. . .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push argument 7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movq</a:t>
            </a:r>
            <a:r>
              <a:rPr lang="en-US" altLang="zh-CN" dirty="0">
                <a:ea typeface="宋体" panose="02010600030101010101" pitchFamily="2" charset="-122"/>
              </a:rPr>
              <a:t>  argument 6 %r9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87069" name="Group 27"/>
          <p:cNvGrpSpPr/>
          <p:nvPr/>
        </p:nvGrpSpPr>
        <p:grpSpPr>
          <a:xfrm>
            <a:off x="5502275" y="3657600"/>
            <a:ext cx="1219200" cy="461963"/>
            <a:chOff x="3696" y="2343"/>
            <a:chExt cx="768" cy="291"/>
          </a:xfrm>
        </p:grpSpPr>
        <p:sp>
          <p:nvSpPr>
            <p:cNvPr id="87071" name="Text Box 17"/>
            <p:cNvSpPr txBox="1"/>
            <p:nvPr/>
          </p:nvSpPr>
          <p:spPr>
            <a:xfrm>
              <a:off x="3696" y="2343"/>
              <a:ext cx="580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%rsp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7072" name="Line 19"/>
            <p:cNvSpPr/>
            <p:nvPr/>
          </p:nvSpPr>
          <p:spPr>
            <a:xfrm flipV="1">
              <a:off x="4224" y="2520"/>
              <a:ext cx="240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87070" name="Rectangle 26"/>
          <p:cNvSpPr/>
          <p:nvPr/>
        </p:nvSpPr>
        <p:spPr>
          <a:xfrm>
            <a:off x="6721475" y="1828800"/>
            <a:ext cx="1660525" cy="21304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6" name="Group 28"/>
          <p:cNvGraphicFramePr>
            <a:graphicFrameLocks noGrp="1"/>
          </p:cNvGraphicFramePr>
          <p:nvPr/>
        </p:nvGraphicFramePr>
        <p:xfrm>
          <a:off x="6721475" y="1828800"/>
          <a:ext cx="1660525" cy="213042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2130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Group 28"/>
          <p:cNvGraphicFramePr>
            <a:graphicFrameLocks noGrp="1"/>
          </p:cNvGraphicFramePr>
          <p:nvPr/>
        </p:nvGraphicFramePr>
        <p:xfrm>
          <a:off x="6721475" y="3565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argument 7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Group 28"/>
          <p:cNvGraphicFramePr>
            <a:graphicFrameLocks noGrp="1"/>
          </p:cNvGraphicFramePr>
          <p:nvPr/>
        </p:nvGraphicFramePr>
        <p:xfrm>
          <a:off x="6721475" y="3184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. . . . . .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Group 28"/>
          <p:cNvGraphicFramePr>
            <a:graphicFrameLocks noGrp="1"/>
          </p:cNvGraphicFramePr>
          <p:nvPr/>
        </p:nvGraphicFramePr>
        <p:xfrm>
          <a:off x="6721475" y="2803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argument N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891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1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Passing Data: Arguments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9116" name="Rectangle 3"/>
          <p:cNvSpPr>
            <a:spLocks noGrp="1"/>
          </p:cNvSpPr>
          <p:nvPr>
            <p:ph idx="1"/>
          </p:nvPr>
        </p:nvSpPr>
        <p:spPr>
          <a:xfrm>
            <a:off x="1066800" y="1600200"/>
            <a:ext cx="7772400" cy="441960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push argument N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. . .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push argument 7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movq  argument 6 %r9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. . .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movq  argument 1 %rdi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89117" name="Group 27"/>
          <p:cNvGrpSpPr/>
          <p:nvPr/>
        </p:nvGrpSpPr>
        <p:grpSpPr>
          <a:xfrm>
            <a:off x="5502275" y="3657600"/>
            <a:ext cx="1219200" cy="461963"/>
            <a:chOff x="3696" y="2343"/>
            <a:chExt cx="768" cy="291"/>
          </a:xfrm>
        </p:grpSpPr>
        <p:sp>
          <p:nvSpPr>
            <p:cNvPr id="89119" name="Text Box 17"/>
            <p:cNvSpPr txBox="1"/>
            <p:nvPr/>
          </p:nvSpPr>
          <p:spPr>
            <a:xfrm>
              <a:off x="3696" y="2343"/>
              <a:ext cx="580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%rsp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9120" name="Line 19"/>
            <p:cNvSpPr/>
            <p:nvPr/>
          </p:nvSpPr>
          <p:spPr>
            <a:xfrm flipV="1">
              <a:off x="4224" y="2520"/>
              <a:ext cx="240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89118" name="Rectangle 26"/>
          <p:cNvSpPr/>
          <p:nvPr/>
        </p:nvSpPr>
        <p:spPr>
          <a:xfrm>
            <a:off x="6721475" y="1828800"/>
            <a:ext cx="1660525" cy="21304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9" name="Group 28"/>
          <p:cNvGraphicFramePr>
            <a:graphicFrameLocks noGrp="1"/>
          </p:cNvGraphicFramePr>
          <p:nvPr/>
        </p:nvGraphicFramePr>
        <p:xfrm>
          <a:off x="6721475" y="3565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argument 7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Group 28"/>
          <p:cNvGraphicFramePr>
            <a:graphicFrameLocks noGrp="1"/>
          </p:cNvGraphicFramePr>
          <p:nvPr/>
        </p:nvGraphicFramePr>
        <p:xfrm>
          <a:off x="6721475" y="3184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. . . . . .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Group 28"/>
          <p:cNvGraphicFramePr>
            <a:graphicFrameLocks noGrp="1"/>
          </p:cNvGraphicFramePr>
          <p:nvPr/>
        </p:nvGraphicFramePr>
        <p:xfrm>
          <a:off x="6721475" y="2803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argument N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9115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Passing Data: Arguments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1158" name="Rectangle 3"/>
          <p:cNvSpPr>
            <a:spLocks noGrp="1"/>
          </p:cNvSpPr>
          <p:nvPr>
            <p:ph idx="1"/>
          </p:nvPr>
        </p:nvSpPr>
        <p:spPr>
          <a:xfrm>
            <a:off x="1066800" y="1595438"/>
            <a:ext cx="7772400" cy="441960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push argument N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. . .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push argument 7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movq  argument 6 %r9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. . .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movq  argument 1 %rdi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call callee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91159" name="Group 27"/>
          <p:cNvGrpSpPr/>
          <p:nvPr/>
        </p:nvGrpSpPr>
        <p:grpSpPr>
          <a:xfrm>
            <a:off x="5502275" y="4113213"/>
            <a:ext cx="1219200" cy="461962"/>
            <a:chOff x="3696" y="2591"/>
            <a:chExt cx="768" cy="291"/>
          </a:xfrm>
        </p:grpSpPr>
        <p:sp>
          <p:nvSpPr>
            <p:cNvPr id="91173" name="Text Box 17"/>
            <p:cNvSpPr txBox="1"/>
            <p:nvPr/>
          </p:nvSpPr>
          <p:spPr>
            <a:xfrm>
              <a:off x="3696" y="2591"/>
              <a:ext cx="580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%rsp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1174" name="Line 19"/>
            <p:cNvSpPr/>
            <p:nvPr/>
          </p:nvSpPr>
          <p:spPr>
            <a:xfrm flipV="1">
              <a:off x="4224" y="2760"/>
              <a:ext cx="240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aphicFrame>
        <p:nvGraphicFramePr>
          <p:cNvPr id="25" name="Group 28"/>
          <p:cNvGraphicFramePr>
            <a:graphicFrameLocks noGrp="1"/>
          </p:cNvGraphicFramePr>
          <p:nvPr/>
        </p:nvGraphicFramePr>
        <p:xfrm>
          <a:off x="6721475" y="39465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Group 28"/>
          <p:cNvGraphicFramePr>
            <a:graphicFrameLocks noGrp="1"/>
          </p:cNvGraphicFramePr>
          <p:nvPr/>
        </p:nvGraphicFramePr>
        <p:xfrm>
          <a:off x="6721475" y="1828800"/>
          <a:ext cx="1660525" cy="2514600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2514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1172" name="Rectangle 26"/>
          <p:cNvSpPr/>
          <p:nvPr/>
        </p:nvSpPr>
        <p:spPr>
          <a:xfrm>
            <a:off x="6721475" y="1828800"/>
            <a:ext cx="1660525" cy="25114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Passing Data: Arguments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3188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648200"/>
          </a:xfrm>
        </p:spPr>
        <p:txBody>
          <a:bodyPr vert="horz" wrap="square" lIns="91440" tIns="45720" rIns="91440" bIns="45720" anchor="t" anchorCtr="0"/>
          <a:p>
            <a:pPr marL="95250" lvl="1" indent="0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void proc(long   a1,  long  *a1p,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5250" lvl="1" indent="0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       int      a2,  int     *a2p,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5250" lvl="1" indent="0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       short  a3,  short  *a3p,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5250" lvl="1" indent="0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       char   a4,  char   *a4p)(a4 a4p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参数应存在栈中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5250" lvl="1" indent="0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5250" lvl="1" indent="0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*a1p += a1 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5250" lvl="1" indent="0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*a2p += a2 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5250" lvl="1" indent="0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*a3p += a3 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5250" lvl="1" indent="0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*a4p += a4 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5250" lvl="1" indent="0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5250" lvl="1" indent="0">
              <a:spcBef>
                <a:spcPct val="0"/>
              </a:spcBef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2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Passing Data: Arguments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5236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648200"/>
          </a:xfrm>
        </p:spPr>
        <p:txBody>
          <a:bodyPr vert="horz" wrap="square" lIns="91440" tIns="45720" rIns="91440" bIns="45720" anchor="t" anchorCtr="0"/>
          <a:p>
            <a:pPr marL="95250" lvl="1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a1	in %rdi		(64 bits)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5250" lvl="1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a1p	in %rsi		(64 bits)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5250" lvl="1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a2	in %edx		(32 bits)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5250" lvl="1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a2p	in %rcx		(64 bits)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5250" lvl="1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a3	in %r8w		(16 bits)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5250" lvl="1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a3p	in %r9		(64 bits)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5250" lvl="1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a4	at %rsp+8	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 8 bits)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5250" lvl="1" indent="0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a4p	at %rsp+16	(64 bits)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5250" lvl="1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proc:     (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从右向左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5250" lvl="1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movq	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16(%rsp),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%rax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5250" lvl="1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addq	%rdi, (%rsi)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5250" lvl="1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addl	%edx, (%rcx)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5250" lvl="1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addw	%r8w, (%r9)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5250" lvl="1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movl	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8(%rsp),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%edx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5250" lvl="1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addb	%dl, (%rax)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5250" lvl="1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ret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523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9600" y="1524000"/>
            <a:ext cx="4595813" cy="1633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756150" y="3363595"/>
            <a:ext cx="437959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a4</a:t>
            </a:r>
            <a:r>
              <a:rPr lang="zh-CN" altLang="en-US"/>
              <a:t>虽然是</a:t>
            </a:r>
            <a:r>
              <a:rPr lang="en-US" altLang="zh-CN"/>
              <a:t>char</a:t>
            </a:r>
            <a:r>
              <a:rPr lang="zh-CN" altLang="en-US"/>
              <a:t>类型为</a:t>
            </a:r>
            <a:r>
              <a:rPr lang="en-US" altLang="zh-CN"/>
              <a:t>1</a:t>
            </a:r>
            <a:r>
              <a:rPr lang="zh-CN" altLang="en-US"/>
              <a:t>个</a:t>
            </a:r>
            <a:r>
              <a:rPr lang="en-US" altLang="zh-CN"/>
              <a:t>byte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但是作为参数将拓展为</a:t>
            </a:r>
            <a:r>
              <a:rPr lang="en-US" altLang="zh-CN"/>
              <a:t>8</a:t>
            </a:r>
            <a:r>
              <a:rPr lang="zh-CN" altLang="en-US"/>
              <a:t>个</a:t>
            </a:r>
            <a:r>
              <a:rPr lang="en-US" altLang="zh-CN"/>
              <a:t>bytes</a:t>
            </a:r>
            <a:endParaRPr lang="en-US" alt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2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Procedure/Function Implementation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7284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648200"/>
          </a:xfrm>
        </p:spPr>
        <p:txBody>
          <a:bodyPr vert="horz" wrap="square" lIns="91440" tIns="45720" rIns="91440" bIns="45720" anchor="t" anchorCtr="0"/>
          <a:p>
            <a:pPr marL="441325" lvl="1" indent="-346075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Invoke callee: 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call </a:t>
            </a:r>
            <a:r>
              <a:rPr lang="en-US" altLang="zh-CN" sz="2800" dirty="0">
                <a:ea typeface="宋体" panose="02010600030101010101" pitchFamily="2" charset="-122"/>
              </a:rPr>
              <a:t>(new instructions)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441325" lvl="1" indent="-346075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Return to caller: 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ret</a:t>
            </a:r>
            <a:r>
              <a:rPr lang="en-US" altLang="zh-CN" sz="2800" dirty="0">
                <a:ea typeface="宋体" panose="02010600030101010101" pitchFamily="2" charset="-122"/>
              </a:rPr>
              <a:t> (new instructions)</a:t>
            </a:r>
            <a:endParaRPr lang="en-US" altLang="zh-CN" sz="2800" dirty="0">
              <a:solidFill>
                <a:srgbClr val="00CC66"/>
              </a:solidFill>
              <a:ea typeface="宋体" panose="02010600030101010101" pitchFamily="2" charset="-122"/>
            </a:endParaRPr>
          </a:p>
          <a:p>
            <a:pPr marL="441325" lvl="1" indent="-346075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Passing data: 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stack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register</a:t>
            </a:r>
            <a:endParaRPr lang="en-US" altLang="zh-CN" sz="28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441325" lvl="1" indent="-346075">
              <a:lnSpc>
                <a:spcPct val="140000"/>
              </a:lnSpc>
              <a:buFont typeface="Comic Sans MS" panose="030F0702030302020204" pitchFamily="66" charset="0"/>
              <a:buChar char="?"/>
            </a:pPr>
            <a:r>
              <a:rPr lang="en-US" altLang="zh-CN" sz="2800" dirty="0">
                <a:ea typeface="宋体" panose="02010600030101010101" pitchFamily="2" charset="-122"/>
              </a:rPr>
              <a:t> Registers: 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usage convention</a:t>
            </a:r>
            <a:endParaRPr lang="en-US" altLang="zh-CN" sz="28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441325" lvl="1" indent="-346075">
              <a:lnSpc>
                <a:spcPct val="140000"/>
              </a:lnSpc>
              <a:buFont typeface="Comic Sans MS" panose="030F0702030302020204" pitchFamily="66" charset="0"/>
              <a:buChar char="?"/>
            </a:pPr>
            <a:r>
              <a:rPr lang="en-US" altLang="zh-CN" sz="2800" dirty="0">
                <a:ea typeface="宋体" panose="02010600030101010101" pitchFamily="2" charset="-122"/>
              </a:rPr>
              <a:t> Local variable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Usage Convention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9332" name="Rectangle 3"/>
          <p:cNvSpPr>
            <a:spLocks noGrp="1"/>
          </p:cNvSpPr>
          <p:nvPr>
            <p:ph idx="1"/>
          </p:nvPr>
        </p:nvSpPr>
        <p:spPr>
          <a:xfrm>
            <a:off x="457200" y="1676400"/>
            <a:ext cx="8153400" cy="4800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Registers act as a single resource shared by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all of the procedures(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只有一套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register,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注意复用时的数据保存问题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Only 1 procedure can be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active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Partition registers between caller and callee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Caller-save register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Callee-save register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Only consider the registers used by the procedure 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3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Usage Convention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458200" cy="4800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Caller-save registers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%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rax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, %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rdi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, %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rsi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, %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rdx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, %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rcx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, %r8, %r9, %r10, %r11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Saved by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caller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Callee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can use these registers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freely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contents in these registers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may be changed after (callee)return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Caller must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restore them(push %...)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if it tries to use them after calling ,and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restore them before ret.(pop %...)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5800" y="3733800"/>
            <a:ext cx="7543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caller saved reg</a:t>
            </a:r>
            <a:r>
              <a:rPr lang="zh-CN" altLang="en-US">
                <a:solidFill>
                  <a:srgbClr val="FF0000"/>
                </a:solidFill>
              </a:rPr>
              <a:t>的数值可能被</a:t>
            </a:r>
            <a:r>
              <a:rPr lang="en-US" altLang="zh-CN">
                <a:solidFill>
                  <a:srgbClr val="FF0000"/>
                </a:solidFill>
              </a:rPr>
              <a:t>callee</a:t>
            </a:r>
            <a:r>
              <a:rPr lang="zh-CN" altLang="en-US">
                <a:solidFill>
                  <a:srgbClr val="FF0000"/>
                </a:solidFill>
              </a:rPr>
              <a:t>函数修改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00200"/>
            <a:ext cx="77724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push %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rax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push argument N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. . .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ush argument 7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movq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argument 6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%r9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. . .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movq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argument 1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%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rdi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call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callee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6" name="Group 28"/>
          <p:cNvGraphicFramePr>
            <a:graphicFrameLocks noGrp="1"/>
          </p:cNvGraphicFramePr>
          <p:nvPr/>
        </p:nvGraphicFramePr>
        <p:xfrm>
          <a:off x="6721475" y="2935288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Saved %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rax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Group 28"/>
          <p:cNvGraphicFramePr>
            <a:graphicFrameLocks noGrp="1"/>
          </p:cNvGraphicFramePr>
          <p:nvPr/>
        </p:nvGraphicFramePr>
        <p:xfrm>
          <a:off x="6721475" y="4094163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argument 7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Group 28"/>
          <p:cNvGraphicFramePr>
            <a:graphicFrameLocks noGrp="1"/>
          </p:cNvGraphicFramePr>
          <p:nvPr/>
        </p:nvGraphicFramePr>
        <p:xfrm>
          <a:off x="6721475" y="3713163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. . . . . .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Group 28"/>
          <p:cNvGraphicFramePr>
            <a:graphicFrameLocks noGrp="1"/>
          </p:cNvGraphicFramePr>
          <p:nvPr/>
        </p:nvGraphicFramePr>
        <p:xfrm>
          <a:off x="6721475" y="3332163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argument N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10345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5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Caller-save Registers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103453" name="Group 27"/>
          <p:cNvGrpSpPr/>
          <p:nvPr/>
        </p:nvGrpSpPr>
        <p:grpSpPr>
          <a:xfrm>
            <a:off x="5502275" y="4643438"/>
            <a:ext cx="1219200" cy="461962"/>
            <a:chOff x="3696" y="2521"/>
            <a:chExt cx="768" cy="291"/>
          </a:xfrm>
        </p:grpSpPr>
        <p:sp>
          <p:nvSpPr>
            <p:cNvPr id="103467" name="Text Box 17"/>
            <p:cNvSpPr txBox="1"/>
            <p:nvPr/>
          </p:nvSpPr>
          <p:spPr>
            <a:xfrm>
              <a:off x="3696" y="2521"/>
              <a:ext cx="580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%rsp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68" name="Line 19"/>
            <p:cNvSpPr/>
            <p:nvPr/>
          </p:nvSpPr>
          <p:spPr>
            <a:xfrm flipV="1">
              <a:off x="4224" y="2665"/>
              <a:ext cx="240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aphicFrame>
        <p:nvGraphicFramePr>
          <p:cNvPr id="25" name="Group 28"/>
          <p:cNvGraphicFramePr>
            <a:graphicFrameLocks noGrp="1"/>
          </p:cNvGraphicFramePr>
          <p:nvPr/>
        </p:nvGraphicFramePr>
        <p:xfrm>
          <a:off x="6721475" y="4475163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Group 28"/>
          <p:cNvGraphicFramePr>
            <a:graphicFrameLocks noGrp="1"/>
          </p:cNvGraphicFramePr>
          <p:nvPr/>
        </p:nvGraphicFramePr>
        <p:xfrm>
          <a:off x="6721475" y="1906588"/>
          <a:ext cx="1660525" cy="2965450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2965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466" name="Rectangle 26"/>
          <p:cNvSpPr/>
          <p:nvPr/>
        </p:nvSpPr>
        <p:spPr>
          <a:xfrm>
            <a:off x="6721475" y="1906588"/>
            <a:ext cx="1660525" cy="296227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Basic Concept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647700" y="1557338"/>
            <a:ext cx="8153400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Terminology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Caller(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调用者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Callee(</a:t>
            </a:r>
            <a:r>
              <a:rPr kumimoji="0" lang="zh-CN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被调用者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" name="Text Box 9"/>
          <p:cNvSpPr txBox="1"/>
          <p:nvPr/>
        </p:nvSpPr>
        <p:spPr>
          <a:xfrm>
            <a:off x="3733800" y="2514600"/>
            <a:ext cx="609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f()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6" name="Text Box 9"/>
          <p:cNvSpPr txBox="1"/>
          <p:nvPr/>
        </p:nvSpPr>
        <p:spPr>
          <a:xfrm>
            <a:off x="5257800" y="33528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g()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248150" y="2895600"/>
            <a:ext cx="1066800" cy="609600"/>
          </a:xfrm>
          <a:prstGeom prst="straightConnector1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9" name="Text Box 9"/>
          <p:cNvSpPr txBox="1"/>
          <p:nvPr/>
        </p:nvSpPr>
        <p:spPr>
          <a:xfrm>
            <a:off x="4343400" y="2743200"/>
            <a:ext cx="139065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call-1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7" name="Text Box 9"/>
          <p:cNvSpPr txBox="1"/>
          <p:nvPr/>
        </p:nvSpPr>
        <p:spPr>
          <a:xfrm>
            <a:off x="6858000" y="38862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h()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791200" y="3733800"/>
            <a:ext cx="1066800" cy="304800"/>
          </a:xfrm>
          <a:prstGeom prst="straightConnector1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50" name="Text Box 9"/>
          <p:cNvSpPr txBox="1"/>
          <p:nvPr/>
        </p:nvSpPr>
        <p:spPr>
          <a:xfrm>
            <a:off x="5410200" y="3957638"/>
            <a:ext cx="13716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call-2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3581400" y="4648200"/>
            <a:ext cx="2497138" cy="1828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call-1</a:t>
            </a:r>
            <a:endParaRPr kumimoji="1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Caller: f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Callee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: g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1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 bwMode="auto">
          <a:xfrm>
            <a:off x="5732463" y="4648200"/>
            <a:ext cx="2497138" cy="1828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call-2</a:t>
            </a:r>
            <a:endParaRPr kumimoji="1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Caller: g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Callee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: h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1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47" grpId="0"/>
      <p:bldP spid="50" grpId="0"/>
      <p:bldP spid="51" grpId="0"/>
      <p:bldP spid="5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4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Usage Convention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Callee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-save registers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%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rbx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, %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rbp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, %r12-15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Saved by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callee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Caller can use these registers freely(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这些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register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的数值在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callee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调用前后不会改变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Callee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must save them before using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(by push)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Callee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must restore them before return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(by pop)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2" name="Rectangle 3"/>
          <p:cNvSpPr>
            <a:spLocks noGrp="1"/>
          </p:cNvSpPr>
          <p:nvPr>
            <p:ph idx="1"/>
          </p:nvPr>
        </p:nvSpPr>
        <p:spPr>
          <a:xfrm>
            <a:off x="533400" y="1524000"/>
            <a:ext cx="8001000" cy="4572000"/>
          </a:xfrm>
        </p:spPr>
        <p:txBody>
          <a:bodyPr vert="horz" wrap="square" lIns="91440" tIns="45720" rIns="91440" bIns="45720" anchor="t" anchorCtr="0"/>
          <a:p>
            <a:pPr marL="0" indent="0">
              <a:lnSpc>
                <a:spcPct val="14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	call callee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callee: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pushq %rbp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pushq %rbx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	. . .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37" name="Group 28"/>
          <p:cNvGraphicFramePr>
            <a:graphicFrameLocks noGrp="1"/>
          </p:cNvGraphicFramePr>
          <p:nvPr/>
        </p:nvGraphicFramePr>
        <p:xfrm>
          <a:off x="6721475" y="2378075"/>
          <a:ext cx="1660525" cy="173672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1736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Callee</a:t>
                      </a:r>
                      <a:b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752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Callee-save Registers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107531" name="Group 27"/>
          <p:cNvGrpSpPr/>
          <p:nvPr/>
        </p:nvGrpSpPr>
        <p:grpSpPr>
          <a:xfrm>
            <a:off x="5502275" y="3873500"/>
            <a:ext cx="1219200" cy="461963"/>
            <a:chOff x="3696" y="1347"/>
            <a:chExt cx="768" cy="291"/>
          </a:xfrm>
        </p:grpSpPr>
        <p:sp>
          <p:nvSpPr>
            <p:cNvPr id="107551" name="Text Box 17"/>
            <p:cNvSpPr txBox="1"/>
            <p:nvPr/>
          </p:nvSpPr>
          <p:spPr>
            <a:xfrm>
              <a:off x="3696" y="1347"/>
              <a:ext cx="580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%rsp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552" name="Line 19"/>
            <p:cNvSpPr/>
            <p:nvPr/>
          </p:nvSpPr>
          <p:spPr>
            <a:xfrm flipV="1">
              <a:off x="4224" y="1506"/>
              <a:ext cx="240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aphicFrame>
        <p:nvGraphicFramePr>
          <p:cNvPr id="43" name="Group 28"/>
          <p:cNvGraphicFramePr>
            <a:graphicFrameLocks noGrp="1"/>
          </p:cNvGraphicFramePr>
          <p:nvPr/>
        </p:nvGraphicFramePr>
        <p:xfrm>
          <a:off x="6721475" y="1981200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Group 28"/>
          <p:cNvGraphicFramePr>
            <a:graphicFrameLocks noGrp="1"/>
          </p:cNvGraphicFramePr>
          <p:nvPr/>
        </p:nvGraphicFramePr>
        <p:xfrm>
          <a:off x="6721475" y="2378075"/>
          <a:ext cx="1660525" cy="395288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Saved %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rbp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246" marB="452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17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Group 28"/>
          <p:cNvGraphicFramePr>
            <a:graphicFrameLocks noGrp="1"/>
          </p:cNvGraphicFramePr>
          <p:nvPr/>
        </p:nvGraphicFramePr>
        <p:xfrm>
          <a:off x="6721475" y="2743200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Saved %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rbx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174"/>
                    </a:solidFill>
                  </a:tcPr>
                </a:tc>
              </a:tr>
            </a:tbl>
          </a:graphicData>
        </a:graphic>
      </p:graphicFrame>
      <p:sp>
        <p:nvSpPr>
          <p:cNvPr id="107550" name="Rectangle 43"/>
          <p:cNvSpPr/>
          <p:nvPr/>
        </p:nvSpPr>
        <p:spPr>
          <a:xfrm>
            <a:off x="6721475" y="2378075"/>
            <a:ext cx="1660525" cy="1735138"/>
          </a:xfrm>
          <a:prstGeom prst="rect">
            <a:avLst/>
          </a:prstGeom>
          <a:solidFill>
            <a:srgbClr val="FFCCFF">
              <a:alpha val="30196"/>
            </a:srgbClr>
          </a:solidFill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95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 - Usage Convention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9572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419600"/>
          </a:xfrm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(a) Calling function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long P(long x, long y)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	long u = Q(y);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	long v = Q(x);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	return u + v;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(b) Generated assembly code for the calling function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long P(long x, long y)</a:t>
            </a:r>
            <a:endParaRPr lang="en-US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it-IT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x in %rdi, y in %rsi</a:t>
            </a:r>
            <a:endParaRPr lang="it-IT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16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 - Usage Convention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1620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648200"/>
          </a:xfrm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    P: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 	pushq 	%rbp 		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Save %rbp</a:t>
            </a:r>
            <a:endParaRPr lang="en-US" altLang="zh-CN" sz="2000" b="1" i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 	pushq 	%rbx 		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Save %rbx</a:t>
            </a:r>
            <a:endParaRPr lang="en-US" altLang="zh-CN" sz="2000" b="1" i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 	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subq 	$8, %rsp 	</a:t>
            </a:r>
            <a:r>
              <a:rPr lang="en-US" altLang="zh-CN" sz="2000" b="1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Align stack frame</a:t>
            </a:r>
            <a:endParaRPr lang="en-US" altLang="zh-CN" sz="2000" b="1" i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5 	movq 	%rdi, %rbp 	</a:t>
            </a:r>
            <a:r>
              <a:rPr lang="en-US" altLang="zh-CN" sz="2000" b="1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Save x</a:t>
            </a:r>
            <a:endParaRPr lang="en-US" altLang="zh-CN" sz="2000" b="1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6 	movq 	%rsi, %rdi 	</a:t>
            </a:r>
            <a:r>
              <a:rPr lang="en-US" altLang="zh-CN" sz="2000" b="1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Move y to first argument</a:t>
            </a:r>
            <a:endParaRPr lang="en-US" altLang="zh-CN" sz="2000" b="1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7 	call Q 	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Call Q(y)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8 	movq 	%rax, %rbx 	</a:t>
            </a:r>
            <a:r>
              <a:rPr lang="en-US" altLang="zh-CN" sz="2000" b="1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Save result</a:t>
            </a:r>
            <a:endParaRPr lang="en-US" altLang="zh-CN" sz="2000" b="1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9 	movq 	%rbp, %rdi 	</a:t>
            </a:r>
            <a:r>
              <a:rPr lang="en-US" altLang="zh-CN" sz="2000" b="1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Move x to first argument</a:t>
            </a:r>
            <a:endParaRPr lang="en-US" altLang="zh-CN" sz="2000" b="1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 	call Q 	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Call Q(x)</a:t>
            </a:r>
            <a:endParaRPr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11 	addq 	%rbx, %rax 	</a:t>
            </a:r>
            <a:r>
              <a:rPr lang="en-US" altLang="zh-CN" sz="2000" b="1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 saved Q(y) to Q(x)</a:t>
            </a:r>
            <a:endParaRPr lang="en-US" altLang="zh-CN" sz="2000" b="1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12 	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addq 	$8, %rsp 	</a:t>
            </a:r>
            <a:r>
              <a:rPr lang="en-US" altLang="zh-CN" sz="2000" b="1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Deallocate last part of stack</a:t>
            </a:r>
            <a:endParaRPr lang="en-US" altLang="zh-CN" sz="2000" b="1" i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13 	popq 	%rbx 		</a:t>
            </a:r>
            <a:r>
              <a:rPr lang="en-US" altLang="zh-CN" sz="2000" b="1" i="1" dirty="0">
                <a:solidFill>
                  <a:srgbClr val="FF802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Restore %rbx</a:t>
            </a:r>
            <a:endParaRPr lang="en-US" altLang="zh-CN" sz="2000" b="1" i="1" dirty="0">
              <a:solidFill>
                <a:srgbClr val="FF802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14 	popq 	%rbp 		</a:t>
            </a:r>
            <a:r>
              <a:rPr lang="en-US" altLang="zh-CN" sz="2000" b="1" i="1" dirty="0">
                <a:solidFill>
                  <a:srgbClr val="FF802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Restore %rbp</a:t>
            </a:r>
            <a:endParaRPr lang="en-US" altLang="zh-CN" sz="2000" b="1" i="1" dirty="0">
              <a:solidFill>
                <a:srgbClr val="FF802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15 	ret</a:t>
            </a:r>
            <a:endParaRPr lang="en-US" altLang="zh-CN" sz="1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49290" y="1681480"/>
            <a:ext cx="27851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(caller</a:t>
            </a:r>
            <a:r>
              <a:rPr lang="zh-CN" altLang="en-US"/>
              <a:t>函数在使用</a:t>
            </a:r>
            <a:r>
              <a:rPr lang="en-US" altLang="zh-CN"/>
              <a:t>callee reg</a:t>
            </a:r>
            <a:r>
              <a:rPr lang="zh-CN" altLang="en-US"/>
              <a:t>之前应该</a:t>
            </a:r>
            <a:r>
              <a:rPr lang="en-US" altLang="zh-CN"/>
              <a:t>   	</a:t>
            </a:r>
            <a:r>
              <a:rPr lang="zh-CN" altLang="en-US"/>
              <a:t>存储其原值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 - Usage Convention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3668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648200"/>
          </a:xfrm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    P: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 	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pushq 	%rbp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endParaRPr lang="en-US" altLang="zh-CN" sz="2000" b="1" i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Group 35"/>
          <p:cNvGraphicFramePr/>
          <p:nvPr/>
        </p:nvGraphicFramePr>
        <p:xfrm>
          <a:off x="5257800" y="2057400"/>
          <a:ext cx="2174875" cy="396875"/>
        </p:xfrm>
        <a:graphic>
          <a:graphicData uri="http://schemas.openxmlformats.org/drawingml/2006/table">
            <a:tbl>
              <a:tblPr/>
              <a:tblGrid>
                <a:gridCol w="560388"/>
                <a:gridCol w="161448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3" marB="4573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rbp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676" name="Text Box 28"/>
          <p:cNvSpPr txBox="1"/>
          <p:nvPr/>
        </p:nvSpPr>
        <p:spPr>
          <a:xfrm>
            <a:off x="5334000" y="1524000"/>
            <a:ext cx="268763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Stack frame for P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3677" name="Group 39"/>
          <p:cNvGrpSpPr/>
          <p:nvPr/>
        </p:nvGrpSpPr>
        <p:grpSpPr>
          <a:xfrm>
            <a:off x="7462838" y="2243138"/>
            <a:ext cx="1333500" cy="400050"/>
            <a:chOff x="4465" y="1423"/>
            <a:chExt cx="840" cy="252"/>
          </a:xfrm>
        </p:grpSpPr>
        <p:sp>
          <p:nvSpPr>
            <p:cNvPr id="113678" name="Text Box 40"/>
            <p:cNvSpPr txBox="1"/>
            <p:nvPr/>
          </p:nvSpPr>
          <p:spPr>
            <a:xfrm>
              <a:off x="4803" y="1423"/>
              <a:ext cx="5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%rsp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679" name="Line 41"/>
            <p:cNvSpPr/>
            <p:nvPr/>
          </p:nvSpPr>
          <p:spPr>
            <a:xfrm flipH="1">
              <a:off x="4465" y="1537"/>
              <a:ext cx="38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 - Usage Convention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5716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648200"/>
          </a:xfrm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    P: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 	pushq 	%rbp 		</a:t>
            </a:r>
            <a:endParaRPr lang="en-US" altLang="zh-CN" sz="2400" b="1" i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 	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pushq 	%rbx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endParaRPr lang="en-US" altLang="zh-CN" sz="2400" b="1" i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Group 35"/>
          <p:cNvGraphicFramePr/>
          <p:nvPr/>
        </p:nvGraphicFramePr>
        <p:xfrm>
          <a:off x="5257800" y="2057400"/>
          <a:ext cx="2174875" cy="792164"/>
        </p:xfrm>
        <a:graphic>
          <a:graphicData uri="http://schemas.openxmlformats.org/drawingml/2006/table">
            <a:tbl>
              <a:tblPr/>
              <a:tblGrid>
                <a:gridCol w="560388"/>
                <a:gridCol w="1614487"/>
              </a:tblGrid>
              <a:tr h="3960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+8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rbp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rbx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5727" name="Text Box 28"/>
          <p:cNvSpPr txBox="1"/>
          <p:nvPr/>
        </p:nvSpPr>
        <p:spPr>
          <a:xfrm>
            <a:off x="5334000" y="1524000"/>
            <a:ext cx="268763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Stack frame for P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5728" name="Group 39"/>
          <p:cNvGrpSpPr/>
          <p:nvPr/>
        </p:nvGrpSpPr>
        <p:grpSpPr>
          <a:xfrm>
            <a:off x="7467600" y="2647950"/>
            <a:ext cx="1333500" cy="400050"/>
            <a:chOff x="4465" y="1423"/>
            <a:chExt cx="840" cy="252"/>
          </a:xfrm>
        </p:grpSpPr>
        <p:sp>
          <p:nvSpPr>
            <p:cNvPr id="115729" name="Text Box 40"/>
            <p:cNvSpPr txBox="1"/>
            <p:nvPr/>
          </p:nvSpPr>
          <p:spPr>
            <a:xfrm>
              <a:off x="4803" y="1423"/>
              <a:ext cx="5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%rsp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5730" name="Line 41"/>
            <p:cNvSpPr/>
            <p:nvPr/>
          </p:nvSpPr>
          <p:spPr>
            <a:xfrm flipH="1">
              <a:off x="4465" y="1537"/>
              <a:ext cx="38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 - Usage Convention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7764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648200"/>
          </a:xfrm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    P: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 	pushq 	%rbp 		</a:t>
            </a:r>
            <a:endParaRPr lang="en-US" altLang="zh-CN" sz="2400" b="1" i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 	pushq 	%rbx 		</a:t>
            </a:r>
            <a:endParaRPr lang="en-US" altLang="zh-CN" sz="2400" b="1" i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 	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subq 	$8, %rsp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endParaRPr lang="en-US" altLang="zh-CN" sz="2400" b="1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Group 35"/>
          <p:cNvGraphicFramePr/>
          <p:nvPr/>
        </p:nvGraphicFramePr>
        <p:xfrm>
          <a:off x="5157788" y="2057400"/>
          <a:ext cx="2286000" cy="1189038"/>
        </p:xfrm>
        <a:graphic>
          <a:graphicData uri="http://schemas.openxmlformats.org/drawingml/2006/table">
            <a:tbl>
              <a:tblPr/>
              <a:tblGrid>
                <a:gridCol w="673637"/>
                <a:gridCol w="1612363"/>
              </a:tblGrid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+10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72" marB="4567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rbp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72" marB="45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+8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72" marB="4567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rbx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72" marB="45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72" marB="4567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72" marB="45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7778" name="Text Box 28"/>
          <p:cNvSpPr txBox="1"/>
          <p:nvPr/>
        </p:nvSpPr>
        <p:spPr>
          <a:xfrm>
            <a:off x="5334000" y="1524000"/>
            <a:ext cx="268763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Stack frame for P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7779" name="Group 39"/>
          <p:cNvGrpSpPr/>
          <p:nvPr/>
        </p:nvGrpSpPr>
        <p:grpSpPr>
          <a:xfrm>
            <a:off x="7467600" y="3028950"/>
            <a:ext cx="1333500" cy="400050"/>
            <a:chOff x="4465" y="1423"/>
            <a:chExt cx="840" cy="252"/>
          </a:xfrm>
        </p:grpSpPr>
        <p:sp>
          <p:nvSpPr>
            <p:cNvPr id="117780" name="Text Box 40"/>
            <p:cNvSpPr txBox="1"/>
            <p:nvPr/>
          </p:nvSpPr>
          <p:spPr>
            <a:xfrm>
              <a:off x="4803" y="1423"/>
              <a:ext cx="5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%rsp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781" name="Line 41"/>
            <p:cNvSpPr/>
            <p:nvPr/>
          </p:nvSpPr>
          <p:spPr>
            <a:xfrm flipH="1">
              <a:off x="4465" y="1537"/>
              <a:ext cx="38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8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 - Usage Convention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9812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648200"/>
          </a:xfrm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    P: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 	pushq 	%rbp 		</a:t>
            </a:r>
            <a:endParaRPr lang="en-US" altLang="zh-CN" sz="2400" b="1" i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 	pushq 	%rbx 		</a:t>
            </a:r>
            <a:endParaRPr lang="en-US" altLang="zh-CN" sz="2400" b="1" i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 	subq 	$8, %rsp 	</a:t>
            </a:r>
            <a:endParaRPr lang="en-US" altLang="zh-CN" sz="2400" b="1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…….</a:t>
            </a:r>
            <a:endParaRPr lang="en-US" altLang="zh-CN" sz="2400" b="1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12 	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addq 	$8, %rsp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endParaRPr lang="en-US" altLang="zh-CN" sz="2400" b="1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Group 35"/>
          <p:cNvGraphicFramePr/>
          <p:nvPr/>
        </p:nvGraphicFramePr>
        <p:xfrm>
          <a:off x="5157788" y="2057400"/>
          <a:ext cx="2286000" cy="792164"/>
        </p:xfrm>
        <a:graphic>
          <a:graphicData uri="http://schemas.openxmlformats.org/drawingml/2006/table">
            <a:tbl>
              <a:tblPr/>
              <a:tblGrid>
                <a:gridCol w="673637"/>
                <a:gridCol w="1612363"/>
              </a:tblGrid>
              <a:tr h="3960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+8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rbp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rbx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9823" name="Text Box 28"/>
          <p:cNvSpPr txBox="1"/>
          <p:nvPr/>
        </p:nvSpPr>
        <p:spPr>
          <a:xfrm>
            <a:off x="5334000" y="1524000"/>
            <a:ext cx="268763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Stack frame for P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9824" name="Group 39"/>
          <p:cNvGrpSpPr/>
          <p:nvPr/>
        </p:nvGrpSpPr>
        <p:grpSpPr>
          <a:xfrm>
            <a:off x="7467600" y="2667000"/>
            <a:ext cx="1333500" cy="400050"/>
            <a:chOff x="4465" y="1423"/>
            <a:chExt cx="840" cy="252"/>
          </a:xfrm>
        </p:grpSpPr>
        <p:sp>
          <p:nvSpPr>
            <p:cNvPr id="119825" name="Text Box 40"/>
            <p:cNvSpPr txBox="1"/>
            <p:nvPr/>
          </p:nvSpPr>
          <p:spPr>
            <a:xfrm>
              <a:off x="4803" y="1423"/>
              <a:ext cx="5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%rsp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826" name="Line 41"/>
            <p:cNvSpPr/>
            <p:nvPr/>
          </p:nvSpPr>
          <p:spPr>
            <a:xfrm flipH="1">
              <a:off x="4465" y="1537"/>
              <a:ext cx="38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18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 - Usage Convention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1860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648200"/>
          </a:xfrm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    P: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 	pushq 	%rbp 		</a:t>
            </a:r>
            <a:endParaRPr lang="en-US" altLang="zh-CN" sz="2400" b="1" i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 	pushq 	%rbx 		</a:t>
            </a:r>
            <a:endParaRPr lang="en-US" altLang="zh-CN" sz="2400" b="1" i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 	subq 	$8, %rsp 	</a:t>
            </a:r>
            <a:endParaRPr lang="en-US" altLang="zh-CN" sz="2400" b="1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…….</a:t>
            </a:r>
            <a:endParaRPr lang="en-US" altLang="zh-CN" sz="2400" b="1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12 	addq 	$8, %rsp 	</a:t>
            </a:r>
            <a:endParaRPr lang="en-US" altLang="zh-CN" sz="2400" b="1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13 	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popq 	%rbx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endParaRPr lang="en-US" altLang="zh-CN" sz="2400" b="1" i="1" dirty="0">
              <a:solidFill>
                <a:srgbClr val="FF802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Group 35"/>
          <p:cNvGraphicFramePr/>
          <p:nvPr/>
        </p:nvGraphicFramePr>
        <p:xfrm>
          <a:off x="5157788" y="2057400"/>
          <a:ext cx="2286000" cy="396875"/>
        </p:xfrm>
        <a:graphic>
          <a:graphicData uri="http://schemas.openxmlformats.org/drawingml/2006/table">
            <a:tbl>
              <a:tblPr/>
              <a:tblGrid>
                <a:gridCol w="673637"/>
                <a:gridCol w="1612363"/>
              </a:tblGrid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3" marB="4573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rbp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1868" name="Text Box 28"/>
          <p:cNvSpPr txBox="1"/>
          <p:nvPr/>
        </p:nvSpPr>
        <p:spPr>
          <a:xfrm>
            <a:off x="5334000" y="1524000"/>
            <a:ext cx="268763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Stack frame for P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21869" name="Group 39"/>
          <p:cNvGrpSpPr/>
          <p:nvPr/>
        </p:nvGrpSpPr>
        <p:grpSpPr>
          <a:xfrm>
            <a:off x="7467600" y="2286000"/>
            <a:ext cx="1333500" cy="400050"/>
            <a:chOff x="4465" y="1423"/>
            <a:chExt cx="840" cy="252"/>
          </a:xfrm>
        </p:grpSpPr>
        <p:sp>
          <p:nvSpPr>
            <p:cNvPr id="121870" name="Text Box 40"/>
            <p:cNvSpPr txBox="1"/>
            <p:nvPr/>
          </p:nvSpPr>
          <p:spPr>
            <a:xfrm>
              <a:off x="4803" y="1423"/>
              <a:ext cx="5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%rsp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1871" name="Line 41"/>
            <p:cNvSpPr/>
            <p:nvPr/>
          </p:nvSpPr>
          <p:spPr>
            <a:xfrm flipH="1">
              <a:off x="4465" y="1537"/>
              <a:ext cx="38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9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 - Usage Convention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3908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648200"/>
          </a:xfrm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    P: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 	pushq 	%rbp 		</a:t>
            </a:r>
            <a:endParaRPr lang="en-US" altLang="zh-CN" sz="2400" b="1" i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 	pushq 	%rbx 		</a:t>
            </a:r>
            <a:endParaRPr lang="en-US" altLang="zh-CN" sz="2400" b="1" i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 	subq 	$8, %rsp 	</a:t>
            </a:r>
            <a:endParaRPr lang="en-US" altLang="zh-CN" sz="2400" b="1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…….</a:t>
            </a:r>
            <a:endParaRPr lang="en-US" altLang="zh-CN" sz="2400" b="1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12 	addq 	$8, %rsp 	</a:t>
            </a:r>
            <a:endParaRPr lang="en-US" altLang="zh-CN" sz="2400" b="1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13 	popq 	%rbx 		</a:t>
            </a:r>
            <a:endParaRPr lang="en-US" altLang="zh-CN" sz="2400" b="1" i="1" dirty="0">
              <a:solidFill>
                <a:srgbClr val="FF802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14 	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popq 	%rbp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endParaRPr lang="en-US" altLang="zh-CN" sz="2400" b="1" i="1" dirty="0">
              <a:solidFill>
                <a:srgbClr val="FF802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Group 35"/>
          <p:cNvGraphicFramePr/>
          <p:nvPr/>
        </p:nvGraphicFramePr>
        <p:xfrm>
          <a:off x="5157788" y="2057400"/>
          <a:ext cx="2286000" cy="396875"/>
        </p:xfrm>
        <a:graphic>
          <a:graphicData uri="http://schemas.openxmlformats.org/drawingml/2006/table">
            <a:tbl>
              <a:tblPr/>
              <a:tblGrid>
                <a:gridCol w="673637"/>
                <a:gridCol w="1612363"/>
              </a:tblGrid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3" marB="4573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916" name="Text Box 28"/>
          <p:cNvSpPr txBox="1"/>
          <p:nvPr/>
        </p:nvSpPr>
        <p:spPr>
          <a:xfrm>
            <a:off x="5334000" y="1524000"/>
            <a:ext cx="268763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Stack frame for P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23917" name="Group 39"/>
          <p:cNvGrpSpPr/>
          <p:nvPr/>
        </p:nvGrpSpPr>
        <p:grpSpPr>
          <a:xfrm>
            <a:off x="7467600" y="1885950"/>
            <a:ext cx="1333500" cy="400050"/>
            <a:chOff x="4465" y="1423"/>
            <a:chExt cx="840" cy="252"/>
          </a:xfrm>
        </p:grpSpPr>
        <p:sp>
          <p:nvSpPr>
            <p:cNvPr id="123918" name="Text Box 40"/>
            <p:cNvSpPr txBox="1"/>
            <p:nvPr/>
          </p:nvSpPr>
          <p:spPr>
            <a:xfrm>
              <a:off x="4803" y="1423"/>
              <a:ext cx="5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%rsp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919" name="Line 41"/>
            <p:cNvSpPr/>
            <p:nvPr/>
          </p:nvSpPr>
          <p:spPr>
            <a:xfrm flipH="1">
              <a:off x="4465" y="1537"/>
              <a:ext cx="38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Basic Concept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647700" y="1557338"/>
            <a:ext cx="8153400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Terminology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Caller: g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Callee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: f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Control Flow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e.g.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g()  {  return 1 ; }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		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f()  { return g() ; }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		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main() { g(); return f(); }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5365" name="Text Box 9"/>
          <p:cNvSpPr txBox="1"/>
          <p:nvPr/>
        </p:nvSpPr>
        <p:spPr>
          <a:xfrm>
            <a:off x="3200400" y="2057400"/>
            <a:ext cx="609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g()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5366" name="Text Box 9"/>
          <p:cNvSpPr txBox="1"/>
          <p:nvPr/>
        </p:nvSpPr>
        <p:spPr>
          <a:xfrm>
            <a:off x="4724400" y="28956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f()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cxnSp>
        <p:nvCxnSpPr>
          <p:cNvPr id="15367" name="Straight Arrow Connector 2"/>
          <p:cNvCxnSpPr/>
          <p:nvPr/>
        </p:nvCxnSpPr>
        <p:spPr>
          <a:xfrm>
            <a:off x="3714750" y="2438400"/>
            <a:ext cx="1066800" cy="609600"/>
          </a:xfrm>
          <a:prstGeom prst="straightConnector1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15368" name="Text Box 9"/>
          <p:cNvSpPr txBox="1"/>
          <p:nvPr/>
        </p:nvSpPr>
        <p:spPr>
          <a:xfrm>
            <a:off x="3943350" y="2286000"/>
            <a:ext cx="990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call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962650" y="2890838"/>
            <a:ext cx="12954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main()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1" name="Text Box 9"/>
          <p:cNvSpPr txBox="1"/>
          <p:nvPr/>
        </p:nvSpPr>
        <p:spPr>
          <a:xfrm>
            <a:off x="7200900" y="3505200"/>
            <a:ext cx="6477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g()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477000" y="3276600"/>
            <a:ext cx="9525" cy="522288"/>
          </a:xfrm>
          <a:prstGeom prst="straightConnector1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5" name="Straight Arrow Connector 14"/>
          <p:cNvCxnSpPr/>
          <p:nvPr/>
        </p:nvCxnSpPr>
        <p:spPr>
          <a:xfrm>
            <a:off x="6496050" y="3798888"/>
            <a:ext cx="819150" cy="0"/>
          </a:xfrm>
          <a:prstGeom prst="straightConnector1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18" name="Text Box 9"/>
          <p:cNvSpPr txBox="1"/>
          <p:nvPr/>
        </p:nvSpPr>
        <p:spPr>
          <a:xfrm>
            <a:off x="7239000" y="4414838"/>
            <a:ext cx="6477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f()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477000" y="4191000"/>
            <a:ext cx="990600" cy="0"/>
          </a:xfrm>
          <a:prstGeom prst="straightConnector1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21" name="Straight Arrow Connector 20"/>
          <p:cNvCxnSpPr/>
          <p:nvPr/>
        </p:nvCxnSpPr>
        <p:spPr>
          <a:xfrm>
            <a:off x="6457950" y="4191000"/>
            <a:ext cx="0" cy="446088"/>
          </a:xfrm>
          <a:prstGeom prst="straightConnector1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23" name="Straight Arrow Connector 22"/>
          <p:cNvCxnSpPr/>
          <p:nvPr/>
        </p:nvCxnSpPr>
        <p:spPr>
          <a:xfrm>
            <a:off x="7467600" y="3962400"/>
            <a:ext cx="0" cy="228600"/>
          </a:xfrm>
          <a:prstGeom prst="straightConnector1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26" name="Straight Arrow Connector 25"/>
          <p:cNvCxnSpPr/>
          <p:nvPr/>
        </p:nvCxnSpPr>
        <p:spPr>
          <a:xfrm>
            <a:off x="6515100" y="4637088"/>
            <a:ext cx="819150" cy="0"/>
          </a:xfrm>
          <a:prstGeom prst="straightConnector1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27" name="Straight Arrow Connector 26"/>
          <p:cNvCxnSpPr/>
          <p:nvPr/>
        </p:nvCxnSpPr>
        <p:spPr>
          <a:xfrm flipH="1">
            <a:off x="6477000" y="5638800"/>
            <a:ext cx="990600" cy="0"/>
          </a:xfrm>
          <a:prstGeom prst="straightConnector1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28" name="Straight Arrow Connector 27"/>
          <p:cNvCxnSpPr/>
          <p:nvPr/>
        </p:nvCxnSpPr>
        <p:spPr>
          <a:xfrm>
            <a:off x="7467600" y="4800600"/>
            <a:ext cx="0" cy="228600"/>
          </a:xfrm>
          <a:prstGeom prst="straightConnector1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29" name="Straight Arrow Connector 28"/>
          <p:cNvCxnSpPr/>
          <p:nvPr/>
        </p:nvCxnSpPr>
        <p:spPr>
          <a:xfrm>
            <a:off x="7486650" y="5029200"/>
            <a:ext cx="590550" cy="0"/>
          </a:xfrm>
          <a:prstGeom prst="straightConnector1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30" name="Straight Arrow Connector 29"/>
          <p:cNvCxnSpPr/>
          <p:nvPr/>
        </p:nvCxnSpPr>
        <p:spPr>
          <a:xfrm flipH="1">
            <a:off x="7486650" y="5410200"/>
            <a:ext cx="742950" cy="0"/>
          </a:xfrm>
          <a:prstGeom prst="straightConnector1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32" name="Text Box 9"/>
          <p:cNvSpPr txBox="1"/>
          <p:nvPr/>
        </p:nvSpPr>
        <p:spPr>
          <a:xfrm>
            <a:off x="7962900" y="4724400"/>
            <a:ext cx="6477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g()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8229600" y="5181600"/>
            <a:ext cx="0" cy="228600"/>
          </a:xfrm>
          <a:prstGeom prst="straightConnector1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34" name="Straight Arrow Connector 33"/>
          <p:cNvCxnSpPr/>
          <p:nvPr/>
        </p:nvCxnSpPr>
        <p:spPr>
          <a:xfrm>
            <a:off x="7467600" y="5410200"/>
            <a:ext cx="0" cy="228600"/>
          </a:xfrm>
          <a:prstGeom prst="straightConnector1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35" name="Straight Arrow Connector 34"/>
          <p:cNvCxnSpPr/>
          <p:nvPr/>
        </p:nvCxnSpPr>
        <p:spPr>
          <a:xfrm>
            <a:off x="6457950" y="5638800"/>
            <a:ext cx="0" cy="457200"/>
          </a:xfrm>
          <a:prstGeom prst="straightConnector1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8" grpId="0"/>
      <p:bldP spid="3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59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Procedure/Function Implementation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5956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648200"/>
          </a:xfrm>
        </p:spPr>
        <p:txBody>
          <a:bodyPr vert="horz" wrap="square" lIns="91440" tIns="45720" rIns="91440" bIns="45720" anchor="t" anchorCtr="0"/>
          <a:p>
            <a:pPr marL="441325" lvl="1" indent="-346075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Invoke callee: 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call </a:t>
            </a:r>
            <a:r>
              <a:rPr lang="en-US" altLang="zh-CN" sz="2800" dirty="0">
                <a:ea typeface="宋体" panose="02010600030101010101" pitchFamily="2" charset="-122"/>
              </a:rPr>
              <a:t>(new instructions)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441325" lvl="1" indent="-346075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Return to caller: 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ret</a:t>
            </a:r>
            <a:r>
              <a:rPr lang="en-US" altLang="zh-CN" sz="2800" dirty="0">
                <a:ea typeface="宋体" panose="02010600030101010101" pitchFamily="2" charset="-122"/>
              </a:rPr>
              <a:t> (new instructions)</a:t>
            </a:r>
            <a:endParaRPr lang="en-US" altLang="zh-CN" sz="2800" dirty="0">
              <a:solidFill>
                <a:srgbClr val="00CC66"/>
              </a:solidFill>
              <a:ea typeface="宋体" panose="02010600030101010101" pitchFamily="2" charset="-122"/>
            </a:endParaRPr>
          </a:p>
          <a:p>
            <a:pPr marL="441325" lvl="1" indent="-346075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Passing data: 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stack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register</a:t>
            </a:r>
            <a:endParaRPr lang="en-US" altLang="zh-CN" sz="28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441325" lvl="1" indent="-346075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Registers: 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usage convention</a:t>
            </a:r>
            <a:endParaRPr lang="en-US" altLang="zh-CN" sz="28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441325" lvl="1" indent="-346075">
              <a:lnSpc>
                <a:spcPct val="140000"/>
              </a:lnSpc>
              <a:buFont typeface="Comic Sans MS" panose="030F0702030302020204" pitchFamily="66" charset="0"/>
              <a:buChar char="?"/>
            </a:pPr>
            <a:r>
              <a:rPr lang="en-US" altLang="zh-CN" sz="2800" dirty="0">
                <a:ea typeface="宋体" panose="02010600030101010101" pitchFamily="2" charset="-122"/>
              </a:rPr>
              <a:t> Local variable: 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stack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80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Local Variable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8004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6106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Why are local variables not stored in registers ?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No enough registers(</a:t>
            </a:r>
            <a:r>
              <a:rPr lang="zh-CN" altLang="en-US" dirty="0">
                <a:ea typeface="宋体" panose="02010600030101010101" pitchFamily="2" charset="-122"/>
              </a:rPr>
              <a:t>寄存器数量太少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Array and structures (e.g., a[2])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Need address (e.g., &amp;a)(</a:t>
            </a:r>
            <a:r>
              <a:rPr lang="zh-CN" altLang="en-US" dirty="0">
                <a:ea typeface="宋体" panose="02010600030101010101" pitchFamily="2" charset="-122"/>
              </a:rPr>
              <a:t>寄存器只能存值，不能同时作为地址指向一个数值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0" name="Group 28"/>
          <p:cNvGraphicFramePr>
            <a:graphicFrameLocks noGrp="1"/>
          </p:cNvGraphicFramePr>
          <p:nvPr/>
        </p:nvGraphicFramePr>
        <p:xfrm>
          <a:off x="6950075" y="260667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Local variable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Group 28"/>
          <p:cNvGraphicFramePr>
            <a:graphicFrameLocks noGrp="1"/>
          </p:cNvGraphicFramePr>
          <p:nvPr/>
        </p:nvGraphicFramePr>
        <p:xfrm>
          <a:off x="6950075" y="2195513"/>
          <a:ext cx="1660525" cy="395288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52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Saved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regs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245" marB="452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</a:tr>
            </a:tbl>
          </a:graphicData>
        </a:graphic>
      </p:graphicFrame>
      <p:sp>
        <p:nvSpPr>
          <p:cNvPr id="1300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00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Local Variable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0064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Allocation(</a:t>
            </a:r>
            <a:r>
              <a:rPr lang="zh-CN" altLang="en-US" dirty="0">
                <a:ea typeface="宋体" panose="02010600030101010101" pitchFamily="2" charset="-122"/>
              </a:rPr>
              <a:t>分配内存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Below saved regs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move/sub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%rsp,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(e.g., subq $4, %rsp)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De-allocation(</a:t>
            </a:r>
            <a:r>
              <a:rPr lang="zh-CN" altLang="en-US" dirty="0">
                <a:ea typeface="宋体" panose="02010600030101010101" pitchFamily="2" charset="-122"/>
              </a:rPr>
              <a:t>释放内存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move/add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%rsp,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(e.g., addq $4, %rsp)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Usage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Relative to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%rsp,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(e.g., movq $1057, 8(%rsp))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9" name="Group 28"/>
          <p:cNvGraphicFramePr>
            <a:graphicFrameLocks noGrp="1"/>
          </p:cNvGraphicFramePr>
          <p:nvPr/>
        </p:nvGraphicFramePr>
        <p:xfrm>
          <a:off x="6950075" y="1844675"/>
          <a:ext cx="1660525" cy="2309813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2309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Callee</a:t>
                      </a:r>
                      <a:b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591" marB="455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0071" name="Group 27"/>
          <p:cNvGrpSpPr/>
          <p:nvPr/>
        </p:nvGrpSpPr>
        <p:grpSpPr>
          <a:xfrm>
            <a:off x="5730875" y="3881438"/>
            <a:ext cx="1219200" cy="461962"/>
            <a:chOff x="3696" y="1968"/>
            <a:chExt cx="768" cy="291"/>
          </a:xfrm>
        </p:grpSpPr>
        <p:sp>
          <p:nvSpPr>
            <p:cNvPr id="130079" name="Text Box 17"/>
            <p:cNvSpPr txBox="1"/>
            <p:nvPr/>
          </p:nvSpPr>
          <p:spPr>
            <a:xfrm>
              <a:off x="3696" y="1968"/>
              <a:ext cx="580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%rsp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080" name="Line 19"/>
            <p:cNvSpPr/>
            <p:nvPr/>
          </p:nvSpPr>
          <p:spPr>
            <a:xfrm flipV="1">
              <a:off x="4224" y="2127"/>
              <a:ext cx="240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aphicFrame>
        <p:nvGraphicFramePr>
          <p:cNvPr id="25" name="Group 28"/>
          <p:cNvGraphicFramePr>
            <a:graphicFrameLocks noGrp="1"/>
          </p:cNvGraphicFramePr>
          <p:nvPr/>
        </p:nvGraphicFramePr>
        <p:xfrm>
          <a:off x="6950075" y="18129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30078" name="Rectangle 27"/>
          <p:cNvSpPr/>
          <p:nvPr/>
        </p:nvSpPr>
        <p:spPr>
          <a:xfrm>
            <a:off x="6950075" y="2195513"/>
            <a:ext cx="1660525" cy="1958975"/>
          </a:xfrm>
          <a:prstGeom prst="rect">
            <a:avLst/>
          </a:prstGeom>
          <a:solidFill>
            <a:srgbClr val="FFCCFF">
              <a:alpha val="30196"/>
            </a:srgbClr>
          </a:solidFill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0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20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 – Local Variables on the Stack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2100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419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long swap_add(long *xp, long *yp)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		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long x = *xp;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		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long y = *yp;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		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*xp = y;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		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*yp = x;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		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 x + y;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41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41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 – Local Variables on the Stack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4148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long caller()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long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arg1 = 534;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		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long arg2 = 1057;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		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long sum = swap_add(&amp;arg1, &amp;arg2);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		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long diff = arg1 - arg2;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		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 sum * diff;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61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 – Local Variables on the Stack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6196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7924800" cy="472440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0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long caller()</a:t>
            </a:r>
            <a:endParaRPr lang="en-US" altLang="zh-CN" sz="20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      caller: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 	subq 	$16, %rsp 	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Allocate 16 bytes</a:t>
            </a:r>
            <a:r>
              <a:rPr lang="en-US" altLang="zh-CN" sz="20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for stack frame</a:t>
            </a:r>
            <a:endParaRPr lang="en-US" altLang="zh-CN" sz="20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3 	movq 	$534, (%rsp) 	</a:t>
            </a:r>
            <a:r>
              <a:rPr lang="en-US" altLang="zh-CN" sz="20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Store 534 in arg1</a:t>
            </a:r>
            <a:endParaRPr lang="en-US" altLang="zh-CN" sz="20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4 	movq 	$1057, 8(%rsp) 	</a:t>
            </a:r>
            <a:r>
              <a:rPr lang="en-US" altLang="zh-CN" sz="20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Store 1057 in arg2</a:t>
            </a:r>
            <a:endParaRPr lang="en-US" altLang="zh-CN" sz="20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5 	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leaq 	8(%rsp), %rsi 	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Compute &amp;arg2 as second argument</a:t>
            </a:r>
            <a:endParaRPr lang="en-US" altLang="zh-CN" sz="2000" i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 	movq 	%rsp, %rdi 	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Compute &amp;arg1 as first argument</a:t>
            </a:r>
            <a:endParaRPr lang="en-US" altLang="zh-CN" sz="2000" i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7 	call 	swap_add 	</a:t>
            </a:r>
            <a:r>
              <a:rPr lang="en-US" altLang="zh-CN" sz="20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Call swap_add(&amp;arg1, &amp;arg2)</a:t>
            </a:r>
            <a:endParaRPr lang="en-US" altLang="zh-CN" sz="20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8 	movq 	(%rsp), %rdx 	</a:t>
            </a:r>
            <a:r>
              <a:rPr lang="en-US" altLang="zh-CN" sz="20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 arg1</a:t>
            </a:r>
            <a:endParaRPr lang="en-US" altLang="zh-CN" sz="20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9 	subq 	8(%rsp), %rdx 	</a:t>
            </a:r>
            <a:r>
              <a:rPr lang="en-US" altLang="zh-CN" sz="20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Compute diff = arg1 - arg2</a:t>
            </a:r>
            <a:endParaRPr lang="en-US" altLang="zh-CN" sz="20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10 	imulq 	%rdx, %rax 	</a:t>
            </a:r>
            <a:r>
              <a:rPr lang="en-US" altLang="zh-CN" sz="20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Compute sum * diff</a:t>
            </a:r>
            <a:endParaRPr lang="en-US" altLang="zh-CN" sz="20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11 	addq 	$16, %rsp 	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Deallocate stack frame</a:t>
            </a:r>
            <a:endParaRPr lang="en-US" altLang="zh-CN" sz="20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12 	ret 			</a:t>
            </a:r>
            <a:r>
              <a:rPr lang="en-US" altLang="zh-CN" sz="20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</a:t>
            </a:r>
            <a:endParaRPr lang="en-US" altLang="zh-CN" sz="1800" b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98790" y="3393440"/>
            <a:ext cx="892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传参</a:t>
            </a:r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2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2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 – Local Variables on the Stack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094691" name="Group 35"/>
          <p:cNvGraphicFramePr>
            <a:graphicFrameLocks noGrp="1"/>
          </p:cNvGraphicFramePr>
          <p:nvPr>
            <p:ph idx="4294967295"/>
          </p:nvPr>
        </p:nvGraphicFramePr>
        <p:xfrm>
          <a:off x="5257800" y="2057400"/>
          <a:ext cx="2174875" cy="792164"/>
        </p:xfrm>
        <a:graphic>
          <a:graphicData uri="http://schemas.openxmlformats.org/drawingml/2006/table">
            <a:tbl>
              <a:tblPr/>
              <a:tblGrid>
                <a:gridCol w="560388"/>
                <a:gridCol w="1614487"/>
              </a:tblGrid>
              <a:tr h="3960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8254" name="Text Box 28"/>
          <p:cNvSpPr txBox="1"/>
          <p:nvPr/>
        </p:nvSpPr>
        <p:spPr>
          <a:xfrm>
            <a:off x="5334000" y="1524000"/>
            <a:ext cx="268763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Stack frame for caller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255" name="Rectangle 29"/>
          <p:cNvSpPr/>
          <p:nvPr/>
        </p:nvSpPr>
        <p:spPr>
          <a:xfrm>
            <a:off x="381000" y="1533525"/>
            <a:ext cx="52578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   caller:</a:t>
            </a:r>
            <a:endParaRPr lang="en-US" altLang="zh-CN" sz="2400" b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endParaRPr lang="en-US" altLang="zh-CN" sz="2400" b="1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8256" name="Group 39"/>
          <p:cNvGrpSpPr/>
          <p:nvPr/>
        </p:nvGrpSpPr>
        <p:grpSpPr>
          <a:xfrm>
            <a:off x="7467600" y="1905000"/>
            <a:ext cx="1333500" cy="400050"/>
            <a:chOff x="4465" y="1423"/>
            <a:chExt cx="840" cy="252"/>
          </a:xfrm>
        </p:grpSpPr>
        <p:sp>
          <p:nvSpPr>
            <p:cNvPr id="138257" name="Text Box 40"/>
            <p:cNvSpPr txBox="1"/>
            <p:nvPr/>
          </p:nvSpPr>
          <p:spPr>
            <a:xfrm>
              <a:off x="4803" y="1423"/>
              <a:ext cx="5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%rsp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258" name="Line 41"/>
            <p:cNvSpPr/>
            <p:nvPr/>
          </p:nvSpPr>
          <p:spPr>
            <a:xfrm flipH="1">
              <a:off x="4465" y="1537"/>
              <a:ext cx="38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02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 – Local Variables on the Stack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094691" name="Group 35"/>
          <p:cNvGraphicFramePr>
            <a:graphicFrameLocks noGrp="1"/>
          </p:cNvGraphicFramePr>
          <p:nvPr>
            <p:ph idx="4294967295"/>
          </p:nvPr>
        </p:nvGraphicFramePr>
        <p:xfrm>
          <a:off x="5257800" y="2057400"/>
          <a:ext cx="2174875" cy="792164"/>
        </p:xfrm>
        <a:graphic>
          <a:graphicData uri="http://schemas.openxmlformats.org/drawingml/2006/table">
            <a:tbl>
              <a:tblPr/>
              <a:tblGrid>
                <a:gridCol w="560388"/>
                <a:gridCol w="1614487"/>
              </a:tblGrid>
              <a:tr h="3960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+8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0302" name="Text Box 28"/>
          <p:cNvSpPr txBox="1"/>
          <p:nvPr/>
        </p:nvSpPr>
        <p:spPr>
          <a:xfrm>
            <a:off x="5334000" y="1524000"/>
            <a:ext cx="268763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Stack frame for caller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0303" name="Rectangle 29"/>
          <p:cNvSpPr/>
          <p:nvPr/>
        </p:nvSpPr>
        <p:spPr>
          <a:xfrm>
            <a:off x="381000" y="1533525"/>
            <a:ext cx="52578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	subq 	$16, %rsp 		</a:t>
            </a:r>
            <a:endParaRPr lang="en-US" altLang="zh-CN" sz="2400" b="1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40304" name="Group 39"/>
          <p:cNvGrpSpPr/>
          <p:nvPr/>
        </p:nvGrpSpPr>
        <p:grpSpPr>
          <a:xfrm>
            <a:off x="7467600" y="2647950"/>
            <a:ext cx="1333500" cy="400050"/>
            <a:chOff x="4465" y="1423"/>
            <a:chExt cx="840" cy="252"/>
          </a:xfrm>
        </p:grpSpPr>
        <p:sp>
          <p:nvSpPr>
            <p:cNvPr id="140305" name="Text Box 40"/>
            <p:cNvSpPr txBox="1"/>
            <p:nvPr/>
          </p:nvSpPr>
          <p:spPr>
            <a:xfrm>
              <a:off x="4803" y="1423"/>
              <a:ext cx="5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%rsp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0306" name="Line 41"/>
            <p:cNvSpPr/>
            <p:nvPr/>
          </p:nvSpPr>
          <p:spPr>
            <a:xfrm flipH="1">
              <a:off x="4465" y="1537"/>
              <a:ext cx="38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23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23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 – Local Variables on the Stack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094691" name="Group 35"/>
          <p:cNvGraphicFramePr>
            <a:graphicFrameLocks noGrp="1"/>
          </p:cNvGraphicFramePr>
          <p:nvPr>
            <p:ph idx="4294967295"/>
          </p:nvPr>
        </p:nvGraphicFramePr>
        <p:xfrm>
          <a:off x="5257800" y="2057400"/>
          <a:ext cx="2174875" cy="792164"/>
        </p:xfrm>
        <a:graphic>
          <a:graphicData uri="http://schemas.openxmlformats.org/drawingml/2006/table">
            <a:tbl>
              <a:tblPr/>
              <a:tblGrid>
                <a:gridCol w="560388"/>
                <a:gridCol w="1614487"/>
              </a:tblGrid>
              <a:tr h="3960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+8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534(arg1)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2350" name="Text Box 28"/>
          <p:cNvSpPr txBox="1"/>
          <p:nvPr/>
        </p:nvSpPr>
        <p:spPr>
          <a:xfrm>
            <a:off x="5334000" y="1524000"/>
            <a:ext cx="268763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Stack frame for caller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2351" name="Rectangle 29"/>
          <p:cNvSpPr/>
          <p:nvPr/>
        </p:nvSpPr>
        <p:spPr>
          <a:xfrm>
            <a:off x="381000" y="1533525"/>
            <a:ext cx="52578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 	subq 	$16, %rsp 		</a:t>
            </a:r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	movq 	$534, (%rsp)</a:t>
            </a:r>
            <a:endParaRPr lang="en-US" altLang="zh-CN" sz="2400" b="1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42352" name="Group 39"/>
          <p:cNvGrpSpPr/>
          <p:nvPr/>
        </p:nvGrpSpPr>
        <p:grpSpPr>
          <a:xfrm>
            <a:off x="7467600" y="2647950"/>
            <a:ext cx="1333500" cy="400050"/>
            <a:chOff x="4465" y="1423"/>
            <a:chExt cx="840" cy="252"/>
          </a:xfrm>
        </p:grpSpPr>
        <p:sp>
          <p:nvSpPr>
            <p:cNvPr id="142353" name="Text Box 40"/>
            <p:cNvSpPr txBox="1"/>
            <p:nvPr/>
          </p:nvSpPr>
          <p:spPr>
            <a:xfrm>
              <a:off x="4803" y="1423"/>
              <a:ext cx="5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%rsp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2354" name="Line 41"/>
            <p:cNvSpPr/>
            <p:nvPr/>
          </p:nvSpPr>
          <p:spPr>
            <a:xfrm flipH="1">
              <a:off x="4465" y="1537"/>
              <a:ext cx="38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43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3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 – Local Variables on the Stack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094691" name="Group 35"/>
          <p:cNvGraphicFramePr>
            <a:graphicFrameLocks noGrp="1"/>
          </p:cNvGraphicFramePr>
          <p:nvPr>
            <p:ph idx="4294967295"/>
          </p:nvPr>
        </p:nvGraphicFramePr>
        <p:xfrm>
          <a:off x="5257800" y="2057400"/>
          <a:ext cx="2174875" cy="792164"/>
        </p:xfrm>
        <a:graphic>
          <a:graphicData uri="http://schemas.openxmlformats.org/drawingml/2006/table">
            <a:tbl>
              <a:tblPr/>
              <a:tblGrid>
                <a:gridCol w="560388"/>
                <a:gridCol w="1614487"/>
              </a:tblGrid>
              <a:tr h="3960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+8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1057(arg2)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534(arg1)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398" name="Text Box 28"/>
          <p:cNvSpPr txBox="1"/>
          <p:nvPr/>
        </p:nvSpPr>
        <p:spPr>
          <a:xfrm>
            <a:off x="5334000" y="1524000"/>
            <a:ext cx="268763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Stack frame for caller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399" name="Rectangle 29"/>
          <p:cNvSpPr/>
          <p:nvPr/>
        </p:nvSpPr>
        <p:spPr>
          <a:xfrm>
            <a:off x="381000" y="1533525"/>
            <a:ext cx="52578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 	subq 	$16, %rsp 		</a:t>
            </a:r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 	movq 	$534, (%rsp)</a:t>
            </a:r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	movq 	$1057, 8(%rsp)</a:t>
            </a:r>
            <a:endParaRPr lang="en-US" altLang="zh-CN" sz="2400" b="1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44400" name="Group 39"/>
          <p:cNvGrpSpPr/>
          <p:nvPr/>
        </p:nvGrpSpPr>
        <p:grpSpPr>
          <a:xfrm>
            <a:off x="7467600" y="2647950"/>
            <a:ext cx="1333500" cy="400050"/>
            <a:chOff x="4465" y="1423"/>
            <a:chExt cx="840" cy="252"/>
          </a:xfrm>
        </p:grpSpPr>
        <p:sp>
          <p:nvSpPr>
            <p:cNvPr id="144401" name="Text Box 40"/>
            <p:cNvSpPr txBox="1"/>
            <p:nvPr/>
          </p:nvSpPr>
          <p:spPr>
            <a:xfrm>
              <a:off x="4803" y="1423"/>
              <a:ext cx="5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%rsp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4402" name="Line 41"/>
            <p:cNvSpPr/>
            <p:nvPr/>
          </p:nvSpPr>
          <p:spPr>
            <a:xfrm flipH="1">
              <a:off x="4465" y="1537"/>
              <a:ext cx="38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Stack Frame Structure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7412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portion of stack allocated for a procedure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%rsp</a:t>
            </a:r>
            <a:r>
              <a:rPr lang="en-US" altLang="zh-CN" dirty="0">
                <a:ea typeface="宋体" panose="02010600030101010101" pitchFamily="2" charset="-122"/>
              </a:rPr>
              <a:t> is used as a stack pointer to identify 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top of</a:t>
            </a:r>
            <a:r>
              <a:rPr lang="en-US" altLang="zh-CN" dirty="0">
                <a:ea typeface="宋体" panose="02010600030101010101" pitchFamily="2" charset="-122"/>
              </a:rPr>
              <a:t> the frame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stack pointer can move when the procedure is executing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(dynamic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074204" name="Group 28"/>
          <p:cNvGraphicFramePr>
            <a:graphicFrameLocks noGrp="1"/>
          </p:cNvGraphicFramePr>
          <p:nvPr/>
        </p:nvGraphicFramePr>
        <p:xfrm>
          <a:off x="7331075" y="4684713"/>
          <a:ext cx="1447800" cy="971550"/>
        </p:xfrm>
        <a:graphic>
          <a:graphicData uri="http://schemas.openxmlformats.org/drawingml/2006/table">
            <a:tbl>
              <a:tblPr/>
              <a:tblGrid>
                <a:gridCol w="1447800"/>
              </a:tblGrid>
              <a:tr h="971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7419" name="Group 27"/>
          <p:cNvGrpSpPr/>
          <p:nvPr/>
        </p:nvGrpSpPr>
        <p:grpSpPr>
          <a:xfrm>
            <a:off x="6111875" y="5329238"/>
            <a:ext cx="1219200" cy="461962"/>
            <a:chOff x="3696" y="1654"/>
            <a:chExt cx="768" cy="291"/>
          </a:xfrm>
        </p:grpSpPr>
        <p:sp>
          <p:nvSpPr>
            <p:cNvPr id="17420" name="Text Box 17"/>
            <p:cNvSpPr txBox="1"/>
            <p:nvPr/>
          </p:nvSpPr>
          <p:spPr>
            <a:xfrm>
              <a:off x="3696" y="1654"/>
              <a:ext cx="580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%rsp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21" name="Line 19"/>
            <p:cNvSpPr/>
            <p:nvPr/>
          </p:nvSpPr>
          <p:spPr>
            <a:xfrm flipV="1">
              <a:off x="4224" y="1798"/>
              <a:ext cx="240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64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64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 – Local Variables on the Stack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094691" name="Group 35"/>
          <p:cNvGraphicFramePr>
            <a:graphicFrameLocks noGrp="1"/>
          </p:cNvGraphicFramePr>
          <p:nvPr>
            <p:ph idx="4294967295"/>
          </p:nvPr>
        </p:nvGraphicFramePr>
        <p:xfrm>
          <a:off x="5257800" y="2057400"/>
          <a:ext cx="2174875" cy="792164"/>
        </p:xfrm>
        <a:graphic>
          <a:graphicData uri="http://schemas.openxmlformats.org/drawingml/2006/table">
            <a:tbl>
              <a:tblPr/>
              <a:tblGrid>
                <a:gridCol w="560388"/>
                <a:gridCol w="1614487"/>
              </a:tblGrid>
              <a:tr h="3960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+8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1057(arg2)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534(arg1)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6446" name="Text Box 28"/>
          <p:cNvSpPr txBox="1"/>
          <p:nvPr/>
        </p:nvSpPr>
        <p:spPr>
          <a:xfrm>
            <a:off x="5334000" y="1524000"/>
            <a:ext cx="268763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Stack frame for caller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4159" name="Rectangle 29"/>
          <p:cNvSpPr>
            <a:spLocks noChangeArrowheads="1"/>
          </p:cNvSpPr>
          <p:nvPr/>
        </p:nvSpPr>
        <p:spPr bwMode="auto">
          <a:xfrm>
            <a:off x="381000" y="1533525"/>
            <a:ext cx="7162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 	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subq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	$16, %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rsp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		</a:t>
            </a:r>
            <a:endParaRPr kumimoji="1" lang="en-US" altLang="zh-CN" sz="24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 	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movq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	$534, (%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rsp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</a:t>
            </a:r>
            <a:endParaRPr kumimoji="1" lang="en-US" altLang="zh-CN" sz="24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 	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movq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	$1057, 8(%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rsp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</a:t>
            </a:r>
            <a:endParaRPr kumimoji="1" lang="en-US" altLang="zh-CN" sz="24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AutoNum type="arabicPlain" startAt="5"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	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leaq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	8(%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rsp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), %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rsi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	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	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Compute &amp;arg2 as second argument</a:t>
            </a:r>
            <a:endParaRPr kumimoji="1" lang="en-US" altLang="zh-CN" sz="2400" b="1" i="1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AutoNum type="arabicPlain" startAt="5"/>
              <a:defRPr/>
            </a:pPr>
            <a:endParaRPr kumimoji="1" lang="en-US" altLang="zh-CN" sz="24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46448" name="Group 39"/>
          <p:cNvGrpSpPr/>
          <p:nvPr/>
        </p:nvGrpSpPr>
        <p:grpSpPr>
          <a:xfrm>
            <a:off x="7467600" y="2647950"/>
            <a:ext cx="1333500" cy="400050"/>
            <a:chOff x="4465" y="1423"/>
            <a:chExt cx="840" cy="252"/>
          </a:xfrm>
        </p:grpSpPr>
        <p:sp>
          <p:nvSpPr>
            <p:cNvPr id="146449" name="Text Box 40"/>
            <p:cNvSpPr txBox="1"/>
            <p:nvPr/>
          </p:nvSpPr>
          <p:spPr>
            <a:xfrm>
              <a:off x="4803" y="1423"/>
              <a:ext cx="5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%rsp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6450" name="Line 41"/>
            <p:cNvSpPr/>
            <p:nvPr/>
          </p:nvSpPr>
          <p:spPr>
            <a:xfrm flipH="1">
              <a:off x="4465" y="1537"/>
              <a:ext cx="38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84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84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 – Local Variables on the Stack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094691" name="Group 35"/>
          <p:cNvGraphicFramePr>
            <a:graphicFrameLocks noGrp="1"/>
          </p:cNvGraphicFramePr>
          <p:nvPr>
            <p:ph idx="4294967295"/>
          </p:nvPr>
        </p:nvGraphicFramePr>
        <p:xfrm>
          <a:off x="5257800" y="2057400"/>
          <a:ext cx="2174875" cy="792164"/>
        </p:xfrm>
        <a:graphic>
          <a:graphicData uri="http://schemas.openxmlformats.org/drawingml/2006/table">
            <a:tbl>
              <a:tblPr/>
              <a:tblGrid>
                <a:gridCol w="560388"/>
                <a:gridCol w="1614487"/>
              </a:tblGrid>
              <a:tr h="3960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+8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1057(arg2)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534(arg1)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8494" name="Text Box 28"/>
          <p:cNvSpPr txBox="1"/>
          <p:nvPr/>
        </p:nvSpPr>
        <p:spPr>
          <a:xfrm>
            <a:off x="5334000" y="1524000"/>
            <a:ext cx="268763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Stack frame for caller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8495" name="Rectangle 29"/>
          <p:cNvSpPr/>
          <p:nvPr/>
        </p:nvSpPr>
        <p:spPr>
          <a:xfrm>
            <a:off x="381000" y="1533525"/>
            <a:ext cx="6934200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 	subq 	$16, %rsp 		</a:t>
            </a:r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 	movq 	$534, (%rsp)</a:t>
            </a:r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 	movq 	$1057, 8(%rsp)</a:t>
            </a:r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5 	leaq 	8(%rsp), %rsi 	</a:t>
            </a:r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 	movq 	%rsp, %rdi 	 </a:t>
            </a:r>
            <a:endParaRPr lang="en-US" altLang="zh-CN" sz="2400" b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400" b="1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Compute &amp;arg1 as first argument</a:t>
            </a:r>
            <a:endParaRPr lang="en-US" altLang="zh-CN" sz="2400" b="1" i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48496" name="Group 39"/>
          <p:cNvGrpSpPr/>
          <p:nvPr/>
        </p:nvGrpSpPr>
        <p:grpSpPr>
          <a:xfrm>
            <a:off x="7467600" y="2647950"/>
            <a:ext cx="1333500" cy="400050"/>
            <a:chOff x="4465" y="1423"/>
            <a:chExt cx="840" cy="252"/>
          </a:xfrm>
        </p:grpSpPr>
        <p:sp>
          <p:nvSpPr>
            <p:cNvPr id="148497" name="Text Box 40"/>
            <p:cNvSpPr txBox="1"/>
            <p:nvPr/>
          </p:nvSpPr>
          <p:spPr>
            <a:xfrm>
              <a:off x="4803" y="1423"/>
              <a:ext cx="5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%rsp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8498" name="Line 41"/>
            <p:cNvSpPr/>
            <p:nvPr/>
          </p:nvSpPr>
          <p:spPr>
            <a:xfrm flipH="1">
              <a:off x="4465" y="1537"/>
              <a:ext cx="38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05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05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 – Local Variables on the Stack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094691" name="Group 35"/>
          <p:cNvGraphicFramePr>
            <a:graphicFrameLocks noGrp="1"/>
          </p:cNvGraphicFramePr>
          <p:nvPr>
            <p:ph idx="4294967295"/>
          </p:nvPr>
        </p:nvGraphicFramePr>
        <p:xfrm>
          <a:off x="5257800" y="2057400"/>
          <a:ext cx="2174875" cy="792164"/>
        </p:xfrm>
        <a:graphic>
          <a:graphicData uri="http://schemas.openxmlformats.org/drawingml/2006/table">
            <a:tbl>
              <a:tblPr/>
              <a:tblGrid>
                <a:gridCol w="560388"/>
                <a:gridCol w="1614487"/>
              </a:tblGrid>
              <a:tr h="3960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+8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1057(arg2)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534(arg1)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0542" name="Text Box 28"/>
          <p:cNvSpPr txBox="1"/>
          <p:nvPr/>
        </p:nvSpPr>
        <p:spPr>
          <a:xfrm>
            <a:off x="5334000" y="1524000"/>
            <a:ext cx="268763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Stack frame for caller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0543" name="Rectangle 29"/>
          <p:cNvSpPr/>
          <p:nvPr/>
        </p:nvSpPr>
        <p:spPr>
          <a:xfrm>
            <a:off x="381000" y="1533525"/>
            <a:ext cx="6172200" cy="30464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 	subq 	$16, %rsp 		</a:t>
            </a:r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 	movq 	$534, (%rsp)</a:t>
            </a:r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 	movq 	$1057, 8(%rsp)</a:t>
            </a:r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5 	leaq 	8(%rsp), %rsi 	</a:t>
            </a:r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6 	movq 	%rsp, %rdi 	</a:t>
            </a:r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7 	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call 	swap_add </a:t>
            </a:r>
            <a:endParaRPr lang="en-US" altLang="zh-CN" sz="2400" b="1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Call swap_add(&amp;arg1, &amp;arg2)</a:t>
            </a:r>
            <a:endParaRPr lang="en-US" altLang="zh-CN" sz="2400" b="1" i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50544" name="Group 39"/>
          <p:cNvGrpSpPr/>
          <p:nvPr/>
        </p:nvGrpSpPr>
        <p:grpSpPr>
          <a:xfrm>
            <a:off x="7467600" y="2647950"/>
            <a:ext cx="1333500" cy="400050"/>
            <a:chOff x="4465" y="1423"/>
            <a:chExt cx="840" cy="252"/>
          </a:xfrm>
        </p:grpSpPr>
        <p:sp>
          <p:nvSpPr>
            <p:cNvPr id="150545" name="Text Box 40"/>
            <p:cNvSpPr txBox="1"/>
            <p:nvPr/>
          </p:nvSpPr>
          <p:spPr>
            <a:xfrm>
              <a:off x="4803" y="1423"/>
              <a:ext cx="5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%rsp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0546" name="Line 41"/>
            <p:cNvSpPr/>
            <p:nvPr/>
          </p:nvSpPr>
          <p:spPr>
            <a:xfrm flipH="1">
              <a:off x="4465" y="1537"/>
              <a:ext cx="38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25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25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 – Local Variables on the Stack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094691" name="Group 35"/>
          <p:cNvGraphicFramePr>
            <a:graphicFrameLocks noGrp="1"/>
          </p:cNvGraphicFramePr>
          <p:nvPr>
            <p:ph idx="4294967295"/>
          </p:nvPr>
        </p:nvGraphicFramePr>
        <p:xfrm>
          <a:off x="5178425" y="2039938"/>
          <a:ext cx="2289175" cy="1189038"/>
        </p:xfrm>
        <a:graphic>
          <a:graphicData uri="http://schemas.openxmlformats.org/drawingml/2006/table">
            <a:tbl>
              <a:tblPr/>
              <a:tblGrid>
                <a:gridCol w="619290"/>
                <a:gridCol w="1669885"/>
              </a:tblGrid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+10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72" marB="4567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1057(arg2)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72" marB="45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72" marB="4567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534(arg1)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72" marB="45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72" marB="4567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72" marB="45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2593" name="Text Box 28"/>
          <p:cNvSpPr txBox="1"/>
          <p:nvPr/>
        </p:nvSpPr>
        <p:spPr>
          <a:xfrm>
            <a:off x="5334000" y="1524000"/>
            <a:ext cx="268763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Stack frame for caller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2594" name="Rectangle 29"/>
          <p:cNvSpPr/>
          <p:nvPr/>
        </p:nvSpPr>
        <p:spPr>
          <a:xfrm>
            <a:off x="381000" y="1533525"/>
            <a:ext cx="5257800" cy="267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  swap_add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	movq	(%rdi), %r8		</a:t>
            </a:r>
            <a:endParaRPr lang="en-US" altLang="zh-CN" sz="2400" b="1" i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	movq 	(%rsi), %r9</a:t>
            </a:r>
            <a:endParaRPr lang="en-US" altLang="zh-CN" sz="2400" b="1" i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 	movq 	%r8, (%rsi)</a:t>
            </a:r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5 	movq 	%r9, (%rdi) 	</a:t>
            </a:r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6          addq %r9,%rax</a:t>
            </a:r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7 	ret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52595" name="Group 39"/>
          <p:cNvGrpSpPr/>
          <p:nvPr/>
        </p:nvGrpSpPr>
        <p:grpSpPr>
          <a:xfrm>
            <a:off x="7467600" y="3028950"/>
            <a:ext cx="1333500" cy="400050"/>
            <a:chOff x="4465" y="1423"/>
            <a:chExt cx="840" cy="252"/>
          </a:xfrm>
        </p:grpSpPr>
        <p:sp>
          <p:nvSpPr>
            <p:cNvPr id="152596" name="Text Box 40"/>
            <p:cNvSpPr txBox="1"/>
            <p:nvPr/>
          </p:nvSpPr>
          <p:spPr>
            <a:xfrm>
              <a:off x="4803" y="1423"/>
              <a:ext cx="5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%rsp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2597" name="Line 41"/>
            <p:cNvSpPr/>
            <p:nvPr/>
          </p:nvSpPr>
          <p:spPr>
            <a:xfrm flipH="1">
              <a:off x="4465" y="1537"/>
              <a:ext cx="38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46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 – Local Variables on the Stack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094691" name="Group 35"/>
          <p:cNvGraphicFramePr>
            <a:graphicFrameLocks noGrp="1"/>
          </p:cNvGraphicFramePr>
          <p:nvPr>
            <p:ph idx="4294967295"/>
          </p:nvPr>
        </p:nvGraphicFramePr>
        <p:xfrm>
          <a:off x="5178425" y="2039938"/>
          <a:ext cx="2289175" cy="1189038"/>
        </p:xfrm>
        <a:graphic>
          <a:graphicData uri="http://schemas.openxmlformats.org/drawingml/2006/table">
            <a:tbl>
              <a:tblPr/>
              <a:tblGrid>
                <a:gridCol w="619290"/>
                <a:gridCol w="1669885"/>
              </a:tblGrid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+10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72" marB="4567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534(arg2)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72" marB="45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72" marB="4567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1057(arg1)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72" marB="45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72" marB="4567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72" marB="45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641" name="Text Box 28"/>
          <p:cNvSpPr txBox="1"/>
          <p:nvPr/>
        </p:nvSpPr>
        <p:spPr>
          <a:xfrm>
            <a:off x="5334000" y="1524000"/>
            <a:ext cx="268763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Stack frame for caller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4642" name="Rectangle 29"/>
          <p:cNvSpPr/>
          <p:nvPr/>
        </p:nvSpPr>
        <p:spPr>
          <a:xfrm>
            <a:off x="381000" y="1533525"/>
            <a:ext cx="5257800" cy="267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  swap_add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 	movq	(%rdi), %rax	</a:t>
            </a:r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 	movq 	(%rsi), %r9</a:t>
            </a:r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	movq 	%rax, (%rsi)</a:t>
            </a:r>
            <a:endParaRPr lang="en-US" altLang="zh-CN" sz="2400" b="1" i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 	movq 	%r9, (%rdi)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6          addq %r9,%rax</a:t>
            </a:r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7 	ret 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54643" name="Group 39"/>
          <p:cNvGrpSpPr/>
          <p:nvPr/>
        </p:nvGrpSpPr>
        <p:grpSpPr>
          <a:xfrm>
            <a:off x="7467600" y="3028950"/>
            <a:ext cx="1333500" cy="400050"/>
            <a:chOff x="4465" y="1423"/>
            <a:chExt cx="840" cy="252"/>
          </a:xfrm>
        </p:grpSpPr>
        <p:sp>
          <p:nvSpPr>
            <p:cNvPr id="154644" name="Text Box 40"/>
            <p:cNvSpPr txBox="1"/>
            <p:nvPr/>
          </p:nvSpPr>
          <p:spPr>
            <a:xfrm>
              <a:off x="4803" y="1423"/>
              <a:ext cx="5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%rsp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645" name="Line 41"/>
            <p:cNvSpPr/>
            <p:nvPr/>
          </p:nvSpPr>
          <p:spPr>
            <a:xfrm flipH="1">
              <a:off x="4465" y="1537"/>
              <a:ext cx="38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66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66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 – Local Variables on the Stack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094691" name="Group 35"/>
          <p:cNvGraphicFramePr>
            <a:graphicFrameLocks noGrp="1"/>
          </p:cNvGraphicFramePr>
          <p:nvPr>
            <p:ph idx="4294967295"/>
          </p:nvPr>
        </p:nvGraphicFramePr>
        <p:xfrm>
          <a:off x="5257800" y="2057400"/>
          <a:ext cx="2174875" cy="792164"/>
        </p:xfrm>
        <a:graphic>
          <a:graphicData uri="http://schemas.openxmlformats.org/drawingml/2006/table">
            <a:tbl>
              <a:tblPr/>
              <a:tblGrid>
                <a:gridCol w="560388"/>
                <a:gridCol w="1614487"/>
              </a:tblGrid>
              <a:tr h="3960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686" name="Text Box 28"/>
          <p:cNvSpPr txBox="1"/>
          <p:nvPr/>
        </p:nvSpPr>
        <p:spPr>
          <a:xfrm>
            <a:off x="5334000" y="1524000"/>
            <a:ext cx="268763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Stack frame for caller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6687" name="Rectangle 29"/>
          <p:cNvSpPr/>
          <p:nvPr/>
        </p:nvSpPr>
        <p:spPr>
          <a:xfrm>
            <a:off x="381000" y="1533525"/>
            <a:ext cx="5257800" cy="41544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 	subq 	$16, %rsp 		</a:t>
            </a:r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 	movq 	$534, (%rsp)</a:t>
            </a:r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 	movq 	$1057, 8(%rsp)</a:t>
            </a:r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5 	leaq 	8(%rsp), %rsi 	</a:t>
            </a:r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6 	movq 	%rsp, %rdi 	</a:t>
            </a:r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7 	call 	swap_add </a:t>
            </a:r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8 	movq 	(%rsp), %rdx</a:t>
            </a:r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9 	subq 	8(%rsp), %rdx</a:t>
            </a:r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 	imulq 	%rdx, %rax 	</a:t>
            </a:r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 	addq 	$16, %rsp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12 	ret 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56688" name="Group 39"/>
          <p:cNvGrpSpPr/>
          <p:nvPr/>
        </p:nvGrpSpPr>
        <p:grpSpPr>
          <a:xfrm>
            <a:off x="7467600" y="1905000"/>
            <a:ext cx="1333500" cy="400050"/>
            <a:chOff x="4465" y="1423"/>
            <a:chExt cx="840" cy="252"/>
          </a:xfrm>
        </p:grpSpPr>
        <p:sp>
          <p:nvSpPr>
            <p:cNvPr id="156689" name="Text Box 40"/>
            <p:cNvSpPr txBox="1"/>
            <p:nvPr/>
          </p:nvSpPr>
          <p:spPr>
            <a:xfrm>
              <a:off x="4803" y="1423"/>
              <a:ext cx="5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%rsp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6690" name="Line 41"/>
            <p:cNvSpPr/>
            <p:nvPr/>
          </p:nvSpPr>
          <p:spPr>
            <a:xfrm flipH="1">
              <a:off x="4465" y="1537"/>
              <a:ext cx="38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87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87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 – Local Variables on the Stack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8724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41960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(a) C code for calling function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long call_proc()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long x1 = 1; int x2 = 2;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short x3 = 3; char x4 = 4;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pl-PL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proc(x1, &amp;x1, x2, &amp;x2, x3, &amp;x3, x4, &amp;x4);</a:t>
            </a:r>
            <a:endParaRPr lang="pl-PL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return (x1+x2)*(x3-x4);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07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07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 – Local Variables on the Stack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60772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238" y="1600200"/>
            <a:ext cx="8031162" cy="44783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右大括号 2"/>
          <p:cNvSpPr/>
          <p:nvPr/>
        </p:nvSpPr>
        <p:spPr>
          <a:xfrm>
            <a:off x="5715000" y="1828800"/>
            <a:ext cx="381000" cy="18415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anchor="t" anchorCtr="0" compatLnSpc="1"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右大括号 3"/>
          <p:cNvSpPr/>
          <p:nvPr/>
        </p:nvSpPr>
        <p:spPr>
          <a:xfrm>
            <a:off x="5715000" y="4038600"/>
            <a:ext cx="381000" cy="12192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anchor="t" anchorCtr="0" compatLnSpc="1"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1720" y="1861185"/>
            <a:ext cx="300291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此阶段是作为</a:t>
            </a:r>
            <a:r>
              <a:rPr lang="en-US" altLang="zh-CN"/>
              <a:t>local</a:t>
            </a:r>
            <a:r>
              <a:rPr lang="zh-CN" altLang="en-US"/>
              <a:t>变</a:t>
            </a:r>
            <a:endParaRPr lang="zh-CN" altLang="en-US"/>
          </a:p>
          <a:p>
            <a:r>
              <a:rPr lang="zh-CN" altLang="en-US"/>
              <a:t>量存储在</a:t>
            </a:r>
            <a:r>
              <a:rPr lang="en-US" altLang="zh-CN"/>
              <a:t>stack</a:t>
            </a:r>
            <a:r>
              <a:rPr lang="zh-CN" altLang="en-US"/>
              <a:t>中，故</a:t>
            </a:r>
            <a:endParaRPr lang="zh-CN" altLang="en-US"/>
          </a:p>
          <a:p>
            <a:r>
              <a:rPr lang="zh-CN" altLang="en-US"/>
              <a:t>存储时占用的空间只</a:t>
            </a:r>
            <a:endParaRPr lang="zh-CN" altLang="en-US"/>
          </a:p>
          <a:p>
            <a:r>
              <a:rPr lang="zh-CN" altLang="en-US"/>
              <a:t>取决于其本来的类型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343650" y="4034790"/>
            <a:ext cx="26314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此阶段时传入参数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850765" y="5862320"/>
            <a:ext cx="421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需要考虑对齐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28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28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 – Local Variables on the Stack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6282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(b) Generated assembly code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long call_proc()</a:t>
            </a:r>
            <a:endParaRPr lang="en-US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     call_proc: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Set up arguments to proc</a:t>
            </a:r>
            <a:endParaRPr lang="en-US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 	subq 	$32, %rsp 		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Allocate 32-byte stack frame</a:t>
            </a:r>
            <a:endParaRPr lang="en-US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 	movq 	$1, 24(%rsp) 		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Store 1 in &amp;x1</a:t>
            </a:r>
            <a:endParaRPr lang="en-US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 	movl 	$2, 20(%rsp) 		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Store 2 in &amp;x2</a:t>
            </a:r>
            <a:endParaRPr lang="en-US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 	movw 	$3, 18(%rsp) 		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Store 3 in &amp;x3</a:t>
            </a:r>
            <a:endParaRPr lang="en-US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6 	movb 	$4, 17(%rsp) 		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Store 4 in &amp;x4</a:t>
            </a:r>
            <a:endParaRPr lang="en-US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48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8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 – Local Variables on the Stack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64868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238" y="1600200"/>
            <a:ext cx="8031162" cy="44783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4869" name="文本框 1"/>
          <p:cNvSpPr txBox="1"/>
          <p:nvPr/>
        </p:nvSpPr>
        <p:spPr>
          <a:xfrm>
            <a:off x="2743200" y="2571750"/>
            <a:ext cx="466725" cy="4619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 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870" name="文本框 5"/>
          <p:cNvSpPr txBox="1"/>
          <p:nvPr/>
        </p:nvSpPr>
        <p:spPr>
          <a:xfrm>
            <a:off x="1524000" y="3200400"/>
            <a:ext cx="466725" cy="4619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 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871" name="文本框 6"/>
          <p:cNvSpPr txBox="1"/>
          <p:nvPr/>
        </p:nvSpPr>
        <p:spPr>
          <a:xfrm>
            <a:off x="4257675" y="3167063"/>
            <a:ext cx="466725" cy="4619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4 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872" name="文本框 7"/>
          <p:cNvSpPr txBox="1"/>
          <p:nvPr/>
        </p:nvSpPr>
        <p:spPr>
          <a:xfrm>
            <a:off x="3352800" y="3195638"/>
            <a:ext cx="466725" cy="4619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3 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458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500" y="1066800"/>
            <a:ext cx="7404100" cy="5791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59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Memory Layout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461" name="TextBox 4"/>
          <p:cNvSpPr txBox="1"/>
          <p:nvPr/>
        </p:nvSpPr>
        <p:spPr>
          <a:xfrm>
            <a:off x="3200400" y="1900238"/>
            <a:ext cx="2743200" cy="523875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User stack</a:t>
            </a: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2" name="矩形 2"/>
          <p:cNvSpPr/>
          <p:nvPr/>
        </p:nvSpPr>
        <p:spPr>
          <a:xfrm>
            <a:off x="1143000" y="5943600"/>
            <a:ext cx="1752600" cy="2286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3" name="文本框 3"/>
          <p:cNvSpPr txBox="1"/>
          <p:nvPr/>
        </p:nvSpPr>
        <p:spPr>
          <a:xfrm>
            <a:off x="1589088" y="1755775"/>
            <a:ext cx="1306512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Book Antiqua" pitchFamily="18" charset="0"/>
                <a:ea typeface="宋体" panose="02010600030101010101" pitchFamily="2" charset="-122"/>
              </a:rPr>
              <a:t>7fffffffffff</a:t>
            </a:r>
            <a:endParaRPr lang="zh-CN" altLang="en-US" sz="1800" b="1" dirty="0">
              <a:solidFill>
                <a:srgbClr val="000000"/>
              </a:solidFill>
              <a:latin typeface="Book Antiqua" pitchFamily="18" charset="0"/>
              <a:ea typeface="宋体" panose="02010600030101010101" pitchFamily="2" charset="-122"/>
            </a:endParaRPr>
          </a:p>
        </p:txBody>
      </p:sp>
      <p:cxnSp>
        <p:nvCxnSpPr>
          <p:cNvPr id="19464" name="直接箭头连接符 5"/>
          <p:cNvCxnSpPr/>
          <p:nvPr/>
        </p:nvCxnSpPr>
        <p:spPr>
          <a:xfrm>
            <a:off x="2895600" y="1900238"/>
            <a:ext cx="3048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9465" name="文本框 6"/>
          <p:cNvSpPr txBox="1"/>
          <p:nvPr/>
        </p:nvSpPr>
        <p:spPr>
          <a:xfrm>
            <a:off x="2019300" y="1984375"/>
            <a:ext cx="78263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Book Antiqua" pitchFamily="18" charset="0"/>
                <a:ea typeface="宋体" panose="02010600030101010101" pitchFamily="2" charset="-122"/>
              </a:rPr>
              <a:t>%rsp</a:t>
            </a:r>
            <a:endParaRPr lang="zh-CN" altLang="en-US" sz="2000" dirty="0">
              <a:solidFill>
                <a:srgbClr val="000000"/>
              </a:solidFill>
              <a:latin typeface="Book Antiqua" pitchFamily="18" charset="0"/>
              <a:ea typeface="宋体" panose="02010600030101010101" pitchFamily="2" charset="-122"/>
            </a:endParaRPr>
          </a:p>
        </p:txBody>
      </p:sp>
      <p:cxnSp>
        <p:nvCxnSpPr>
          <p:cNvPr id="19466" name="直接箭头连接符 8"/>
          <p:cNvCxnSpPr>
            <a:endCxn id="19461" idx="1"/>
          </p:cNvCxnSpPr>
          <p:nvPr/>
        </p:nvCxnSpPr>
        <p:spPr>
          <a:xfrm>
            <a:off x="2819400" y="2162175"/>
            <a:ext cx="3810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9467" name="文本框 13"/>
          <p:cNvSpPr txBox="1"/>
          <p:nvPr/>
        </p:nvSpPr>
        <p:spPr>
          <a:xfrm>
            <a:off x="2019300" y="5695950"/>
            <a:ext cx="7302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Book Antiqua" pitchFamily="18" charset="0"/>
                <a:ea typeface="宋体" panose="02010600030101010101" pitchFamily="2" charset="-122"/>
              </a:rPr>
              <a:t>%rip</a:t>
            </a:r>
            <a:endParaRPr lang="zh-CN" altLang="en-US" sz="2000" dirty="0">
              <a:solidFill>
                <a:srgbClr val="000000"/>
              </a:solidFill>
              <a:latin typeface="Book Antiqua" pitchFamily="18" charset="0"/>
              <a:ea typeface="宋体" panose="02010600030101010101" pitchFamily="2" charset="-122"/>
            </a:endParaRPr>
          </a:p>
        </p:txBody>
      </p:sp>
      <p:cxnSp>
        <p:nvCxnSpPr>
          <p:cNvPr id="19468" name="直接箭头连接符 14"/>
          <p:cNvCxnSpPr>
            <a:endCxn id="19461" idx="1"/>
          </p:cNvCxnSpPr>
          <p:nvPr/>
        </p:nvCxnSpPr>
        <p:spPr>
          <a:xfrm>
            <a:off x="2819400" y="5873750"/>
            <a:ext cx="3810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69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69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 – Local Variables on the Stack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66916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41960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7 	leaq 	17(%rsp), %rax 	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Create &amp;x4</a:t>
            </a:r>
            <a:endParaRPr lang="en-US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8 	movq 	%rax, 8(%rsp) 	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Store &amp;x4 as argument 8</a:t>
            </a:r>
            <a:endParaRPr lang="en-US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9 	movl 	$4, (%rsp) 		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Store 4 as argument 7</a:t>
            </a:r>
            <a:endParaRPr lang="en-US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10 	leaq 	18(%rsp), %r9 	</a:t>
            </a:r>
            <a:r>
              <a:rPr lang="pt-BR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Pass &amp;x3 as argument 6</a:t>
            </a:r>
            <a:endParaRPr lang="pt-BR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11 	movl 	$3, %r8d 		</a:t>
            </a:r>
            <a:r>
              <a:rPr lang="pt-BR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Pass 3 as argument 5</a:t>
            </a:r>
            <a:endParaRPr lang="pt-BR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12 	leaq 	20(%rsp), %rcx 	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Pass &amp;x2 as argument 4</a:t>
            </a:r>
            <a:endParaRPr lang="en-US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13 	movl 	$2, %edx 		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Pass 2 as argument 3</a:t>
            </a:r>
            <a:endParaRPr lang="en-US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14 	leaq 	24(%rsp), %rsi 	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Pass &amp;x1 as argument 2</a:t>
            </a:r>
            <a:endParaRPr lang="en-US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15 	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movl 	$1, %edi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Pass 1 as argument 1</a:t>
            </a:r>
            <a:endParaRPr lang="en-US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29385" y="5762625"/>
            <a:ext cx="56572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此处</a:t>
            </a:r>
            <a:r>
              <a:rPr lang="en-US" altLang="zh-CN"/>
              <a:t>x1</a:t>
            </a:r>
            <a:r>
              <a:rPr lang="zh-CN" altLang="en-US"/>
              <a:t>虽然是</a:t>
            </a:r>
            <a:r>
              <a:rPr lang="en-US" altLang="zh-CN"/>
              <a:t>long</a:t>
            </a:r>
            <a:r>
              <a:rPr lang="zh-CN" altLang="en-US"/>
              <a:t>，但是</a:t>
            </a:r>
            <a:r>
              <a:rPr lang="en-US" altLang="zh-CN"/>
              <a:t>movl</a:t>
            </a:r>
            <a:r>
              <a:rPr lang="zh-CN" altLang="en-US"/>
              <a:t>的自动补位使得其与</a:t>
            </a:r>
            <a:r>
              <a:rPr lang="en-US" altLang="zh-CN"/>
              <a:t>movq $1</a:t>
            </a:r>
            <a:r>
              <a:rPr lang="zh-CN" altLang="en-US"/>
              <a:t>效果相等</a:t>
            </a:r>
            <a:endParaRPr lang="zh-CN" alt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89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89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 – Local Variables on the Stack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6896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Call proc</a:t>
            </a:r>
            <a:endParaRPr lang="en-US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16 	call proc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Retrieve changes to memory</a:t>
            </a:r>
            <a:endParaRPr lang="en-US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17 	movslq 20(%rsp), %rdx 	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 x2 and convert to long</a:t>
            </a:r>
            <a:endParaRPr lang="en-US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it-IT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18 	addq 	24(%rsp), %rdx 	</a:t>
            </a:r>
            <a:r>
              <a:rPr lang="it-IT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Compute x1+x2</a:t>
            </a:r>
            <a:endParaRPr lang="it-IT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19 	movswl 18(%rsp), %eax 	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 x3 and convert to int</a:t>
            </a:r>
            <a:endParaRPr lang="en-US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20 	movsbl 17(%rsp), %ecx 	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 x4 and convert to int</a:t>
            </a:r>
            <a:endParaRPr lang="en-US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21 	subl 	%ecx, %eax 		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Compute x3-x4</a:t>
            </a:r>
            <a:endParaRPr lang="en-US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22 	cltq 				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Convert to long</a:t>
            </a:r>
            <a:endParaRPr lang="en-US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fr-FR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23 	imulq 	%rdx, %rax 		</a:t>
            </a:r>
            <a:r>
              <a:rPr lang="fr-FR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Compute (x1+x2) * (x3-x4)</a:t>
            </a:r>
            <a:endParaRPr lang="fr-FR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24 	addq 	$32, %rsp 		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Deallocate stack frame</a:t>
            </a:r>
            <a:endParaRPr lang="en-US" altLang="zh-CN" sz="2400" i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25 	ret 				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</a:t>
            </a:r>
            <a:endParaRPr lang="en-US" altLang="zh-CN" sz="2000" b="1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101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101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Put it Together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4" name="Group 28"/>
          <p:cNvGraphicFramePr>
            <a:graphicFrameLocks noGrp="1"/>
          </p:cNvGraphicFramePr>
          <p:nvPr/>
        </p:nvGraphicFramePr>
        <p:xfrm>
          <a:off x="6721475" y="381000"/>
          <a:ext cx="1660525" cy="990600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1019" name="Rectangle 26"/>
          <p:cNvSpPr/>
          <p:nvPr/>
        </p:nvSpPr>
        <p:spPr>
          <a:xfrm>
            <a:off x="6721475" y="381000"/>
            <a:ext cx="1660525" cy="990600"/>
          </a:xfrm>
          <a:prstGeom prst="rect">
            <a:avLst/>
          </a:prstGeom>
          <a:solidFill>
            <a:srgbClr val="C2FFF0">
              <a:alpha val="30196"/>
            </a:srgbClr>
          </a:solidFill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6636" name="Group 27"/>
          <p:cNvGrpSpPr/>
          <p:nvPr/>
        </p:nvGrpSpPr>
        <p:grpSpPr bwMode="auto">
          <a:xfrm>
            <a:off x="5486400" y="1138240"/>
            <a:ext cx="1235075" cy="461963"/>
            <a:chOff x="3696" y="1609"/>
            <a:chExt cx="778" cy="291"/>
          </a:xfrm>
          <a:solidFill>
            <a:schemeClr val="bg1"/>
          </a:solidFill>
        </p:grpSpPr>
        <p:sp>
          <p:nvSpPr>
            <p:cNvPr id="26638" name="Text Box 17"/>
            <p:cNvSpPr txBox="1">
              <a:spLocks noChangeArrowheads="1"/>
            </p:cNvSpPr>
            <p:nvPr/>
          </p:nvSpPr>
          <p:spPr bwMode="auto">
            <a:xfrm>
              <a:off x="3696" y="1609"/>
              <a:ext cx="580" cy="2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%</a:t>
              </a:r>
              <a:r>
                <a:rPr kumimoji="1" lang="en-US" altLang="zh-CN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1" lang="en-US" altLang="zh-CN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sp</a:t>
              </a:r>
              <a:endPara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40" name="Line 19"/>
            <p:cNvSpPr>
              <a:spLocks noChangeShapeType="1"/>
            </p:cNvSpPr>
            <p:nvPr/>
          </p:nvSpPr>
          <p:spPr bwMode="auto">
            <a:xfrm>
              <a:off x="4224" y="1754"/>
              <a:ext cx="250" cy="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8" name="Group 28"/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7306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30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Put it Together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73067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419600"/>
          </a:xfrm>
        </p:spPr>
        <p:txBody>
          <a:bodyPr vert="horz" wrap="square" lIns="91440" tIns="45720" rIns="91440" bIns="45720" anchor="t" anchorCtr="0"/>
          <a:p>
            <a:pPr marL="363855" indent="-363855">
              <a:lnSpc>
                <a:spcPct val="14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1. </a:t>
            </a:r>
            <a:r>
              <a:rPr lang="en-US" altLang="zh-CN" dirty="0">
                <a:ea typeface="宋体" panose="02010600030101010101" pitchFamily="2" charset="-122"/>
              </a:rPr>
              <a:t>Save caller-save registers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(%rax, %rdx, . . .)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4" name="Group 28"/>
          <p:cNvGraphicFramePr>
            <a:graphicFrameLocks noGrp="1"/>
          </p:cNvGraphicFramePr>
          <p:nvPr/>
        </p:nvGraphicFramePr>
        <p:xfrm>
          <a:off x="6721475" y="381000"/>
          <a:ext cx="1660525" cy="1676400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167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3074" name="Rectangle 26"/>
          <p:cNvSpPr/>
          <p:nvPr/>
        </p:nvSpPr>
        <p:spPr>
          <a:xfrm>
            <a:off x="6721475" y="381000"/>
            <a:ext cx="1660525" cy="1676400"/>
          </a:xfrm>
          <a:prstGeom prst="rect">
            <a:avLst/>
          </a:prstGeom>
          <a:solidFill>
            <a:srgbClr val="C2FFF0">
              <a:alpha val="30196"/>
            </a:srgbClr>
          </a:solidFill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73075" name="Group 27"/>
          <p:cNvGrpSpPr/>
          <p:nvPr/>
        </p:nvGrpSpPr>
        <p:grpSpPr>
          <a:xfrm>
            <a:off x="5486400" y="1824038"/>
            <a:ext cx="1235075" cy="461962"/>
            <a:chOff x="3696" y="2041"/>
            <a:chExt cx="778" cy="291"/>
          </a:xfrm>
        </p:grpSpPr>
        <p:sp>
          <p:nvSpPr>
            <p:cNvPr id="173076" name="Text Box 17"/>
            <p:cNvSpPr txBox="1"/>
            <p:nvPr/>
          </p:nvSpPr>
          <p:spPr>
            <a:xfrm>
              <a:off x="3696" y="2041"/>
              <a:ext cx="580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%rsp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3077" name="Line 19"/>
            <p:cNvSpPr/>
            <p:nvPr/>
          </p:nvSpPr>
          <p:spPr>
            <a:xfrm>
              <a:off x="4224" y="2186"/>
              <a:ext cx="250" cy="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" name="Group 28"/>
          <p:cNvGraphicFramePr>
            <a:graphicFrameLocks noGrp="1"/>
          </p:cNvGraphicFramePr>
          <p:nvPr/>
        </p:nvGraphicFramePr>
        <p:xfrm>
          <a:off x="6721475" y="1981200"/>
          <a:ext cx="1660525" cy="762000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arguments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(n~7)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Group 28"/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7511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512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Put it Together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75121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419600"/>
          </a:xfrm>
        </p:spPr>
        <p:txBody>
          <a:bodyPr vert="horz" wrap="square" lIns="91440" tIns="45720" rIns="91440" bIns="45720" anchor="t" anchorCtr="0"/>
          <a:p>
            <a:pPr marL="363855" indent="-363855">
              <a:lnSpc>
                <a:spcPct val="14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1. </a:t>
            </a:r>
            <a:r>
              <a:rPr lang="en-US" altLang="zh-CN" dirty="0">
                <a:ea typeface="宋体" panose="02010600030101010101" pitchFamily="2" charset="-122"/>
              </a:rPr>
              <a:t>Save caller-save registers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(%eax, %edx, %ecx)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63855" indent="-363855">
              <a:lnSpc>
                <a:spcPct val="14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2. </a:t>
            </a:r>
            <a:r>
              <a:rPr lang="en-US" altLang="zh-CN" dirty="0">
                <a:ea typeface="宋体" panose="02010600030101010101" pitchFamily="2" charset="-122"/>
              </a:rPr>
              <a:t>Push actual arguments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from right to left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4" name="Group 28"/>
          <p:cNvGraphicFramePr>
            <a:graphicFrameLocks noGrp="1"/>
          </p:cNvGraphicFramePr>
          <p:nvPr/>
        </p:nvGraphicFramePr>
        <p:xfrm>
          <a:off x="6721475" y="381000"/>
          <a:ext cx="1660525" cy="235902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2359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5128" name="Rectangle 26"/>
          <p:cNvSpPr/>
          <p:nvPr/>
        </p:nvSpPr>
        <p:spPr>
          <a:xfrm>
            <a:off x="6721475" y="381000"/>
            <a:ext cx="1660525" cy="2362200"/>
          </a:xfrm>
          <a:prstGeom prst="rect">
            <a:avLst/>
          </a:prstGeom>
          <a:solidFill>
            <a:srgbClr val="C2FFF0">
              <a:alpha val="30196"/>
            </a:srgbClr>
          </a:solidFill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75129" name="Group 27"/>
          <p:cNvGrpSpPr/>
          <p:nvPr/>
        </p:nvGrpSpPr>
        <p:grpSpPr>
          <a:xfrm>
            <a:off x="5486400" y="2509838"/>
            <a:ext cx="1235075" cy="461962"/>
            <a:chOff x="3696" y="2473"/>
            <a:chExt cx="778" cy="291"/>
          </a:xfrm>
        </p:grpSpPr>
        <p:sp>
          <p:nvSpPr>
            <p:cNvPr id="175130" name="Text Box 17"/>
            <p:cNvSpPr txBox="1"/>
            <p:nvPr/>
          </p:nvSpPr>
          <p:spPr>
            <a:xfrm>
              <a:off x="3696" y="2473"/>
              <a:ext cx="580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%rsp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131" name="Line 19"/>
            <p:cNvSpPr/>
            <p:nvPr/>
          </p:nvSpPr>
          <p:spPr>
            <a:xfrm>
              <a:off x="4224" y="2618"/>
              <a:ext cx="250" cy="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" name="Group 28"/>
          <p:cNvGraphicFramePr>
            <a:graphicFrameLocks noGrp="1"/>
          </p:cNvGraphicFramePr>
          <p:nvPr/>
        </p:nvGraphicFramePr>
        <p:xfrm>
          <a:off x="6721475" y="1981200"/>
          <a:ext cx="1660525" cy="762000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arguments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(n~7)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Group 28"/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7716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716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Put it Together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94995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63855" marR="0" lvl="0" indent="-36385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1.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Save caller-save registers </a:t>
            </a:r>
            <a:b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b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(%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eax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, %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edx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, %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ecx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63855" marR="0" lvl="0" indent="-36385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.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Push rest actual arguments </a:t>
            </a:r>
            <a:b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b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from right to left onto stack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3.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Pass first six actual arguments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4.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Call instruction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Save return address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Transfer control to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callee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graphicFrame>
        <p:nvGraphicFramePr>
          <p:cNvPr id="13" name="Group 28"/>
          <p:cNvGraphicFramePr>
            <a:graphicFrameLocks noGrp="1"/>
          </p:cNvGraphicFramePr>
          <p:nvPr/>
        </p:nvGraphicFramePr>
        <p:xfrm>
          <a:off x="6721475" y="27273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Group 28"/>
          <p:cNvGraphicFramePr>
            <a:graphicFrameLocks noGrp="1"/>
          </p:cNvGraphicFramePr>
          <p:nvPr/>
        </p:nvGraphicFramePr>
        <p:xfrm>
          <a:off x="6721475" y="381000"/>
          <a:ext cx="1660525" cy="2743200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274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7182" name="Rectangle 26"/>
          <p:cNvSpPr/>
          <p:nvPr/>
        </p:nvSpPr>
        <p:spPr>
          <a:xfrm>
            <a:off x="6721475" y="381000"/>
            <a:ext cx="1660525" cy="27400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77183" name="Straight Connector 2"/>
          <p:cNvCxnSpPr/>
          <p:nvPr/>
        </p:nvCxnSpPr>
        <p:spPr>
          <a:xfrm>
            <a:off x="6553200" y="3121025"/>
            <a:ext cx="2057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</p:cxnSp>
      <p:grpSp>
        <p:nvGrpSpPr>
          <p:cNvPr id="119840" name="Group 27"/>
          <p:cNvGrpSpPr/>
          <p:nvPr/>
        </p:nvGrpSpPr>
        <p:grpSpPr bwMode="auto">
          <a:xfrm>
            <a:off x="5638796" y="2887663"/>
            <a:ext cx="1082679" cy="461962"/>
            <a:chOff x="3696" y="2713"/>
            <a:chExt cx="778" cy="291"/>
          </a:xfrm>
          <a:noFill/>
        </p:grpSpPr>
        <p:sp>
          <p:nvSpPr>
            <p:cNvPr id="119841" name="Text Box 17"/>
            <p:cNvSpPr txBox="1">
              <a:spLocks noChangeArrowheads="1"/>
            </p:cNvSpPr>
            <p:nvPr/>
          </p:nvSpPr>
          <p:spPr bwMode="auto">
            <a:xfrm>
              <a:off x="3696" y="2713"/>
              <a:ext cx="580" cy="2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%</a:t>
              </a:r>
              <a:r>
                <a:rPr kumimoji="0" lang="en-US" altLang="zh-CN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rsp</a:t>
              </a:r>
              <a:endPara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842" name="Line 19"/>
            <p:cNvSpPr>
              <a:spLocks noChangeShapeType="1"/>
            </p:cNvSpPr>
            <p:nvPr/>
          </p:nvSpPr>
          <p:spPr bwMode="auto">
            <a:xfrm>
              <a:off x="4298" y="2857"/>
              <a:ext cx="176" cy="3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" name="Group 28"/>
          <p:cNvGraphicFramePr>
            <a:graphicFrameLocks noGrp="1"/>
          </p:cNvGraphicFramePr>
          <p:nvPr/>
        </p:nvGraphicFramePr>
        <p:xfrm>
          <a:off x="6721475" y="1981200"/>
          <a:ext cx="1660525" cy="762000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arguments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(n~1)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920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92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Put it Together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79211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419600"/>
          </a:xfrm>
        </p:spPr>
        <p:txBody>
          <a:bodyPr vert="horz" wrap="square" lIns="91440" tIns="45720" rIns="91440" bIns="45720" anchor="t" anchorCtr="0"/>
          <a:p>
            <a:pPr marL="0" indent="0">
              <a:lnSpc>
                <a:spcPct val="14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5.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Save callee-save registers </a:t>
            </a:r>
            <a:b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(%rbx, %rbp, . . .)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5" name="Group 28"/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oup 28"/>
          <p:cNvGraphicFramePr>
            <a:graphicFrameLocks noGrp="1"/>
          </p:cNvGraphicFramePr>
          <p:nvPr/>
        </p:nvGraphicFramePr>
        <p:xfrm>
          <a:off x="6721475" y="27273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oup 28"/>
          <p:cNvGraphicFramePr>
            <a:graphicFrameLocks noGrp="1"/>
          </p:cNvGraphicFramePr>
          <p:nvPr/>
        </p:nvGraphicFramePr>
        <p:xfrm>
          <a:off x="6721475" y="381000"/>
          <a:ext cx="1660525" cy="2743200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274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9230" name="Rectangle 26"/>
          <p:cNvSpPr/>
          <p:nvPr/>
        </p:nvSpPr>
        <p:spPr>
          <a:xfrm>
            <a:off x="6721475" y="381000"/>
            <a:ext cx="1660525" cy="27400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" name="Group 28"/>
          <p:cNvGraphicFramePr>
            <a:graphicFrameLocks noGrp="1"/>
          </p:cNvGraphicFramePr>
          <p:nvPr/>
        </p:nvGraphicFramePr>
        <p:xfrm>
          <a:off x="6721475" y="31242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callee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-save registers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79237" name="Rectangle 13"/>
          <p:cNvSpPr/>
          <p:nvPr/>
        </p:nvSpPr>
        <p:spPr>
          <a:xfrm>
            <a:off x="6721475" y="3124200"/>
            <a:ext cx="1660525" cy="701675"/>
          </a:xfrm>
          <a:prstGeom prst="rect">
            <a:avLst/>
          </a:prstGeom>
          <a:solidFill>
            <a:srgbClr val="FFCCFF">
              <a:alpha val="30196"/>
            </a:srgbClr>
          </a:solidFill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79238" name="Straight Connector 14"/>
          <p:cNvCxnSpPr/>
          <p:nvPr/>
        </p:nvCxnSpPr>
        <p:spPr>
          <a:xfrm flipV="1">
            <a:off x="6019800" y="3121025"/>
            <a:ext cx="2895600" cy="3175"/>
          </a:xfrm>
          <a:prstGeom prst="line">
            <a:avLst/>
          </a:prstGeom>
          <a:ln w="28575" cap="flat" cmpd="sng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</p:cxnSp>
      <p:grpSp>
        <p:nvGrpSpPr>
          <p:cNvPr id="179239" name="Group 27"/>
          <p:cNvGrpSpPr/>
          <p:nvPr/>
        </p:nvGrpSpPr>
        <p:grpSpPr>
          <a:xfrm>
            <a:off x="5486400" y="3576638"/>
            <a:ext cx="1235075" cy="461962"/>
            <a:chOff x="3696" y="3385"/>
            <a:chExt cx="778" cy="291"/>
          </a:xfrm>
        </p:grpSpPr>
        <p:sp>
          <p:nvSpPr>
            <p:cNvPr id="179240" name="Text Box 17"/>
            <p:cNvSpPr txBox="1"/>
            <p:nvPr/>
          </p:nvSpPr>
          <p:spPr>
            <a:xfrm>
              <a:off x="3696" y="3385"/>
              <a:ext cx="580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%rsp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9241" name="Line 19"/>
            <p:cNvSpPr/>
            <p:nvPr/>
          </p:nvSpPr>
          <p:spPr>
            <a:xfrm>
              <a:off x="4224" y="3530"/>
              <a:ext cx="250" cy="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" name="Group 28"/>
          <p:cNvGraphicFramePr>
            <a:graphicFrameLocks noGrp="1"/>
          </p:cNvGraphicFramePr>
          <p:nvPr/>
        </p:nvGraphicFramePr>
        <p:xfrm>
          <a:off x="6721475" y="1981200"/>
          <a:ext cx="1660525" cy="762000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arguments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(n~1)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125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12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Put it Together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5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.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Save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callee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-save registers </a:t>
            </a:r>
            <a:b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b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(%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rbx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, %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rbp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, . . .)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450850" marR="0" lvl="0" indent="-4508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6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.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Allocate space for local </a:t>
            </a:r>
            <a:b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b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variables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450850" marR="0" lvl="0" indent="-4508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" name="Group 28"/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oup 28"/>
          <p:cNvGraphicFramePr>
            <a:graphicFrameLocks noGrp="1"/>
          </p:cNvGraphicFramePr>
          <p:nvPr/>
        </p:nvGraphicFramePr>
        <p:xfrm>
          <a:off x="6721475" y="27273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oup 28"/>
          <p:cNvGraphicFramePr>
            <a:graphicFrameLocks noGrp="1"/>
          </p:cNvGraphicFramePr>
          <p:nvPr/>
        </p:nvGraphicFramePr>
        <p:xfrm>
          <a:off x="6721475" y="381000"/>
          <a:ext cx="1660525" cy="2743200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274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1278" name="Rectangle 26"/>
          <p:cNvSpPr/>
          <p:nvPr/>
        </p:nvSpPr>
        <p:spPr>
          <a:xfrm>
            <a:off x="6721475" y="381000"/>
            <a:ext cx="1660525" cy="27400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" name="Group 28"/>
          <p:cNvGraphicFramePr>
            <a:graphicFrameLocks noGrp="1"/>
          </p:cNvGraphicFramePr>
          <p:nvPr/>
        </p:nvGraphicFramePr>
        <p:xfrm>
          <a:off x="6721475" y="31242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callee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-save registers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Group 28"/>
          <p:cNvGraphicFramePr>
            <a:graphicFrameLocks noGrp="1"/>
          </p:cNvGraphicFramePr>
          <p:nvPr/>
        </p:nvGraphicFramePr>
        <p:xfrm>
          <a:off x="6721475" y="38100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local variables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81291" name="Rectangle 13"/>
          <p:cNvSpPr/>
          <p:nvPr/>
        </p:nvSpPr>
        <p:spPr>
          <a:xfrm>
            <a:off x="6721475" y="3124200"/>
            <a:ext cx="1660525" cy="1387475"/>
          </a:xfrm>
          <a:prstGeom prst="rect">
            <a:avLst/>
          </a:prstGeom>
          <a:solidFill>
            <a:srgbClr val="FFCCFF">
              <a:alpha val="30196"/>
            </a:srgbClr>
          </a:solidFill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81292" name="Straight Connector 14"/>
          <p:cNvCxnSpPr/>
          <p:nvPr/>
        </p:nvCxnSpPr>
        <p:spPr>
          <a:xfrm flipV="1">
            <a:off x="6019800" y="3121025"/>
            <a:ext cx="2895600" cy="3175"/>
          </a:xfrm>
          <a:prstGeom prst="line">
            <a:avLst/>
          </a:prstGeom>
          <a:ln w="28575" cap="flat" cmpd="sng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</p:cxnSp>
      <p:grpSp>
        <p:nvGrpSpPr>
          <p:cNvPr id="181293" name="Group 27"/>
          <p:cNvGrpSpPr/>
          <p:nvPr/>
        </p:nvGrpSpPr>
        <p:grpSpPr>
          <a:xfrm>
            <a:off x="5486400" y="4262438"/>
            <a:ext cx="1235075" cy="461962"/>
            <a:chOff x="3696" y="3814"/>
            <a:chExt cx="778" cy="291"/>
          </a:xfrm>
        </p:grpSpPr>
        <p:sp>
          <p:nvSpPr>
            <p:cNvPr id="181294" name="Text Box 17"/>
            <p:cNvSpPr txBox="1"/>
            <p:nvPr/>
          </p:nvSpPr>
          <p:spPr>
            <a:xfrm>
              <a:off x="3696" y="3814"/>
              <a:ext cx="580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%rsp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1295" name="Line 19"/>
            <p:cNvSpPr/>
            <p:nvPr/>
          </p:nvSpPr>
          <p:spPr>
            <a:xfrm>
              <a:off x="4224" y="3959"/>
              <a:ext cx="250" cy="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329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330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Put it Together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83301" name="Rectangle 3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5105400"/>
          </a:xfrm>
        </p:spPr>
        <p:txBody>
          <a:bodyPr vert="horz" wrap="square" lIns="91440" tIns="45720" rIns="91440" bIns="45720" anchor="t" anchorCtr="0"/>
          <a:p>
            <a:pPr marL="0" indent="0">
              <a:lnSpc>
                <a:spcPct val="14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. . .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n-3. </a:t>
            </a:r>
            <a:r>
              <a:rPr lang="en-US" altLang="zh-CN" dirty="0">
                <a:ea typeface="宋体" panose="02010600030101010101" pitchFamily="2" charset="-122"/>
              </a:rPr>
              <a:t>save return value in %rax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21" name="Group 28"/>
          <p:cNvGraphicFramePr>
            <a:graphicFrameLocks noGrp="1"/>
          </p:cNvGraphicFramePr>
          <p:nvPr/>
        </p:nvGraphicFramePr>
        <p:xfrm>
          <a:off x="6721475" y="1981200"/>
          <a:ext cx="1660525" cy="762000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arguments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(n~1)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Group 28"/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Group 28"/>
          <p:cNvGraphicFramePr>
            <a:graphicFrameLocks noGrp="1"/>
          </p:cNvGraphicFramePr>
          <p:nvPr/>
        </p:nvGraphicFramePr>
        <p:xfrm>
          <a:off x="6721475" y="27273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Group 28"/>
          <p:cNvGraphicFramePr>
            <a:graphicFrameLocks noGrp="1"/>
          </p:cNvGraphicFramePr>
          <p:nvPr/>
        </p:nvGraphicFramePr>
        <p:xfrm>
          <a:off x="6721475" y="381000"/>
          <a:ext cx="1660525" cy="2743200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274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3326" name="Rectangle 26"/>
          <p:cNvSpPr/>
          <p:nvPr/>
        </p:nvSpPr>
        <p:spPr>
          <a:xfrm>
            <a:off x="6721475" y="381000"/>
            <a:ext cx="1660525" cy="27400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7" name="Group 28"/>
          <p:cNvGraphicFramePr>
            <a:graphicFrameLocks noGrp="1"/>
          </p:cNvGraphicFramePr>
          <p:nvPr/>
        </p:nvGraphicFramePr>
        <p:xfrm>
          <a:off x="6721475" y="31242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callee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-save registers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Group 28"/>
          <p:cNvGraphicFramePr>
            <a:graphicFrameLocks noGrp="1"/>
          </p:cNvGraphicFramePr>
          <p:nvPr/>
        </p:nvGraphicFramePr>
        <p:xfrm>
          <a:off x="6721475" y="38100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local variables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83339" name="Rectangle 28"/>
          <p:cNvSpPr/>
          <p:nvPr/>
        </p:nvSpPr>
        <p:spPr>
          <a:xfrm>
            <a:off x="6721475" y="3124200"/>
            <a:ext cx="1660525" cy="1387475"/>
          </a:xfrm>
          <a:prstGeom prst="rect">
            <a:avLst/>
          </a:prstGeom>
          <a:solidFill>
            <a:srgbClr val="FFCCFF">
              <a:alpha val="30196"/>
            </a:srgbClr>
          </a:solidFill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83340" name="Straight Connector 29"/>
          <p:cNvCxnSpPr/>
          <p:nvPr/>
        </p:nvCxnSpPr>
        <p:spPr>
          <a:xfrm flipV="1">
            <a:off x="6019800" y="3121025"/>
            <a:ext cx="2895600" cy="3175"/>
          </a:xfrm>
          <a:prstGeom prst="line">
            <a:avLst/>
          </a:prstGeom>
          <a:ln w="28575" cap="flat" cmpd="sng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</p:cxnSp>
      <p:grpSp>
        <p:nvGrpSpPr>
          <p:cNvPr id="183341" name="Group 27"/>
          <p:cNvGrpSpPr/>
          <p:nvPr/>
        </p:nvGrpSpPr>
        <p:grpSpPr>
          <a:xfrm>
            <a:off x="5486400" y="4262438"/>
            <a:ext cx="1235075" cy="461962"/>
            <a:chOff x="3696" y="3814"/>
            <a:chExt cx="778" cy="291"/>
          </a:xfrm>
        </p:grpSpPr>
        <p:sp>
          <p:nvSpPr>
            <p:cNvPr id="183342" name="Text Box 17"/>
            <p:cNvSpPr txBox="1"/>
            <p:nvPr/>
          </p:nvSpPr>
          <p:spPr>
            <a:xfrm>
              <a:off x="3696" y="3814"/>
              <a:ext cx="580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%rsp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3343" name="Line 19"/>
            <p:cNvSpPr/>
            <p:nvPr/>
          </p:nvSpPr>
          <p:spPr>
            <a:xfrm>
              <a:off x="4224" y="3959"/>
              <a:ext cx="250" cy="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534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534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Put it Together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85349" name="Rectangle 3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5105400"/>
          </a:xfrm>
        </p:spPr>
        <p:txBody>
          <a:bodyPr vert="horz" wrap="square" lIns="91440" tIns="45720" rIns="91440" bIns="45720" anchor="t" anchorCtr="0"/>
          <a:p>
            <a:pPr marL="0" indent="0">
              <a:lnSpc>
                <a:spcPct val="14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. . .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n-3. </a:t>
            </a:r>
            <a:r>
              <a:rPr lang="en-US" altLang="zh-CN" dirty="0">
                <a:ea typeface="宋体" panose="02010600030101010101" pitchFamily="2" charset="-122"/>
              </a:rPr>
              <a:t>save return value in %rax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n-2. </a:t>
            </a:r>
            <a:r>
              <a:rPr lang="en-US" altLang="zh-CN" dirty="0">
                <a:ea typeface="宋体" panose="02010600030101010101" pitchFamily="2" charset="-122"/>
              </a:rPr>
              <a:t>de-allocate local variable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21" name="Group 28"/>
          <p:cNvGraphicFramePr>
            <a:graphicFrameLocks noGrp="1"/>
          </p:cNvGraphicFramePr>
          <p:nvPr/>
        </p:nvGraphicFramePr>
        <p:xfrm>
          <a:off x="6721475" y="1981200"/>
          <a:ext cx="1660525" cy="762000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arguments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(n~1)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Group 28"/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Group 28"/>
          <p:cNvGraphicFramePr>
            <a:graphicFrameLocks noGrp="1"/>
          </p:cNvGraphicFramePr>
          <p:nvPr/>
        </p:nvGraphicFramePr>
        <p:xfrm>
          <a:off x="6721475" y="27273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Group 28"/>
          <p:cNvGraphicFramePr>
            <a:graphicFrameLocks noGrp="1"/>
          </p:cNvGraphicFramePr>
          <p:nvPr/>
        </p:nvGraphicFramePr>
        <p:xfrm>
          <a:off x="6721475" y="381000"/>
          <a:ext cx="1660525" cy="2743200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274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5374" name="Rectangle 26"/>
          <p:cNvSpPr/>
          <p:nvPr/>
        </p:nvSpPr>
        <p:spPr>
          <a:xfrm>
            <a:off x="6721475" y="381000"/>
            <a:ext cx="1660525" cy="27400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7" name="Group 28"/>
          <p:cNvGraphicFramePr>
            <a:graphicFrameLocks noGrp="1"/>
          </p:cNvGraphicFramePr>
          <p:nvPr/>
        </p:nvGraphicFramePr>
        <p:xfrm>
          <a:off x="6721475" y="31242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callee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-save registers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Group 28"/>
          <p:cNvGraphicFramePr>
            <a:graphicFrameLocks noGrp="1"/>
          </p:cNvGraphicFramePr>
          <p:nvPr/>
        </p:nvGraphicFramePr>
        <p:xfrm>
          <a:off x="6721475" y="38100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local variables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10196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85387" name="Straight Connector 29"/>
          <p:cNvCxnSpPr/>
          <p:nvPr/>
        </p:nvCxnSpPr>
        <p:spPr>
          <a:xfrm flipV="1">
            <a:off x="6019800" y="3121025"/>
            <a:ext cx="2895600" cy="3175"/>
          </a:xfrm>
          <a:prstGeom prst="line">
            <a:avLst/>
          </a:prstGeom>
          <a:ln w="28575" cap="flat" cmpd="sng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</p:cxnSp>
      <p:grpSp>
        <p:nvGrpSpPr>
          <p:cNvPr id="185388" name="Group 27"/>
          <p:cNvGrpSpPr/>
          <p:nvPr/>
        </p:nvGrpSpPr>
        <p:grpSpPr>
          <a:xfrm>
            <a:off x="5486400" y="3576638"/>
            <a:ext cx="1235075" cy="461962"/>
            <a:chOff x="3696" y="3385"/>
            <a:chExt cx="778" cy="291"/>
          </a:xfrm>
        </p:grpSpPr>
        <p:sp>
          <p:nvSpPr>
            <p:cNvPr id="185391" name="Text Box 17"/>
            <p:cNvSpPr txBox="1"/>
            <p:nvPr/>
          </p:nvSpPr>
          <p:spPr>
            <a:xfrm>
              <a:off x="3696" y="3385"/>
              <a:ext cx="580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%rsp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5392" name="Line 19"/>
            <p:cNvSpPr/>
            <p:nvPr/>
          </p:nvSpPr>
          <p:spPr>
            <a:xfrm>
              <a:off x="4224" y="3530"/>
              <a:ext cx="250" cy="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6721475" y="3810000"/>
            <a:ext cx="1660525" cy="6858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5390" name="Rectangle 28"/>
          <p:cNvSpPr/>
          <p:nvPr/>
        </p:nvSpPr>
        <p:spPr>
          <a:xfrm>
            <a:off x="6721475" y="3124200"/>
            <a:ext cx="1660525" cy="701675"/>
          </a:xfrm>
          <a:prstGeom prst="rect">
            <a:avLst/>
          </a:prstGeom>
          <a:solidFill>
            <a:srgbClr val="FFCCFF">
              <a:alpha val="30196"/>
            </a:srgbClr>
          </a:solidFill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Procedure/Function Implementation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648200"/>
          </a:xfrm>
        </p:spPr>
        <p:txBody>
          <a:bodyPr vert="horz" wrap="square" lIns="91440" tIns="45720" rIns="91440" bIns="45720" anchor="t" anchorCtr="0"/>
          <a:p>
            <a:pPr marL="441325" lvl="1" indent="-346075">
              <a:lnSpc>
                <a:spcPct val="140000"/>
              </a:lnSpc>
              <a:buFont typeface="Comic Sans MS" panose="030F0702030302020204" pitchFamily="66" charset="0"/>
              <a:buChar char="?"/>
            </a:pPr>
            <a:r>
              <a:rPr lang="en-US" altLang="zh-CN" sz="2800" dirty="0">
                <a:ea typeface="宋体" panose="02010600030101010101" pitchFamily="2" charset="-122"/>
              </a:rPr>
              <a:t> Invoke(</a:t>
            </a:r>
            <a:r>
              <a:rPr lang="zh-CN" altLang="en-US" sz="2800" dirty="0">
                <a:ea typeface="宋体" panose="02010600030101010101" pitchFamily="2" charset="-122"/>
              </a:rPr>
              <a:t>调用</a:t>
            </a:r>
            <a:r>
              <a:rPr lang="en-US" altLang="zh-CN" sz="2800" dirty="0">
                <a:ea typeface="宋体" panose="02010600030101010101" pitchFamily="2" charset="-122"/>
              </a:rPr>
              <a:t>) callee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441325" lvl="1" indent="-346075">
              <a:lnSpc>
                <a:spcPct val="140000"/>
              </a:lnSpc>
              <a:buFont typeface="Comic Sans MS" panose="030F0702030302020204" pitchFamily="66" charset="0"/>
              <a:buChar char="?"/>
            </a:pPr>
            <a:r>
              <a:rPr lang="en-US" altLang="zh-CN" sz="2800" dirty="0">
                <a:ea typeface="宋体" panose="02010600030101010101" pitchFamily="2" charset="-122"/>
              </a:rPr>
              <a:t> Return to caller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441325" lvl="1" indent="-346075">
              <a:lnSpc>
                <a:spcPct val="140000"/>
              </a:lnSpc>
              <a:buFont typeface="Comic Sans MS" panose="030F0702030302020204" pitchFamily="66" charset="0"/>
              <a:buChar char="?"/>
            </a:pPr>
            <a:r>
              <a:rPr lang="en-US" altLang="zh-CN" sz="2800" dirty="0">
                <a:ea typeface="宋体" panose="02010600030101010101" pitchFamily="2" charset="-122"/>
              </a:rPr>
              <a:t> Passing data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441325" lvl="1" indent="-346075">
              <a:lnSpc>
                <a:spcPct val="140000"/>
              </a:lnSpc>
              <a:buFont typeface="Comic Sans MS" panose="030F0702030302020204" pitchFamily="66" charset="0"/>
              <a:buChar char="?"/>
            </a:pPr>
            <a:r>
              <a:rPr lang="en-US" altLang="zh-CN" sz="2800" dirty="0">
                <a:ea typeface="宋体" panose="02010600030101010101" pitchFamily="2" charset="-122"/>
              </a:rPr>
              <a:t> Registers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441325" lvl="1" indent="-346075">
              <a:lnSpc>
                <a:spcPct val="140000"/>
              </a:lnSpc>
              <a:buFont typeface="Comic Sans MS" panose="030F0702030302020204" pitchFamily="66" charset="0"/>
              <a:buChar char="?"/>
            </a:pPr>
            <a:r>
              <a:rPr lang="en-US" altLang="zh-CN" sz="2800" dirty="0">
                <a:ea typeface="宋体" panose="02010600030101010101" pitchFamily="2" charset="-122"/>
              </a:rPr>
              <a:t> Local variable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7394" name="Rectangle 3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5105400"/>
          </a:xfrm>
        </p:spPr>
        <p:txBody>
          <a:bodyPr vert="horz" wrap="square" lIns="91440" tIns="45720" rIns="91440" bIns="45720" anchor="t" anchorCtr="0"/>
          <a:p>
            <a:pPr marL="0" indent="0">
              <a:lnSpc>
                <a:spcPct val="14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. . .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n-3. </a:t>
            </a:r>
            <a:r>
              <a:rPr lang="en-US" altLang="zh-CN" dirty="0">
                <a:ea typeface="宋体" panose="02010600030101010101" pitchFamily="2" charset="-122"/>
              </a:rPr>
              <a:t>save return value in %rax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n-2. </a:t>
            </a:r>
            <a:r>
              <a:rPr lang="en-US" altLang="zh-CN" dirty="0">
                <a:ea typeface="宋体" panose="02010600030101010101" pitchFamily="2" charset="-122"/>
              </a:rPr>
              <a:t>de-allocate local variable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n-1. </a:t>
            </a:r>
            <a:r>
              <a:rPr lang="en-US" altLang="zh-CN" dirty="0">
                <a:ea typeface="宋体" panose="02010600030101010101" pitchFamily="2" charset="-122"/>
              </a:rPr>
              <a:t>Restore callee-save registers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87395" name="Text Box 16"/>
          <p:cNvSpPr txBox="1"/>
          <p:nvPr/>
        </p:nvSpPr>
        <p:spPr>
          <a:xfrm>
            <a:off x="5470525" y="2895600"/>
            <a:ext cx="9207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%rsp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739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73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Put it Together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21" name="Group 28"/>
          <p:cNvGraphicFramePr>
            <a:graphicFrameLocks noGrp="1"/>
          </p:cNvGraphicFramePr>
          <p:nvPr/>
        </p:nvGraphicFramePr>
        <p:xfrm>
          <a:off x="6721475" y="1981200"/>
          <a:ext cx="1660525" cy="762000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arguments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(n~1)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Group 28"/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Group 28"/>
          <p:cNvGraphicFramePr>
            <a:graphicFrameLocks noGrp="1"/>
          </p:cNvGraphicFramePr>
          <p:nvPr/>
        </p:nvGraphicFramePr>
        <p:xfrm>
          <a:off x="6721475" y="27273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Group 28"/>
          <p:cNvGraphicFramePr>
            <a:graphicFrameLocks noGrp="1"/>
          </p:cNvGraphicFramePr>
          <p:nvPr/>
        </p:nvGraphicFramePr>
        <p:xfrm>
          <a:off x="6721475" y="381000"/>
          <a:ext cx="1660525" cy="2743200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274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7423" name="Rectangle 26"/>
          <p:cNvSpPr/>
          <p:nvPr/>
        </p:nvSpPr>
        <p:spPr>
          <a:xfrm>
            <a:off x="6721475" y="381000"/>
            <a:ext cx="1660525" cy="27400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7" name="Group 28"/>
          <p:cNvGraphicFramePr>
            <a:graphicFrameLocks noGrp="1"/>
          </p:cNvGraphicFramePr>
          <p:nvPr/>
        </p:nvGraphicFramePr>
        <p:xfrm>
          <a:off x="6721475" y="3128963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callee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-save registers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Group 28"/>
          <p:cNvGraphicFramePr>
            <a:graphicFrameLocks noGrp="1"/>
          </p:cNvGraphicFramePr>
          <p:nvPr/>
        </p:nvGraphicFramePr>
        <p:xfrm>
          <a:off x="6721475" y="3814763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local variables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10196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6721475" y="3814763"/>
            <a:ext cx="1660525" cy="6858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6721475" y="3128963"/>
            <a:ext cx="1660525" cy="6858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87438" name="Straight Connector 29"/>
          <p:cNvCxnSpPr/>
          <p:nvPr/>
        </p:nvCxnSpPr>
        <p:spPr>
          <a:xfrm>
            <a:off x="6391275" y="3124200"/>
            <a:ext cx="25241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</p:cxnSp>
      <p:sp>
        <p:nvSpPr>
          <p:cNvPr id="187439" name="Line 18"/>
          <p:cNvSpPr/>
          <p:nvPr/>
        </p:nvSpPr>
        <p:spPr>
          <a:xfrm>
            <a:off x="6324600" y="3124200"/>
            <a:ext cx="381000" cy="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944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944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Put it Together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89445" name="Rectangle 3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5105400"/>
          </a:xfrm>
        </p:spPr>
        <p:txBody>
          <a:bodyPr vert="horz" wrap="square" lIns="91440" tIns="45720" rIns="91440" bIns="45720" anchor="t" anchorCtr="0"/>
          <a:p>
            <a:pPr marL="0" indent="0">
              <a:lnSpc>
                <a:spcPct val="14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. . .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n-3. </a:t>
            </a:r>
            <a:r>
              <a:rPr lang="en-US" altLang="zh-CN" dirty="0">
                <a:ea typeface="宋体" panose="02010600030101010101" pitchFamily="2" charset="-122"/>
              </a:rPr>
              <a:t>save return value in %rax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n-2. </a:t>
            </a:r>
            <a:r>
              <a:rPr lang="en-US" altLang="zh-CN" dirty="0">
                <a:ea typeface="宋体" panose="02010600030101010101" pitchFamily="2" charset="-122"/>
              </a:rPr>
              <a:t>de-allocate local variable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n-1. </a:t>
            </a:r>
            <a:r>
              <a:rPr lang="en-US" altLang="zh-CN" dirty="0">
                <a:ea typeface="宋体" panose="02010600030101010101" pitchFamily="2" charset="-122"/>
              </a:rPr>
              <a:t>Restore callee-save registers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n. </a:t>
            </a:r>
            <a:r>
              <a:rPr lang="en-US" altLang="zh-CN" dirty="0">
                <a:ea typeface="宋体" panose="02010600030101010101" pitchFamily="2" charset="-122"/>
              </a:rPr>
              <a:t>Ret instruction</a:t>
            </a:r>
            <a:endParaRPr lang="en-US" altLang="zh-CN" dirty="0">
              <a:ea typeface="宋体" panose="02010600030101010101" pitchFamily="2" charset="-122"/>
            </a:endParaRPr>
          </a:p>
          <a:p>
            <a:pPr marL="1071880" lvl="1" indent="-268605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pop return address</a:t>
            </a:r>
            <a:endParaRPr lang="en-US" altLang="zh-CN" dirty="0">
              <a:ea typeface="宋体" panose="02010600030101010101" pitchFamily="2" charset="-122"/>
            </a:endParaRPr>
          </a:p>
          <a:p>
            <a:pPr marL="1071880" lvl="1" indent="-268605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Transfer control to caller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21" name="Group 28"/>
          <p:cNvGraphicFramePr>
            <a:graphicFrameLocks noGrp="1"/>
          </p:cNvGraphicFramePr>
          <p:nvPr/>
        </p:nvGraphicFramePr>
        <p:xfrm>
          <a:off x="6721475" y="1981200"/>
          <a:ext cx="1660525" cy="762000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arguments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(n~1)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Group 28"/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Group 28"/>
          <p:cNvGraphicFramePr>
            <a:graphicFrameLocks noGrp="1"/>
          </p:cNvGraphicFramePr>
          <p:nvPr/>
        </p:nvGraphicFramePr>
        <p:xfrm>
          <a:off x="6721475" y="27273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Group 28"/>
          <p:cNvGraphicFramePr>
            <a:graphicFrameLocks noGrp="1"/>
          </p:cNvGraphicFramePr>
          <p:nvPr/>
        </p:nvGraphicFramePr>
        <p:xfrm>
          <a:off x="6721475" y="381000"/>
          <a:ext cx="1660525" cy="2743200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274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28"/>
          <p:cNvGraphicFramePr>
            <a:graphicFrameLocks noGrp="1"/>
          </p:cNvGraphicFramePr>
          <p:nvPr/>
        </p:nvGraphicFramePr>
        <p:xfrm>
          <a:off x="6721475" y="31242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callee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-save registers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Group 28"/>
          <p:cNvGraphicFramePr>
            <a:graphicFrameLocks noGrp="1"/>
          </p:cNvGraphicFramePr>
          <p:nvPr/>
        </p:nvGraphicFramePr>
        <p:xfrm>
          <a:off x="6721475" y="38100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local variables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10196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6721475" y="3810000"/>
            <a:ext cx="1660525" cy="6858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6721475" y="3124200"/>
            <a:ext cx="1660525" cy="6858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89484" name="Group 27"/>
          <p:cNvGrpSpPr/>
          <p:nvPr/>
        </p:nvGrpSpPr>
        <p:grpSpPr>
          <a:xfrm>
            <a:off x="5486400" y="2509838"/>
            <a:ext cx="1235075" cy="461962"/>
            <a:chOff x="3696" y="2953"/>
            <a:chExt cx="778" cy="291"/>
          </a:xfrm>
        </p:grpSpPr>
        <p:sp>
          <p:nvSpPr>
            <p:cNvPr id="189487" name="Text Box 17"/>
            <p:cNvSpPr txBox="1"/>
            <p:nvPr/>
          </p:nvSpPr>
          <p:spPr>
            <a:xfrm>
              <a:off x="3696" y="2953"/>
              <a:ext cx="580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%rsp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9488" name="Line 19"/>
            <p:cNvSpPr/>
            <p:nvPr/>
          </p:nvSpPr>
          <p:spPr>
            <a:xfrm>
              <a:off x="4224" y="3098"/>
              <a:ext cx="250" cy="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721475" y="2743200"/>
            <a:ext cx="1660525" cy="381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9486" name="Rectangle 26"/>
          <p:cNvSpPr/>
          <p:nvPr/>
        </p:nvSpPr>
        <p:spPr>
          <a:xfrm>
            <a:off x="6721475" y="381000"/>
            <a:ext cx="1660525" cy="2362200"/>
          </a:xfrm>
          <a:prstGeom prst="rect">
            <a:avLst/>
          </a:prstGeom>
          <a:solidFill>
            <a:srgbClr val="C2FFF0">
              <a:alpha val="30196"/>
            </a:srgbClr>
          </a:solidFill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14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14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 -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Recursion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91492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419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	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long rfact(long n)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	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		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long result;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		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(n &lt;= 1)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 			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result = 1;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 		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else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 			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result = n * rfact(n-1);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 		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 result;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35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35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Setup code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93540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87680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rfact: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		</a:t>
            </a:r>
            <a:endParaRPr lang="en-US" altLang="zh-CN" sz="2400" b="1" i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	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pushq 	</a:t>
            </a:r>
            <a:r>
              <a:rPr lang="en-US" altLang="zh-CN" sz="2400" b="1" dirty="0">
                <a:solidFill>
                  <a:srgbClr val="0432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%rbx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			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Save %rbx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	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movq 	%rdi, %rbx		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Store n in callee-saved regs</a:t>
            </a:r>
            <a:endParaRPr lang="en-US" altLang="zh-CN" sz="2400" b="1" i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	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movl 	$1, %eax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Set return value = 1</a:t>
            </a:r>
            <a:endParaRPr lang="en-US" altLang="zh-CN" sz="2400" b="1" i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	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cmpq 	$1, %rdi 		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Compare n:1</a:t>
            </a:r>
            <a:endParaRPr lang="en-US" altLang="zh-CN" sz="2400" b="1" i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	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jle  	.L35 			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&lt;=, goto done</a:t>
            </a:r>
            <a:endParaRPr lang="en-US" altLang="zh-CN" sz="2400" b="1" i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	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leaq 	-1(%rdi), %rdi 	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Compute n-1</a:t>
            </a:r>
            <a:endParaRPr lang="en-US" altLang="zh-CN" sz="2400" b="1" i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	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call 	rfact 			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Call rfact(n-1)</a:t>
            </a:r>
            <a:endParaRPr lang="en-US" altLang="zh-CN" sz="2400" b="1" i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	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imulq 	%rbx, %rax		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Multiply result by n</a:t>
            </a:r>
            <a:endParaRPr lang="en-US" altLang="zh-CN" sz="2400" b="1" i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	.L35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		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done:</a:t>
            </a:r>
            <a:endParaRPr lang="en-US" altLang="zh-CN" sz="2400" b="1" i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	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popq 	%rbx 			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Restore %rbx</a:t>
            </a:r>
            <a:endParaRPr lang="en-US" altLang="zh-CN" sz="2400" b="1" i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	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	 			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</a:t>
            </a:r>
            <a:endParaRPr lang="en-US" altLang="zh-CN" sz="2400" b="1" i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55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5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Recursion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125462" name="Group 86"/>
          <p:cNvGraphicFramePr>
            <a:graphicFrameLocks noGrp="1"/>
          </p:cNvGraphicFramePr>
          <p:nvPr/>
        </p:nvGraphicFramePr>
        <p:xfrm>
          <a:off x="2133600" y="1624013"/>
          <a:ext cx="2374900" cy="3571875"/>
        </p:xfrm>
        <a:graphic>
          <a:graphicData uri="http://schemas.openxmlformats.org/drawingml/2006/table">
            <a:tbl>
              <a:tblPr/>
              <a:tblGrid>
                <a:gridCol w="647918"/>
                <a:gridCol w="1726982"/>
              </a:tblGrid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8" marR="91428" marT="45713" marB="4571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.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.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.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.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8" marR="91428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8" marR="91428" marT="45713" marB="4571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+48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8" marR="91428" marT="45713" marB="4571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rbx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=??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8" marR="91428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+40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8" marR="91428" marT="45713" marB="4571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return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Addr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8" marR="91428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+32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8" marR="91428" marT="45713" marB="4571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rbx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=4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8" marR="91428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+24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8" marR="91428" marT="45713" marB="4571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return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Addr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8" marR="91428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+16  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8" marR="91428" marT="45713" marB="4571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rbx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=3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8" marR="91428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+8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8" marR="91428" marT="45713" marB="4571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return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Addr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8" marR="91428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8" marR="91428" marT="45713" marB="4571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rbx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=2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8" marR="91428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5616" name="Text Box 38"/>
          <p:cNvSpPr txBox="1"/>
          <p:nvPr/>
        </p:nvSpPr>
        <p:spPr>
          <a:xfrm>
            <a:off x="741363" y="1524000"/>
            <a:ext cx="1544637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Stack frame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95617" name="Group 42"/>
          <p:cNvGrpSpPr/>
          <p:nvPr/>
        </p:nvGrpSpPr>
        <p:grpSpPr>
          <a:xfrm>
            <a:off x="4572000" y="5010150"/>
            <a:ext cx="1333500" cy="400050"/>
            <a:chOff x="4465" y="1423"/>
            <a:chExt cx="840" cy="252"/>
          </a:xfrm>
        </p:grpSpPr>
        <p:sp>
          <p:nvSpPr>
            <p:cNvPr id="195619" name="Text Box 43"/>
            <p:cNvSpPr txBox="1"/>
            <p:nvPr/>
          </p:nvSpPr>
          <p:spPr>
            <a:xfrm>
              <a:off x="4803" y="1423"/>
              <a:ext cx="5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%rsp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5620" name="Line 44"/>
            <p:cNvSpPr/>
            <p:nvPr/>
          </p:nvSpPr>
          <p:spPr>
            <a:xfrm flipH="1">
              <a:off x="4465" y="1537"/>
              <a:ext cx="38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876800" y="1698625"/>
            <a:ext cx="4038600" cy="287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Why is a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callee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-saved register (%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rbx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) used ?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 n must be saved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before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 recursive call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We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do not know how many times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 the function will be called 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16771</Words>
  <Application>WPS 演示</Application>
  <PresentationFormat>全屏显示(4:3)</PresentationFormat>
  <Paragraphs>1692</Paragraphs>
  <Slides>94</Slides>
  <Notes>94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94</vt:i4>
      </vt:variant>
    </vt:vector>
  </HeadingPairs>
  <TitlesOfParts>
    <vt:vector size="107" baseType="lpstr">
      <vt:lpstr>Arial</vt:lpstr>
      <vt:lpstr>宋体</vt:lpstr>
      <vt:lpstr>Wingdings</vt:lpstr>
      <vt:lpstr>Times New Roman</vt:lpstr>
      <vt:lpstr>Comic Sans MS</vt:lpstr>
      <vt:lpstr>方正姚体</vt:lpstr>
      <vt:lpstr>Comic Sans MS</vt:lpstr>
      <vt:lpstr>Book Antiqua</vt:lpstr>
      <vt:lpstr>微软雅黑</vt:lpstr>
      <vt:lpstr>Arial Unicode MS</vt:lpstr>
      <vt:lpstr>Courier New</vt:lpstr>
      <vt:lpstr>Helvetica</vt:lpstr>
      <vt:lpstr>icfp99</vt:lpstr>
      <vt:lpstr>Procedure Call</vt:lpstr>
      <vt:lpstr>Outline</vt:lpstr>
      <vt:lpstr>Execution within Procedure/Function</vt:lpstr>
      <vt:lpstr>Procedure/Function call</vt:lpstr>
      <vt:lpstr>Basic Concept</vt:lpstr>
      <vt:lpstr>Basic Concept</vt:lpstr>
      <vt:lpstr>Stack Frame Structure</vt:lpstr>
      <vt:lpstr>Memory Layout</vt:lpstr>
      <vt:lpstr>Procedure/Function Implementation</vt:lpstr>
      <vt:lpstr>Procedure/Function Implementation</vt:lpstr>
      <vt:lpstr>Invoke Callee</vt:lpstr>
      <vt:lpstr>Execution of call</vt:lpstr>
      <vt:lpstr>PowerPoint 演示文稿</vt:lpstr>
      <vt:lpstr>Procedure/Function Implementation</vt:lpstr>
      <vt:lpstr>Return to Caller</vt:lpstr>
      <vt:lpstr>Execution of ret</vt:lpstr>
      <vt:lpstr>PowerPoint 演示文稿</vt:lpstr>
      <vt:lpstr>Execution of call and ret</vt:lpstr>
      <vt:lpstr>Execution of call and ret</vt:lpstr>
      <vt:lpstr>Execution of call and ret</vt:lpstr>
      <vt:lpstr>Execution of call and ret</vt:lpstr>
      <vt:lpstr>Execution of call and ret</vt:lpstr>
      <vt:lpstr>Execution of call and ret</vt:lpstr>
      <vt:lpstr>Execution of call and ret</vt:lpstr>
      <vt:lpstr>Execution of call and ret</vt:lpstr>
      <vt:lpstr>Execution of call and ret</vt:lpstr>
      <vt:lpstr>Execution of call and ret</vt:lpstr>
      <vt:lpstr>Stack Frame Structure</vt:lpstr>
      <vt:lpstr>Frame Stack</vt:lpstr>
      <vt:lpstr>Frame Stack</vt:lpstr>
      <vt:lpstr>Frame Stack</vt:lpstr>
      <vt:lpstr>Frame Stack</vt:lpstr>
      <vt:lpstr>Frame Stack</vt:lpstr>
      <vt:lpstr>Frame Stack</vt:lpstr>
      <vt:lpstr>Frame Stack</vt:lpstr>
      <vt:lpstr>Procedure/Function Implementation</vt:lpstr>
      <vt:lpstr>Passing Data: Arguments &amp; Return Value</vt:lpstr>
      <vt:lpstr>Passing Data: More than 6 Arguments</vt:lpstr>
      <vt:lpstr>Passing Data: Arguments</vt:lpstr>
      <vt:lpstr>Passing Data: Arguments</vt:lpstr>
      <vt:lpstr>Passing Data: Arguments</vt:lpstr>
      <vt:lpstr>Passing Data: Arguments</vt:lpstr>
      <vt:lpstr>Passing Data: Arguments</vt:lpstr>
      <vt:lpstr>Passing Data: Arguments</vt:lpstr>
      <vt:lpstr>Passing Data: Arguments</vt:lpstr>
      <vt:lpstr>Procedure/Function Implementation</vt:lpstr>
      <vt:lpstr>Usage Convention</vt:lpstr>
      <vt:lpstr>Usage Convention</vt:lpstr>
      <vt:lpstr>Caller-save Registers</vt:lpstr>
      <vt:lpstr>Usage Convention</vt:lpstr>
      <vt:lpstr>Callee-save Registers</vt:lpstr>
      <vt:lpstr>Example - Usage Convention</vt:lpstr>
      <vt:lpstr>Example - Usage Convention</vt:lpstr>
      <vt:lpstr>Example - Usage Convention</vt:lpstr>
      <vt:lpstr>Example - Usage Convention</vt:lpstr>
      <vt:lpstr>Example - Usage Convention</vt:lpstr>
      <vt:lpstr>Example - Usage Convention</vt:lpstr>
      <vt:lpstr>Example - Usage Convention</vt:lpstr>
      <vt:lpstr>Example - Usage Convention</vt:lpstr>
      <vt:lpstr>Procedure/Function Implementation</vt:lpstr>
      <vt:lpstr>Local Variable</vt:lpstr>
      <vt:lpstr>Local Variable</vt:lpstr>
      <vt:lpstr>Example – Local Variables on the Stack </vt:lpstr>
      <vt:lpstr>Example – Local Variables on the Stack </vt:lpstr>
      <vt:lpstr>Example – Local Variables on the Stack </vt:lpstr>
      <vt:lpstr>Example – Local Variables on the Stack </vt:lpstr>
      <vt:lpstr>Example – Local Variables on the Stack </vt:lpstr>
      <vt:lpstr>Example – Local Variables on the Stack </vt:lpstr>
      <vt:lpstr>Example – Local Variables on the Stack </vt:lpstr>
      <vt:lpstr>Example – Local Variables on the Stack </vt:lpstr>
      <vt:lpstr>Example – Local Variables on the Stack </vt:lpstr>
      <vt:lpstr>Example – Local Variables on the Stack </vt:lpstr>
      <vt:lpstr>Example – Local Variables on the Stack </vt:lpstr>
      <vt:lpstr>Example – Local Variables on the Stack </vt:lpstr>
      <vt:lpstr>Example – Local Variables on the Stack </vt:lpstr>
      <vt:lpstr>Example – Local Variables on the Stack </vt:lpstr>
      <vt:lpstr>Example – Local Variables on the Stack </vt:lpstr>
      <vt:lpstr>Example – Local Variables on the Stack </vt:lpstr>
      <vt:lpstr>Example – Local Variables on the Stack </vt:lpstr>
      <vt:lpstr>Example – Local Variables on the Stack </vt:lpstr>
      <vt:lpstr>Example – Local Variables on the Stack </vt:lpstr>
      <vt:lpstr>Put it Together</vt:lpstr>
      <vt:lpstr>Put it Together</vt:lpstr>
      <vt:lpstr>Put it Together</vt:lpstr>
      <vt:lpstr>Put it Together</vt:lpstr>
      <vt:lpstr>Put it Together</vt:lpstr>
      <vt:lpstr>Put it Together</vt:lpstr>
      <vt:lpstr>Put it Together</vt:lpstr>
      <vt:lpstr>Put it Together</vt:lpstr>
      <vt:lpstr>Put it Together</vt:lpstr>
      <vt:lpstr>Put it Together</vt:lpstr>
      <vt:lpstr>Example - Recursion</vt:lpstr>
      <vt:lpstr>Setup code</vt:lpstr>
      <vt:lpstr>Recursion</vt:lpstr>
    </vt:vector>
  </TitlesOfParts>
  <Company>Digital Integrity,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李昱翰</cp:lastModifiedBy>
  <cp:revision>534</cp:revision>
  <dcterms:created xsi:type="dcterms:W3CDTF">2000-01-15T07:54:00Z</dcterms:created>
  <dcterms:modified xsi:type="dcterms:W3CDTF">2022-01-02T06:56:46Z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CC2984E06C43433593864B381495FEB8</vt:lpwstr>
  </property>
</Properties>
</file>