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1165" r:id="rId3"/>
    <p:sldId id="1166" r:id="rId5"/>
    <p:sldId id="1167" r:id="rId6"/>
    <p:sldId id="1168" r:id="rId7"/>
    <p:sldId id="1169" r:id="rId8"/>
    <p:sldId id="1170" r:id="rId9"/>
    <p:sldId id="1171" r:id="rId10"/>
    <p:sldId id="1172" r:id="rId11"/>
    <p:sldId id="1173" r:id="rId12"/>
    <p:sldId id="1174" r:id="rId13"/>
    <p:sldId id="1176" r:id="rId14"/>
    <p:sldId id="1177" r:id="rId15"/>
    <p:sldId id="1178" r:id="rId16"/>
    <p:sldId id="1179" r:id="rId17"/>
    <p:sldId id="1180" r:id="rId18"/>
    <p:sldId id="1181" r:id="rId19"/>
    <p:sldId id="1182" r:id="rId20"/>
    <p:sldId id="1183" r:id="rId21"/>
    <p:sldId id="1184" r:id="rId22"/>
    <p:sldId id="1185" r:id="rId23"/>
    <p:sldId id="1186" r:id="rId24"/>
    <p:sldId id="1187" r:id="rId25"/>
    <p:sldId id="1206" r:id="rId26"/>
    <p:sldId id="1188" r:id="rId27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432FF"/>
    <a:srgbClr val="FF4000"/>
    <a:srgbClr val="F2D174"/>
    <a:srgbClr val="FF5000"/>
    <a:srgbClr val="FF6400"/>
    <a:srgbClr val="FF5020"/>
    <a:srgbClr val="FF8020"/>
    <a:srgbClr val="FF6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387"/>
    <p:restoredTop sz="50000"/>
  </p:normalViewPr>
  <p:slideViewPr>
    <p:cSldViewPr showGuides="1">
      <p:cViewPr varScale="1">
        <p:scale>
          <a:sx n="127" d="100"/>
          <a:sy n="127" d="100"/>
        </p:scale>
        <p:origin x="1350" y="126"/>
      </p:cViewPr>
      <p:guideLst>
        <p:guide orient="horz" pos="2160"/>
        <p:guide pos="2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11A3B0-E4E0-4F41-84AF-5DAB55C22CAC}" type="datetimeFigureOut">
              <a:rPr kumimoji="1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66418D-7838-4EB1-8E5B-7008787FC181}" type="slidenum">
              <a:rPr kumimoji="1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kumimoji="0"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FDAB23-1C60-4B5D-8F5C-5B9A804D6B6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61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245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307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409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430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450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471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102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122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2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143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163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184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C0F58B-A163-4012-AAD1-4E73DA56AC2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C0A85A-F9B8-4C43-B5DB-73A8FF9D03E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AD90A3D-875F-4AC2-9ECF-EFDDEF1C6AB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43912D-53BA-40F7-B2A8-BDAE35FBD35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AD90A3D-875F-4AC2-9ECF-EFDDEF1C6AB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43912D-53BA-40F7-B2A8-BDAE35FBD35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AD90A3D-875F-4AC2-9ECF-EFDDEF1C6AB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43912D-53BA-40F7-B2A8-BDAE35FBD35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AD90A3D-875F-4AC2-9ECF-EFDDEF1C6AB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43912D-53BA-40F7-B2A8-BDAE35FBD35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AD90A3D-875F-4AC2-9ECF-EFDDEF1C6AB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43912D-53BA-40F7-B2A8-BDAE35FBD35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AD90A3D-875F-4AC2-9ECF-EFDDEF1C6AB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43912D-53BA-40F7-B2A8-BDAE35FBD35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AD90A3D-875F-4AC2-9ECF-EFDDEF1C6AB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43912D-53BA-40F7-B2A8-BDAE35FBD35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AD90A3D-875F-4AC2-9ECF-EFDDEF1C6AB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43912D-53BA-40F7-B2A8-BDAE35FBD35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AD90A3D-875F-4AC2-9ECF-EFDDEF1C6AB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43912D-53BA-40F7-B2A8-BDAE35FBD35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AD90A3D-875F-4AC2-9ECF-EFDDEF1C6AB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43912D-53BA-40F7-B2A8-BDAE35FBD35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AD90A3D-875F-4AC2-9ECF-EFDDEF1C6AB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43912D-53BA-40F7-B2A8-BDAE35FBD35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defRPr kumimoji="0" sz="1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AD90A3D-875F-4AC2-9ECF-EFDDEF1C6AB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0" sz="1400" b="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kumimoji="0" sz="1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43912D-53BA-40F7-B2A8-BDAE35FBD35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600" dirty="0">
                <a:latin typeface="+mj-lt"/>
                <a:ea typeface="宋体" panose="02010600030101010101" pitchFamily="2" charset="-122"/>
                <a:cs typeface="+mj-cs"/>
              </a:rPr>
              <a:t>Array</a:t>
            </a:r>
            <a:endParaRPr lang="en-US" altLang="zh-CN" sz="3600" dirty="0">
              <a:latin typeface="方正姚体" pitchFamily="2" charset="-122"/>
              <a:ea typeface="方正姚体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Pointer Arithmetic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372163" name="Group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685800" y="1676400"/>
          <a:ext cx="7696200" cy="4419600"/>
        </p:xfrm>
        <a:graphic>
          <a:graphicData uri="http://schemas.openxmlformats.org/drawingml/2006/table">
            <a:tbl>
              <a:tblPr/>
              <a:tblGrid>
                <a:gridCol w="1509232"/>
                <a:gridCol w="852967"/>
                <a:gridCol w="1485901"/>
                <a:gridCol w="3848100"/>
              </a:tblGrid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Expression</a:t>
                      </a:r>
                      <a:endParaRPr kumimoji="0" lang="en-US" altLang="zh-CN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Type</a:t>
                      </a:r>
                      <a:endParaRPr kumimoji="0" lang="en-US" altLang="zh-CN" sz="20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Value</a:t>
                      </a:r>
                      <a:endParaRPr kumimoji="0" lang="en-US" altLang="zh-CN" sz="20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Assembly code</a:t>
                      </a:r>
                      <a:endParaRPr kumimoji="0" lang="en-US" altLang="zh-CN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int *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movq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rdx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, %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rax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E[0]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int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M[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]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movl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(%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rdx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, %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eax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E[i]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int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M[x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i]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movl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(%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rdx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, %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rcx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, 4)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, %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eax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&amp;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E[2]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int *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+8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leaq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     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8(%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rdx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),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%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rax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E+i-1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int *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+4i-4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leaq     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-4(%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rdx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, %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rcx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, 4)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, %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rax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*(E+i-3) 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int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M[x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+4i-12]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movl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  -12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(%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rdx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, %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rcx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, 4)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, %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eax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&amp;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E[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]-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long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movq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rcx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, %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rax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Nested Array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2560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int A[5][3] ;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Array A is a two-dimensional array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with five rows and three columns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It is referenced as A[0][0] through A[4][2]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251575" y="152400"/>
          <a:ext cx="2663825" cy="5851525"/>
        </p:xfrm>
        <a:graphic>
          <a:graphicData uri="http://schemas.openxmlformats.org/drawingml/2006/table">
            <a:tbl>
              <a:tblPr/>
              <a:tblGrid>
                <a:gridCol w="665956"/>
                <a:gridCol w="998934"/>
                <a:gridCol w="998934"/>
              </a:tblGrid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Row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Element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Address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A[0]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A[0][0]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A[0][1]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A[0][2]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+8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A[1]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A[1][0]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+12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A[1][1]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+16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A[1][2]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+20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A[2]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A[2][0]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+24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A[2][1]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+28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A[2][2]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+32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A[3]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A[3][0]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+36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A[3][1]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+40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A[3][2]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+44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A[4]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A[4][0]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+48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A[4][1]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+52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A[4][2]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+56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3" marR="9144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</a:tr>
            </a:tbl>
          </a:graphicData>
        </a:graphic>
      </p:graphicFrame>
      <p:sp>
        <p:nvSpPr>
          <p:cNvPr id="2772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72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Nested Array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27722" name="Rectangle 3"/>
          <p:cNvSpPr>
            <a:spLocks noGrp="1"/>
          </p:cNvSpPr>
          <p:nvPr>
            <p:ph idx="1"/>
          </p:nvPr>
        </p:nvSpPr>
        <p:spPr>
          <a:xfrm>
            <a:off x="457200" y="1676400"/>
            <a:ext cx="64008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int A[5][3] ;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Array of array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typedef  int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row3_t</a:t>
            </a:r>
            <a:r>
              <a:rPr lang="en-US" altLang="zh-CN" dirty="0">
                <a:ea typeface="宋体" panose="02010600030101010101" pitchFamily="2" charset="-122"/>
              </a:rPr>
              <a:t>[3] ;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row3_t</a:t>
            </a:r>
            <a:r>
              <a:rPr lang="en-US" altLang="zh-CN" dirty="0">
                <a:ea typeface="宋体" panose="02010600030101010101" pitchFamily="2" charset="-122"/>
              </a:rPr>
              <a:t>   A[5] ;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Array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contains 5 elements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each requiring 12 bytes (B) to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store 3 integers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whole size of array A is 60B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u="sng" dirty="0">
                <a:solidFill>
                  <a:srgbClr val="FF0000"/>
                </a:solidFill>
                <a:ea typeface="宋体" panose="02010600030101010101" pitchFamily="2" charset="-122"/>
              </a:rPr>
              <a:t>Row major</a:t>
            </a:r>
            <a:r>
              <a:rPr lang="en-US" altLang="zh-CN" u="sng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ordered in memory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Nested Array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2970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355600" indent="-355600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T   D[R][C] ;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55600" indent="-355600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D[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][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] is at memory address</a:t>
            </a:r>
            <a:endParaRPr lang="en-US" altLang="zh-CN" dirty="0">
              <a:ea typeface="宋体" panose="02010600030101010101" pitchFamily="2" charset="-122"/>
            </a:endParaRPr>
          </a:p>
          <a:p>
            <a:pPr marL="914400" lvl="1" indent="-457200">
              <a:lnSpc>
                <a:spcPct val="140000"/>
              </a:lnSpc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  <a:r>
              <a:rPr lang="en-US" altLang="zh-CN" b="1" baseline="-25000" dirty="0">
                <a:latin typeface="Courier New" panose="02070309020205020404" pitchFamily="49" charset="0"/>
                <a:ea typeface="宋体" panose="02010600030101010101" pitchFamily="2" charset="-122"/>
              </a:rPr>
              <a:t>D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+ L * ( 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*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+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)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914400" lvl="1" indent="-457200">
              <a:lnSpc>
                <a:spcPct val="140000"/>
              </a:lnSpc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L </a:t>
            </a:r>
            <a:r>
              <a:rPr lang="en-US" altLang="zh-CN" dirty="0">
                <a:ea typeface="宋体" panose="02010600030101010101" pitchFamily="2" charset="-122"/>
              </a:rPr>
              <a:t>is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sizeof(T)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Access </a:t>
            </a:r>
            <a:r>
              <a:rPr lang="en-US" altLang="zh-CN" dirty="0">
                <a:solidFill>
                  <a:srgbClr val="FF0000"/>
                </a:solidFill>
                <a:ea typeface="方正舒体" pitchFamily="2" charset="-122"/>
              </a:rPr>
              <a:t>A[i][j]</a:t>
            </a:r>
            <a:endParaRPr lang="en-US" altLang="zh-CN" dirty="0">
              <a:solidFill>
                <a:srgbClr val="FF0000"/>
              </a:solidFill>
              <a:ea typeface="方正舒体" pitchFamily="2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305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55600" marR="0" lvl="0" indent="-355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It is in memory M [ x</a:t>
            </a:r>
            <a:r>
              <a:rPr kumimoji="1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+ j*4 + </a:t>
            </a:r>
            <a:r>
              <a:rPr kumimoji="1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*12 ]</a:t>
            </a: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400050" marR="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rdi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contains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0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rsi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holds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%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rdx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holds 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marR="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marR="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leaq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(%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rsi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%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rsi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2), %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rax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#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*3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marR="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leaq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(%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rdi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%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rax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4), %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rcx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	# X</a:t>
            </a:r>
            <a:r>
              <a:rPr kumimoji="1" lang="en-US" altLang="zh-CN" sz="20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*12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marR="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movl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(%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rcx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%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rdx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4), %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# read from M[X</a:t>
            </a:r>
            <a:r>
              <a:rPr kumimoji="1" lang="en-US" altLang="zh-CN" sz="20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+12i+4j]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方正舒体" pitchFamily="2" charset="-122"/>
              </a:rPr>
              <a:t>Fixed-size</a:t>
            </a:r>
            <a:r>
              <a:rPr lang="en-US" altLang="zh-CN" dirty="0">
                <a:ea typeface="方正舒体" pitchFamily="2" charset="-122"/>
              </a:rPr>
              <a:t> Arrays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33796" name="Rectangle 3"/>
          <p:cNvSpPr>
            <a:spLocks noGrp="1"/>
          </p:cNvSpPr>
          <p:nvPr>
            <p:ph idx="1"/>
          </p:nvPr>
        </p:nvSpPr>
        <p:spPr>
          <a:xfrm>
            <a:off x="457200" y="1676400"/>
            <a:ext cx="7696200" cy="4800600"/>
          </a:xfrm>
        </p:spPr>
        <p:txBody>
          <a:bodyPr vert="horz" wrap="square" lIns="91440" tIns="45720" rIns="91440" bIns="45720" anchor="t" anchorCtr="0"/>
          <a:p>
            <a:pPr marL="533400" indent="-5334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#define N 16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typedef int fix_matrix[N][N];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Compute i,k of fixed matrix product */</a:t>
            </a:r>
            <a:endParaRPr lang="en-US" altLang="zh-CN" sz="2000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 fix_prod_ele (fix_matrix A, fix_matrix B, </a:t>
            </a:r>
            <a:b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	long i, long k)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long j;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 result = 0;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(j = 0; j &lt; N; j++)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result += A[i][j] * B[j][k];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result;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Observations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3584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The loop will access the elements of array A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as A[i][0], A[i][1], …, A[i][15] in sequence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These elements occupy adjacent positions in memory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starting with the address of array A[i][0]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Use a pointer variable Arow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to access these successive locations.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Fixed-size Arrays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37892" name="Rectangle 3"/>
          <p:cNvSpPr>
            <a:spLocks noGrp="1"/>
          </p:cNvSpPr>
          <p:nvPr>
            <p:ph idx="1"/>
          </p:nvPr>
        </p:nvSpPr>
        <p:spPr>
          <a:xfrm>
            <a:off x="457200" y="1905000"/>
            <a:ext cx="8305800" cy="4343400"/>
          </a:xfrm>
        </p:spPr>
        <p:txBody>
          <a:bodyPr vert="horz" wrap="square" lIns="91440" tIns="45720" rIns="91440" bIns="45720" anchor="t" anchorCtr="0"/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Compute i,k of fixed matrix product */</a:t>
            </a:r>
            <a:endParaRPr lang="en-US" altLang="zh-CN" sz="2000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 fix_prod_ele_opt (fix_matrix A, fix_matrix B, </a:t>
            </a:r>
            <a:b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    long i, long k)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 *Aptr = &amp;A[i][0], *Bptr = &amp;B[0][k];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int *Bend = &amp;B[N][k]; 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 result = 0;</a:t>
            </a:r>
            <a:endParaRPr lang="en-US" altLang="zh-CN" sz="2000" b="1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{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result += *Aptr * *Bptr;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Aptr ++;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Bptr += N;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 while (Bptr != Bend)</a:t>
            </a:r>
            <a:endParaRPr lang="en-US" altLang="zh-CN" sz="2000" b="1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result;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Observations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3994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The loop will access the elements of array B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as B[0][k], B[1][k], …, B[15][k] in sequence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These elements occupy positions in memory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starting with the address of array B[0][i]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and space 64 bytes apart.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Use a pointer variable Bptr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to access these  locations. 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Use a simple counter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to keep track of the number of iterations required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Fixed-size Arrays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41988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 vert="horz" wrap="square" lIns="91440" tIns="45720" rIns="91440" bIns="45720" anchor="t" anchorCtr="0"/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 %rdi,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 %rsi,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 %rdx,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 %rcx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fix_prod_ele: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	salq 	$6, %rdx 			# 64 * i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	addq 	%rdx, %rdi 			# Aptr = &amp;A[i][0]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	leaq 	(%rsi,%rcx,4), %rcx 		# Bptr = &amp;B[0][k]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	leaq 	1024(%rcx), %rsi		# Bend = &amp;B[n][k]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	movl 	$0, %eax 			# result = 0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.L7:					 loop: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	movl	(%rdi), %edx			# Read *Aptr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	imull 	(%rcx), %edx			# Multiply by *Bptr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	addl 	%edx, %eax			# add to result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	addq 	$4, %rdi			# Aptr ++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	addq 	$64, %rcx			# Bptr += N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	cmpq 	%rsi, %rcx			# Compare Bptr:Bend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	jne		.L7				# If !=, goto loop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	rep; ret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Outline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7172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Aggregate scalar data into larger data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Pointers vs. Array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Memory layout for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one dimensional array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Nested array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Memory layout for array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Static vs. dynamic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Compiler optimization for array operations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Suggested reading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3.8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方正舒体" pitchFamily="2" charset="-122"/>
              </a:rPr>
              <a:t>Variable-Size</a:t>
            </a:r>
            <a:r>
              <a:rPr lang="en-US" altLang="zh-CN" dirty="0">
                <a:ea typeface="方正舒体" pitchFamily="2" charset="-122"/>
              </a:rPr>
              <a:t> Arrays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44036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800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int var_ele(long n, int A[n][n], long i, long j)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{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  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 A[i][j];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Declare an array int A[exp1][exp2] 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either as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local variable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or as an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argument to a function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dimensions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 of the array are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determined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by evaluating the expressions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at the time the declaration is encounterd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Assembly Code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305800" cy="449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at %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rdi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at %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rsi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at %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rdx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at %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rcx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var_ele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0" lang="pt-BR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imulq</a:t>
            </a:r>
            <a:r>
              <a:rPr kumimoji="0" lang="pt-BR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%</a:t>
            </a:r>
            <a:r>
              <a:rPr kumimoji="0" lang="pt-BR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rdx</a:t>
            </a:r>
            <a:r>
              <a:rPr kumimoji="0" lang="pt-BR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%</a:t>
            </a:r>
            <a:r>
              <a:rPr kumimoji="0" lang="pt-BR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rdi</a:t>
            </a:r>
            <a:r>
              <a:rPr kumimoji="0" lang="pt-BR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	# </a:t>
            </a:r>
            <a:r>
              <a:rPr kumimoji="0" lang="pt-BR" altLang="zh-CN" sz="20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kumimoji="0" lang="pt-BR" altLang="zh-CN" sz="2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kumimoji="0" lang="pt-BR" altLang="zh-CN" sz="20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endParaRPr kumimoji="0" lang="pt-BR" altLang="zh-CN" sz="2000" b="1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leaq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(%rsi,%rdi,4), %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rax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# </a:t>
            </a:r>
            <a:r>
              <a:rPr kumimoji="0" lang="en-US" altLang="zh-CN" sz="2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kumimoji="0" lang="en-US" altLang="zh-CN" sz="2000" b="1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kumimoji="0" lang="en-US" altLang="zh-CN" sz="2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+ 4(n*</a:t>
            </a:r>
            <a:r>
              <a:rPr kumimoji="0" lang="en-US" altLang="zh-CN" sz="20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0" lang="en-US" altLang="zh-CN" sz="2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endParaRPr kumimoji="0" lang="en-US" altLang="zh-CN" sz="2000" b="1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movl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(%rax,%rcx,4), %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eax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# </a:t>
            </a:r>
            <a:r>
              <a:rPr kumimoji="0" lang="en-US" altLang="zh-CN" sz="2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M[X</a:t>
            </a:r>
            <a:r>
              <a:rPr kumimoji="0" lang="en-US" altLang="zh-CN" sz="2000" b="1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kumimoji="0" lang="en-US" altLang="zh-CN" sz="2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+4(n*</a:t>
            </a:r>
            <a:r>
              <a:rPr kumimoji="0" lang="en-US" altLang="zh-CN" sz="20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0" lang="en-US" altLang="zh-CN" sz="2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)+4j]</a:t>
            </a:r>
            <a:endParaRPr kumimoji="0" lang="en-US" altLang="zh-CN" sz="2000" b="1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Variable-Size Arrays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4813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Compute i,k of variable matrix product */</a:t>
            </a:r>
            <a:endParaRPr lang="en-US" altLang="zh-CN" sz="2000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 var_prod_ele (long n, int A[n][n], int B[n][n], </a:t>
            </a:r>
            <a:b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  long i, long k) 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long j;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 result = 0;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 b="1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(j = 0; j &lt; n; j++)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result += A[i][j] * B[j][k];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 b="1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result;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Variable-Size Arrays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50180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419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Compute i,k of variable matrix product */</a:t>
            </a:r>
            <a:endParaRPr lang="en-US" altLang="zh-CN" sz="2000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 var_prod_ele_opt (long n, int A[n][n], 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int B[n][n], long i, long k) {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 *Arow = A[i], Bptr = &amp;B[0][k];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 result = 0;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long j;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(j = 0; j &lt; n; j++) {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result += Arow[j] * *Bptr;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	Bptr +=n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	}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result;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Assembly Code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52228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47244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in %rdi,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Arow 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in %rsi,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Bptr 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in %rcx,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4n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in %r9,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result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in %eax,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in %rdx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 b="1" dirty="0">
              <a:solidFill>
                <a:srgbClr val="00B0F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.L24: 			      #loop: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	movl   (%rsi,%rdx,4), %r8d 	# </a:t>
            </a:r>
            <a:r>
              <a:rPr lang="en-US" altLang="zh-CN" sz="2000" b="1" i="1" dirty="0">
                <a:latin typeface="Courier New" panose="02070309020205020404" pitchFamily="49" charset="0"/>
                <a:ea typeface="宋体" panose="02010600030101010101" pitchFamily="2" charset="-122"/>
              </a:rPr>
              <a:t>Read Arow[j]</a:t>
            </a:r>
            <a:endParaRPr lang="en-US" altLang="zh-CN" sz="2000" b="1" i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	imull  (%rcx), %r8d		# </a:t>
            </a:r>
            <a:r>
              <a:rPr lang="en-US" altLang="zh-CN" sz="2000" b="1" i="1" dirty="0">
                <a:latin typeface="Courier New" panose="02070309020205020404" pitchFamily="49" charset="0"/>
                <a:ea typeface="宋体" panose="02010600030101010101" pitchFamily="2" charset="-122"/>
              </a:rPr>
              <a:t>Multiply by *Bptr</a:t>
            </a:r>
            <a:endParaRPr lang="en-US" altLang="zh-CN" sz="2000" b="1" i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	addl   %r8d, %eax 		# </a:t>
            </a:r>
            <a:r>
              <a:rPr lang="en-US" altLang="zh-CN" sz="2000" b="1" i="1" dirty="0">
                <a:latin typeface="Courier New" panose="02070309020205020404" pitchFamily="49" charset="0"/>
                <a:ea typeface="宋体" panose="02010600030101010101" pitchFamily="2" charset="-122"/>
              </a:rPr>
              <a:t>Add to result</a:t>
            </a:r>
            <a:endParaRPr lang="en-US" altLang="zh-CN" sz="2000" b="1" i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	addq   $1, %rdx 		# </a:t>
            </a:r>
            <a:r>
              <a:rPr lang="en-US" altLang="zh-CN" sz="2000" b="1" i="1" dirty="0">
                <a:latin typeface="Courier New" panose="02070309020205020404" pitchFamily="49" charset="0"/>
                <a:ea typeface="宋体" panose="02010600030101010101" pitchFamily="2" charset="-122"/>
              </a:rPr>
              <a:t>j++</a:t>
            </a:r>
            <a:endParaRPr lang="en-US" altLang="zh-CN" sz="2000" b="1" i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	addq   %r9, %rcx 		# </a:t>
            </a:r>
            <a:r>
              <a:rPr lang="en-US" altLang="zh-CN" sz="2000" b="1" i="1" dirty="0">
                <a:latin typeface="Courier New" panose="02070309020205020404" pitchFamily="49" charset="0"/>
                <a:ea typeface="宋体" panose="02010600030101010101" pitchFamily="2" charset="-122"/>
              </a:rPr>
              <a:t>Bptr += n</a:t>
            </a:r>
            <a:endParaRPr lang="en-US" altLang="zh-CN" sz="2000" b="1" i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pt-BR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	cmpq   %rdi, %rdx 	      # </a:t>
            </a:r>
            <a:r>
              <a:rPr lang="pt-BR" altLang="zh-CN" sz="2000" b="1" i="1" dirty="0">
                <a:latin typeface="Courier New" panose="02070309020205020404" pitchFamily="49" charset="0"/>
                <a:ea typeface="宋体" panose="02010600030101010101" pitchFamily="2" charset="-122"/>
              </a:rPr>
              <a:t>Compare j:n</a:t>
            </a:r>
            <a:endParaRPr lang="pt-BR" altLang="zh-CN" sz="2000" b="1" i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	jg 	.L24 				# </a:t>
            </a:r>
            <a:r>
              <a:rPr lang="en-US" altLang="zh-CN" sz="2000" b="1" i="1" dirty="0">
                <a:latin typeface="Courier New" panose="02070309020205020404" pitchFamily="49" charset="0"/>
                <a:ea typeface="宋体" panose="02010600030101010101" pitchFamily="2" charset="-122"/>
              </a:rPr>
              <a:t>If !=, goto loop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Array declaration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922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T   A[N] ;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Allocate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contiguous</a:t>
            </a:r>
            <a:r>
              <a:rPr lang="en-US" altLang="zh-CN" dirty="0">
                <a:ea typeface="宋体" panose="02010600030101010101" pitchFamily="2" charset="-122"/>
              </a:rPr>
              <a:t> region(</a:t>
            </a:r>
            <a:r>
              <a:rPr lang="zh-CN" altLang="en-US" dirty="0">
                <a:ea typeface="宋体" panose="02010600030101010101" pitchFamily="2" charset="-122"/>
              </a:rPr>
              <a:t>连续空间</a:t>
            </a:r>
            <a:r>
              <a:rPr lang="en-US" altLang="zh-CN" dirty="0">
                <a:ea typeface="宋体" panose="02010600030101010101" pitchFamily="2" charset="-122"/>
              </a:rPr>
              <a:t>) in memory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size of the region is </a:t>
            </a:r>
            <a:r>
              <a:rPr lang="en-US" altLang="zh-CN" sz="2800" b="1" dirty="0">
                <a:solidFill>
                  <a:srgbClr val="0432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sizeof(T</a:t>
            </a:r>
            <a:r>
              <a:rPr lang="en-US" altLang="zh-CN" sz="2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*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bytes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Starting Address of an Array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1126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starting address of an array A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is denoted as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Identifier A can be used as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A pointer to the beginning of the array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Its value is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51325" y="2408555"/>
            <a:ext cx="35972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被视作一个常量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Accessing Array</a:t>
            </a:r>
            <a:endParaRPr lang="en-US" altLang="zh-CN" dirty="0">
              <a:ea typeface="方正舒体" pitchFamily="2" charset="-122"/>
            </a:endParaRPr>
          </a:p>
        </p:txBody>
      </p:sp>
      <p:sp>
        <p:nvSpPr>
          <p:cNvPr id="1331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70000"/>
              </a:lnSpc>
            </a:pPr>
            <a:r>
              <a:rPr lang="en-US" altLang="zh-CN" dirty="0">
                <a:ea typeface="宋体" panose="02010600030101010101" pitchFamily="2" charset="-122"/>
              </a:rPr>
              <a:t>Array elements can be accessed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70000"/>
              </a:lnSpc>
            </a:pPr>
            <a:r>
              <a:rPr lang="en-US" altLang="zh-CN" dirty="0">
                <a:ea typeface="宋体" panose="02010600030101010101" pitchFamily="2" charset="-122"/>
              </a:rPr>
              <a:t>Using an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integer index</a:t>
            </a:r>
            <a:r>
              <a:rPr lang="en-US" altLang="zh-CN" dirty="0">
                <a:ea typeface="宋体" panose="02010600030101010101" pitchFamily="2" charset="-122"/>
              </a:rPr>
              <a:t> ranging between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N-1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en-US" altLang="zh-CN" dirty="0">
                <a:ea typeface="宋体" panose="02010600030101010101" pitchFamily="2" charset="-122"/>
              </a:rPr>
              <a:t>Array element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is stored at address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70000"/>
              </a:lnSpc>
            </a:pPr>
            <a:r>
              <a:rPr lang="en-US" altLang="zh-CN" dirty="0"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 + sizeof(T) * i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7715" y="4850765"/>
            <a:ext cx="60420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A[i] = *(A + i),</a:t>
            </a:r>
            <a:r>
              <a:rPr lang="zh-CN" altLang="en-US"/>
              <a:t>数组关于下标的加减运算是与</a:t>
            </a:r>
            <a:endParaRPr lang="zh-CN" altLang="en-US"/>
          </a:p>
          <a:p>
            <a:r>
              <a:rPr lang="zh-CN" altLang="en-US"/>
              <a:t>数组指针类型有关的。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Array</a:t>
            </a:r>
            <a:endParaRPr lang="en-US" altLang="zh-CN" dirty="0">
              <a:ea typeface="方正舒体" pitchFamily="2" charset="-122"/>
            </a:endParaRPr>
          </a:p>
        </p:txBody>
      </p:sp>
      <p:graphicFrame>
        <p:nvGraphicFramePr>
          <p:cNvPr id="1368067" name="Group 3"/>
          <p:cNvGraphicFramePr>
            <a:graphicFrameLocks noGrp="1"/>
          </p:cNvGraphicFramePr>
          <p:nvPr/>
        </p:nvGraphicFramePr>
        <p:xfrm>
          <a:off x="1219200" y="2057400"/>
          <a:ext cx="2095500" cy="381000"/>
        </p:xfrm>
        <a:graphic>
          <a:graphicData uri="http://schemas.openxmlformats.org/drawingml/2006/table">
            <a:tbl>
              <a:tblPr/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68095" name="Group 31"/>
          <p:cNvGraphicFramePr>
            <a:graphicFrameLocks noGrp="1"/>
          </p:cNvGraphicFramePr>
          <p:nvPr/>
        </p:nvGraphicFramePr>
        <p:xfrm>
          <a:off x="304800" y="4130675"/>
          <a:ext cx="8686800" cy="365125"/>
        </p:xfrm>
        <a:graphic>
          <a:graphicData uri="http://schemas.openxmlformats.org/drawingml/2006/table">
            <a:tbl>
              <a:tblPr/>
              <a:tblGrid>
                <a:gridCol w="1736725"/>
                <a:gridCol w="1738313"/>
                <a:gridCol w="1736725"/>
                <a:gridCol w="1738312"/>
                <a:gridCol w="1736725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24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32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02" name="Text Box 45"/>
          <p:cNvSpPr txBox="1"/>
          <p:nvPr/>
        </p:nvSpPr>
        <p:spPr>
          <a:xfrm>
            <a:off x="1219200" y="1565275"/>
            <a:ext cx="23971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 a[10] ;</a:t>
            </a:r>
            <a:endParaRPr lang="en-US" altLang="zh-CN" sz="2400" b="1" dirty="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5403" name="Text Box 46"/>
          <p:cNvSpPr txBox="1"/>
          <p:nvPr/>
        </p:nvSpPr>
        <p:spPr>
          <a:xfrm>
            <a:off x="1108075" y="2438400"/>
            <a:ext cx="4921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</a:t>
            </a:r>
            <a:endParaRPr lang="en-US" altLang="zh-CN" sz="2400" b="1" baseline="-25000" dirty="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5404" name="Text Box 47"/>
          <p:cNvSpPr txBox="1"/>
          <p:nvPr/>
        </p:nvSpPr>
        <p:spPr>
          <a:xfrm>
            <a:off x="1981200" y="2438400"/>
            <a:ext cx="8604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+4</a:t>
            </a:r>
            <a:endParaRPr lang="en-US" altLang="zh-CN" sz="2400" b="1" dirty="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5405" name="Text Box 48"/>
          <p:cNvSpPr txBox="1"/>
          <p:nvPr/>
        </p:nvSpPr>
        <p:spPr>
          <a:xfrm>
            <a:off x="2873375" y="2438400"/>
            <a:ext cx="8604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+8</a:t>
            </a:r>
            <a:endParaRPr lang="en-US" altLang="zh-CN" sz="2400" b="1" dirty="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5406" name="Text Box 49"/>
          <p:cNvSpPr txBox="1"/>
          <p:nvPr/>
        </p:nvSpPr>
        <p:spPr>
          <a:xfrm>
            <a:off x="304800" y="3652838"/>
            <a:ext cx="23971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 *b[5] ;</a:t>
            </a:r>
            <a:endParaRPr lang="en-US" altLang="zh-CN" sz="2400" b="1" dirty="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5407" name="Text Box 50"/>
          <p:cNvSpPr txBox="1"/>
          <p:nvPr/>
        </p:nvSpPr>
        <p:spPr>
          <a:xfrm>
            <a:off x="247650" y="4495800"/>
            <a:ext cx="4921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</a:t>
            </a:r>
            <a:endParaRPr lang="en-US" altLang="zh-CN" sz="2400" b="1" baseline="-25000" dirty="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5408" name="Text Box 51"/>
          <p:cNvSpPr txBox="1"/>
          <p:nvPr/>
        </p:nvSpPr>
        <p:spPr>
          <a:xfrm>
            <a:off x="2000250" y="4495800"/>
            <a:ext cx="8604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+8</a:t>
            </a:r>
            <a:endParaRPr lang="en-US" altLang="zh-CN" sz="2400" b="1" dirty="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5409" name="Text Box 52"/>
          <p:cNvSpPr txBox="1"/>
          <p:nvPr/>
        </p:nvSpPr>
        <p:spPr>
          <a:xfrm>
            <a:off x="3752850" y="4495800"/>
            <a:ext cx="10461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+16</a:t>
            </a:r>
            <a:endParaRPr lang="en-US" altLang="zh-CN" sz="2400" b="1" dirty="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5410" name="Text Box 53"/>
          <p:cNvSpPr txBox="1"/>
          <p:nvPr/>
        </p:nvSpPr>
        <p:spPr>
          <a:xfrm>
            <a:off x="5486400" y="4495800"/>
            <a:ext cx="10461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+24</a:t>
            </a:r>
            <a:endParaRPr lang="en-US" altLang="zh-CN" sz="2400" b="1" dirty="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5411" name="Text Box 54"/>
          <p:cNvSpPr txBox="1"/>
          <p:nvPr/>
        </p:nvSpPr>
        <p:spPr>
          <a:xfrm>
            <a:off x="7239000" y="4495800"/>
            <a:ext cx="10461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+32</a:t>
            </a:r>
            <a:endParaRPr lang="en-US" altLang="zh-CN" sz="2400" b="1" dirty="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方正舒体" pitchFamily="2" charset="-122"/>
              </a:rPr>
              <a:t>Array</a:t>
            </a:r>
            <a:endParaRPr lang="en-US" altLang="zh-CN" dirty="0">
              <a:ea typeface="方正舒体" pitchFamily="2" charset="-122"/>
            </a:endParaRPr>
          </a:p>
        </p:txBody>
      </p:sp>
      <p:graphicFrame>
        <p:nvGraphicFramePr>
          <p:cNvPr id="1369091" name="Group 3"/>
          <p:cNvGraphicFramePr>
            <a:graphicFrameLocks noGrp="1"/>
          </p:cNvGraphicFramePr>
          <p:nvPr/>
        </p:nvGraphicFramePr>
        <p:xfrm>
          <a:off x="1219200" y="2057400"/>
          <a:ext cx="5029200" cy="381000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  <a:gridCol w="838200"/>
                <a:gridCol w="838200"/>
                <a:gridCol w="8382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69099" name="Group 11"/>
          <p:cNvGraphicFramePr>
            <a:graphicFrameLocks noGrp="1"/>
          </p:cNvGraphicFramePr>
          <p:nvPr/>
        </p:nvGraphicFramePr>
        <p:xfrm>
          <a:off x="304800" y="4130675"/>
          <a:ext cx="8686800" cy="365125"/>
        </p:xfrm>
        <a:graphic>
          <a:graphicData uri="http://schemas.openxmlformats.org/drawingml/2006/table">
            <a:tbl>
              <a:tblPr/>
              <a:tblGrid>
                <a:gridCol w="1736725"/>
                <a:gridCol w="1738313"/>
                <a:gridCol w="1736725"/>
                <a:gridCol w="1738312"/>
                <a:gridCol w="1736725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24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32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42" name="Text Box 25"/>
          <p:cNvSpPr txBox="1"/>
          <p:nvPr/>
        </p:nvSpPr>
        <p:spPr>
          <a:xfrm>
            <a:off x="1228725" y="1565275"/>
            <a:ext cx="20288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 c[6] ;</a:t>
            </a:r>
            <a:endParaRPr lang="en-US" altLang="zh-CN" sz="2400" b="1" dirty="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7443" name="Text Box 26"/>
          <p:cNvSpPr txBox="1"/>
          <p:nvPr/>
        </p:nvSpPr>
        <p:spPr>
          <a:xfrm>
            <a:off x="1085850" y="2438400"/>
            <a:ext cx="4413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  <a:r>
              <a:rPr lang="en-US" altLang="zh-CN" sz="2000" b="1" baseline="-25000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</a:t>
            </a:r>
            <a:endParaRPr lang="en-US" altLang="zh-CN" sz="2000" b="1" baseline="-25000" dirty="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7444" name="Text Box 27"/>
          <p:cNvSpPr txBox="1"/>
          <p:nvPr/>
        </p:nvSpPr>
        <p:spPr>
          <a:xfrm>
            <a:off x="2819400" y="2438400"/>
            <a:ext cx="7493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  <a:r>
              <a:rPr lang="en-US" altLang="zh-CN" sz="2000" b="1" baseline="-25000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+8</a:t>
            </a:r>
            <a:endParaRPr lang="en-US" altLang="zh-CN" sz="2000" b="1" dirty="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7445" name="Text Box 28"/>
          <p:cNvSpPr txBox="1"/>
          <p:nvPr/>
        </p:nvSpPr>
        <p:spPr>
          <a:xfrm>
            <a:off x="304800" y="3652838"/>
            <a:ext cx="27654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double *d[5] ;</a:t>
            </a:r>
            <a:endParaRPr lang="en-US" altLang="zh-CN" sz="2400" b="1" dirty="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7446" name="Text Box 29"/>
          <p:cNvSpPr txBox="1"/>
          <p:nvPr/>
        </p:nvSpPr>
        <p:spPr>
          <a:xfrm>
            <a:off x="247650" y="4495800"/>
            <a:ext cx="4921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</a:t>
            </a:r>
            <a:endParaRPr lang="en-US" altLang="zh-CN" sz="2400" b="1" baseline="-25000" dirty="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7447" name="Text Box 30"/>
          <p:cNvSpPr txBox="1"/>
          <p:nvPr/>
        </p:nvSpPr>
        <p:spPr>
          <a:xfrm>
            <a:off x="2000250" y="4495800"/>
            <a:ext cx="8604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</a:t>
            </a: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+8</a:t>
            </a:r>
            <a:endParaRPr lang="en-US" altLang="zh-CN" sz="2400" b="1" dirty="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7448" name="Text Box 31"/>
          <p:cNvSpPr txBox="1"/>
          <p:nvPr/>
        </p:nvSpPr>
        <p:spPr>
          <a:xfrm>
            <a:off x="3752850" y="4495800"/>
            <a:ext cx="10461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</a:t>
            </a: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+16</a:t>
            </a:r>
            <a:endParaRPr lang="en-US" altLang="zh-CN" sz="2400" b="1" dirty="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7449" name="Text Box 32"/>
          <p:cNvSpPr txBox="1"/>
          <p:nvPr/>
        </p:nvSpPr>
        <p:spPr>
          <a:xfrm>
            <a:off x="5486400" y="4495800"/>
            <a:ext cx="10461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</a:t>
            </a: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+24</a:t>
            </a:r>
            <a:endParaRPr lang="en-US" altLang="zh-CN" sz="2400" b="1" dirty="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7450" name="Text Box 33"/>
          <p:cNvSpPr txBox="1"/>
          <p:nvPr/>
        </p:nvSpPr>
        <p:spPr>
          <a:xfrm>
            <a:off x="7239000" y="4495800"/>
            <a:ext cx="10461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</a:t>
            </a: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+32</a:t>
            </a:r>
            <a:endParaRPr lang="en-US" altLang="zh-CN" sz="2400" b="1" dirty="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7451" name="Text Box 27"/>
          <p:cNvSpPr txBox="1"/>
          <p:nvPr/>
        </p:nvSpPr>
        <p:spPr>
          <a:xfrm>
            <a:off x="4506913" y="2435225"/>
            <a:ext cx="90328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  <a:r>
              <a:rPr lang="en-US" altLang="zh-CN" sz="2000" b="1" baseline="-25000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+16</a:t>
            </a:r>
            <a:endParaRPr lang="en-US" altLang="zh-CN" sz="2000" b="1" dirty="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7452" name="Text Box 27"/>
          <p:cNvSpPr txBox="1"/>
          <p:nvPr/>
        </p:nvSpPr>
        <p:spPr>
          <a:xfrm>
            <a:off x="1952625" y="2438400"/>
            <a:ext cx="7493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  <a:r>
              <a:rPr lang="en-US" altLang="zh-CN" sz="2000" b="1" baseline="-25000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+4</a:t>
            </a:r>
            <a:endParaRPr lang="en-US" altLang="zh-CN" sz="2000" b="1" dirty="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7453" name="Text Box 27"/>
          <p:cNvSpPr txBox="1"/>
          <p:nvPr/>
        </p:nvSpPr>
        <p:spPr>
          <a:xfrm>
            <a:off x="3643313" y="2438400"/>
            <a:ext cx="90328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  <a:r>
              <a:rPr lang="en-US" altLang="zh-CN" sz="2000" b="1" baseline="-25000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+12</a:t>
            </a:r>
            <a:endParaRPr lang="en-US" altLang="zh-CN" sz="2400" b="1" dirty="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7454" name="Text Box 27"/>
          <p:cNvSpPr txBox="1"/>
          <p:nvPr/>
        </p:nvSpPr>
        <p:spPr>
          <a:xfrm>
            <a:off x="5345113" y="2438400"/>
            <a:ext cx="90328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  <a:r>
              <a:rPr lang="en-US" altLang="zh-CN" sz="2000" b="1" baseline="-25000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+20</a:t>
            </a:r>
            <a:endParaRPr lang="en-US" altLang="zh-CN" sz="2000" b="1" dirty="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Pointer Arithmetic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Addition and subtraction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p+i ,  p-i (result is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pointer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p-q (result is an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long,result = i (p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对应下标之差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Referencing &amp; dereferencing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*p, &amp;E[i]  </a:t>
            </a:r>
            <a:r>
              <a:rPr lang="zh-CN" altLang="en-US" dirty="0">
                <a:ea typeface="宋体" panose="02010600030101010101" pitchFamily="2" charset="-122"/>
              </a:rPr>
              <a:t>对于</a:t>
            </a:r>
            <a:r>
              <a:rPr lang="en-US" altLang="zh-CN" dirty="0">
                <a:ea typeface="宋体" panose="02010600030101010101" pitchFamily="2" charset="-122"/>
              </a:rPr>
              <a:t>E</a:t>
            </a:r>
            <a:r>
              <a:rPr lang="zh-CN" altLang="en-US" dirty="0">
                <a:ea typeface="宋体" panose="02010600030101010101" pitchFamily="2" charset="-122"/>
              </a:rPr>
              <a:t>本身，是常量地址，不能对其取地址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Subscription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A[i],  *(A+i)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Memory referencing instruction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E is an array of int’s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Address of E is stored in register %rdx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Index i is stored in register %rcx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array element E[i] is translated into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 movl	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(%rdx, %rcx, 4)</a:t>
            </a:r>
            <a:r>
              <a:rPr lang="en-US" altLang="zh-CN" dirty="0">
                <a:ea typeface="宋体" panose="02010600030101010101" pitchFamily="2" charset="-122"/>
              </a:rPr>
              <a:t>, %eax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75080" y="4896485"/>
            <a:ext cx="6040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一般用四元组来表示数组某个元素的地址</a:t>
            </a:r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2057400" y="4678045"/>
            <a:ext cx="551815" cy="8845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" name="直接箭头连接符 3"/>
          <p:cNvCxnSpPr/>
          <p:nvPr/>
        </p:nvCxnSpPr>
        <p:spPr>
          <a:xfrm>
            <a:off x="3810000" y="4572000"/>
            <a:ext cx="83185" cy="10509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" name="直接箭头连接符 4"/>
          <p:cNvCxnSpPr/>
          <p:nvPr/>
        </p:nvCxnSpPr>
        <p:spPr>
          <a:xfrm>
            <a:off x="4440555" y="4518660"/>
            <a:ext cx="1503045" cy="9677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" name="文本框 5"/>
          <p:cNvSpPr txBox="1"/>
          <p:nvPr/>
        </p:nvSpPr>
        <p:spPr>
          <a:xfrm>
            <a:off x="1315085" y="5627370"/>
            <a:ext cx="189547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basis register</a:t>
            </a:r>
            <a:endParaRPr lang="en-US" altLang="zh-CN"/>
          </a:p>
          <a:p>
            <a:r>
              <a:rPr lang="zh-CN" altLang="en-US"/>
              <a:t>数组头部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79165" y="5722620"/>
            <a:ext cx="19627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index register</a:t>
            </a:r>
            <a:endParaRPr lang="en-US" altLang="zh-CN"/>
          </a:p>
          <a:p>
            <a:r>
              <a:rPr lang="zh-CN" altLang="en-US"/>
              <a:t>下标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07405" y="5557520"/>
            <a:ext cx="18503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scale(1,2,4,8)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f618ed62-a1b5-435c-930d-24b16f0e7b13}"/>
</p:tagLst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5656</Words>
  <Application>WPS 演示</Application>
  <PresentationFormat>全屏显示(4:3)</PresentationFormat>
  <Paragraphs>533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宋体</vt:lpstr>
      <vt:lpstr>Wingdings</vt:lpstr>
      <vt:lpstr>Times New Roman</vt:lpstr>
      <vt:lpstr>Comic Sans MS</vt:lpstr>
      <vt:lpstr>方正姚体</vt:lpstr>
      <vt:lpstr>方正舒体</vt:lpstr>
      <vt:lpstr>Courier New</vt:lpstr>
      <vt:lpstr>微软雅黑</vt:lpstr>
      <vt:lpstr>Arial Unicode MS</vt:lpstr>
      <vt:lpstr>icfp99</vt:lpstr>
      <vt:lpstr>Array</vt:lpstr>
      <vt:lpstr>Outline</vt:lpstr>
      <vt:lpstr>Array declaration</vt:lpstr>
      <vt:lpstr>Starting Address of an Array</vt:lpstr>
      <vt:lpstr>Accessing Array</vt:lpstr>
      <vt:lpstr>Array</vt:lpstr>
      <vt:lpstr>Array</vt:lpstr>
      <vt:lpstr>Pointer Arithmetic</vt:lpstr>
      <vt:lpstr>Memory referencing instruction</vt:lpstr>
      <vt:lpstr>Pointer Arithmetic</vt:lpstr>
      <vt:lpstr>Nested Array</vt:lpstr>
      <vt:lpstr>Nested Array</vt:lpstr>
      <vt:lpstr>Nested Array</vt:lpstr>
      <vt:lpstr>Access A[i][j]</vt:lpstr>
      <vt:lpstr>Fixed-size Arrays</vt:lpstr>
      <vt:lpstr>Observations</vt:lpstr>
      <vt:lpstr>Fixed-size Arrays</vt:lpstr>
      <vt:lpstr>Observations</vt:lpstr>
      <vt:lpstr>Fixed-size Arrays</vt:lpstr>
      <vt:lpstr>Variable-Size Arrays</vt:lpstr>
      <vt:lpstr>Assembly Code</vt:lpstr>
      <vt:lpstr>Variable-Size Arrays</vt:lpstr>
      <vt:lpstr>Variable-Size Arrays</vt:lpstr>
      <vt:lpstr>Assembly Code</vt:lpstr>
    </vt:vector>
  </TitlesOfParts>
  <Company>Digital Integrity,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李昱翰</cp:lastModifiedBy>
  <cp:revision>507</cp:revision>
  <dcterms:created xsi:type="dcterms:W3CDTF">2000-01-15T07:54:00Z</dcterms:created>
  <dcterms:modified xsi:type="dcterms:W3CDTF">2021-12-29T06:40:03Z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DF98F6A630F54968A5831BC517CAB6D5</vt:lpwstr>
  </property>
  <property fmtid="{D5CDD505-2E9C-101B-9397-08002B2CF9AE}" pid="3" name="KSOProductBuildVer">
    <vt:lpwstr>2052-11.1.0.11194</vt:lpwstr>
  </property>
</Properties>
</file>