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1189" r:id="rId3"/>
    <p:sldId id="1190" r:id="rId5"/>
    <p:sldId id="1191" r:id="rId6"/>
    <p:sldId id="1192" r:id="rId7"/>
    <p:sldId id="1193" r:id="rId8"/>
    <p:sldId id="1194" r:id="rId9"/>
    <p:sldId id="1195" r:id="rId10"/>
    <p:sldId id="1196" r:id="rId11"/>
    <p:sldId id="1197" r:id="rId12"/>
    <p:sldId id="1198" r:id="rId13"/>
    <p:sldId id="1199" r:id="rId14"/>
    <p:sldId id="1200" r:id="rId15"/>
    <p:sldId id="1201" r:id="rId16"/>
    <p:sldId id="1202" r:id="rId17"/>
    <p:sldId id="1203" r:id="rId18"/>
    <p:sldId id="1257" r:id="rId19"/>
    <p:sldId id="1207" r:id="rId20"/>
    <p:sldId id="1208" r:id="rId21"/>
    <p:sldId id="1209" r:id="rId22"/>
    <p:sldId id="1210" r:id="rId23"/>
    <p:sldId id="1211" r:id="rId24"/>
    <p:sldId id="1212" r:id="rId25"/>
    <p:sldId id="1213" r:id="rId26"/>
    <p:sldId id="1214" r:id="rId27"/>
    <p:sldId id="1256" r:id="rId28"/>
    <p:sldId id="1258" r:id="rId29"/>
    <p:sldId id="1259" r:id="rId30"/>
    <p:sldId id="1260" r:id="rId31"/>
    <p:sldId id="1261" r:id="rId32"/>
    <p:sldId id="1262" r:id="rId33"/>
    <p:sldId id="1263" r:id="rId3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432FF"/>
    <a:srgbClr val="F2D174"/>
    <a:srgbClr val="FF5000"/>
    <a:srgbClr val="FF6400"/>
    <a:srgbClr val="FF5020"/>
    <a:srgbClr val="FF8020"/>
    <a:srgbClr val="FF6000"/>
    <a:srgbClr val="FF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387"/>
    <p:restoredTop sz="50000"/>
  </p:normalViewPr>
  <p:slideViewPr>
    <p:cSldViewPr showGuides="1">
      <p:cViewPr varScale="1">
        <p:scale>
          <a:sx n="127" d="100"/>
          <a:sy n="127" d="100"/>
        </p:scale>
        <p:origin x="60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4DD0E1-DBA1-44BD-90C3-2AE44057C55C}" type="datetimeFigureOut">
              <a:rPr kumimoji="1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EF4D83-B08D-4FFE-99C0-53B927B31769}" type="slidenum">
              <a:rPr kumimoji="1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A8F200-EC5D-4176-8F3F-3187470D4C9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593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31D154-42B3-4F31-9182-8929FF4B796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D2C493-0466-45A2-9E03-2DD1337A059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53AE86-73AE-430E-90BA-D1A340820BE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5C0514-F2AB-413A-9A6D-C666FABC4AF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53AE86-73AE-430E-90BA-D1A340820BE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5C0514-F2AB-413A-9A6D-C666FABC4AF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53AE86-73AE-430E-90BA-D1A340820BE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5C0514-F2AB-413A-9A6D-C666FABC4AF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53AE86-73AE-430E-90BA-D1A340820BE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5C0514-F2AB-413A-9A6D-C666FABC4AF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53AE86-73AE-430E-90BA-D1A340820BE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5C0514-F2AB-413A-9A6D-C666FABC4AF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53AE86-73AE-430E-90BA-D1A340820BE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5C0514-F2AB-413A-9A6D-C666FABC4AF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53AE86-73AE-430E-90BA-D1A340820BE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5C0514-F2AB-413A-9A6D-C666FABC4AF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53AE86-73AE-430E-90BA-D1A340820BE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5C0514-F2AB-413A-9A6D-C666FABC4AF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53AE86-73AE-430E-90BA-D1A340820BE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5C0514-F2AB-413A-9A6D-C666FABC4AF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53AE86-73AE-430E-90BA-D1A340820BE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5C0514-F2AB-413A-9A6D-C666FABC4AF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53AE86-73AE-430E-90BA-D1A340820BE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5C0514-F2AB-413A-9A6D-C666FABC4AF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53AE86-73AE-430E-90BA-D1A340820BE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5C0514-F2AB-413A-9A6D-C666FABC4AF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53AE86-73AE-430E-90BA-D1A340820BE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kumimoji="0"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5C0514-F2AB-413A-9A6D-C666FABC4AF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Heterogeneous Data Structures</a:t>
            </a:r>
            <a:endParaRPr lang="en-US" altLang="zh-CN" sz="3600" dirty="0"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Structure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8763000" cy="30480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r-&gt;p = &amp;r-&gt;a[r-&gt;i + r-&gt;j];</a:t>
            </a:r>
            <a:endParaRPr lang="en-US" altLang="zh-CN" b="1" dirty="0">
              <a:solidFill>
                <a:srgbClr val="00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endParaRPr lang="en-US" altLang="zh-CN" sz="1600" dirty="0">
              <a:solidFill>
                <a:srgbClr val="00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 in %rdi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1 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movl 4(%rdi), %eax 		# Get r-&gt;j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2 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addl (%rdi),  %eax 		# Add r-&gt;i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3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	cltq				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# Extend tp 8 bytes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4 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leaq 8(%rdi,%rax,4),%rax	Compute &amp;r-&gt;a[r-&gt;i + r-&gt;j]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5 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movl %rax, 16(%rdi) 	      Store in r-&gt;p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23557" name="Rectangle 6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8" name="Rectangle 7"/>
          <p:cNvSpPr/>
          <p:nvPr/>
        </p:nvSpPr>
        <p:spPr>
          <a:xfrm>
            <a:off x="3200400" y="5410200"/>
            <a:ext cx="9144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9" name="Rectangle 8"/>
          <p:cNvSpPr/>
          <p:nvPr/>
        </p:nvSpPr>
        <p:spPr>
          <a:xfrm>
            <a:off x="4114800" y="5410200"/>
            <a:ext cx="9144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0" name="Rectangle 9"/>
          <p:cNvSpPr/>
          <p:nvPr/>
        </p:nvSpPr>
        <p:spPr>
          <a:xfrm>
            <a:off x="5029200" y="5410200"/>
            <a:ext cx="9144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1" name="Rectangle 11"/>
          <p:cNvSpPr/>
          <p:nvPr/>
        </p:nvSpPr>
        <p:spPr>
          <a:xfrm>
            <a:off x="5943600" y="5410200"/>
            <a:ext cx="18288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2" name="TextBox 12"/>
          <p:cNvSpPr txBox="1"/>
          <p:nvPr/>
        </p:nvSpPr>
        <p:spPr>
          <a:xfrm>
            <a:off x="685800" y="5405438"/>
            <a:ext cx="1371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Contents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3" name="TextBox 13"/>
          <p:cNvSpPr txBox="1"/>
          <p:nvPr/>
        </p:nvSpPr>
        <p:spPr>
          <a:xfrm>
            <a:off x="685800" y="4876800"/>
            <a:ext cx="1371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Offset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4" name="TextBox 14"/>
          <p:cNvSpPr txBox="1"/>
          <p:nvPr/>
        </p:nvSpPr>
        <p:spPr>
          <a:xfrm>
            <a:off x="21336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5" name="TextBox 15"/>
          <p:cNvSpPr txBox="1"/>
          <p:nvPr/>
        </p:nvSpPr>
        <p:spPr>
          <a:xfrm>
            <a:off x="30480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6" name="TextBox 16"/>
          <p:cNvSpPr txBox="1"/>
          <p:nvPr/>
        </p:nvSpPr>
        <p:spPr>
          <a:xfrm>
            <a:off x="39624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7" name="TextBox 17"/>
          <p:cNvSpPr txBox="1"/>
          <p:nvPr/>
        </p:nvSpPr>
        <p:spPr>
          <a:xfrm>
            <a:off x="57150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8" name="TextBox 17"/>
          <p:cNvSpPr txBox="1"/>
          <p:nvPr/>
        </p:nvSpPr>
        <p:spPr>
          <a:xfrm>
            <a:off x="75438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single object</a:t>
            </a:r>
            <a:r>
              <a:rPr lang="en-US" altLang="zh-CN" dirty="0">
                <a:ea typeface="宋体" panose="02010600030101010101" pitchFamily="2" charset="-122"/>
              </a:rPr>
              <a:t> can be referenced by using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different data types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syntax of a union declaration is identical to that for structures, but its semantics are very different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Rather than having the different fields reference different blocks of memory, they all reference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same block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Unions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struct S3 {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char c;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int i[2];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double v;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union U3 {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char c;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int i[2];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double v;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3276600" y="2590800"/>
          <a:ext cx="4762500" cy="1371600"/>
        </p:xfrm>
        <a:graphic>
          <a:graphicData uri="http://schemas.openxmlformats.org/drawingml/2006/table">
            <a:tbl>
              <a:tblPr/>
              <a:tblGrid>
                <a:gridCol w="952500"/>
                <a:gridCol w="954088"/>
                <a:gridCol w="949325"/>
                <a:gridCol w="954087"/>
                <a:gridCol w="952500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Type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size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S3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U3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24200" y="1600200"/>
            <a:ext cx="6019800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The offsets of the fields, as well as the total size of data types S3 and U3, are: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12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2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3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4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4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5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6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77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88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0292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struct node_s {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struct node_s *left;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struct node_s *right;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double data[2];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union node_u {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struct {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	union node_u *left;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	union node_u *right;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} internal;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double data[2];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typedef enum { N_LEAF, N_INTERNAL } nodetype_t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struct node_t {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nodetype_t type;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union {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	struct {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		struct node_t *left;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		struct node_t *right;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	} internal;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	double data[2];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} info;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unsigned long double2bit(double d) {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2 </a:t>
            </a: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union {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3 </a:t>
            </a: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宋体" panose="02010600030101010101" pitchFamily="2" charset="-122"/>
              </a:rPr>
              <a:t>	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double d;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4 </a:t>
            </a: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宋体" panose="02010600030101010101" pitchFamily="2" charset="-122"/>
              </a:rPr>
              <a:t>	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unsigned long u;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5</a:t>
            </a: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宋体" panose="02010600030101010101" pitchFamily="2" charset="-122"/>
              </a:rPr>
              <a:t> 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} temp;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6</a:t>
            </a: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宋体" panose="02010600030101010101" pitchFamily="2" charset="-122"/>
              </a:rPr>
              <a:t> 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temp.d = d;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7</a:t>
            </a: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宋体" panose="02010600030101010101" pitchFamily="2" charset="-122"/>
              </a:rPr>
              <a:t> 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return temp.u;  </a:t>
            </a:r>
            <a:r>
              <a:rPr lang="en-US" altLang="zh-CN" sz="2000" b="1" dirty="0">
                <a:solidFill>
                  <a:srgbClr val="0432FF"/>
                </a:solidFill>
                <a:latin typeface="Courier"/>
                <a:ea typeface="宋体" panose="02010600030101010101" pitchFamily="2" charset="-122"/>
              </a:rPr>
              <a:t>// a bit representation of d</a:t>
            </a:r>
            <a:endParaRPr lang="en-US" altLang="zh-CN" sz="2000" b="1" dirty="0">
              <a:solidFill>
                <a:srgbClr val="0432FF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8</a:t>
            </a: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 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movq 	%rdi, %rax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b="1" dirty="0">
              <a:solidFill>
                <a:srgbClr val="000000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"/>
                <a:ea typeface="宋体" panose="02010600030101010101" pitchFamily="2" charset="-122"/>
              </a:rPr>
              <a:t>// Value u will be an integer representation of d</a:t>
            </a:r>
            <a:endParaRPr lang="en-US" altLang="zh-CN" sz="2000" b="1" dirty="0">
              <a:solidFill>
                <a:srgbClr val="0432FF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unsigned long u = (unsigned long)d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On a little-endian machine (e.g., x86-64)</a:t>
            </a:r>
            <a:endParaRPr lang="en-US" altLang="zh-CN" sz="2000" b="1" dirty="0">
              <a:solidFill>
                <a:srgbClr val="262699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double uu2double(unsigned word0, unsigned word1) {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2 </a:t>
            </a: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union {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3 </a:t>
            </a: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宋体" panose="02010600030101010101" pitchFamily="2" charset="-122"/>
              </a:rPr>
              <a:t>	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double d;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4 </a:t>
            </a: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宋体" panose="02010600030101010101" pitchFamily="2" charset="-122"/>
              </a:rPr>
              <a:t>	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unsigned u[2];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5</a:t>
            </a: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宋体" panose="02010600030101010101" pitchFamily="2" charset="-122"/>
              </a:rPr>
              <a:t> 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} temp;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6</a:t>
            </a:r>
            <a:endParaRPr lang="en-US" altLang="zh-CN" sz="2000" b="1" dirty="0">
              <a:solidFill>
                <a:srgbClr val="262699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7</a:t>
            </a: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宋体" panose="02010600030101010101" pitchFamily="2" charset="-122"/>
              </a:rPr>
              <a:t> 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temp.u[0] = word0;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8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     temp.u[1] = word1;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9</a:t>
            </a:r>
            <a:r>
              <a:rPr lang="en-US" altLang="zh-CN" sz="2000" b="1" dirty="0">
                <a:solidFill>
                  <a:srgbClr val="0000FF"/>
                </a:solidFill>
                <a:latin typeface="Courier"/>
                <a:ea typeface="宋体" panose="02010600030101010101" pitchFamily="2" charset="-122"/>
              </a:rPr>
              <a:t> 		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return temp.d;</a:t>
            </a:r>
            <a:endParaRPr lang="en-US" altLang="zh-CN" sz="2000" b="1" dirty="0">
              <a:solidFill>
                <a:srgbClr val="0432FF"/>
              </a:solidFill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262699"/>
                </a:solidFill>
                <a:latin typeface="Courier"/>
                <a:ea typeface="宋体" panose="02010600030101010101" pitchFamily="2" charset="-122"/>
              </a:rPr>
              <a:t>10</a:t>
            </a:r>
            <a:r>
              <a:rPr lang="en-US" altLang="zh-CN" sz="2000" b="1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Courier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Alignment</a:t>
            </a:r>
            <a:endParaRPr lang="en-US" altLang="zh-CN" sz="3600" dirty="0"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Alignment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Chap 3.9.3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Alignment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Alignment restrictions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address for some type of object must be a multiple of some value k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(typically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2, 4, or 8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Simplify the hardware design of the interface between the processor and the memory system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8875" y="4657725"/>
            <a:ext cx="5706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对齐方便了</a:t>
            </a:r>
            <a:r>
              <a:rPr lang="en-US" altLang="zh-CN"/>
              <a:t>CPU</a:t>
            </a:r>
            <a:r>
              <a:rPr lang="zh-CN" altLang="en-US"/>
              <a:t>整块的读取内存中的内容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Struct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Union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Chap 3.9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Alignment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x86-64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hardware will work correctly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regardless of</a:t>
            </a:r>
            <a:r>
              <a:rPr lang="en-US" altLang="zh-CN" dirty="0">
                <a:ea typeface="宋体" panose="02010600030101010101" pitchFamily="2" charset="-122"/>
              </a:rPr>
              <a:t> the alignment of data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Aligned data can improve memory system performance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Alignment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Linux alignment restriction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1-byte data types are able to have any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2-byte data</a:t>
            </a:r>
            <a:r>
              <a:rPr lang="en-US" altLang="zh-CN" dirty="0">
                <a:ea typeface="宋体" panose="02010600030101010101" pitchFamily="2" charset="-122"/>
              </a:rPr>
              <a:t> types must have an address that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multiple of 2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4-byte data types must have an address that is multiple of 4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Any larger data types must have an address that is multiple of 8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Alignment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Alignment is enforced by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Making sure that every data type is organized and allocated in such a way that every object within the type satisfies its alignment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restrictions.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.align 8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malloc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Returns a generic pointer that is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void *(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类型未知的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pointer)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Its alignment requirement is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Alignment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Structure</a:t>
            </a:r>
            <a:r>
              <a:rPr lang="en-US" altLang="zh-CN" dirty="0">
                <a:ea typeface="宋体" panose="02010600030101010101" pitchFamily="2" charset="-122"/>
              </a:rPr>
              <a:t> data type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may need to insert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gaps</a:t>
            </a:r>
            <a:r>
              <a:rPr lang="en-US" altLang="zh-CN" dirty="0">
                <a:ea typeface="宋体" panose="02010600030101010101" pitchFamily="2" charset="-122"/>
              </a:rPr>
              <a:t> in the field allocation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may need to add padding to the end of the structure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9195" y="3408045"/>
            <a:ext cx="58413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一般在内存中的对齐只考虑</a:t>
            </a:r>
            <a:r>
              <a:rPr lang="en-US" altLang="zh-CN"/>
              <a:t>start address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而对于结构体还要额外考虑</a:t>
            </a:r>
            <a:r>
              <a:rPr lang="en-US" altLang="zh-CN"/>
              <a:t>padding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即结尾处的对齐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3005" y="4692015"/>
            <a:ext cx="62763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structure</a:t>
            </a:r>
            <a:r>
              <a:rPr lang="zh-CN" altLang="en-US"/>
              <a:t>的对齐是以内部各个元素的最大类型</a:t>
            </a:r>
            <a:endParaRPr lang="zh-CN" altLang="en-US"/>
          </a:p>
          <a:p>
            <a:r>
              <a:rPr lang="zh-CN" altLang="en-US"/>
              <a:t>为基准进行对齐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Simple Example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38862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struct S1 {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	int i;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	char c;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	int j;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52229" name="TextBox 12"/>
          <p:cNvSpPr txBox="1"/>
          <p:nvPr/>
        </p:nvSpPr>
        <p:spPr>
          <a:xfrm>
            <a:off x="685800" y="5405438"/>
            <a:ext cx="1371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Contents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0" name="TextBox 13"/>
          <p:cNvSpPr txBox="1"/>
          <p:nvPr/>
        </p:nvSpPr>
        <p:spPr>
          <a:xfrm>
            <a:off x="685800" y="4876800"/>
            <a:ext cx="1371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Offset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1" name="TextBox 14"/>
          <p:cNvSpPr txBox="1"/>
          <p:nvPr/>
        </p:nvSpPr>
        <p:spPr>
          <a:xfrm>
            <a:off x="21336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2" name="TextBox 15"/>
          <p:cNvSpPr txBox="1"/>
          <p:nvPr/>
        </p:nvSpPr>
        <p:spPr>
          <a:xfrm>
            <a:off x="35814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3" name="TextBox 16"/>
          <p:cNvSpPr txBox="1"/>
          <p:nvPr/>
        </p:nvSpPr>
        <p:spPr>
          <a:xfrm>
            <a:off x="50292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4" name="TextBox 17"/>
          <p:cNvSpPr txBox="1"/>
          <p:nvPr/>
        </p:nvSpPr>
        <p:spPr>
          <a:xfrm>
            <a:off x="63246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09813" y="5451475"/>
          <a:ext cx="4319588" cy="395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62"/>
                <a:gridCol w="359966"/>
                <a:gridCol w="359966"/>
                <a:gridCol w="359966"/>
                <a:gridCol w="359966"/>
                <a:gridCol w="1439862"/>
              </a:tblGrid>
              <a:tr h="395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31" marR="91431" marT="45279" marB="452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31" marR="91431" marT="45279" marB="452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31" marR="91431" marT="45279" marB="452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31" marR="91431" marT="45279" marB="452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31" marR="91431" marT="45279" marB="452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j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31" marR="91431" marT="45279" marB="452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Simple Example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38862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struct S2 {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	int i;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	int j;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	char c;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struct S2 d[4]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54277" name="TextBox 12"/>
          <p:cNvSpPr txBox="1"/>
          <p:nvPr/>
        </p:nvSpPr>
        <p:spPr>
          <a:xfrm>
            <a:off x="685800" y="5405438"/>
            <a:ext cx="1371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Contents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8" name="TextBox 13"/>
          <p:cNvSpPr txBox="1"/>
          <p:nvPr/>
        </p:nvSpPr>
        <p:spPr>
          <a:xfrm>
            <a:off x="685800" y="4876800"/>
            <a:ext cx="1371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Offset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9" name="TextBox 14"/>
          <p:cNvSpPr txBox="1"/>
          <p:nvPr/>
        </p:nvSpPr>
        <p:spPr>
          <a:xfrm>
            <a:off x="21336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0" name="TextBox 15"/>
          <p:cNvSpPr txBox="1"/>
          <p:nvPr/>
        </p:nvSpPr>
        <p:spPr>
          <a:xfrm>
            <a:off x="35814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1" name="TextBox 16"/>
          <p:cNvSpPr txBox="1"/>
          <p:nvPr/>
        </p:nvSpPr>
        <p:spPr>
          <a:xfrm>
            <a:off x="50292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2" name="TextBox 17"/>
          <p:cNvSpPr txBox="1"/>
          <p:nvPr/>
        </p:nvSpPr>
        <p:spPr>
          <a:xfrm>
            <a:off x="63246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09813" y="5451475"/>
          <a:ext cx="4319588" cy="395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62"/>
                <a:gridCol w="1439862"/>
                <a:gridCol w="359966"/>
                <a:gridCol w="359966"/>
                <a:gridCol w="359966"/>
                <a:gridCol w="359966"/>
              </a:tblGrid>
              <a:tr h="395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31" marR="91431" marT="45279" marB="452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j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31" marR="91431" marT="45279" marB="452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31" marR="91431" marT="45279" marB="452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31" marR="91431" marT="45279" marB="452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31" marR="91431" marT="45279" marB="452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31" marR="91431" marT="45279" marB="452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</a:tr>
            </a:tbl>
          </a:graphicData>
        </a:graphic>
      </p:graphicFrame>
      <p:sp>
        <p:nvSpPr>
          <p:cNvPr id="54299" name="TextBox 16"/>
          <p:cNvSpPr txBox="1"/>
          <p:nvPr/>
        </p:nvSpPr>
        <p:spPr>
          <a:xfrm>
            <a:off x="54102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Simple Example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38862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struct xxx {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	int i;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	char c;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	double d;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struct xxx x[2];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4800600" y="1581150"/>
            <a:ext cx="1143000" cy="3829050"/>
            <a:chOff x="4800600" y="1352788"/>
            <a:chExt cx="1143000" cy="3828812"/>
          </a:xfrm>
        </p:grpSpPr>
        <p:sp>
          <p:nvSpPr>
            <p:cNvPr id="56345" name="Rectangle 7"/>
            <p:cNvSpPr/>
            <p:nvPr/>
          </p:nvSpPr>
          <p:spPr>
            <a:xfrm>
              <a:off x="5562600" y="15240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6" name="Rectangle 8"/>
            <p:cNvSpPr/>
            <p:nvPr/>
          </p:nvSpPr>
          <p:spPr>
            <a:xfrm>
              <a:off x="5562600" y="16764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7" name="Rectangle 9"/>
            <p:cNvSpPr/>
            <p:nvPr/>
          </p:nvSpPr>
          <p:spPr>
            <a:xfrm>
              <a:off x="5562600" y="18288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8" name="Rectangle 10"/>
            <p:cNvSpPr/>
            <p:nvPr/>
          </p:nvSpPr>
          <p:spPr>
            <a:xfrm>
              <a:off x="5562600" y="19812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9" name="Rectangle 11"/>
            <p:cNvSpPr/>
            <p:nvPr/>
          </p:nvSpPr>
          <p:spPr>
            <a:xfrm>
              <a:off x="5562600" y="21336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50" name="Rectangle 12"/>
            <p:cNvSpPr/>
            <p:nvPr/>
          </p:nvSpPr>
          <p:spPr>
            <a:xfrm>
              <a:off x="5562600" y="22860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51" name="Rectangle 13"/>
            <p:cNvSpPr/>
            <p:nvPr/>
          </p:nvSpPr>
          <p:spPr>
            <a:xfrm>
              <a:off x="5562600" y="24384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52" name="Rectangle 14"/>
            <p:cNvSpPr/>
            <p:nvPr/>
          </p:nvSpPr>
          <p:spPr>
            <a:xfrm>
              <a:off x="5562600" y="25908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1352788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0x00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00600" y="1962350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0x04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56355" name="Rectangle 17"/>
            <p:cNvSpPr/>
            <p:nvPr/>
          </p:nvSpPr>
          <p:spPr>
            <a:xfrm>
              <a:off x="5562600" y="27432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56" name="Rectangle 18"/>
            <p:cNvSpPr/>
            <p:nvPr/>
          </p:nvSpPr>
          <p:spPr>
            <a:xfrm>
              <a:off x="5562600" y="28956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57" name="Rectangle 19"/>
            <p:cNvSpPr/>
            <p:nvPr/>
          </p:nvSpPr>
          <p:spPr>
            <a:xfrm>
              <a:off x="5562600" y="30480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58" name="Rectangle 20"/>
            <p:cNvSpPr/>
            <p:nvPr/>
          </p:nvSpPr>
          <p:spPr>
            <a:xfrm>
              <a:off x="5562600" y="32004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00600" y="2571912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0x08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56360" name="Rectangle 22"/>
            <p:cNvSpPr/>
            <p:nvPr/>
          </p:nvSpPr>
          <p:spPr>
            <a:xfrm>
              <a:off x="5562600" y="33528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61" name="Rectangle 23"/>
            <p:cNvSpPr/>
            <p:nvPr/>
          </p:nvSpPr>
          <p:spPr>
            <a:xfrm>
              <a:off x="5562600" y="35052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62" name="Rectangle 24"/>
            <p:cNvSpPr/>
            <p:nvPr/>
          </p:nvSpPr>
          <p:spPr>
            <a:xfrm>
              <a:off x="5562600" y="36576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63" name="Rectangle 25"/>
            <p:cNvSpPr/>
            <p:nvPr/>
          </p:nvSpPr>
          <p:spPr>
            <a:xfrm>
              <a:off x="5562600" y="38100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0600" y="3170363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0x0C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56365" name="Rectangle 27"/>
            <p:cNvSpPr/>
            <p:nvPr/>
          </p:nvSpPr>
          <p:spPr>
            <a:xfrm>
              <a:off x="5562600" y="39624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66" name="Rectangle 28"/>
            <p:cNvSpPr/>
            <p:nvPr/>
          </p:nvSpPr>
          <p:spPr>
            <a:xfrm>
              <a:off x="5562600" y="41148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67" name="Rectangle 29"/>
            <p:cNvSpPr/>
            <p:nvPr/>
          </p:nvSpPr>
          <p:spPr>
            <a:xfrm>
              <a:off x="5562600" y="42672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68" name="Rectangle 30"/>
            <p:cNvSpPr/>
            <p:nvPr/>
          </p:nvSpPr>
          <p:spPr>
            <a:xfrm>
              <a:off x="5562600" y="44196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0600" y="3779925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0x10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56370" name="Rectangle 32"/>
            <p:cNvSpPr/>
            <p:nvPr/>
          </p:nvSpPr>
          <p:spPr>
            <a:xfrm>
              <a:off x="5562600" y="45720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71" name="Rectangle 33"/>
            <p:cNvSpPr/>
            <p:nvPr/>
          </p:nvSpPr>
          <p:spPr>
            <a:xfrm>
              <a:off x="5562600" y="47244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72" name="Rectangle 34"/>
            <p:cNvSpPr/>
            <p:nvPr/>
          </p:nvSpPr>
          <p:spPr>
            <a:xfrm>
              <a:off x="5562600" y="48768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73" name="Rectangle 35"/>
            <p:cNvSpPr/>
            <p:nvPr/>
          </p:nvSpPr>
          <p:spPr>
            <a:xfrm>
              <a:off x="5562600" y="50292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00600" y="4400599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0x14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943600" y="1570038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x[0].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i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grpSp>
        <p:nvGrpSpPr>
          <p:cNvPr id="3" name="Group 48"/>
          <p:cNvGrpSpPr/>
          <p:nvPr/>
        </p:nvGrpSpPr>
        <p:grpSpPr>
          <a:xfrm>
            <a:off x="5562600" y="1752600"/>
            <a:ext cx="381000" cy="609600"/>
            <a:chOff x="5562600" y="2133600"/>
            <a:chExt cx="381000" cy="609600"/>
          </a:xfrm>
        </p:grpSpPr>
        <p:sp>
          <p:nvSpPr>
            <p:cNvPr id="56341" name="Rectangle 49"/>
            <p:cNvSpPr/>
            <p:nvPr/>
          </p:nvSpPr>
          <p:spPr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2" name="Rectangle 50"/>
            <p:cNvSpPr/>
            <p:nvPr/>
          </p:nvSpPr>
          <p:spPr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3" name="Rectangle 51"/>
            <p:cNvSpPr/>
            <p:nvPr/>
          </p:nvSpPr>
          <p:spPr>
            <a:xfrm>
              <a:off x="5562600" y="24384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4" name="Rectangle 52"/>
            <p:cNvSpPr/>
            <p:nvPr/>
          </p:nvSpPr>
          <p:spPr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943600" y="21764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x[0].c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62600" y="2362200"/>
            <a:ext cx="381000" cy="152400"/>
          </a:xfrm>
          <a:prstGeom prst="rect">
            <a:avLst/>
          </a:prstGeom>
          <a:solidFill>
            <a:srgbClr val="FFC000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43600" y="27860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x[0].d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grpSp>
        <p:nvGrpSpPr>
          <p:cNvPr id="4" name="Group 86"/>
          <p:cNvGrpSpPr/>
          <p:nvPr/>
        </p:nvGrpSpPr>
        <p:grpSpPr>
          <a:xfrm>
            <a:off x="5562600" y="2971800"/>
            <a:ext cx="381000" cy="1219200"/>
            <a:chOff x="5562600" y="3962400"/>
            <a:chExt cx="381000" cy="1219200"/>
          </a:xfrm>
          <a:solidFill>
            <a:srgbClr val="FF0000"/>
          </a:solidFill>
        </p:grpSpPr>
        <p:sp>
          <p:nvSpPr>
            <p:cNvPr id="88" name="Rectangle 87"/>
            <p:cNvSpPr/>
            <p:nvPr/>
          </p:nvSpPr>
          <p:spPr bwMode="auto">
            <a:xfrm>
              <a:off x="5562600" y="39624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5562600" y="41148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5562600" y="42672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5562600" y="44196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5562600" y="45720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5562600" y="47244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5562600" y="48768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5562600" y="50292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95"/>
          <p:cNvGrpSpPr/>
          <p:nvPr/>
        </p:nvGrpSpPr>
        <p:grpSpPr>
          <a:xfrm>
            <a:off x="5562600" y="4191000"/>
            <a:ext cx="381000" cy="609600"/>
            <a:chOff x="5562600" y="2133600"/>
            <a:chExt cx="381000" cy="609600"/>
          </a:xfrm>
        </p:grpSpPr>
        <p:sp>
          <p:nvSpPr>
            <p:cNvPr id="56337" name="Rectangle 96"/>
            <p:cNvSpPr/>
            <p:nvPr/>
          </p:nvSpPr>
          <p:spPr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8" name="Rectangle 97"/>
            <p:cNvSpPr/>
            <p:nvPr/>
          </p:nvSpPr>
          <p:spPr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9" name="Rectangle 98"/>
            <p:cNvSpPr/>
            <p:nvPr/>
          </p:nvSpPr>
          <p:spPr>
            <a:xfrm>
              <a:off x="5562600" y="24384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0" name="Rectangle 99"/>
            <p:cNvSpPr/>
            <p:nvPr/>
          </p:nvSpPr>
          <p:spPr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5943600" y="3989388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x[1].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i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486400" y="1752600"/>
            <a:ext cx="533400" cy="2438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35" name="文本框 5"/>
          <p:cNvSpPr txBox="1"/>
          <p:nvPr/>
        </p:nvSpPr>
        <p:spPr>
          <a:xfrm>
            <a:off x="8001000" y="2286000"/>
            <a:ext cx="6635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gap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6336" name="直接箭头连接符 7"/>
          <p:cNvCxnSpPr>
            <a:stCxn id="56335" idx="1"/>
          </p:cNvCxnSpPr>
          <p:nvPr/>
        </p:nvCxnSpPr>
        <p:spPr>
          <a:xfrm flipH="1">
            <a:off x="6019800" y="2516188"/>
            <a:ext cx="1981200" cy="150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4" grpId="0"/>
      <p:bldP spid="55" grpId="0" animBg="1"/>
      <p:bldP spid="86" grpId="0"/>
      <p:bldP spid="101" grpId="0"/>
      <p:bldP spid="10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Complex Example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struct xxx {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    short s;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    char c0;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    int i;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    long l;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    char c1;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    char a[2];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    double d;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    char c2;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struct xxx x[2];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58372" name="矩形 18"/>
          <p:cNvSpPr/>
          <p:nvPr/>
        </p:nvSpPr>
        <p:spPr>
          <a:xfrm>
            <a:off x="4267200" y="66675"/>
            <a:ext cx="4343400" cy="6791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373" name="组合 17"/>
          <p:cNvGrpSpPr/>
          <p:nvPr/>
        </p:nvGrpSpPr>
        <p:grpSpPr>
          <a:xfrm>
            <a:off x="4648200" y="57150"/>
            <a:ext cx="4060825" cy="6572250"/>
            <a:chOff x="4648200" y="-95248"/>
            <a:chExt cx="4060825" cy="6572248"/>
          </a:xfrm>
        </p:grpSpPr>
        <p:grpSp>
          <p:nvGrpSpPr>
            <p:cNvPr id="58388" name="Group 56"/>
            <p:cNvGrpSpPr/>
            <p:nvPr/>
          </p:nvGrpSpPr>
          <p:grpSpPr>
            <a:xfrm>
              <a:off x="4648200" y="-80961"/>
              <a:ext cx="1143000" cy="5048250"/>
              <a:chOff x="4800600" y="1352788"/>
              <a:chExt cx="1143000" cy="5048012"/>
            </a:xfrm>
          </p:grpSpPr>
          <p:sp>
            <p:nvSpPr>
              <p:cNvPr id="58424" name="Rectangle 4"/>
              <p:cNvSpPr/>
              <p:nvPr/>
            </p:nvSpPr>
            <p:spPr>
              <a:xfrm>
                <a:off x="5562600" y="15240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25" name="Rectangle 5"/>
              <p:cNvSpPr/>
              <p:nvPr/>
            </p:nvSpPr>
            <p:spPr>
              <a:xfrm>
                <a:off x="5562600" y="16764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26" name="Rectangle 6"/>
              <p:cNvSpPr/>
              <p:nvPr/>
            </p:nvSpPr>
            <p:spPr>
              <a:xfrm>
                <a:off x="5562600" y="18288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27" name="Rectangle 7"/>
              <p:cNvSpPr/>
              <p:nvPr/>
            </p:nvSpPr>
            <p:spPr>
              <a:xfrm>
                <a:off x="5562600" y="19812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28" name="Rectangle 8"/>
              <p:cNvSpPr/>
              <p:nvPr/>
            </p:nvSpPr>
            <p:spPr>
              <a:xfrm>
                <a:off x="5562600" y="21336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29" name="Rectangle 9"/>
              <p:cNvSpPr/>
              <p:nvPr/>
            </p:nvSpPr>
            <p:spPr>
              <a:xfrm>
                <a:off x="5562600" y="22860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30" name="Rectangle 10"/>
              <p:cNvSpPr/>
              <p:nvPr/>
            </p:nvSpPr>
            <p:spPr>
              <a:xfrm>
                <a:off x="5562600" y="24384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31" name="Rectangle 11"/>
              <p:cNvSpPr/>
              <p:nvPr/>
            </p:nvSpPr>
            <p:spPr>
              <a:xfrm>
                <a:off x="5562600" y="25908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800600" y="1352789"/>
                <a:ext cx="762000" cy="3698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0x00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00600" y="1962360"/>
                <a:ext cx="762000" cy="3698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0x04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endParaRPr>
              </a:p>
            </p:txBody>
          </p:sp>
          <p:sp>
            <p:nvSpPr>
              <p:cNvPr id="58434" name="Rectangle 15"/>
              <p:cNvSpPr/>
              <p:nvPr/>
            </p:nvSpPr>
            <p:spPr>
              <a:xfrm>
                <a:off x="5562600" y="27432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35" name="Rectangle 16"/>
              <p:cNvSpPr/>
              <p:nvPr/>
            </p:nvSpPr>
            <p:spPr>
              <a:xfrm>
                <a:off x="5562600" y="28956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36" name="Rectangle 17"/>
              <p:cNvSpPr/>
              <p:nvPr/>
            </p:nvSpPr>
            <p:spPr>
              <a:xfrm>
                <a:off x="5562600" y="30480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37" name="Rectangle 18"/>
              <p:cNvSpPr/>
              <p:nvPr/>
            </p:nvSpPr>
            <p:spPr>
              <a:xfrm>
                <a:off x="5562600" y="32004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800600" y="2571931"/>
                <a:ext cx="762000" cy="3698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0x08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endParaRPr>
              </a:p>
            </p:txBody>
          </p:sp>
          <p:sp>
            <p:nvSpPr>
              <p:cNvPr id="58439" name="Rectangle 20"/>
              <p:cNvSpPr/>
              <p:nvPr/>
            </p:nvSpPr>
            <p:spPr>
              <a:xfrm>
                <a:off x="5562600" y="33528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40" name="Rectangle 21"/>
              <p:cNvSpPr/>
              <p:nvPr/>
            </p:nvSpPr>
            <p:spPr>
              <a:xfrm>
                <a:off x="5562600" y="35052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41" name="Rectangle 22"/>
              <p:cNvSpPr/>
              <p:nvPr/>
            </p:nvSpPr>
            <p:spPr>
              <a:xfrm>
                <a:off x="5562600" y="36576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42" name="Rectangle 23"/>
              <p:cNvSpPr/>
              <p:nvPr/>
            </p:nvSpPr>
            <p:spPr>
              <a:xfrm>
                <a:off x="5562600" y="38100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00600" y="3170390"/>
                <a:ext cx="762000" cy="36828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0x0C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endParaRPr>
              </a:p>
            </p:txBody>
          </p:sp>
          <p:sp>
            <p:nvSpPr>
              <p:cNvPr id="58444" name="Rectangle 25"/>
              <p:cNvSpPr/>
              <p:nvPr/>
            </p:nvSpPr>
            <p:spPr>
              <a:xfrm>
                <a:off x="5562600" y="39624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45" name="Rectangle 26"/>
              <p:cNvSpPr/>
              <p:nvPr/>
            </p:nvSpPr>
            <p:spPr>
              <a:xfrm>
                <a:off x="5562600" y="41148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46" name="Rectangle 27"/>
              <p:cNvSpPr/>
              <p:nvPr/>
            </p:nvSpPr>
            <p:spPr>
              <a:xfrm>
                <a:off x="5562600" y="42672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47" name="Rectangle 28"/>
              <p:cNvSpPr/>
              <p:nvPr/>
            </p:nvSpPr>
            <p:spPr>
              <a:xfrm>
                <a:off x="5562600" y="44196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800600" y="3779961"/>
                <a:ext cx="762000" cy="36828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0x10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endParaRPr>
              </a:p>
            </p:txBody>
          </p:sp>
          <p:sp>
            <p:nvSpPr>
              <p:cNvPr id="58449" name="Rectangle 30"/>
              <p:cNvSpPr/>
              <p:nvPr/>
            </p:nvSpPr>
            <p:spPr>
              <a:xfrm>
                <a:off x="5562600" y="45720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50" name="Rectangle 31"/>
              <p:cNvSpPr/>
              <p:nvPr/>
            </p:nvSpPr>
            <p:spPr>
              <a:xfrm>
                <a:off x="5562600" y="47244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51" name="Rectangle 32"/>
              <p:cNvSpPr/>
              <p:nvPr/>
            </p:nvSpPr>
            <p:spPr>
              <a:xfrm>
                <a:off x="5562600" y="48768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52" name="Rectangle 33"/>
              <p:cNvSpPr/>
              <p:nvPr/>
            </p:nvSpPr>
            <p:spPr>
              <a:xfrm>
                <a:off x="5562600" y="50292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800600" y="4400644"/>
                <a:ext cx="762000" cy="3698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0x14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endParaRPr>
              </a:p>
            </p:txBody>
          </p:sp>
          <p:sp>
            <p:nvSpPr>
              <p:cNvPr id="58454" name="Rectangle 35"/>
              <p:cNvSpPr/>
              <p:nvPr/>
            </p:nvSpPr>
            <p:spPr>
              <a:xfrm>
                <a:off x="5562600" y="51816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55" name="Rectangle 36"/>
              <p:cNvSpPr/>
              <p:nvPr/>
            </p:nvSpPr>
            <p:spPr>
              <a:xfrm>
                <a:off x="5562600" y="53340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56" name="Rectangle 37"/>
              <p:cNvSpPr/>
              <p:nvPr/>
            </p:nvSpPr>
            <p:spPr>
              <a:xfrm>
                <a:off x="5562600" y="54864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57" name="Rectangle 38"/>
              <p:cNvSpPr/>
              <p:nvPr/>
            </p:nvSpPr>
            <p:spPr>
              <a:xfrm>
                <a:off x="5562600" y="56388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800600" y="5029264"/>
                <a:ext cx="762000" cy="3698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0x18</a:t>
                </a:r>
                <a:endPara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endParaRPr>
              </a:p>
            </p:txBody>
          </p:sp>
          <p:sp>
            <p:nvSpPr>
              <p:cNvPr id="58459" name="Rectangle 40"/>
              <p:cNvSpPr/>
              <p:nvPr/>
            </p:nvSpPr>
            <p:spPr>
              <a:xfrm>
                <a:off x="5562600" y="57912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60" name="Rectangle 41"/>
              <p:cNvSpPr/>
              <p:nvPr/>
            </p:nvSpPr>
            <p:spPr>
              <a:xfrm>
                <a:off x="5562600" y="59436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61" name="Rectangle 42"/>
              <p:cNvSpPr/>
              <p:nvPr/>
            </p:nvSpPr>
            <p:spPr>
              <a:xfrm>
                <a:off x="5562600" y="60960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62" name="Rectangle 43"/>
              <p:cNvSpPr/>
              <p:nvPr/>
            </p:nvSpPr>
            <p:spPr>
              <a:xfrm>
                <a:off x="5562600" y="6248400"/>
                <a:ext cx="381000" cy="15240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5619786"/>
                <a:ext cx="762000" cy="3698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0x1C</a:t>
                </a:r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791200" y="-95248"/>
              <a:ext cx="1752600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x[0].s</a:t>
              </a:r>
              <a:endPara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91200" y="212727"/>
              <a:ext cx="1371600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x[0].c0</a:t>
              </a:r>
              <a:endPara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91200" y="514352"/>
              <a:ext cx="1371600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x[0].</a:t>
              </a: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i</a:t>
              </a:r>
              <a:endPara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791200" y="1127127"/>
              <a:ext cx="1371600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979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979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x[0].l</a:t>
              </a:r>
              <a:endPara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79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91200" y="2354264"/>
              <a:ext cx="13716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x[0].c1</a:t>
              </a:r>
              <a:endPara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58394" name="Rectangle 57"/>
            <p:cNvSpPr/>
            <p:nvPr/>
          </p:nvSpPr>
          <p:spPr>
            <a:xfrm>
              <a:off x="5410200" y="395289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8395" name="Group 59"/>
            <p:cNvGrpSpPr/>
            <p:nvPr/>
          </p:nvGrpSpPr>
          <p:grpSpPr>
            <a:xfrm>
              <a:off x="5410200" y="90489"/>
              <a:ext cx="381000" cy="304800"/>
              <a:chOff x="5562600" y="1524000"/>
              <a:chExt cx="381000" cy="304800"/>
            </a:xfrm>
          </p:grpSpPr>
          <p:sp>
            <p:nvSpPr>
              <p:cNvPr id="58422" name="Rectangle 55"/>
              <p:cNvSpPr/>
              <p:nvPr/>
            </p:nvSpPr>
            <p:spPr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23" name="Rectangle 58"/>
              <p:cNvSpPr/>
              <p:nvPr/>
            </p:nvSpPr>
            <p:spPr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396" name="Group 64"/>
            <p:cNvGrpSpPr/>
            <p:nvPr/>
          </p:nvGrpSpPr>
          <p:grpSpPr>
            <a:xfrm>
              <a:off x="5410200" y="700089"/>
              <a:ext cx="381000" cy="609600"/>
              <a:chOff x="5562600" y="2133600"/>
              <a:chExt cx="381000" cy="609600"/>
            </a:xfrm>
          </p:grpSpPr>
          <p:sp>
            <p:nvSpPr>
              <p:cNvPr id="58418" name="Rectangle 60"/>
              <p:cNvSpPr/>
              <p:nvPr/>
            </p:nvSpPr>
            <p:spPr>
              <a:xfrm>
                <a:off x="5562600" y="21336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19" name="Rectangle 61"/>
              <p:cNvSpPr/>
              <p:nvPr/>
            </p:nvSpPr>
            <p:spPr>
              <a:xfrm>
                <a:off x="5562600" y="22860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20" name="Rectangle 62"/>
              <p:cNvSpPr/>
              <p:nvPr/>
            </p:nvSpPr>
            <p:spPr>
              <a:xfrm>
                <a:off x="5562600" y="24384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21" name="Rectangle 63"/>
              <p:cNvSpPr/>
              <p:nvPr/>
            </p:nvSpPr>
            <p:spPr>
              <a:xfrm>
                <a:off x="5562600" y="25908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" name="Group 65"/>
            <p:cNvGrpSpPr/>
            <p:nvPr/>
          </p:nvGrpSpPr>
          <p:grpSpPr>
            <a:xfrm>
              <a:off x="5410200" y="1309689"/>
              <a:ext cx="381000" cy="609600"/>
              <a:chOff x="5562600" y="2133600"/>
              <a:chExt cx="381000" cy="609600"/>
            </a:xfrm>
            <a:solidFill>
              <a:srgbClr val="FF9797"/>
            </a:solidFill>
          </p:grpSpPr>
          <p:sp>
            <p:nvSpPr>
              <p:cNvPr id="67" name="Rectangle 66"/>
              <p:cNvSpPr/>
              <p:nvPr/>
            </p:nvSpPr>
            <p:spPr bwMode="auto">
              <a:xfrm>
                <a:off x="5562600" y="21336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5562600" y="22860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5562600" y="24384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5562600" y="25908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8398" name="Rectangle 87"/>
            <p:cNvSpPr/>
            <p:nvPr/>
          </p:nvSpPr>
          <p:spPr>
            <a:xfrm>
              <a:off x="5334000" y="90489"/>
              <a:ext cx="533400" cy="6081697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91200" y="2514601"/>
              <a:ext cx="16002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x[0].a[0]</a:t>
              </a:r>
              <a:endPara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91200" y="2698751"/>
              <a:ext cx="1828800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x[0].a[1]</a:t>
              </a:r>
              <a:endPara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58401" name="Rectangle 70"/>
            <p:cNvSpPr/>
            <p:nvPr/>
          </p:nvSpPr>
          <p:spPr>
            <a:xfrm>
              <a:off x="5410200" y="2530475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02" name="Rectangle 71"/>
            <p:cNvSpPr/>
            <p:nvPr/>
          </p:nvSpPr>
          <p:spPr>
            <a:xfrm>
              <a:off x="5410200" y="2682875"/>
              <a:ext cx="381000" cy="152400"/>
            </a:xfrm>
            <a:prstGeom prst="rect">
              <a:avLst/>
            </a:prstGeom>
            <a:solidFill>
              <a:srgbClr val="0070C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03" name="Rectangle 72"/>
            <p:cNvSpPr/>
            <p:nvPr/>
          </p:nvSpPr>
          <p:spPr>
            <a:xfrm>
              <a:off x="5410200" y="2835275"/>
              <a:ext cx="381000" cy="152400"/>
            </a:xfrm>
            <a:prstGeom prst="rect">
              <a:avLst/>
            </a:prstGeom>
            <a:solidFill>
              <a:srgbClr val="0070C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91200" y="3567114"/>
              <a:ext cx="1371600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x[0].d</a:t>
              </a:r>
              <a:endPara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91200" y="4803776"/>
              <a:ext cx="13716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x[0].c2</a:t>
              </a:r>
              <a:endPara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grpSp>
          <p:nvGrpSpPr>
            <p:cNvPr id="6" name="Group 81"/>
            <p:cNvGrpSpPr/>
            <p:nvPr/>
          </p:nvGrpSpPr>
          <p:grpSpPr>
            <a:xfrm>
              <a:off x="5410200" y="3752848"/>
              <a:ext cx="381000" cy="1219200"/>
              <a:chOff x="5562600" y="3962400"/>
              <a:chExt cx="381000" cy="1219200"/>
            </a:xfrm>
            <a:solidFill>
              <a:srgbClr val="FF0000"/>
            </a:solidFill>
          </p:grpSpPr>
          <p:sp>
            <p:nvSpPr>
              <p:cNvPr id="74" name="Rectangle 73"/>
              <p:cNvSpPr/>
              <p:nvPr/>
            </p:nvSpPr>
            <p:spPr bwMode="auto">
              <a:xfrm>
                <a:off x="5562600" y="39624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5562600" y="41148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5562600" y="42672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5562600" y="44196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5562600" y="45720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5562600" y="47244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5562600" y="48768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5562600" y="50292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8407" name="Rectangle 82"/>
            <p:cNvSpPr/>
            <p:nvPr/>
          </p:nvSpPr>
          <p:spPr>
            <a:xfrm>
              <a:off x="5410200" y="4972048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91200" y="6000750"/>
              <a:ext cx="13716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x[1].s</a:t>
              </a:r>
              <a:endPara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grpSp>
          <p:nvGrpSpPr>
            <p:cNvPr id="58409" name="Group 83"/>
            <p:cNvGrpSpPr/>
            <p:nvPr/>
          </p:nvGrpSpPr>
          <p:grpSpPr>
            <a:xfrm>
              <a:off x="5410200" y="6172200"/>
              <a:ext cx="381000" cy="304800"/>
              <a:chOff x="5562600" y="1524000"/>
              <a:chExt cx="381000" cy="304800"/>
            </a:xfrm>
          </p:grpSpPr>
          <p:sp>
            <p:nvSpPr>
              <p:cNvPr id="58416" name="Rectangle 84"/>
              <p:cNvSpPr/>
              <p:nvPr/>
            </p:nvSpPr>
            <p:spPr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17" name="Rectangle 85"/>
              <p:cNvSpPr/>
              <p:nvPr/>
            </p:nvSpPr>
            <p:spPr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8410" name="文本框 7"/>
            <p:cNvSpPr txBox="1"/>
            <p:nvPr/>
          </p:nvSpPr>
          <p:spPr>
            <a:xfrm>
              <a:off x="7445375" y="4667248"/>
              <a:ext cx="1263650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padding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8411" name="直接箭头连接符 9"/>
            <p:cNvCxnSpPr/>
            <p:nvPr/>
          </p:nvCxnSpPr>
          <p:spPr>
            <a:xfrm flipH="1">
              <a:off x="5954713" y="5026023"/>
              <a:ext cx="1512887" cy="40322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135" name="Group 65"/>
            <p:cNvGrpSpPr/>
            <p:nvPr/>
          </p:nvGrpSpPr>
          <p:grpSpPr>
            <a:xfrm>
              <a:off x="5410200" y="1919281"/>
              <a:ext cx="381000" cy="609600"/>
              <a:chOff x="5562600" y="2133600"/>
              <a:chExt cx="381000" cy="609600"/>
            </a:xfrm>
            <a:solidFill>
              <a:srgbClr val="FF9797"/>
            </a:solidFill>
          </p:grpSpPr>
          <p:sp>
            <p:nvSpPr>
              <p:cNvPr id="136" name="Rectangle 66"/>
              <p:cNvSpPr/>
              <p:nvPr/>
            </p:nvSpPr>
            <p:spPr bwMode="auto">
              <a:xfrm>
                <a:off x="5562600" y="21336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" name="Rectangle 67"/>
              <p:cNvSpPr/>
              <p:nvPr/>
            </p:nvSpPr>
            <p:spPr bwMode="auto">
              <a:xfrm>
                <a:off x="5562600" y="22860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8" name="Rectangle 68"/>
              <p:cNvSpPr/>
              <p:nvPr/>
            </p:nvSpPr>
            <p:spPr bwMode="auto">
              <a:xfrm>
                <a:off x="5562600" y="24384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" name="Rectangle 69"/>
              <p:cNvSpPr/>
              <p:nvPr/>
            </p:nvSpPr>
            <p:spPr bwMode="auto">
              <a:xfrm>
                <a:off x="5562600" y="2590800"/>
                <a:ext cx="381000" cy="152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1" name="TextBox 44"/>
            <p:cNvSpPr txBox="1"/>
            <p:nvPr/>
          </p:nvSpPr>
          <p:spPr bwMode="auto">
            <a:xfrm>
              <a:off x="4648200" y="4800601"/>
              <a:ext cx="7620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0x20</a:t>
              </a:r>
              <a:endPara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143" name="TextBox 44"/>
            <p:cNvSpPr txBox="1"/>
            <p:nvPr/>
          </p:nvSpPr>
          <p:spPr bwMode="auto">
            <a:xfrm>
              <a:off x="4648200" y="5421313"/>
              <a:ext cx="7620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0x24</a:t>
              </a:r>
              <a:endPara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144" name="TextBox 44"/>
            <p:cNvSpPr txBox="1"/>
            <p:nvPr/>
          </p:nvSpPr>
          <p:spPr bwMode="auto">
            <a:xfrm>
              <a:off x="4648200" y="6030913"/>
              <a:ext cx="7620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0x28</a:t>
              </a:r>
              <a:endPara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</p:grpSp>
      <p:sp>
        <p:nvSpPr>
          <p:cNvPr id="58374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375" name="组合 9"/>
          <p:cNvGrpSpPr/>
          <p:nvPr/>
        </p:nvGrpSpPr>
        <p:grpSpPr>
          <a:xfrm>
            <a:off x="5410200" y="4967288"/>
            <a:ext cx="381000" cy="1828800"/>
            <a:chOff x="5410200" y="5060947"/>
            <a:chExt cx="381000" cy="1828886"/>
          </a:xfrm>
        </p:grpSpPr>
        <p:sp>
          <p:nvSpPr>
            <p:cNvPr id="58376" name="Rectangle 30"/>
            <p:cNvSpPr/>
            <p:nvPr/>
          </p:nvSpPr>
          <p:spPr>
            <a:xfrm>
              <a:off x="5410200" y="5060947"/>
              <a:ext cx="381000" cy="1524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77" name="Rectangle 31"/>
            <p:cNvSpPr/>
            <p:nvPr/>
          </p:nvSpPr>
          <p:spPr>
            <a:xfrm>
              <a:off x="5410200" y="5213354"/>
              <a:ext cx="381000" cy="1524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78" name="Rectangle 32"/>
            <p:cNvSpPr/>
            <p:nvPr/>
          </p:nvSpPr>
          <p:spPr>
            <a:xfrm>
              <a:off x="5410200" y="5365761"/>
              <a:ext cx="381000" cy="1524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79" name="Rectangle 33"/>
            <p:cNvSpPr/>
            <p:nvPr/>
          </p:nvSpPr>
          <p:spPr>
            <a:xfrm>
              <a:off x="5410200" y="5518168"/>
              <a:ext cx="381000" cy="1524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0" name="Rectangle 35"/>
            <p:cNvSpPr/>
            <p:nvPr/>
          </p:nvSpPr>
          <p:spPr>
            <a:xfrm>
              <a:off x="5410200" y="5670576"/>
              <a:ext cx="381000" cy="1524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1" name="Rectangle 36"/>
            <p:cNvSpPr/>
            <p:nvPr/>
          </p:nvSpPr>
          <p:spPr>
            <a:xfrm>
              <a:off x="5410200" y="5822983"/>
              <a:ext cx="381000" cy="1524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2" name="Rectangle 37"/>
            <p:cNvSpPr/>
            <p:nvPr/>
          </p:nvSpPr>
          <p:spPr>
            <a:xfrm>
              <a:off x="5410200" y="5975390"/>
              <a:ext cx="381000" cy="1524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3" name="Rectangle 38"/>
            <p:cNvSpPr/>
            <p:nvPr/>
          </p:nvSpPr>
          <p:spPr>
            <a:xfrm>
              <a:off x="5410200" y="6127797"/>
              <a:ext cx="381000" cy="1524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4" name="Rectangle 40"/>
            <p:cNvSpPr/>
            <p:nvPr/>
          </p:nvSpPr>
          <p:spPr>
            <a:xfrm>
              <a:off x="5410200" y="6280203"/>
              <a:ext cx="381000" cy="1524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5" name="Rectangle 41"/>
            <p:cNvSpPr/>
            <p:nvPr/>
          </p:nvSpPr>
          <p:spPr>
            <a:xfrm>
              <a:off x="5410200" y="6432610"/>
              <a:ext cx="381000" cy="1524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6" name="Rectangle 42"/>
            <p:cNvSpPr/>
            <p:nvPr/>
          </p:nvSpPr>
          <p:spPr>
            <a:xfrm>
              <a:off x="5410200" y="6585018"/>
              <a:ext cx="381000" cy="1524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7" name="Rectangle 43"/>
            <p:cNvSpPr/>
            <p:nvPr/>
          </p:nvSpPr>
          <p:spPr>
            <a:xfrm>
              <a:off x="5410200" y="6737426"/>
              <a:ext cx="381000" cy="1524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Array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38862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struct ccc {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    char c1;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charset="0"/>
                <a:ea typeface="宋体" panose="02010600030101010101" pitchFamily="2" charset="-122"/>
              </a:rPr>
              <a:t>    char a[3];</a:t>
            </a:r>
            <a:endParaRPr lang="en-US" altLang="zh-CN" sz="2000" b="1" dirty="0">
              <a:solidFill>
                <a:srgbClr val="FFC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    char c2;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struct ccc c[2];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0421" name="Rectangle 7"/>
          <p:cNvSpPr/>
          <p:nvPr/>
        </p:nvSpPr>
        <p:spPr>
          <a:xfrm>
            <a:off x="5562600" y="17526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2" name="Rectangle 8"/>
          <p:cNvSpPr/>
          <p:nvPr/>
        </p:nvSpPr>
        <p:spPr>
          <a:xfrm>
            <a:off x="5562600" y="19050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3" name="Rectangle 9"/>
          <p:cNvSpPr/>
          <p:nvPr/>
        </p:nvSpPr>
        <p:spPr>
          <a:xfrm>
            <a:off x="5562600" y="20574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4" name="Rectangle 10"/>
          <p:cNvSpPr/>
          <p:nvPr/>
        </p:nvSpPr>
        <p:spPr>
          <a:xfrm>
            <a:off x="5562600" y="22098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5" name="Rectangle 11"/>
          <p:cNvSpPr/>
          <p:nvPr/>
        </p:nvSpPr>
        <p:spPr>
          <a:xfrm>
            <a:off x="5562600" y="23622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800600" y="15811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0x00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800600" y="21907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0x04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60428" name="Rectangle 17"/>
          <p:cNvSpPr/>
          <p:nvPr/>
        </p:nvSpPr>
        <p:spPr>
          <a:xfrm>
            <a:off x="5562600" y="25146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9" name="Rectangle 18"/>
          <p:cNvSpPr/>
          <p:nvPr/>
        </p:nvSpPr>
        <p:spPr>
          <a:xfrm>
            <a:off x="5562600" y="26670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0" name="Rectangle 19"/>
          <p:cNvSpPr/>
          <p:nvPr/>
        </p:nvSpPr>
        <p:spPr>
          <a:xfrm>
            <a:off x="5562600" y="28194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1" name="Rectangle 20"/>
          <p:cNvSpPr/>
          <p:nvPr/>
        </p:nvSpPr>
        <p:spPr>
          <a:xfrm>
            <a:off x="5562600" y="29718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800600" y="28003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0x08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60433" name="Rectangle 22"/>
          <p:cNvSpPr/>
          <p:nvPr/>
        </p:nvSpPr>
        <p:spPr>
          <a:xfrm>
            <a:off x="5562600" y="31242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4" name="Rectangle 23"/>
          <p:cNvSpPr/>
          <p:nvPr/>
        </p:nvSpPr>
        <p:spPr>
          <a:xfrm>
            <a:off x="5562600" y="32766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5" name="Rectangle 24"/>
          <p:cNvSpPr/>
          <p:nvPr/>
        </p:nvSpPr>
        <p:spPr>
          <a:xfrm>
            <a:off x="5562600" y="34290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6" name="Rectangle 25"/>
          <p:cNvSpPr/>
          <p:nvPr/>
        </p:nvSpPr>
        <p:spPr>
          <a:xfrm>
            <a:off x="5562600" y="35814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800600" y="3398838"/>
            <a:ext cx="7620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0x0C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60438" name="Rectangle 27"/>
          <p:cNvSpPr/>
          <p:nvPr/>
        </p:nvSpPr>
        <p:spPr>
          <a:xfrm>
            <a:off x="5562600" y="37338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9" name="Rectangle 28"/>
          <p:cNvSpPr/>
          <p:nvPr/>
        </p:nvSpPr>
        <p:spPr>
          <a:xfrm>
            <a:off x="5562600" y="38862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40" name="Rectangle 29"/>
          <p:cNvSpPr/>
          <p:nvPr/>
        </p:nvSpPr>
        <p:spPr>
          <a:xfrm>
            <a:off x="5562600" y="40386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41" name="Rectangle 30"/>
          <p:cNvSpPr/>
          <p:nvPr/>
        </p:nvSpPr>
        <p:spPr>
          <a:xfrm>
            <a:off x="5562600" y="41910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4800600" y="4008438"/>
            <a:ext cx="7620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0x10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60443" name="Rectangle 32"/>
          <p:cNvSpPr/>
          <p:nvPr/>
        </p:nvSpPr>
        <p:spPr>
          <a:xfrm>
            <a:off x="5562600" y="43434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44" name="Rectangle 33"/>
          <p:cNvSpPr/>
          <p:nvPr/>
        </p:nvSpPr>
        <p:spPr>
          <a:xfrm>
            <a:off x="5562600" y="44958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45" name="Rectangle 34"/>
          <p:cNvSpPr/>
          <p:nvPr/>
        </p:nvSpPr>
        <p:spPr>
          <a:xfrm>
            <a:off x="5562600" y="46482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46" name="Rectangle 35"/>
          <p:cNvSpPr/>
          <p:nvPr/>
        </p:nvSpPr>
        <p:spPr>
          <a:xfrm>
            <a:off x="5562600" y="48006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800600" y="46291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0x14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43600" y="1554163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c[0].c1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62600" y="1752600"/>
            <a:ext cx="381000" cy="152400"/>
          </a:xfrm>
          <a:prstGeom prst="rect">
            <a:avLst/>
          </a:prstGeom>
          <a:solidFill>
            <a:srgbClr val="FF9797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2"/>
          <p:cNvGrpSpPr/>
          <p:nvPr/>
        </p:nvGrpSpPr>
        <p:grpSpPr>
          <a:xfrm>
            <a:off x="5562600" y="1905000"/>
            <a:ext cx="381000" cy="457200"/>
            <a:chOff x="5562600" y="1905000"/>
            <a:chExt cx="381000" cy="457200"/>
          </a:xfrm>
        </p:grpSpPr>
        <p:sp>
          <p:nvSpPr>
            <p:cNvPr id="60465" name="Rectangle 59"/>
            <p:cNvSpPr/>
            <p:nvPr/>
          </p:nvSpPr>
          <p:spPr>
            <a:xfrm>
              <a:off x="5562600" y="19050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66" name="Rectangle 60"/>
            <p:cNvSpPr/>
            <p:nvPr/>
          </p:nvSpPr>
          <p:spPr>
            <a:xfrm>
              <a:off x="5562600" y="20574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67" name="Rectangle 61"/>
            <p:cNvSpPr/>
            <p:nvPr/>
          </p:nvSpPr>
          <p:spPr>
            <a:xfrm>
              <a:off x="5562600" y="22098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943600" y="1733550"/>
            <a:ext cx="19812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c[0].a[0]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43600" y="2160588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c[0].c2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562600" y="2362200"/>
            <a:ext cx="381000" cy="152400"/>
          </a:xfrm>
          <a:prstGeom prst="rect">
            <a:avLst/>
          </a:prstGeom>
          <a:solidFill>
            <a:srgbClr val="FF9797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943600" y="2362200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c[1].c1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562600" y="2514600"/>
            <a:ext cx="381000" cy="152400"/>
          </a:xfrm>
          <a:prstGeom prst="rect">
            <a:avLst/>
          </a:prstGeom>
          <a:solidFill>
            <a:srgbClr val="FF9797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68"/>
          <p:cNvGrpSpPr/>
          <p:nvPr/>
        </p:nvGrpSpPr>
        <p:grpSpPr>
          <a:xfrm>
            <a:off x="5562600" y="2667000"/>
            <a:ext cx="381000" cy="457200"/>
            <a:chOff x="5562600" y="1905000"/>
            <a:chExt cx="381000" cy="457200"/>
          </a:xfrm>
        </p:grpSpPr>
        <p:sp>
          <p:nvSpPr>
            <p:cNvPr id="60462" name="Rectangle 69"/>
            <p:cNvSpPr/>
            <p:nvPr/>
          </p:nvSpPr>
          <p:spPr>
            <a:xfrm>
              <a:off x="5562600" y="19050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63" name="Rectangle 70"/>
            <p:cNvSpPr/>
            <p:nvPr/>
          </p:nvSpPr>
          <p:spPr>
            <a:xfrm>
              <a:off x="5562600" y="20574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64" name="Rectangle 71"/>
            <p:cNvSpPr/>
            <p:nvPr/>
          </p:nvSpPr>
          <p:spPr>
            <a:xfrm>
              <a:off x="5562600" y="22098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943600" y="2541588"/>
            <a:ext cx="19812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c[1].a[0]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943600" y="2982913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c[1].c2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62600" y="3124200"/>
            <a:ext cx="381000" cy="152400"/>
          </a:xfrm>
          <a:prstGeom prst="rect">
            <a:avLst/>
          </a:prstGeom>
          <a:solidFill>
            <a:srgbClr val="FF9797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86400" y="1752600"/>
            <a:ext cx="533400" cy="762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486400" y="2514600"/>
            <a:ext cx="533400" cy="762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64" grpId="0"/>
      <p:bldP spid="65" grpId="0"/>
      <p:bldP spid="66" grpId="0" animBg="1"/>
      <p:bldP spid="67" grpId="0"/>
      <p:bldP spid="68" grpId="0" animBg="1"/>
      <p:bldP spid="73" grpId="0"/>
      <p:bldP spid="74" grpId="0"/>
      <p:bldP spid="75" grpId="0" animBg="1"/>
      <p:bldP spid="77" grpId="0" animBg="1"/>
      <p:bldP spid="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Array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38862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struct ccc {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    char c1;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9900CC"/>
                </a:solidFill>
                <a:latin typeface="Courier New" panose="02070309020205020404" charset="0"/>
                <a:ea typeface="宋体" panose="02010600030101010101" pitchFamily="2" charset="-122"/>
              </a:rPr>
              <a:t>    short a[3];</a:t>
            </a:r>
            <a:endParaRPr lang="en-US" altLang="zh-CN" sz="2000" b="1" dirty="0">
              <a:solidFill>
                <a:srgbClr val="9900CC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    char c2;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struct sss s[2];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2469" name="Rectangle 7"/>
          <p:cNvSpPr/>
          <p:nvPr/>
        </p:nvSpPr>
        <p:spPr>
          <a:xfrm>
            <a:off x="5562600" y="17526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0" name="Rectangle 8"/>
          <p:cNvSpPr/>
          <p:nvPr/>
        </p:nvSpPr>
        <p:spPr>
          <a:xfrm>
            <a:off x="5562600" y="19050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1" name="Rectangle 9"/>
          <p:cNvSpPr/>
          <p:nvPr/>
        </p:nvSpPr>
        <p:spPr>
          <a:xfrm>
            <a:off x="5562600" y="20574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2" name="Rectangle 10"/>
          <p:cNvSpPr/>
          <p:nvPr/>
        </p:nvSpPr>
        <p:spPr>
          <a:xfrm>
            <a:off x="5562600" y="22098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3" name="Rectangle 11"/>
          <p:cNvSpPr/>
          <p:nvPr/>
        </p:nvSpPr>
        <p:spPr>
          <a:xfrm>
            <a:off x="5562600" y="23622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4" name="Rectangle 12"/>
          <p:cNvSpPr/>
          <p:nvPr/>
        </p:nvSpPr>
        <p:spPr>
          <a:xfrm>
            <a:off x="5562600" y="25146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5" name="Rectangle 13"/>
          <p:cNvSpPr/>
          <p:nvPr/>
        </p:nvSpPr>
        <p:spPr>
          <a:xfrm>
            <a:off x="5562600" y="26670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6" name="Rectangle 14"/>
          <p:cNvSpPr/>
          <p:nvPr/>
        </p:nvSpPr>
        <p:spPr>
          <a:xfrm>
            <a:off x="5562600" y="28194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800600" y="15811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0x00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800600" y="21907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0x04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62479" name="Rectangle 17"/>
          <p:cNvSpPr/>
          <p:nvPr/>
        </p:nvSpPr>
        <p:spPr>
          <a:xfrm>
            <a:off x="5562600" y="29718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80" name="Rectangle 18"/>
          <p:cNvSpPr/>
          <p:nvPr/>
        </p:nvSpPr>
        <p:spPr>
          <a:xfrm>
            <a:off x="5562600" y="31242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800600" y="28003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0x08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62482" name="Rectangle 22"/>
          <p:cNvSpPr/>
          <p:nvPr/>
        </p:nvSpPr>
        <p:spPr>
          <a:xfrm>
            <a:off x="5562600" y="32766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83" name="Rectangle 23"/>
          <p:cNvSpPr/>
          <p:nvPr/>
        </p:nvSpPr>
        <p:spPr>
          <a:xfrm>
            <a:off x="5562600" y="34290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84" name="Rectangle 24"/>
          <p:cNvSpPr/>
          <p:nvPr/>
        </p:nvSpPr>
        <p:spPr>
          <a:xfrm>
            <a:off x="5562600" y="35814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85" name="Rectangle 25"/>
          <p:cNvSpPr/>
          <p:nvPr/>
        </p:nvSpPr>
        <p:spPr>
          <a:xfrm>
            <a:off x="5562600" y="37338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800600" y="3398838"/>
            <a:ext cx="7620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0x0C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62487" name="Rectangle 27"/>
          <p:cNvSpPr/>
          <p:nvPr/>
        </p:nvSpPr>
        <p:spPr>
          <a:xfrm>
            <a:off x="5562600" y="38862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88" name="Rectangle 28"/>
          <p:cNvSpPr/>
          <p:nvPr/>
        </p:nvSpPr>
        <p:spPr>
          <a:xfrm>
            <a:off x="5562600" y="40386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89" name="Rectangle 29"/>
          <p:cNvSpPr/>
          <p:nvPr/>
        </p:nvSpPr>
        <p:spPr>
          <a:xfrm>
            <a:off x="5562600" y="41910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0" name="Rectangle 30"/>
          <p:cNvSpPr/>
          <p:nvPr/>
        </p:nvSpPr>
        <p:spPr>
          <a:xfrm>
            <a:off x="5562600" y="43434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4800600" y="4008438"/>
            <a:ext cx="7620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0x10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62492" name="Rectangle 32"/>
          <p:cNvSpPr/>
          <p:nvPr/>
        </p:nvSpPr>
        <p:spPr>
          <a:xfrm>
            <a:off x="5562600" y="44958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3" name="Rectangle 33"/>
          <p:cNvSpPr/>
          <p:nvPr/>
        </p:nvSpPr>
        <p:spPr>
          <a:xfrm>
            <a:off x="5562600" y="46482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4" name="Rectangle 34"/>
          <p:cNvSpPr/>
          <p:nvPr/>
        </p:nvSpPr>
        <p:spPr>
          <a:xfrm>
            <a:off x="5562600" y="48006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5" name="Rectangle 35"/>
          <p:cNvSpPr/>
          <p:nvPr/>
        </p:nvSpPr>
        <p:spPr>
          <a:xfrm>
            <a:off x="5562600" y="4953000"/>
            <a:ext cx="381000" cy="152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800600" y="46291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0x14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43600" y="1554163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s[0].c1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62600" y="1752600"/>
            <a:ext cx="381000" cy="152400"/>
          </a:xfrm>
          <a:prstGeom prst="rect">
            <a:avLst/>
          </a:prstGeom>
          <a:solidFill>
            <a:srgbClr val="FF9797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43600" y="2789238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s[0].c2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562600" y="2971800"/>
            <a:ext cx="381000" cy="152400"/>
          </a:xfrm>
          <a:prstGeom prst="rect">
            <a:avLst/>
          </a:prstGeom>
          <a:solidFill>
            <a:srgbClr val="FF9797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43600" y="1858963"/>
            <a:ext cx="1752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s[0].a[0]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562600" y="2057400"/>
            <a:ext cx="381000" cy="914400"/>
            <a:chOff x="5562600" y="1905000"/>
            <a:chExt cx="381000" cy="914400"/>
          </a:xfrm>
        </p:grpSpPr>
        <p:grpSp>
          <p:nvGrpSpPr>
            <p:cNvPr id="62520" name="Group 56"/>
            <p:cNvGrpSpPr/>
            <p:nvPr/>
          </p:nvGrpSpPr>
          <p:grpSpPr>
            <a:xfrm>
              <a:off x="5562600" y="1905000"/>
              <a:ext cx="381000" cy="304800"/>
              <a:chOff x="5562600" y="1524000"/>
              <a:chExt cx="381000" cy="304800"/>
            </a:xfrm>
          </p:grpSpPr>
          <p:sp>
            <p:nvSpPr>
              <p:cNvPr id="62527" name="Rectangle 57"/>
              <p:cNvSpPr/>
              <p:nvPr/>
            </p:nvSpPr>
            <p:spPr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28" name="Rectangle 58"/>
              <p:cNvSpPr/>
              <p:nvPr/>
            </p:nvSpPr>
            <p:spPr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521" name="Group 62"/>
            <p:cNvGrpSpPr/>
            <p:nvPr/>
          </p:nvGrpSpPr>
          <p:grpSpPr>
            <a:xfrm>
              <a:off x="5562600" y="2209800"/>
              <a:ext cx="381000" cy="304800"/>
              <a:chOff x="5562600" y="1524000"/>
              <a:chExt cx="381000" cy="304800"/>
            </a:xfrm>
          </p:grpSpPr>
          <p:sp>
            <p:nvSpPr>
              <p:cNvPr id="62525" name="Rectangle 68"/>
              <p:cNvSpPr/>
              <p:nvPr/>
            </p:nvSpPr>
            <p:spPr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26" name="Rectangle 75"/>
              <p:cNvSpPr/>
              <p:nvPr/>
            </p:nvSpPr>
            <p:spPr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522" name="Group 76"/>
            <p:cNvGrpSpPr/>
            <p:nvPr/>
          </p:nvGrpSpPr>
          <p:grpSpPr>
            <a:xfrm>
              <a:off x="5562600" y="2514600"/>
              <a:ext cx="381000" cy="304800"/>
              <a:chOff x="5562600" y="1524000"/>
              <a:chExt cx="381000" cy="304800"/>
            </a:xfrm>
          </p:grpSpPr>
          <p:sp>
            <p:nvSpPr>
              <p:cNvPr id="62523" name="Rectangle 77"/>
              <p:cNvSpPr/>
              <p:nvPr/>
            </p:nvSpPr>
            <p:spPr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24" name="Rectangle 78"/>
              <p:cNvSpPr/>
              <p:nvPr/>
            </p:nvSpPr>
            <p:spPr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5943600" y="3074988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s[1].c1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62600" y="3276600"/>
            <a:ext cx="381000" cy="152400"/>
          </a:xfrm>
          <a:prstGeom prst="rect">
            <a:avLst/>
          </a:prstGeom>
          <a:solidFill>
            <a:srgbClr val="FF9797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43600" y="43100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s[1].c2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562600" y="4495800"/>
            <a:ext cx="381000" cy="152400"/>
          </a:xfrm>
          <a:prstGeom prst="rect">
            <a:avLst/>
          </a:prstGeom>
          <a:solidFill>
            <a:srgbClr val="FF9797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43600" y="3379788"/>
            <a:ext cx="1752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s[1].a[0]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grpSp>
        <p:nvGrpSpPr>
          <p:cNvPr id="6" name="Group 85"/>
          <p:cNvGrpSpPr/>
          <p:nvPr/>
        </p:nvGrpSpPr>
        <p:grpSpPr>
          <a:xfrm>
            <a:off x="5562600" y="3581400"/>
            <a:ext cx="381000" cy="914400"/>
            <a:chOff x="5562600" y="1905000"/>
            <a:chExt cx="381000" cy="914400"/>
          </a:xfrm>
        </p:grpSpPr>
        <p:grpSp>
          <p:nvGrpSpPr>
            <p:cNvPr id="62511" name="Group 56"/>
            <p:cNvGrpSpPr/>
            <p:nvPr/>
          </p:nvGrpSpPr>
          <p:grpSpPr>
            <a:xfrm>
              <a:off x="5562600" y="1905000"/>
              <a:ext cx="381000" cy="304800"/>
              <a:chOff x="5562600" y="1524000"/>
              <a:chExt cx="381000" cy="304800"/>
            </a:xfrm>
          </p:grpSpPr>
          <p:sp>
            <p:nvSpPr>
              <p:cNvPr id="62518" name="Rectangle 93"/>
              <p:cNvSpPr/>
              <p:nvPr/>
            </p:nvSpPr>
            <p:spPr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19" name="Rectangle 94"/>
              <p:cNvSpPr/>
              <p:nvPr/>
            </p:nvSpPr>
            <p:spPr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512" name="Group 62"/>
            <p:cNvGrpSpPr/>
            <p:nvPr/>
          </p:nvGrpSpPr>
          <p:grpSpPr>
            <a:xfrm>
              <a:off x="5562600" y="2209800"/>
              <a:ext cx="381000" cy="304800"/>
              <a:chOff x="5562600" y="1524000"/>
              <a:chExt cx="381000" cy="304800"/>
            </a:xfrm>
          </p:grpSpPr>
          <p:sp>
            <p:nvSpPr>
              <p:cNvPr id="62516" name="Rectangle 91"/>
              <p:cNvSpPr/>
              <p:nvPr/>
            </p:nvSpPr>
            <p:spPr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17" name="Rectangle 92"/>
              <p:cNvSpPr/>
              <p:nvPr/>
            </p:nvSpPr>
            <p:spPr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513" name="Group 76"/>
            <p:cNvGrpSpPr/>
            <p:nvPr/>
          </p:nvGrpSpPr>
          <p:grpSpPr>
            <a:xfrm>
              <a:off x="5562600" y="2514600"/>
              <a:ext cx="381000" cy="304800"/>
              <a:chOff x="5562600" y="1524000"/>
              <a:chExt cx="381000" cy="304800"/>
            </a:xfrm>
          </p:grpSpPr>
          <p:sp>
            <p:nvSpPr>
              <p:cNvPr id="62514" name="Rectangle 89"/>
              <p:cNvSpPr/>
              <p:nvPr/>
            </p:nvSpPr>
            <p:spPr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15" name="Rectangle 90"/>
              <p:cNvSpPr/>
              <p:nvPr/>
            </p:nvSpPr>
            <p:spPr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6" name="Rectangle 95"/>
          <p:cNvSpPr/>
          <p:nvPr/>
        </p:nvSpPr>
        <p:spPr>
          <a:xfrm>
            <a:off x="5486400" y="1752600"/>
            <a:ext cx="533400" cy="1524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86400" y="3276600"/>
            <a:ext cx="533400" cy="1524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65" grpId="0"/>
      <p:bldP spid="66" grpId="0" animBg="1"/>
      <p:bldP spid="56" grpId="0"/>
      <p:bldP spid="81" grpId="0"/>
      <p:bldP spid="82" grpId="0" animBg="1"/>
      <p:bldP spid="83" grpId="0"/>
      <p:bldP spid="84" grpId="0" animBg="1"/>
      <p:bldP spid="85" grpId="0"/>
      <p:bldP spid="96" grpId="0" animBg="1"/>
      <p:bldP spid="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Structures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Group objects(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类型可以不同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into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single object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struct rect {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long llx;   /* X coordinate of lower-left corner */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long lly;   /* Y coordinate of lower-left corner */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unsigned long width;  /* Width (in pixels) */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unsigned long height; /* Height (in pixels) */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unsigned long color; /* Coding of color */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};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Array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6451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38862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struct iii {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    char c1;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    int a[3];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    char c2;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struct iii i[2];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grpSp>
        <p:nvGrpSpPr>
          <p:cNvPr id="64517" name="Group 6"/>
          <p:cNvGrpSpPr/>
          <p:nvPr/>
        </p:nvGrpSpPr>
        <p:grpSpPr>
          <a:xfrm>
            <a:off x="4800600" y="1581150"/>
            <a:ext cx="1143000" cy="3829050"/>
            <a:chOff x="4800600" y="1352788"/>
            <a:chExt cx="1143000" cy="3828812"/>
          </a:xfrm>
        </p:grpSpPr>
        <p:sp>
          <p:nvSpPr>
            <p:cNvPr id="64541" name="Rectangle 7"/>
            <p:cNvSpPr/>
            <p:nvPr/>
          </p:nvSpPr>
          <p:spPr>
            <a:xfrm>
              <a:off x="5562600" y="15240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2" name="Rectangle 8"/>
            <p:cNvSpPr/>
            <p:nvPr/>
          </p:nvSpPr>
          <p:spPr>
            <a:xfrm>
              <a:off x="5562600" y="16764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3" name="Rectangle 9"/>
            <p:cNvSpPr/>
            <p:nvPr/>
          </p:nvSpPr>
          <p:spPr>
            <a:xfrm>
              <a:off x="5562600" y="18288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4" name="Rectangle 10"/>
            <p:cNvSpPr/>
            <p:nvPr/>
          </p:nvSpPr>
          <p:spPr>
            <a:xfrm>
              <a:off x="5562600" y="19812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5" name="Rectangle 11"/>
            <p:cNvSpPr/>
            <p:nvPr/>
          </p:nvSpPr>
          <p:spPr>
            <a:xfrm>
              <a:off x="5562600" y="21336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6" name="Rectangle 12"/>
            <p:cNvSpPr/>
            <p:nvPr/>
          </p:nvSpPr>
          <p:spPr>
            <a:xfrm>
              <a:off x="5562600" y="22860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7" name="Rectangle 13"/>
            <p:cNvSpPr/>
            <p:nvPr/>
          </p:nvSpPr>
          <p:spPr>
            <a:xfrm>
              <a:off x="5562600" y="24384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8" name="Rectangle 14"/>
            <p:cNvSpPr/>
            <p:nvPr/>
          </p:nvSpPr>
          <p:spPr>
            <a:xfrm>
              <a:off x="5562600" y="25908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1352788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0x00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00600" y="1962350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0x04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64551" name="Rectangle 17"/>
            <p:cNvSpPr/>
            <p:nvPr/>
          </p:nvSpPr>
          <p:spPr>
            <a:xfrm>
              <a:off x="5562600" y="27432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52" name="Rectangle 18"/>
            <p:cNvSpPr/>
            <p:nvPr/>
          </p:nvSpPr>
          <p:spPr>
            <a:xfrm>
              <a:off x="5562600" y="28956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53" name="Rectangle 19"/>
            <p:cNvSpPr/>
            <p:nvPr/>
          </p:nvSpPr>
          <p:spPr>
            <a:xfrm>
              <a:off x="5562600" y="30480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54" name="Rectangle 20"/>
            <p:cNvSpPr/>
            <p:nvPr/>
          </p:nvSpPr>
          <p:spPr>
            <a:xfrm>
              <a:off x="5562600" y="32004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00600" y="2571912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0x08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64556" name="Rectangle 22"/>
            <p:cNvSpPr/>
            <p:nvPr/>
          </p:nvSpPr>
          <p:spPr>
            <a:xfrm>
              <a:off x="5562600" y="33528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57" name="Rectangle 23"/>
            <p:cNvSpPr/>
            <p:nvPr/>
          </p:nvSpPr>
          <p:spPr>
            <a:xfrm>
              <a:off x="5562600" y="35052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58" name="Rectangle 24"/>
            <p:cNvSpPr/>
            <p:nvPr/>
          </p:nvSpPr>
          <p:spPr>
            <a:xfrm>
              <a:off x="5562600" y="36576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59" name="Rectangle 25"/>
            <p:cNvSpPr/>
            <p:nvPr/>
          </p:nvSpPr>
          <p:spPr>
            <a:xfrm>
              <a:off x="5562600" y="38100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0600" y="3170363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0x0C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64561" name="Rectangle 27"/>
            <p:cNvSpPr/>
            <p:nvPr/>
          </p:nvSpPr>
          <p:spPr>
            <a:xfrm>
              <a:off x="5562600" y="39624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62" name="Rectangle 28"/>
            <p:cNvSpPr/>
            <p:nvPr/>
          </p:nvSpPr>
          <p:spPr>
            <a:xfrm>
              <a:off x="5562600" y="41148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63" name="Rectangle 29"/>
            <p:cNvSpPr/>
            <p:nvPr/>
          </p:nvSpPr>
          <p:spPr>
            <a:xfrm>
              <a:off x="5562600" y="42672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64" name="Rectangle 30"/>
            <p:cNvSpPr/>
            <p:nvPr/>
          </p:nvSpPr>
          <p:spPr>
            <a:xfrm>
              <a:off x="5562600" y="44196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0600" y="3779925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0x10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64566" name="Rectangle 32"/>
            <p:cNvSpPr/>
            <p:nvPr/>
          </p:nvSpPr>
          <p:spPr>
            <a:xfrm>
              <a:off x="5562600" y="45720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67" name="Rectangle 33"/>
            <p:cNvSpPr/>
            <p:nvPr/>
          </p:nvSpPr>
          <p:spPr>
            <a:xfrm>
              <a:off x="5562600" y="47244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68" name="Rectangle 34"/>
            <p:cNvSpPr/>
            <p:nvPr/>
          </p:nvSpPr>
          <p:spPr>
            <a:xfrm>
              <a:off x="5562600" y="48768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69" name="Rectangle 35"/>
            <p:cNvSpPr/>
            <p:nvPr/>
          </p:nvSpPr>
          <p:spPr>
            <a:xfrm>
              <a:off x="5562600" y="50292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00600" y="4400599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0x14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943600" y="1554163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[0].c1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62600" y="1752600"/>
            <a:ext cx="381000" cy="152400"/>
          </a:xfrm>
          <a:prstGeom prst="rect">
            <a:avLst/>
          </a:prstGeom>
          <a:solidFill>
            <a:srgbClr val="FF9797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43600" y="4022725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[0].c2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943600" y="21764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[0].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a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43600" y="4659313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[1].c1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562600" y="4800600"/>
            <a:ext cx="381000" cy="152400"/>
          </a:xfrm>
          <a:prstGeom prst="rect">
            <a:avLst/>
          </a:prstGeom>
          <a:solidFill>
            <a:srgbClr val="FF9797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486400" y="1752600"/>
            <a:ext cx="533400" cy="3048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0" name="Group 97"/>
          <p:cNvGrpSpPr/>
          <p:nvPr/>
        </p:nvGrpSpPr>
        <p:grpSpPr>
          <a:xfrm>
            <a:off x="5562600" y="2667000"/>
            <a:ext cx="381000" cy="1828800"/>
            <a:chOff x="5562600" y="2362200"/>
            <a:chExt cx="381000" cy="1828800"/>
          </a:xfrm>
        </p:grpSpPr>
        <p:grpSp>
          <p:nvGrpSpPr>
            <p:cNvPr id="64526" name="Group 67"/>
            <p:cNvGrpSpPr/>
            <p:nvPr/>
          </p:nvGrpSpPr>
          <p:grpSpPr>
            <a:xfrm>
              <a:off x="5562600" y="2362200"/>
              <a:ext cx="381000" cy="609600"/>
              <a:chOff x="5562600" y="2133600"/>
              <a:chExt cx="381000" cy="609600"/>
            </a:xfrm>
          </p:grpSpPr>
          <p:sp>
            <p:nvSpPr>
              <p:cNvPr id="64537" name="Rectangle 69"/>
              <p:cNvSpPr/>
              <p:nvPr/>
            </p:nvSpPr>
            <p:spPr>
              <a:xfrm>
                <a:off x="5562600" y="21336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38" name="Rectangle 70"/>
              <p:cNvSpPr/>
              <p:nvPr/>
            </p:nvSpPr>
            <p:spPr>
              <a:xfrm>
                <a:off x="5562600" y="22860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39" name="Rectangle 71"/>
              <p:cNvSpPr/>
              <p:nvPr/>
            </p:nvSpPr>
            <p:spPr>
              <a:xfrm>
                <a:off x="5562600" y="24384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40" name="Rectangle 72"/>
              <p:cNvSpPr/>
              <p:nvPr/>
            </p:nvSpPr>
            <p:spPr>
              <a:xfrm>
                <a:off x="5562600" y="25908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4527" name="Group 73"/>
            <p:cNvGrpSpPr/>
            <p:nvPr/>
          </p:nvGrpSpPr>
          <p:grpSpPr>
            <a:xfrm>
              <a:off x="5562600" y="2971800"/>
              <a:ext cx="381000" cy="609600"/>
              <a:chOff x="5562600" y="2133600"/>
              <a:chExt cx="381000" cy="609600"/>
            </a:xfrm>
          </p:grpSpPr>
          <p:sp>
            <p:nvSpPr>
              <p:cNvPr id="64533" name="Rectangle 74"/>
              <p:cNvSpPr/>
              <p:nvPr/>
            </p:nvSpPr>
            <p:spPr>
              <a:xfrm>
                <a:off x="5562600" y="21336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34" name="Rectangle 76"/>
              <p:cNvSpPr/>
              <p:nvPr/>
            </p:nvSpPr>
            <p:spPr>
              <a:xfrm>
                <a:off x="5562600" y="22860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35" name="Rectangle 79"/>
              <p:cNvSpPr/>
              <p:nvPr/>
            </p:nvSpPr>
            <p:spPr>
              <a:xfrm>
                <a:off x="5562600" y="24384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36" name="Rectangle 85"/>
              <p:cNvSpPr/>
              <p:nvPr/>
            </p:nvSpPr>
            <p:spPr>
              <a:xfrm>
                <a:off x="5562600" y="25908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4528" name="Group 86"/>
            <p:cNvGrpSpPr/>
            <p:nvPr/>
          </p:nvGrpSpPr>
          <p:grpSpPr>
            <a:xfrm>
              <a:off x="5562600" y="3581400"/>
              <a:ext cx="381000" cy="609600"/>
              <a:chOff x="5562600" y="2133600"/>
              <a:chExt cx="381000" cy="609600"/>
            </a:xfrm>
          </p:grpSpPr>
          <p:sp>
            <p:nvSpPr>
              <p:cNvPr id="64529" name="Rectangle 87"/>
              <p:cNvSpPr/>
              <p:nvPr/>
            </p:nvSpPr>
            <p:spPr>
              <a:xfrm>
                <a:off x="5562600" y="21336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30" name="Rectangle 88"/>
              <p:cNvSpPr/>
              <p:nvPr/>
            </p:nvSpPr>
            <p:spPr>
              <a:xfrm>
                <a:off x="5562600" y="22860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31" name="Rectangle 95"/>
              <p:cNvSpPr/>
              <p:nvPr/>
            </p:nvSpPr>
            <p:spPr>
              <a:xfrm>
                <a:off x="5562600" y="24384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32" name="Rectangle 96"/>
              <p:cNvSpPr/>
              <p:nvPr/>
            </p:nvSpPr>
            <p:spPr>
              <a:xfrm>
                <a:off x="5562600" y="25908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buNone/>
                </a:pPr>
                <a:endParaRPr lang="zh-CN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65" grpId="0"/>
      <p:bldP spid="67" grpId="0"/>
      <p:bldP spid="99" grpId="0"/>
      <p:bldP spid="100" grpId="0" animBg="1"/>
      <p:bldP spid="10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Array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6656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38862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struct iii {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    char c1;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    long a[2];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    char c2;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struct iii i[2];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grpSp>
        <p:nvGrpSpPr>
          <p:cNvPr id="66565" name="Group 6"/>
          <p:cNvGrpSpPr/>
          <p:nvPr/>
        </p:nvGrpSpPr>
        <p:grpSpPr>
          <a:xfrm>
            <a:off x="4800600" y="1581150"/>
            <a:ext cx="1143000" cy="3829050"/>
            <a:chOff x="4800600" y="1352788"/>
            <a:chExt cx="1143000" cy="3828812"/>
          </a:xfrm>
        </p:grpSpPr>
        <p:sp>
          <p:nvSpPr>
            <p:cNvPr id="66598" name="Rectangle 7"/>
            <p:cNvSpPr/>
            <p:nvPr/>
          </p:nvSpPr>
          <p:spPr>
            <a:xfrm>
              <a:off x="5562600" y="1524000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99" name="Rectangle 8"/>
            <p:cNvSpPr/>
            <p:nvPr/>
          </p:nvSpPr>
          <p:spPr>
            <a:xfrm>
              <a:off x="5562600" y="1676400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00" name="Rectangle 9"/>
            <p:cNvSpPr/>
            <p:nvPr/>
          </p:nvSpPr>
          <p:spPr>
            <a:xfrm>
              <a:off x="5562600" y="1828800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01" name="Rectangle 10"/>
            <p:cNvSpPr/>
            <p:nvPr/>
          </p:nvSpPr>
          <p:spPr>
            <a:xfrm>
              <a:off x="5562600" y="1981200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02" name="Rectangle 11"/>
            <p:cNvSpPr/>
            <p:nvPr/>
          </p:nvSpPr>
          <p:spPr>
            <a:xfrm>
              <a:off x="5562600" y="2133600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03" name="Rectangle 12"/>
            <p:cNvSpPr/>
            <p:nvPr/>
          </p:nvSpPr>
          <p:spPr>
            <a:xfrm>
              <a:off x="5562600" y="2286000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04" name="Rectangle 13"/>
            <p:cNvSpPr/>
            <p:nvPr/>
          </p:nvSpPr>
          <p:spPr>
            <a:xfrm>
              <a:off x="5562600" y="2438399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05" name="Rectangle 14"/>
            <p:cNvSpPr/>
            <p:nvPr/>
          </p:nvSpPr>
          <p:spPr>
            <a:xfrm>
              <a:off x="5562600" y="2590800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1352788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0x00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00600" y="1962350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0x04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66608" name="Rectangle 17"/>
            <p:cNvSpPr/>
            <p:nvPr/>
          </p:nvSpPr>
          <p:spPr>
            <a:xfrm>
              <a:off x="5562600" y="2743199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09" name="Rectangle 18"/>
            <p:cNvSpPr/>
            <p:nvPr/>
          </p:nvSpPr>
          <p:spPr>
            <a:xfrm>
              <a:off x="5562600" y="2895600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10" name="Rectangle 19"/>
            <p:cNvSpPr/>
            <p:nvPr/>
          </p:nvSpPr>
          <p:spPr>
            <a:xfrm>
              <a:off x="5562600" y="3047999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11" name="Rectangle 20"/>
            <p:cNvSpPr/>
            <p:nvPr/>
          </p:nvSpPr>
          <p:spPr>
            <a:xfrm>
              <a:off x="5562600" y="3200400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00600" y="2571912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0x08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66613" name="Rectangle 22"/>
            <p:cNvSpPr/>
            <p:nvPr/>
          </p:nvSpPr>
          <p:spPr>
            <a:xfrm>
              <a:off x="5562600" y="3352799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14" name="Rectangle 23"/>
            <p:cNvSpPr/>
            <p:nvPr/>
          </p:nvSpPr>
          <p:spPr>
            <a:xfrm>
              <a:off x="5562600" y="3505199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15" name="Rectangle 24"/>
            <p:cNvSpPr/>
            <p:nvPr/>
          </p:nvSpPr>
          <p:spPr>
            <a:xfrm>
              <a:off x="5562600" y="3657598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16" name="Rectangle 25"/>
            <p:cNvSpPr/>
            <p:nvPr/>
          </p:nvSpPr>
          <p:spPr>
            <a:xfrm>
              <a:off x="5562600" y="3809999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0600" y="3170363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0x0C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66618" name="Rectangle 27"/>
            <p:cNvSpPr/>
            <p:nvPr/>
          </p:nvSpPr>
          <p:spPr>
            <a:xfrm>
              <a:off x="5562600" y="3962398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19" name="Rectangle 28"/>
            <p:cNvSpPr/>
            <p:nvPr/>
          </p:nvSpPr>
          <p:spPr>
            <a:xfrm>
              <a:off x="5562600" y="4114798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20" name="Rectangle 29"/>
            <p:cNvSpPr/>
            <p:nvPr/>
          </p:nvSpPr>
          <p:spPr>
            <a:xfrm>
              <a:off x="5562600" y="4267197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21" name="Rectangle 30"/>
            <p:cNvSpPr/>
            <p:nvPr/>
          </p:nvSpPr>
          <p:spPr>
            <a:xfrm>
              <a:off x="5562600" y="4419598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0600" y="3779925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0x10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sp>
          <p:nvSpPr>
            <p:cNvPr id="66623" name="Rectangle 32"/>
            <p:cNvSpPr/>
            <p:nvPr/>
          </p:nvSpPr>
          <p:spPr>
            <a:xfrm>
              <a:off x="5562600" y="4571997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24" name="Rectangle 33"/>
            <p:cNvSpPr/>
            <p:nvPr/>
          </p:nvSpPr>
          <p:spPr>
            <a:xfrm>
              <a:off x="5562600" y="4724398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25" name="Rectangle 34"/>
            <p:cNvSpPr/>
            <p:nvPr/>
          </p:nvSpPr>
          <p:spPr>
            <a:xfrm>
              <a:off x="5562600" y="4876797"/>
              <a:ext cx="381000" cy="15239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26" name="Rectangle 35"/>
            <p:cNvSpPr/>
            <p:nvPr/>
          </p:nvSpPr>
          <p:spPr>
            <a:xfrm>
              <a:off x="5562600" y="5029200"/>
              <a:ext cx="381000" cy="1524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00600" y="4400599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0x14</a:t>
              </a:r>
              <a:endPara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943600" y="1554163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s[0].c1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62600" y="1771650"/>
            <a:ext cx="381000" cy="114300"/>
          </a:xfrm>
          <a:prstGeom prst="rect">
            <a:avLst/>
          </a:prstGeom>
          <a:solidFill>
            <a:srgbClr val="FF9797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43600" y="4681538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562600" y="5410200"/>
            <a:ext cx="381000" cy="152400"/>
          </a:xfrm>
          <a:prstGeom prst="rect">
            <a:avLst/>
          </a:prstGeom>
          <a:solidFill>
            <a:srgbClr val="FF9797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943600" y="2832100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x[0].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a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grpSp>
        <p:nvGrpSpPr>
          <p:cNvPr id="66571" name="Group 73"/>
          <p:cNvGrpSpPr/>
          <p:nvPr/>
        </p:nvGrpSpPr>
        <p:grpSpPr>
          <a:xfrm>
            <a:off x="5562600" y="2971800"/>
            <a:ext cx="381000" cy="609600"/>
            <a:chOff x="5562600" y="2133600"/>
            <a:chExt cx="381000" cy="609600"/>
          </a:xfrm>
        </p:grpSpPr>
        <p:sp>
          <p:nvSpPr>
            <p:cNvPr id="66594" name="Rectangle 74"/>
            <p:cNvSpPr/>
            <p:nvPr/>
          </p:nvSpPr>
          <p:spPr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95" name="Rectangle 76"/>
            <p:cNvSpPr/>
            <p:nvPr/>
          </p:nvSpPr>
          <p:spPr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96" name="Rectangle 79"/>
            <p:cNvSpPr/>
            <p:nvPr/>
          </p:nvSpPr>
          <p:spPr>
            <a:xfrm>
              <a:off x="5562600" y="24384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97" name="Rectangle 85"/>
            <p:cNvSpPr/>
            <p:nvPr/>
          </p:nvSpPr>
          <p:spPr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6572" name="Group 86"/>
          <p:cNvGrpSpPr/>
          <p:nvPr/>
        </p:nvGrpSpPr>
        <p:grpSpPr>
          <a:xfrm>
            <a:off x="5562600" y="3581400"/>
            <a:ext cx="381000" cy="609600"/>
            <a:chOff x="5562600" y="2133600"/>
            <a:chExt cx="381000" cy="609600"/>
          </a:xfrm>
        </p:grpSpPr>
        <p:sp>
          <p:nvSpPr>
            <p:cNvPr id="66590" name="Rectangle 87"/>
            <p:cNvSpPr/>
            <p:nvPr/>
          </p:nvSpPr>
          <p:spPr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91" name="Rectangle 88"/>
            <p:cNvSpPr/>
            <p:nvPr/>
          </p:nvSpPr>
          <p:spPr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92" name="Rectangle 95"/>
            <p:cNvSpPr/>
            <p:nvPr/>
          </p:nvSpPr>
          <p:spPr>
            <a:xfrm>
              <a:off x="5562600" y="24384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93" name="Rectangle 96"/>
            <p:cNvSpPr/>
            <p:nvPr/>
          </p:nvSpPr>
          <p:spPr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943600" y="5192713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s[0].c2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562600" y="4800600"/>
            <a:ext cx="381000" cy="152400"/>
          </a:xfrm>
          <a:prstGeom prst="rect">
            <a:avLst/>
          </a:prstGeom>
          <a:solidFill>
            <a:srgbClr val="FF9797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486400" y="1752600"/>
            <a:ext cx="533400" cy="491013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6576" name="Group 86"/>
          <p:cNvGrpSpPr/>
          <p:nvPr/>
        </p:nvGrpSpPr>
        <p:grpSpPr>
          <a:xfrm>
            <a:off x="5562600" y="4191000"/>
            <a:ext cx="381000" cy="609600"/>
            <a:chOff x="5562600" y="2133600"/>
            <a:chExt cx="381000" cy="609600"/>
          </a:xfrm>
        </p:grpSpPr>
        <p:sp>
          <p:nvSpPr>
            <p:cNvPr id="66586" name="Rectangle 87"/>
            <p:cNvSpPr/>
            <p:nvPr/>
          </p:nvSpPr>
          <p:spPr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87" name="Rectangle 88"/>
            <p:cNvSpPr/>
            <p:nvPr/>
          </p:nvSpPr>
          <p:spPr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88" name="Rectangle 95"/>
            <p:cNvSpPr/>
            <p:nvPr/>
          </p:nvSpPr>
          <p:spPr>
            <a:xfrm>
              <a:off x="5562600" y="24384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89" name="Rectangle 96"/>
            <p:cNvSpPr/>
            <p:nvPr/>
          </p:nvSpPr>
          <p:spPr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8" name="TextBox 36"/>
          <p:cNvSpPr txBox="1"/>
          <p:nvPr/>
        </p:nvSpPr>
        <p:spPr bwMode="auto">
          <a:xfrm>
            <a:off x="4800600" y="5268913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0x18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grpSp>
        <p:nvGrpSpPr>
          <p:cNvPr id="66578" name="Group 67"/>
          <p:cNvGrpSpPr/>
          <p:nvPr/>
        </p:nvGrpSpPr>
        <p:grpSpPr>
          <a:xfrm>
            <a:off x="5562600" y="4800600"/>
            <a:ext cx="381000" cy="609600"/>
            <a:chOff x="5562600" y="2133600"/>
            <a:chExt cx="381000" cy="609600"/>
          </a:xfrm>
        </p:grpSpPr>
        <p:sp>
          <p:nvSpPr>
            <p:cNvPr id="66582" name="Rectangle 69"/>
            <p:cNvSpPr/>
            <p:nvPr/>
          </p:nvSpPr>
          <p:spPr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83" name="Rectangle 70"/>
            <p:cNvSpPr/>
            <p:nvPr/>
          </p:nvSpPr>
          <p:spPr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84" name="Rectangle 71"/>
            <p:cNvSpPr/>
            <p:nvPr/>
          </p:nvSpPr>
          <p:spPr>
            <a:xfrm>
              <a:off x="5562600" y="24384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85" name="Rectangle 72"/>
            <p:cNvSpPr/>
            <p:nvPr/>
          </p:nvSpPr>
          <p:spPr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endPara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9" name="Group 67"/>
          <p:cNvGrpSpPr/>
          <p:nvPr/>
        </p:nvGrpSpPr>
        <p:grpSpPr bwMode="auto">
          <a:xfrm>
            <a:off x="5562600" y="5573713"/>
            <a:ext cx="381000" cy="609600"/>
            <a:chOff x="5562600" y="2133600"/>
            <a:chExt cx="381000" cy="609600"/>
          </a:xfrm>
          <a:solidFill>
            <a:schemeClr val="bg1"/>
          </a:solidFill>
        </p:grpSpPr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grpFill/>
            <a:ln w="28575" algn="ctr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grpFill/>
            <a:ln w="28575" algn="ctr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grpFill/>
            <a:ln w="28575" algn="ctr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grpFill/>
            <a:ln w="28575" algn="ctr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4" name="Group 67"/>
          <p:cNvGrpSpPr/>
          <p:nvPr/>
        </p:nvGrpSpPr>
        <p:grpSpPr bwMode="auto">
          <a:xfrm>
            <a:off x="5562600" y="6205486"/>
            <a:ext cx="381000" cy="609600"/>
            <a:chOff x="5562600" y="2133600"/>
            <a:chExt cx="381000" cy="609600"/>
          </a:xfrm>
          <a:solidFill>
            <a:schemeClr val="bg1"/>
          </a:solidFill>
        </p:grpSpPr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grpFill/>
            <a:ln w="28575" algn="ctr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grpFill/>
            <a:ln w="28575" algn="ctr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grpFill/>
            <a:ln w="28575" algn="ctr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9" name="TextBox 98"/>
          <p:cNvSpPr txBox="1"/>
          <p:nvPr/>
        </p:nvSpPr>
        <p:spPr>
          <a:xfrm>
            <a:off x="5867400" y="6486525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s[1].c1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65" grpId="0"/>
      <p:bldP spid="66" grpId="0" animBg="1"/>
      <p:bldP spid="67" grpId="0"/>
      <p:bldP spid="99" grpId="0"/>
      <p:bldP spid="100" grpId="0" animBg="1"/>
      <p:bldP spid="101" grpId="0" animBg="1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Structure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object is referenced by name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b="1" dirty="0"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Courier"/>
                <a:ea typeface="宋体" panose="02010600030101010101" pitchFamily="2" charset="-122"/>
              </a:rPr>
              <a:t> struct rect r;</a:t>
            </a:r>
            <a:endParaRPr lang="en-US" altLang="zh-CN" sz="2400" b="1" dirty="0"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b="1" dirty="0"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Courier"/>
                <a:ea typeface="宋体" panose="02010600030101010101" pitchFamily="2" charset="-122"/>
              </a:rPr>
              <a:t> r.llx = r.lly = 0;</a:t>
            </a:r>
            <a:endParaRPr lang="en-US" altLang="zh-CN" sz="2400" b="1" dirty="0"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Courier"/>
                <a:ea typeface="宋体" panose="02010600030101010101" pitchFamily="2" charset="-122"/>
              </a:rPr>
              <a:t> r.color = 0xFF00FF;</a:t>
            </a:r>
            <a:endParaRPr lang="en-US" altLang="zh-CN" sz="2400" b="1" dirty="0"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Courier"/>
                <a:ea typeface="宋体" panose="02010600030101010101" pitchFamily="2" charset="-122"/>
              </a:rPr>
              <a:t> r.width = 10;</a:t>
            </a:r>
            <a:endParaRPr lang="en-US" altLang="zh-CN" sz="2400" b="1" dirty="0"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Courier"/>
                <a:ea typeface="宋体" panose="02010600030101010101" pitchFamily="2" charset="-122"/>
              </a:rPr>
              <a:t> r.height = 20;</a:t>
            </a:r>
            <a:endParaRPr lang="en-US" altLang="zh-CN" b="1" dirty="0">
              <a:latin typeface="Courier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Structure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long area (struct rect *rp)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{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return (*rp).width * (*rp).height;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void rotate_left (struct rect *rp)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{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"/>
                <a:ea typeface="宋体" panose="02010600030101010101" pitchFamily="2" charset="-122"/>
              </a:rPr>
              <a:t>	/* Exchange width and height */</a:t>
            </a:r>
            <a:endParaRPr lang="en-US" altLang="zh-CN" sz="2000" b="1" dirty="0">
              <a:solidFill>
                <a:srgbClr val="0432FF"/>
              </a:solidFill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long t = rp-&gt;height;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rp-&gt;height = rp-&gt;width;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rp-&gt;width = t;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"/>
                <a:ea typeface="宋体" panose="02010600030101010101" pitchFamily="2" charset="-122"/>
              </a:rPr>
              <a:t>	/* Shift to new lower-left corner */</a:t>
            </a:r>
            <a:endParaRPr lang="en-US" altLang="zh-CN" sz="2000" b="1" dirty="0">
              <a:solidFill>
                <a:srgbClr val="0432FF"/>
              </a:solidFill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	rp-llx -= t;</a:t>
            </a:r>
            <a:endParaRPr lang="en-US" altLang="zh-CN" sz="2000" b="1" dirty="0">
              <a:latin typeface="Courier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Courier"/>
                <a:ea typeface="宋体" panose="02010600030101010101" pitchFamily="2" charset="-122"/>
              </a:rPr>
              <a:t>}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Structures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Memory layout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All the components are stored in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contiguous</a:t>
            </a:r>
            <a:r>
              <a:rPr lang="en-US" altLang="zh-CN" dirty="0">
                <a:ea typeface="宋体" panose="02010600030101010101" pitchFamily="2" charset="-122"/>
              </a:rPr>
              <a:t> region of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pointer to a structure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address of its first byte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Structure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7924800" cy="31242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charset="0"/>
                <a:ea typeface="宋体" panose="02010600030101010101" pitchFamily="2" charset="-122"/>
              </a:rPr>
              <a:t>struct rec {</a:t>
            </a:r>
            <a:endParaRPr lang="en-US" altLang="zh-CN" sz="24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charset="0"/>
                <a:ea typeface="宋体" panose="02010600030101010101" pitchFamily="2" charset="-122"/>
              </a:rPr>
              <a:t>	int i;</a:t>
            </a:r>
            <a:endParaRPr lang="en-US" altLang="zh-CN" sz="24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charset="0"/>
                <a:ea typeface="宋体" panose="02010600030101010101" pitchFamily="2" charset="-122"/>
              </a:rPr>
              <a:t>	int j;</a:t>
            </a:r>
            <a:endParaRPr lang="en-US" altLang="zh-CN" sz="24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charset="0"/>
                <a:ea typeface="宋体" panose="02010600030101010101" pitchFamily="2" charset="-122"/>
              </a:rPr>
              <a:t>	int a[2];</a:t>
            </a:r>
            <a:endParaRPr lang="en-US" altLang="zh-CN" sz="24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charset="0"/>
                <a:ea typeface="宋体" panose="02010600030101010101" pitchFamily="2" charset="-122"/>
              </a:rPr>
              <a:t>	int *p;</a:t>
            </a:r>
            <a:endParaRPr lang="en-US" altLang="zh-CN" sz="2400" b="1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charset="0"/>
                <a:ea typeface="宋体" panose="02010600030101010101" pitchFamily="2" charset="-122"/>
              </a:rPr>
              <a:t>}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*</a:t>
            </a:r>
            <a:r>
              <a:rPr lang="en-US" altLang="zh-CN" sz="2400" b="1" dirty="0">
                <a:latin typeface="Courier New" panose="02070309020205020404" charset="0"/>
                <a:ea typeface="宋体" panose="02010600030101010101" pitchFamily="2" charset="-122"/>
              </a:rPr>
              <a:t>r;</a:t>
            </a:r>
            <a:endParaRPr lang="en-US" altLang="zh-CN" sz="2400" b="1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17413" name="Rectangle 6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4" name="Rectangle 7"/>
          <p:cNvSpPr/>
          <p:nvPr/>
        </p:nvSpPr>
        <p:spPr>
          <a:xfrm>
            <a:off x="3200400" y="5410200"/>
            <a:ext cx="9144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5" name="Rectangle 8"/>
          <p:cNvSpPr/>
          <p:nvPr/>
        </p:nvSpPr>
        <p:spPr>
          <a:xfrm>
            <a:off x="4114800" y="5410200"/>
            <a:ext cx="9144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6" name="Rectangle 9"/>
          <p:cNvSpPr/>
          <p:nvPr/>
        </p:nvSpPr>
        <p:spPr>
          <a:xfrm>
            <a:off x="5029200" y="5410200"/>
            <a:ext cx="9144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7" name="Rectangle 11"/>
          <p:cNvSpPr/>
          <p:nvPr/>
        </p:nvSpPr>
        <p:spPr>
          <a:xfrm>
            <a:off x="5943600" y="5410200"/>
            <a:ext cx="18288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8" name="TextBox 12"/>
          <p:cNvSpPr txBox="1"/>
          <p:nvPr/>
        </p:nvSpPr>
        <p:spPr>
          <a:xfrm>
            <a:off x="685800" y="5405438"/>
            <a:ext cx="1371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Contents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9" name="TextBox 13"/>
          <p:cNvSpPr txBox="1"/>
          <p:nvPr/>
        </p:nvSpPr>
        <p:spPr>
          <a:xfrm>
            <a:off x="685800" y="4876800"/>
            <a:ext cx="1371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Offset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0" name="TextBox 14"/>
          <p:cNvSpPr txBox="1"/>
          <p:nvPr/>
        </p:nvSpPr>
        <p:spPr>
          <a:xfrm>
            <a:off x="21336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1" name="TextBox 15"/>
          <p:cNvSpPr txBox="1"/>
          <p:nvPr/>
        </p:nvSpPr>
        <p:spPr>
          <a:xfrm>
            <a:off x="30480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2" name="TextBox 16"/>
          <p:cNvSpPr txBox="1"/>
          <p:nvPr/>
        </p:nvSpPr>
        <p:spPr>
          <a:xfrm>
            <a:off x="39624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3" name="TextBox 17"/>
          <p:cNvSpPr txBox="1"/>
          <p:nvPr/>
        </p:nvSpPr>
        <p:spPr>
          <a:xfrm>
            <a:off x="57150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4" name="TextBox 17"/>
          <p:cNvSpPr txBox="1"/>
          <p:nvPr/>
        </p:nvSpPr>
        <p:spPr>
          <a:xfrm>
            <a:off x="75438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Structure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3048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References to structure elements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Using offsets as displacements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r-&gt;j = r-&gt;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urier New" panose="02070309020205020404" charset="0"/>
              </a:rPr>
              <a:t>Copy element r-&gt;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urier New" panose="02070309020205020404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urier New" panose="02070309020205020404" charset="0"/>
              </a:rPr>
              <a:t> to element r-&gt;j)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Courier New" panose="020703090202050204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in 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rdi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1 	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movl 	(%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rdi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), %eax 	Get r-&gt;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i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2 	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movl 	%eax,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4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rdi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) 	Store in r-&gt;j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1" name="Rectangle 6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2" name="Rectangle 7"/>
          <p:cNvSpPr/>
          <p:nvPr/>
        </p:nvSpPr>
        <p:spPr>
          <a:xfrm>
            <a:off x="3200400" y="5410200"/>
            <a:ext cx="9144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3" name="Rectangle 8"/>
          <p:cNvSpPr/>
          <p:nvPr/>
        </p:nvSpPr>
        <p:spPr>
          <a:xfrm>
            <a:off x="4114800" y="5410200"/>
            <a:ext cx="9144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4" name="Rectangle 9"/>
          <p:cNvSpPr/>
          <p:nvPr/>
        </p:nvSpPr>
        <p:spPr>
          <a:xfrm>
            <a:off x="5029200" y="5410200"/>
            <a:ext cx="9144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5" name="Rectangle 11"/>
          <p:cNvSpPr/>
          <p:nvPr/>
        </p:nvSpPr>
        <p:spPr>
          <a:xfrm>
            <a:off x="5943600" y="5410200"/>
            <a:ext cx="18288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6" name="TextBox 12"/>
          <p:cNvSpPr txBox="1"/>
          <p:nvPr/>
        </p:nvSpPr>
        <p:spPr>
          <a:xfrm>
            <a:off x="685800" y="5405438"/>
            <a:ext cx="1371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Contents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7" name="TextBox 13"/>
          <p:cNvSpPr txBox="1"/>
          <p:nvPr/>
        </p:nvSpPr>
        <p:spPr>
          <a:xfrm>
            <a:off x="685800" y="4876800"/>
            <a:ext cx="1371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Offset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8" name="TextBox 14"/>
          <p:cNvSpPr txBox="1"/>
          <p:nvPr/>
        </p:nvSpPr>
        <p:spPr>
          <a:xfrm>
            <a:off x="21336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9" name="TextBox 15"/>
          <p:cNvSpPr txBox="1"/>
          <p:nvPr/>
        </p:nvSpPr>
        <p:spPr>
          <a:xfrm>
            <a:off x="30480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0" name="TextBox 16"/>
          <p:cNvSpPr txBox="1"/>
          <p:nvPr/>
        </p:nvSpPr>
        <p:spPr>
          <a:xfrm>
            <a:off x="39624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1" name="TextBox 17"/>
          <p:cNvSpPr txBox="1"/>
          <p:nvPr/>
        </p:nvSpPr>
        <p:spPr>
          <a:xfrm>
            <a:off x="57150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2" name="TextBox 17"/>
          <p:cNvSpPr txBox="1"/>
          <p:nvPr/>
        </p:nvSpPr>
        <p:spPr>
          <a:xfrm>
            <a:off x="75438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Structure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8153400" cy="15240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  <a:buNone/>
            </a:pPr>
            <a:r>
              <a:rPr lang="en-US" altLang="zh-CN" b="1" dirty="0">
                <a:latin typeface="Courier"/>
                <a:ea typeface="宋体" panose="02010600030101010101" pitchFamily="2" charset="-122"/>
              </a:rPr>
              <a:t>&amp;(r-&gt;a[i])</a:t>
            </a:r>
            <a:endParaRPr lang="en-US" altLang="zh-CN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endParaRPr lang="en-US" altLang="zh-CN" sz="1600" b="1" i="1" dirty="0">
              <a:solidFill>
                <a:srgbClr val="000000"/>
              </a:solidFill>
              <a:latin typeface="Courier-Oblique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 in %rdi,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 in %rsi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1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leaq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8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(%rdi,%rsi,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4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</a:rPr>
              <a:t>),%rax 	# &amp;r-&gt;a[i]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endParaRPr lang="en-US" altLang="zh-CN" b="1" dirty="0">
              <a:solidFill>
                <a:srgbClr val="0000FF"/>
              </a:solidFill>
              <a:latin typeface="Courier"/>
              <a:ea typeface="宋体" panose="02010600030101010101" pitchFamily="2" charset="-122"/>
            </a:endParaRPr>
          </a:p>
        </p:txBody>
      </p:sp>
      <p:sp>
        <p:nvSpPr>
          <p:cNvPr id="21509" name="Rectangle 6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0" name="Rectangle 7"/>
          <p:cNvSpPr/>
          <p:nvPr/>
        </p:nvSpPr>
        <p:spPr>
          <a:xfrm>
            <a:off x="3200400" y="5410200"/>
            <a:ext cx="9144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1" name="Rectangle 8"/>
          <p:cNvSpPr/>
          <p:nvPr/>
        </p:nvSpPr>
        <p:spPr>
          <a:xfrm>
            <a:off x="4114800" y="5410200"/>
            <a:ext cx="9144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2" name="Rectangle 9"/>
          <p:cNvSpPr/>
          <p:nvPr/>
        </p:nvSpPr>
        <p:spPr>
          <a:xfrm>
            <a:off x="5029200" y="5410200"/>
            <a:ext cx="9144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3" name="Rectangle 11"/>
          <p:cNvSpPr/>
          <p:nvPr/>
        </p:nvSpPr>
        <p:spPr>
          <a:xfrm>
            <a:off x="5943600" y="5410200"/>
            <a:ext cx="18288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4" name="TextBox 12"/>
          <p:cNvSpPr txBox="1"/>
          <p:nvPr/>
        </p:nvSpPr>
        <p:spPr>
          <a:xfrm>
            <a:off x="685800" y="5405438"/>
            <a:ext cx="1371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Contents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5" name="TextBox 13"/>
          <p:cNvSpPr txBox="1"/>
          <p:nvPr/>
        </p:nvSpPr>
        <p:spPr>
          <a:xfrm>
            <a:off x="685800" y="4876800"/>
            <a:ext cx="1371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Offset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6" name="TextBox 14"/>
          <p:cNvSpPr txBox="1"/>
          <p:nvPr/>
        </p:nvSpPr>
        <p:spPr>
          <a:xfrm>
            <a:off x="21336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7" name="TextBox 15"/>
          <p:cNvSpPr txBox="1"/>
          <p:nvPr/>
        </p:nvSpPr>
        <p:spPr>
          <a:xfrm>
            <a:off x="30480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8" name="TextBox 16"/>
          <p:cNvSpPr txBox="1"/>
          <p:nvPr/>
        </p:nvSpPr>
        <p:spPr>
          <a:xfrm>
            <a:off x="39624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9" name="TextBox 17"/>
          <p:cNvSpPr txBox="1"/>
          <p:nvPr/>
        </p:nvSpPr>
        <p:spPr>
          <a:xfrm>
            <a:off x="57150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0" name="TextBox 17"/>
          <p:cNvSpPr txBox="1"/>
          <p:nvPr/>
        </p:nvSpPr>
        <p:spPr>
          <a:xfrm>
            <a:off x="7543800" y="48768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5221</Words>
  <Application>WPS 演示</Application>
  <PresentationFormat>全屏显示(4:3)</PresentationFormat>
  <Paragraphs>699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Comic Sans MS</vt:lpstr>
      <vt:lpstr>方正姚体</vt:lpstr>
      <vt:lpstr>Courier</vt:lpstr>
      <vt:lpstr>Courier New</vt:lpstr>
      <vt:lpstr>方正舒体</vt:lpstr>
      <vt:lpstr>Courier-Oblique</vt:lpstr>
      <vt:lpstr>微软雅黑</vt:lpstr>
      <vt:lpstr>Arial Unicode MS</vt:lpstr>
      <vt:lpstr>Courier</vt:lpstr>
      <vt:lpstr>SWAstro</vt:lpstr>
      <vt:lpstr>icfp99</vt:lpstr>
      <vt:lpstr>Heterogeneous Data Structures</vt:lpstr>
      <vt:lpstr>Outline</vt:lpstr>
      <vt:lpstr>Structures</vt:lpstr>
      <vt:lpstr>Structure</vt:lpstr>
      <vt:lpstr>Structure</vt:lpstr>
      <vt:lpstr>Structures</vt:lpstr>
      <vt:lpstr>Structure</vt:lpstr>
      <vt:lpstr>Structure</vt:lpstr>
      <vt:lpstr>Structure</vt:lpstr>
      <vt:lpstr>Structure</vt:lpstr>
      <vt:lpstr>Unions</vt:lpstr>
      <vt:lpstr>Unions</vt:lpstr>
      <vt:lpstr>Unions</vt:lpstr>
      <vt:lpstr>Unions</vt:lpstr>
      <vt:lpstr>Unions</vt:lpstr>
      <vt:lpstr>Unions</vt:lpstr>
      <vt:lpstr>Alignment</vt:lpstr>
      <vt:lpstr>Outline</vt:lpstr>
      <vt:lpstr>Alignment</vt:lpstr>
      <vt:lpstr>Alignment</vt:lpstr>
      <vt:lpstr>Alignment</vt:lpstr>
      <vt:lpstr>Alignment</vt:lpstr>
      <vt:lpstr>Alignment</vt:lpstr>
      <vt:lpstr>Simple Example</vt:lpstr>
      <vt:lpstr>Simple Example</vt:lpstr>
      <vt:lpstr>Simple Example</vt:lpstr>
      <vt:lpstr>Complex Example </vt:lpstr>
      <vt:lpstr>Array</vt:lpstr>
      <vt:lpstr>Array</vt:lpstr>
      <vt:lpstr>Array</vt:lpstr>
      <vt:lpstr>Array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509</cp:revision>
  <dcterms:created xsi:type="dcterms:W3CDTF">2000-01-15T07:54:00Z</dcterms:created>
  <dcterms:modified xsi:type="dcterms:W3CDTF">2021-12-17T11:18:18Z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8AA8C532289E4B2CA5126C454AD026CF</vt:lpwstr>
  </property>
  <property fmtid="{D5CDD505-2E9C-101B-9397-08002B2CF9AE}" pid="3" name="KSOProductBuildVer">
    <vt:lpwstr>2052-11.1.0.11115</vt:lpwstr>
  </property>
</Properties>
</file>