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1"/>
  </p:handoutMasterIdLst>
  <p:sldIdLst>
    <p:sldId id="1263" r:id="rId3"/>
    <p:sldId id="1283" r:id="rId5"/>
    <p:sldId id="1264" r:id="rId6"/>
    <p:sldId id="1265" r:id="rId7"/>
    <p:sldId id="1266" r:id="rId8"/>
    <p:sldId id="1267" r:id="rId9"/>
    <p:sldId id="1268" r:id="rId10"/>
    <p:sldId id="1269" r:id="rId11"/>
    <p:sldId id="1270" r:id="rId12"/>
    <p:sldId id="1271" r:id="rId13"/>
    <p:sldId id="1272" r:id="rId14"/>
    <p:sldId id="1273" r:id="rId15"/>
    <p:sldId id="1274" r:id="rId16"/>
    <p:sldId id="1275" r:id="rId17"/>
    <p:sldId id="1276" r:id="rId18"/>
    <p:sldId id="1277" r:id="rId19"/>
    <p:sldId id="1278" r:id="rId20"/>
    <p:sldId id="1279" r:id="rId21"/>
    <p:sldId id="1280" r:id="rId22"/>
    <p:sldId id="1281" r:id="rId23"/>
    <p:sldId id="1282" r:id="rId24"/>
    <p:sldId id="1219" r:id="rId25"/>
    <p:sldId id="1220" r:id="rId26"/>
    <p:sldId id="1221" r:id="rId27"/>
    <p:sldId id="1222" r:id="rId28"/>
    <p:sldId id="1223" r:id="rId29"/>
    <p:sldId id="1224" r:id="rId30"/>
    <p:sldId id="1225" r:id="rId31"/>
    <p:sldId id="1226" r:id="rId32"/>
    <p:sldId id="1227" r:id="rId33"/>
    <p:sldId id="1228" r:id="rId34"/>
    <p:sldId id="1229" r:id="rId35"/>
    <p:sldId id="1230" r:id="rId36"/>
    <p:sldId id="1231" r:id="rId37"/>
    <p:sldId id="1232" r:id="rId38"/>
    <p:sldId id="1233" r:id="rId39"/>
    <p:sldId id="1234" r:id="rId40"/>
    <p:sldId id="1235" r:id="rId41"/>
    <p:sldId id="1254" r:id="rId42"/>
    <p:sldId id="1256" r:id="rId43"/>
    <p:sldId id="1255" r:id="rId44"/>
    <p:sldId id="1257" r:id="rId45"/>
    <p:sldId id="1259" r:id="rId46"/>
    <p:sldId id="1258" r:id="rId47"/>
    <p:sldId id="1260" r:id="rId48"/>
    <p:sldId id="1261" r:id="rId49"/>
    <p:sldId id="1262" r:id="rId5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432FF"/>
    <a:srgbClr val="F2D174"/>
    <a:srgbClr val="FF5000"/>
    <a:srgbClr val="FF6400"/>
    <a:srgbClr val="FF5020"/>
    <a:srgbClr val="FF8020"/>
    <a:srgbClr val="FF6000"/>
    <a:srgbClr val="FF4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389"/>
    <p:restoredTop sz="50000"/>
  </p:normalViewPr>
  <p:slideViewPr>
    <p:cSldViewPr showGuides="1">
      <p:cViewPr varScale="1">
        <p:scale>
          <a:sx n="127" d="100"/>
          <a:sy n="127" d="100"/>
        </p:scale>
        <p:origin x="135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3E8A0A-78C8-4FCD-938F-E72503A4F8B0}" type="datetimeFigureOut">
              <a:rPr kumimoji="1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3BA5F3-4C36-42C8-9353-99DB66111FDF}" type="slidenum">
              <a:rPr kumimoji="1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03E579-341C-4CF7-AB51-AD8D4C74455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2457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6553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1024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6758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7373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7577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1229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9625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9830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1433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1638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CB8789-CDA5-4C85-8C40-4CEEF10E04D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024F5E-4E09-4BF8-B74E-BB6D5E494CF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F2E04-8A47-49C2-96E5-AAECDC8D31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642AF6-FD6C-49B2-AEF7-4FD5AFEEAF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F2E04-8A47-49C2-96E5-AAECDC8D31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642AF6-FD6C-49B2-AEF7-4FD5AFEEAF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F2E04-8A47-49C2-96E5-AAECDC8D31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642AF6-FD6C-49B2-AEF7-4FD5AFEEAF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F2E04-8A47-49C2-96E5-AAECDC8D31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642AF6-FD6C-49B2-AEF7-4FD5AFEEAF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F2E04-8A47-49C2-96E5-AAECDC8D31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642AF6-FD6C-49B2-AEF7-4FD5AFEEAF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F2E04-8A47-49C2-96E5-AAECDC8D31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642AF6-FD6C-49B2-AEF7-4FD5AFEEAF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F2E04-8A47-49C2-96E5-AAECDC8D31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642AF6-FD6C-49B2-AEF7-4FD5AFEEAF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F2E04-8A47-49C2-96E5-AAECDC8D31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642AF6-FD6C-49B2-AEF7-4FD5AFEEAF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F2E04-8A47-49C2-96E5-AAECDC8D31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642AF6-FD6C-49B2-AEF7-4FD5AFEEAF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F2E04-8A47-49C2-96E5-AAECDC8D31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642AF6-FD6C-49B2-AEF7-4FD5AFEEAF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F2E04-8A47-49C2-96E5-AAECDC8D31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642AF6-FD6C-49B2-AEF7-4FD5AFEEAF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F2E04-8A47-49C2-96E5-AAECDC8D31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642AF6-FD6C-49B2-AEF7-4FD5AFEEAF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defRPr kumimoji="0" sz="1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F2E04-8A47-49C2-96E5-AAECDC8D31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 b="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kumimoji="0" sz="1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642AF6-FD6C-49B2-AEF7-4FD5AFEEAF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1030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  <a:ln/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方正姚体" pitchFamily="2" charset="-122"/>
                <a:cs typeface="+mj-cs"/>
              </a:rPr>
              <a:t>Buffer Overflow </a:t>
            </a:r>
            <a:endParaRPr lang="en-US" altLang="zh-CN" sz="3600" dirty="0">
              <a:latin typeface="+mj-lt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b="0" dirty="0">
                <a:solidFill>
                  <a:schemeClr val="tx1"/>
                </a:solidFill>
                <a:ea typeface="宋体" panose="02010600030101010101" pitchFamily="2" charset="-122"/>
              </a:rPr>
              <a:t>The Famous Internet Worm of November 1988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gain access to many of the computers across the Internet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different ways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was a buffer overflow attack on the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fingerd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Hundreds of machines were effectively paralyzed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author of the worm was caught and prosecuted. He was sentenced to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years probation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hours of community service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a $10,500 fine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b="0" dirty="0">
                <a:solidFill>
                  <a:schemeClr val="tx1"/>
                </a:solidFill>
                <a:ea typeface="宋体" panose="02010600030101010101" pitchFamily="2" charset="-122"/>
              </a:rPr>
              <a:t>The Famous Internet Worm of November 1988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1534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Steps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invoked finger with an appropriate string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Made a process at a remote site have a buffer overflow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executed code that gave the worm access to the remote system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worm replicated itself and consumed virtually all of the machine’s computing resources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Morris Worm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Robert Tappan Morris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born November 8, 1965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professor at MIT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He is the son of Robert Morris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the former chief scientist at the National Computer Security Center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3"/>
            <a:r>
              <a:rPr lang="en-US" altLang="zh-CN" sz="2400" dirty="0">
                <a:ea typeface="宋体" panose="02010600030101010101" pitchFamily="2" charset="-122"/>
              </a:rPr>
              <a:t>a division of the National Security Agency (NSA)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5" name="图片 4" descr="morris200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76200"/>
            <a:ext cx="2819400" cy="2819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Stack Randomization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  <a:ln/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Courier"/>
                <a:ea typeface="Courier"/>
              </a:rPr>
              <a:t>1 	int main() {</a:t>
            </a:r>
            <a:endParaRPr lang="en-US" altLang="zh-CN" sz="2000" dirty="0"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Courier"/>
                <a:ea typeface="Courier"/>
              </a:rPr>
              <a:t>2 		long local;</a:t>
            </a:r>
            <a:endParaRPr lang="en-US" altLang="zh-CN" sz="2000" dirty="0"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Courier"/>
                <a:ea typeface="Courier"/>
              </a:rPr>
              <a:t>3 		printf("local at %p\n", &amp;local);</a:t>
            </a:r>
            <a:endParaRPr lang="en-US" altLang="zh-CN" sz="2000" dirty="0"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Courier"/>
                <a:ea typeface="Courier"/>
              </a:rPr>
              <a:t>4 		return 0;</a:t>
            </a:r>
            <a:endParaRPr lang="en-US" altLang="zh-CN" sz="2000" dirty="0"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Courier"/>
                <a:ea typeface="Courier"/>
              </a:rPr>
              <a:t>5 }</a:t>
            </a:r>
            <a:endParaRPr lang="en-US" altLang="zh-CN" sz="2000" dirty="0"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Running the code 10,000 times on a Linux (maybe 2.6.16) machine in 32-bit mode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addresses ranged from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0xff7fc59c to 0xffffd09c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range of around 2</a:t>
            </a:r>
            <a:r>
              <a:rPr lang="en-US" altLang="zh-CN" baseline="30000" dirty="0">
                <a:ea typeface="宋体" panose="02010600030101010101" pitchFamily="2" charset="-122"/>
              </a:rPr>
              <a:t>23</a:t>
            </a:r>
            <a:endParaRPr lang="en-US" altLang="zh-CN" baseline="30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Stack Randomization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Running in 64-bit mode on the newer machine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addresses ranged from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0x7fff0001b698 to 0x7ffffffaa4a8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range of nearly 2</a:t>
            </a:r>
            <a:r>
              <a:rPr kumimoji="0" lang="en-US" altLang="zh-CN" sz="24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</a:t>
            </a:r>
            <a:endParaRPr kumimoji="0" lang="en-US" altLang="zh-CN" sz="2400" b="0" i="0" u="none" strike="noStrike" kern="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Address-space layout randomization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(ASLR)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time a program is run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different parts of the program are loaded into different regions of memory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code, data,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heap data,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library code, stack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Stack Randomization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  <a:ln/>
        </p:spPr>
        <p:txBody>
          <a:bodyPr vert="horz" wrap="square" lIns="91440" tIns="45720" rIns="91440" bIns="45720" anchor="t" anchorCtr="0"/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Nop sled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a program “slides” through a long sequence of “nop”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Nop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no operation instruction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Include a “nop sled” before the actual exploit code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If insert 256-byte nop sled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Need to guess 2</a:t>
            </a:r>
            <a:r>
              <a:rPr lang="en-US" altLang="zh-CN" baseline="30000" dirty="0">
                <a:ea typeface="宋体" panose="02010600030101010101" pitchFamily="2" charset="-122"/>
              </a:rPr>
              <a:t>15</a:t>
            </a:r>
            <a:r>
              <a:rPr lang="en-US" altLang="zh-CN" dirty="0">
                <a:ea typeface="宋体" panose="02010600030101010101" pitchFamily="2" charset="-122"/>
              </a:rPr>
              <a:t> starting addresses (no too much) for 32-bit machine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Still have too many 2</a:t>
            </a:r>
            <a:r>
              <a:rPr lang="en-US" altLang="zh-CN" baseline="30000" dirty="0">
                <a:ea typeface="宋体" panose="02010600030101010101" pitchFamily="2" charset="-122"/>
              </a:rPr>
              <a:t>24</a:t>
            </a:r>
            <a:r>
              <a:rPr lang="en-US" altLang="zh-CN" dirty="0">
                <a:ea typeface="宋体" panose="02010600030101010101" pitchFamily="2" charset="-122"/>
              </a:rPr>
              <a:t> for 64-bit machine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Stack Corruption Detection</a:t>
            </a:r>
            <a:endParaRPr lang="en-US" altLang="zh-CN" dirty="0">
              <a:ea typeface="方正舒体" pitchFamily="2" charset="-122"/>
            </a:endParaRPr>
          </a:p>
        </p:txBody>
      </p:sp>
      <p:graphicFrame>
        <p:nvGraphicFramePr>
          <p:cNvPr id="1458179" name="Group 3"/>
          <p:cNvGraphicFramePr>
            <a:graphicFrameLocks noGrp="1"/>
          </p:cNvGraphicFramePr>
          <p:nvPr/>
        </p:nvGraphicFramePr>
        <p:xfrm>
          <a:off x="2438400" y="1524000"/>
          <a:ext cx="4800600" cy="3917950"/>
        </p:xfrm>
        <a:graphic>
          <a:graphicData uri="http://schemas.openxmlformats.org/drawingml/2006/table">
            <a:tbl>
              <a:tblPr/>
              <a:tblGrid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</a:tblGrid>
              <a:tr h="1238547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35881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Return address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071761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35881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Canary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358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[7]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[6]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[5]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[4]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[3]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[2]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[0]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5872" name="组合 2"/>
          <p:cNvGrpSpPr/>
          <p:nvPr/>
        </p:nvGrpSpPr>
        <p:grpSpPr>
          <a:xfrm>
            <a:off x="7239000" y="5210175"/>
            <a:ext cx="838200" cy="461963"/>
            <a:chOff x="5791200" y="5257800"/>
            <a:chExt cx="2620963" cy="461963"/>
          </a:xfrm>
        </p:grpSpPr>
        <p:sp>
          <p:nvSpPr>
            <p:cNvPr id="35880" name="Line 25"/>
            <p:cNvSpPr/>
            <p:nvPr/>
          </p:nvSpPr>
          <p:spPr>
            <a:xfrm flipH="1">
              <a:off x="5791200" y="5441950"/>
              <a:ext cx="11430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81" name="Text Box 26"/>
            <p:cNvSpPr txBox="1"/>
            <p:nvPr/>
          </p:nvSpPr>
          <p:spPr>
            <a:xfrm>
              <a:off x="7010400" y="5257800"/>
              <a:ext cx="1401763" cy="4619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buf=%rsp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873" name="左大括号 8"/>
          <p:cNvSpPr/>
          <p:nvPr/>
        </p:nvSpPr>
        <p:spPr>
          <a:xfrm>
            <a:off x="1905000" y="1600200"/>
            <a:ext cx="307975" cy="1654175"/>
          </a:xfrm>
          <a:prstGeom prst="leftBrace">
            <a:avLst>
              <a:gd name="adj1" fmla="val 833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74" name="矩形 9"/>
          <p:cNvSpPr/>
          <p:nvPr/>
        </p:nvSpPr>
        <p:spPr>
          <a:xfrm>
            <a:off x="228600" y="1854200"/>
            <a:ext cx="1676400" cy="90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Stack frame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for caller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75" name="左大括号 10"/>
          <p:cNvSpPr/>
          <p:nvPr/>
        </p:nvSpPr>
        <p:spPr>
          <a:xfrm>
            <a:off x="1828800" y="3276600"/>
            <a:ext cx="533400" cy="2165350"/>
          </a:xfrm>
          <a:prstGeom prst="leftBrace">
            <a:avLst>
              <a:gd name="adj1" fmla="val 834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76" name="矩形 11"/>
          <p:cNvSpPr/>
          <p:nvPr/>
        </p:nvSpPr>
        <p:spPr>
          <a:xfrm>
            <a:off x="228600" y="4114800"/>
            <a:ext cx="1828800" cy="90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Stack frame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for echo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5877" name="组合 1"/>
          <p:cNvGrpSpPr/>
          <p:nvPr/>
        </p:nvGrpSpPr>
        <p:grpSpPr>
          <a:xfrm>
            <a:off x="7239000" y="3043238"/>
            <a:ext cx="1173163" cy="461962"/>
            <a:chOff x="7239000" y="2867818"/>
            <a:chExt cx="2365375" cy="461963"/>
          </a:xfrm>
        </p:grpSpPr>
        <p:sp>
          <p:nvSpPr>
            <p:cNvPr id="35878" name="Line 25"/>
            <p:cNvSpPr/>
            <p:nvPr/>
          </p:nvSpPr>
          <p:spPr>
            <a:xfrm flipH="1">
              <a:off x="7239000" y="3079750"/>
              <a:ext cx="11430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79" name="Text Box 26"/>
            <p:cNvSpPr txBox="1"/>
            <p:nvPr/>
          </p:nvSpPr>
          <p:spPr>
            <a:xfrm>
              <a:off x="8305800" y="2867818"/>
              <a:ext cx="1298575" cy="4619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%rsp+24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Stack Corruption Detection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  <a:ln/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 echo: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 		subq 	$24, %rsp		# Allocate 24 bytes on stack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		movq 	%fs:40, %rax		# Retrieve canary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		movq 	%rax, 8(%rsp)		# Store on stack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		xorl 	%eax, %eax		# Zero out register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6 		movq 	%rsp, %rdi 		# Compute buf as %rsp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7    	call 	gets 			# Call gets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8    	movq 	%rsp, %rdi 		# Compute buf as %rsp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9    	call 	puts 			# Call puts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   	movq 	8(%rsp), %rax		# Retrieve canary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 	xorq 	%fs:40, %rax		# Compare to stored value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12   	je 	.L9 			# If =, goto ok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432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   	call 	__stack_chk_fail		# Stack corrupted!</a:t>
            </a:r>
            <a:endParaRPr lang="en-US" altLang="zh-CN" sz="2000" dirty="0">
              <a:solidFill>
                <a:srgbClr val="0432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14   .L9					# ok:	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15   	addq 	$24, %rsp		# Deallocate stack space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16   	ret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Stack Corruption Detection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  <a:ln/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%fs:40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Segmented addressing</a:t>
            </a:r>
            <a:r>
              <a:rPr lang="en-US" altLang="zh-CN" dirty="0">
                <a:ea typeface="宋体" panose="02010600030101010101" pitchFamily="2" charset="-122"/>
              </a:rPr>
              <a:t> which appeared in 80286 and seldom used today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It is marked as read only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Limiting Executable Code Regions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  <a:ln/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Page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4k bytes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As a protected unit by OS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Should be marked as “readable”, “writable” and “executable”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3 bits are required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Originally Intel merged the “readable” and “executable” into one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exploit code in the stack can be executed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 AMD introduced “NX” in X86-64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Now there 3 bits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How about “JIT”?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Buffer Overflow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Chap 3.10.4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Code Reuse Attack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6850"/>
            <a:ext cx="6030913" cy="462915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Return-oriented Programming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Find code gadgets in existed code base (e.g. libc)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Push address of gadgets on the stack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Leverage ‘ret’ to connect code gadgets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No code injection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Solutions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Return-less kernels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Heuristic means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11975" y="1290638"/>
            <a:ext cx="1425575" cy="5164138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1975" y="3297238"/>
            <a:ext cx="1425575" cy="320675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return </a:t>
            </a:r>
            <a:r>
              <a:rPr kumimoji="1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addr</a:t>
            </a:r>
            <a:endParaRPr kumimoji="1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1975" y="3617913"/>
            <a:ext cx="1425575" cy="320675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11975" y="4422775"/>
            <a:ext cx="1425575" cy="333375"/>
          </a:xfrm>
          <a:prstGeom prst="rect">
            <a:avLst/>
          </a:prstGeom>
          <a:solidFill>
            <a:srgbClr val="008000">
              <a:alpha val="50000"/>
            </a:srgbClr>
          </a:solidFill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0101011010</a:t>
            </a:r>
            <a:endParaRPr kumimoji="1" lang="en-US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8337550" y="4638675"/>
            <a:ext cx="349250" cy="1588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686800" y="3489325"/>
            <a:ext cx="0" cy="114935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337550" y="3489325"/>
            <a:ext cx="34925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911975" y="5102225"/>
            <a:ext cx="1425575" cy="333375"/>
          </a:xfrm>
          <a:prstGeom prst="rect">
            <a:avLst/>
          </a:prstGeom>
          <a:solidFill>
            <a:srgbClr val="008000">
              <a:alpha val="50000"/>
            </a:srgbClr>
          </a:solidFill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0101011010</a:t>
            </a:r>
            <a:endParaRPr kumimoji="1" lang="en-US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11975" y="5764213"/>
            <a:ext cx="1425575" cy="333375"/>
          </a:xfrm>
          <a:prstGeom prst="rect">
            <a:avLst/>
          </a:prstGeom>
          <a:solidFill>
            <a:srgbClr val="008000">
              <a:alpha val="50000"/>
            </a:srgbClr>
          </a:solidFill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0101011010</a:t>
            </a:r>
            <a:endParaRPr kumimoji="1" lang="en-US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11975" y="3295650"/>
            <a:ext cx="1425575" cy="333375"/>
          </a:xfrm>
          <a:prstGeom prst="rect">
            <a:avLst/>
          </a:prstGeom>
          <a:solidFill>
            <a:srgbClr val="800000">
              <a:alpha val="50000"/>
            </a:srgbClr>
          </a:solidFill>
          <a:ln w="28575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Address A</a:t>
            </a:r>
            <a:endParaRPr kumimoji="1" lang="en-US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11975" y="2957513"/>
            <a:ext cx="1425575" cy="333375"/>
          </a:xfrm>
          <a:prstGeom prst="rect">
            <a:avLst/>
          </a:prstGeom>
          <a:solidFill>
            <a:srgbClr val="800000">
              <a:alpha val="50000"/>
            </a:srgbClr>
          </a:solidFill>
          <a:ln w="28575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Address B</a:t>
            </a:r>
            <a:endParaRPr kumimoji="1" lang="en-US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11975" y="2627313"/>
            <a:ext cx="1425575" cy="333375"/>
          </a:xfrm>
          <a:prstGeom prst="rect">
            <a:avLst/>
          </a:prstGeom>
          <a:solidFill>
            <a:srgbClr val="800000">
              <a:alpha val="50000"/>
            </a:srgbClr>
          </a:solidFill>
          <a:ln w="28575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Address  C</a:t>
            </a:r>
            <a:endParaRPr kumimoji="1" lang="en-US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8312150" y="5930900"/>
            <a:ext cx="660400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839200" y="3138488"/>
            <a:ext cx="0" cy="2166938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8337550" y="3138488"/>
            <a:ext cx="50165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8337550" y="5305425"/>
            <a:ext cx="501650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8972550" y="2813050"/>
            <a:ext cx="0" cy="311785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359775" y="2813050"/>
            <a:ext cx="612775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535738" y="4775200"/>
            <a:ext cx="376238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848" name="TextBox 36"/>
          <p:cNvSpPr txBox="1"/>
          <p:nvPr/>
        </p:nvSpPr>
        <p:spPr>
          <a:xfrm>
            <a:off x="6172200" y="4529138"/>
            <a:ext cx="40798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8" name="Straight Arrow Connector 59"/>
          <p:cNvCxnSpPr/>
          <p:nvPr/>
        </p:nvCxnSpPr>
        <p:spPr>
          <a:xfrm>
            <a:off x="6535738" y="5427663"/>
            <a:ext cx="376238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850" name="TextBox 38"/>
          <p:cNvSpPr txBox="1"/>
          <p:nvPr/>
        </p:nvSpPr>
        <p:spPr>
          <a:xfrm>
            <a:off x="6172200" y="5181600"/>
            <a:ext cx="3905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0" name="Straight Arrow Connector 59"/>
          <p:cNvCxnSpPr/>
          <p:nvPr/>
        </p:nvCxnSpPr>
        <p:spPr>
          <a:xfrm>
            <a:off x="6535738" y="6032500"/>
            <a:ext cx="376238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852" name="TextBox 41"/>
          <p:cNvSpPr txBox="1"/>
          <p:nvPr/>
        </p:nvSpPr>
        <p:spPr>
          <a:xfrm>
            <a:off x="6172200" y="5786438"/>
            <a:ext cx="40798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8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charRg st="28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9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charRg st="79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charRg st="116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5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charRg st="155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3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charRg st="173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3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charRg st="183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03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charRg st="203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4" grpId="0" animBg="1"/>
      <p:bldP spid="27" grpId="0" animBg="1"/>
      <p:bldP spid="28" grpId="0" animBg="1"/>
      <p:bldP spid="30" grpId="0" animBg="1"/>
      <p:bldP spid="77848" grpId="0"/>
      <p:bldP spid="77850" grpId="0"/>
      <p:bldP spid="778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Motivation: Code Reuse Attack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45059" name="组合 39"/>
          <p:cNvGrpSpPr/>
          <p:nvPr/>
        </p:nvGrpSpPr>
        <p:grpSpPr>
          <a:xfrm>
            <a:off x="8096250" y="123825"/>
            <a:ext cx="900113" cy="915988"/>
            <a:chOff x="6888695" y="95811"/>
            <a:chExt cx="1766660" cy="1797292"/>
          </a:xfrm>
        </p:grpSpPr>
        <p:pic>
          <p:nvPicPr>
            <p:cNvPr id="45061" name="Picture 3"/>
            <p:cNvPicPr>
              <a:picLocks noChangeAspect="1"/>
            </p:cNvPicPr>
            <p:nvPr/>
          </p:nvPicPr>
          <p:blipFill>
            <a:blip r:embed="rId1"/>
            <a:srcRect r="20087" b="37888"/>
            <a:stretch>
              <a:fillRect/>
            </a:stretch>
          </p:blipFill>
          <p:spPr>
            <a:xfrm>
              <a:off x="6888695" y="95811"/>
              <a:ext cx="1766660" cy="179729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45062" name="Group 10"/>
            <p:cNvGrpSpPr/>
            <p:nvPr/>
          </p:nvGrpSpPr>
          <p:grpSpPr>
            <a:xfrm>
              <a:off x="7397199" y="467276"/>
              <a:ext cx="575057" cy="826735"/>
              <a:chOff x="6888695" y="467276"/>
              <a:chExt cx="874565" cy="1210147"/>
            </a:xfrm>
          </p:grpSpPr>
          <p:sp>
            <p:nvSpPr>
              <p:cNvPr id="43" name="Diamond 4"/>
              <p:cNvSpPr/>
              <p:nvPr/>
            </p:nvSpPr>
            <p:spPr>
              <a:xfrm>
                <a:off x="6887740" y="753361"/>
                <a:ext cx="578111" cy="314605"/>
              </a:xfrm>
              <a:prstGeom prst="diamond">
                <a:avLst/>
              </a:prstGeom>
              <a:noFill/>
              <a:ln w="12700" cmpd="sng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44" name="Straight Arrow Connector 5"/>
              <p:cNvCxnSpPr>
                <a:endCxn id="43" idx="0"/>
              </p:cNvCxnSpPr>
              <p:nvPr/>
            </p:nvCxnSpPr>
            <p:spPr>
              <a:xfrm>
                <a:off x="7167317" y="466116"/>
                <a:ext cx="9477" cy="287245"/>
              </a:xfrm>
              <a:prstGeom prst="straightConnector1">
                <a:avLst/>
              </a:prstGeom>
              <a:ln w="12700" cmpd="sng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6"/>
              <p:cNvCxnSpPr>
                <a:stCxn id="43" idx="2"/>
              </p:cNvCxnSpPr>
              <p:nvPr/>
            </p:nvCxnSpPr>
            <p:spPr>
              <a:xfrm>
                <a:off x="7176794" y="1067965"/>
                <a:ext cx="9477" cy="227973"/>
              </a:xfrm>
              <a:prstGeom prst="straightConnector1">
                <a:avLst/>
              </a:prstGeom>
              <a:ln w="12700" cmpd="sng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7"/>
              <p:cNvCxnSpPr>
                <a:stCxn id="43" idx="3"/>
              </p:cNvCxnSpPr>
              <p:nvPr/>
            </p:nvCxnSpPr>
            <p:spPr>
              <a:xfrm>
                <a:off x="7465851" y="908382"/>
                <a:ext cx="298531" cy="0"/>
              </a:xfrm>
              <a:prstGeom prst="straightConnector1">
                <a:avLst/>
              </a:prstGeom>
              <a:ln w="12700" cmpd="sng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8"/>
              <p:cNvSpPr/>
              <p:nvPr/>
            </p:nvSpPr>
            <p:spPr>
              <a:xfrm>
                <a:off x="6996726" y="1295939"/>
                <a:ext cx="360135" cy="382995"/>
              </a:xfrm>
              <a:prstGeom prst="rect">
                <a:avLst/>
              </a:prstGeom>
              <a:noFill/>
              <a:ln w="12700" cmpd="sng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pic>
        <p:nvPicPr>
          <p:cNvPr id="45060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90538" y="123825"/>
            <a:ext cx="7605712" cy="6584950"/>
          </a:xfrm>
          <a:ln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1030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  <a:ln/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方正姚体" pitchFamily="2" charset="-122"/>
                <a:cs typeface="+mj-cs"/>
              </a:rPr>
              <a:t>Understanding Pointers</a:t>
            </a:r>
            <a:endParaRPr lang="en-US" altLang="zh-CN" sz="3600" dirty="0">
              <a:latin typeface="+mj-lt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Understanding Pointers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Chap 3.10.1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Pointers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0180" name="内容占位符 5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8153400" cy="4419600"/>
          </a:xfrm>
          <a:ln/>
        </p:spPr>
        <p:txBody>
          <a:bodyPr vert="horz" wrap="square" lIns="91440" tIns="45720" rIns="91440" bIns="45720" anchor="t" anchorCtr="0"/>
          <a:p>
            <a:pPr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Every pointer has a type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the object has type T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A pointer to this object has type T *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Special void * type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Represents a generic pointer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malloc returns a generic pointer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Every pointer has a value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Pointers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2228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572000"/>
          </a:xfrm>
          <a:ln/>
        </p:spPr>
        <p:txBody>
          <a:bodyPr vert="horz" wrap="square" lIns="91440" tIns="45720" rIns="91440" bIns="45720" anchor="t" anchorCtr="0"/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Pointers are created with the &amp; operator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Applied to </a:t>
            </a:r>
            <a:r>
              <a:rPr lang="en-US" altLang="zh-CN" i="1" dirty="0">
                <a:ea typeface="宋体" panose="02010600030101010101" pitchFamily="2" charset="-122"/>
              </a:rPr>
              <a:t>lvalue</a:t>
            </a:r>
            <a:r>
              <a:rPr lang="en-US" altLang="zh-CN" dirty="0">
                <a:ea typeface="宋体" panose="02010600030101010101" pitchFamily="2" charset="-122"/>
              </a:rPr>
              <a:t> expression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ts val="3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Lvalue expression can appear on the left side of assignment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Pointers are dereferenced with the operator *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result is a value having the type associated with the pointer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Arrays and pointers are closed related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name of array can be viewed as a pointer constant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 ip[0] is equivalent to *ip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Pointer Arithmetic 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5427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Addition and subtraction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p+i ,  p-i (result is a pointer)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p-q (result is a long)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Referencing &amp; dereferencing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*p, &amp;E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Subscription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A[i], *(A+i)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Example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56324" name="Rectangle 3"/>
          <p:cNvSpPr>
            <a:spLocks noGrp="1"/>
          </p:cNvSpPr>
          <p:nvPr>
            <p:ph idx="1"/>
          </p:nvPr>
        </p:nvSpPr>
        <p:spPr>
          <a:xfrm>
            <a:off x="381000" y="1447800"/>
            <a:ext cx="8686800" cy="4800600"/>
          </a:xfrm>
          <a:ln/>
        </p:spPr>
        <p:txBody>
          <a:bodyPr vert="horz" wrap="square" lIns="91440" tIns="45720" rIns="91440" bIns="45720" anchor="t" anchorCtr="0"/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static int 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daytab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[2][13] = {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{0, 31, 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28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, 31, 30, 31, 30, 31, 31, 30, 31, 30, 31},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{0, 31, 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29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, 31, 30, 31, 30, 31, 31, 30, 31, 30, 31}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charset="0"/>
                <a:ea typeface="宋体" panose="02010600030101010101" pitchFamily="2" charset="-122"/>
              </a:rPr>
              <a:t>/* day_of_year: set day of year from month &amp; day */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int 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day_of_year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(int year, int month, int day)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{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int i, leap;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leap = (year%4 == 0 &amp;&amp; year%100 != 0 </a:t>
            </a:r>
            <a:b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	|| year%400 ==0); 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for</a:t>
            </a:r>
            <a:r>
              <a:rPr lang="en-US" altLang="zh-CN" sz="2000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(i = 1; i &lt; month; i++)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	day += daytab[leap][i];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return</a:t>
            </a:r>
            <a:r>
              <a:rPr lang="en-US" altLang="zh-CN" sz="2000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day;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Example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58372" name="Rectangle 3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800600"/>
          </a:xfrm>
          <a:ln/>
        </p:spPr>
        <p:txBody>
          <a:bodyPr vert="horz" wrap="square" lIns="91440" tIns="45720" rIns="91440" bIns="45720" anchor="t" anchorCtr="0"/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charset="0"/>
                <a:ea typeface="宋体" panose="02010600030101010101" pitchFamily="2" charset="-122"/>
              </a:rPr>
              <a:t>/* month_day: set month, day from day of year */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int 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month_day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(int year, int yearday, </a:t>
            </a:r>
            <a:b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	  int *pmonth, int *pday)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{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i, leap;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leap = (year%4 == 0 &amp;&amp; year%100 != 0 </a:t>
            </a:r>
            <a:b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	|| year%400 ==0);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for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 (i = 1; 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yearday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 &gt; daytab[leap][i] ; i++)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yearday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 -= daytab[leap][i];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*pmonth = i;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*pday = yearday;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Pointer Array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60420" name="Rectangle 3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800600"/>
          </a:xfrm>
          <a:ln/>
        </p:spPr>
        <p:txBody>
          <a:bodyPr vert="horz" wrap="square" lIns="91440" tIns="45720" rIns="91440" bIns="45720" anchor="t" anchorCtr="0"/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charset="0"/>
                <a:ea typeface="宋体" panose="02010600030101010101" pitchFamily="2" charset="-122"/>
              </a:rPr>
              <a:t>/* month_name: return name of n-th month */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char *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month_name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(int n)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{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static char *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name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[] = {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	“Illegal month”, 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	“January”, “February”, “March”,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	“April”, “May”, “June”,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	“July”, “August”, “September”,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	“October”, “November”, “December”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};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return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  (n &lt; 1 || n &gt; 12) ? 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name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[0] : 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name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[n];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Out-of-Bounds Memory References 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  <a:ln/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Courier"/>
                <a:ea typeface="Courier"/>
              </a:rPr>
              <a:t>1  </a:t>
            </a:r>
            <a:r>
              <a:rPr lang="zh-CN" altLang="en-US" sz="2000" b="1" dirty="0">
                <a:solidFill>
                  <a:srgbClr val="000000"/>
                </a:solidFill>
                <a:latin typeface="Courier"/>
                <a:ea typeface="Courier"/>
              </a:rPr>
              <a:t>/* 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Implementation of library function gets() */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2  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char *gets(char *s)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3  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{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4 	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int c;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5 	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char *dest = s;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6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		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7 	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while ((c = getchar()) != ’\n’ &amp;&amp; c != EOF)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8 			</a:t>
            </a:r>
            <a:r>
              <a:rPr lang="en-US" altLang="zh-CN" sz="2000" b="1" dirty="0">
                <a:solidFill>
                  <a:srgbClr val="FF0000"/>
                </a:solidFill>
                <a:latin typeface="Courier"/>
                <a:ea typeface="Courier"/>
              </a:rPr>
              <a:t>*dest++ = c;    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/* No bounds checking */ 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9	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if (c == EOF &amp;&amp; dest ==s)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10 	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return NULL;    /* No characters read */</a:t>
            </a:r>
            <a:endParaRPr lang="en-US" altLang="zh-CN" sz="2000" b="1" dirty="0">
              <a:solidFill>
                <a:srgbClr val="0000FF"/>
              </a:solidFill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11	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*dest++ = ’\0’; 	   /* Terminate String */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12 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return s;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13  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Pointer Array</a:t>
            </a:r>
            <a:endParaRPr lang="en-US" altLang="zh-CN" dirty="0">
              <a:ea typeface="方正舒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47800" y="1524000"/>
          <a:ext cx="609600" cy="5151438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2486" name="TextBox 8"/>
          <p:cNvSpPr txBox="1"/>
          <p:nvPr/>
        </p:nvSpPr>
        <p:spPr>
          <a:xfrm>
            <a:off x="2971800" y="1570038"/>
            <a:ext cx="2133600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Illegal month\0</a:t>
            </a:r>
            <a:endParaRPr lang="zh-CN" altLang="en-US" sz="16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2487" name="TextBox 9"/>
          <p:cNvSpPr txBox="1"/>
          <p:nvPr/>
        </p:nvSpPr>
        <p:spPr>
          <a:xfrm>
            <a:off x="2971800" y="1963738"/>
            <a:ext cx="1390650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charset="0"/>
                <a:ea typeface="宋体" panose="02010600030101010101" pitchFamily="2" charset="-122"/>
              </a:rPr>
              <a:t>January\0</a:t>
            </a:r>
            <a:endParaRPr lang="zh-CN" altLang="en-US" sz="1600" b="1" dirty="0">
              <a:solidFill>
                <a:srgbClr val="000000"/>
              </a:solidFill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2488" name="TextBox 10"/>
          <p:cNvSpPr txBox="1"/>
          <p:nvPr/>
        </p:nvSpPr>
        <p:spPr>
          <a:xfrm>
            <a:off x="2971800" y="2357438"/>
            <a:ext cx="1576388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February\0</a:t>
            </a:r>
            <a:endParaRPr lang="zh-CN" altLang="en-US" sz="16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2489" name="TextBox 11"/>
          <p:cNvSpPr txBox="1"/>
          <p:nvPr/>
        </p:nvSpPr>
        <p:spPr>
          <a:xfrm>
            <a:off x="2971800" y="2762250"/>
            <a:ext cx="1158875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March\0</a:t>
            </a:r>
            <a:endParaRPr lang="zh-CN" altLang="en-US" sz="16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2490" name="TextBox 12"/>
          <p:cNvSpPr txBox="1"/>
          <p:nvPr/>
        </p:nvSpPr>
        <p:spPr>
          <a:xfrm>
            <a:off x="2971800" y="3155950"/>
            <a:ext cx="1158875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April\0</a:t>
            </a:r>
            <a:endParaRPr lang="zh-CN" altLang="en-US" sz="16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2491" name="TextBox 13"/>
          <p:cNvSpPr txBox="1"/>
          <p:nvPr/>
        </p:nvSpPr>
        <p:spPr>
          <a:xfrm>
            <a:off x="2971800" y="3551238"/>
            <a:ext cx="974725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May\0</a:t>
            </a:r>
            <a:endParaRPr lang="zh-CN" altLang="en-US" sz="16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2492" name="TextBox 14"/>
          <p:cNvSpPr txBox="1"/>
          <p:nvPr/>
        </p:nvSpPr>
        <p:spPr>
          <a:xfrm>
            <a:off x="2971800" y="3943350"/>
            <a:ext cx="1066800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June\0</a:t>
            </a:r>
            <a:endParaRPr lang="zh-CN" altLang="en-US" sz="16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2493" name="TextBox 15"/>
          <p:cNvSpPr txBox="1"/>
          <p:nvPr/>
        </p:nvSpPr>
        <p:spPr>
          <a:xfrm>
            <a:off x="2971800" y="4337050"/>
            <a:ext cx="1066800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July\0</a:t>
            </a:r>
            <a:endParaRPr lang="zh-CN" altLang="en-US" sz="16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2494" name="TextBox 16"/>
          <p:cNvSpPr txBox="1"/>
          <p:nvPr/>
        </p:nvSpPr>
        <p:spPr>
          <a:xfrm>
            <a:off x="2971800" y="4730750"/>
            <a:ext cx="1390650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August\0</a:t>
            </a:r>
            <a:endParaRPr lang="zh-CN" altLang="en-US" sz="16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2495" name="TextBox 17"/>
          <p:cNvSpPr txBox="1"/>
          <p:nvPr/>
        </p:nvSpPr>
        <p:spPr>
          <a:xfrm>
            <a:off x="2971800" y="5124450"/>
            <a:ext cx="1752600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September\0</a:t>
            </a:r>
            <a:endParaRPr lang="zh-CN" altLang="en-US" sz="16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2496" name="TextBox 18"/>
          <p:cNvSpPr txBox="1"/>
          <p:nvPr/>
        </p:nvSpPr>
        <p:spPr>
          <a:xfrm>
            <a:off x="2971800" y="5530850"/>
            <a:ext cx="1390650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October\0</a:t>
            </a:r>
            <a:endParaRPr lang="zh-CN" altLang="en-US" sz="16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2497" name="TextBox 19"/>
          <p:cNvSpPr txBox="1"/>
          <p:nvPr/>
        </p:nvSpPr>
        <p:spPr>
          <a:xfrm>
            <a:off x="2971800" y="5924550"/>
            <a:ext cx="1576388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November\0</a:t>
            </a:r>
            <a:endParaRPr lang="zh-CN" altLang="en-US" sz="16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2498" name="TextBox 20"/>
          <p:cNvSpPr txBox="1"/>
          <p:nvPr/>
        </p:nvSpPr>
        <p:spPr>
          <a:xfrm>
            <a:off x="2971800" y="6330950"/>
            <a:ext cx="1576388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December\0</a:t>
            </a:r>
            <a:endParaRPr lang="zh-CN" altLang="en-US" sz="16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cxnSp>
        <p:nvCxnSpPr>
          <p:cNvPr id="62499" name="直接箭头连接符 22"/>
          <p:cNvCxnSpPr/>
          <p:nvPr/>
        </p:nvCxnSpPr>
        <p:spPr>
          <a:xfrm flipV="1">
            <a:off x="1752600" y="1779588"/>
            <a:ext cx="1219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2500" name="直接箭头连接符 29"/>
          <p:cNvCxnSpPr/>
          <p:nvPr/>
        </p:nvCxnSpPr>
        <p:spPr>
          <a:xfrm flipV="1">
            <a:off x="1752600" y="2103438"/>
            <a:ext cx="1219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2501" name="直接箭头连接符 30"/>
          <p:cNvCxnSpPr/>
          <p:nvPr/>
        </p:nvCxnSpPr>
        <p:spPr>
          <a:xfrm flipV="1">
            <a:off x="1752600" y="2541588"/>
            <a:ext cx="1219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2502" name="直接箭头连接符 31"/>
          <p:cNvCxnSpPr/>
          <p:nvPr/>
        </p:nvCxnSpPr>
        <p:spPr>
          <a:xfrm flipV="1">
            <a:off x="1752600" y="2922588"/>
            <a:ext cx="1219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2503" name="直接箭头连接符 32"/>
          <p:cNvCxnSpPr/>
          <p:nvPr/>
        </p:nvCxnSpPr>
        <p:spPr>
          <a:xfrm flipV="1">
            <a:off x="1752600" y="3379788"/>
            <a:ext cx="1219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2504" name="直接箭头连接符 33"/>
          <p:cNvCxnSpPr/>
          <p:nvPr/>
        </p:nvCxnSpPr>
        <p:spPr>
          <a:xfrm flipV="1">
            <a:off x="1752600" y="3703638"/>
            <a:ext cx="1219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2505" name="直接箭头连接符 34"/>
          <p:cNvCxnSpPr/>
          <p:nvPr/>
        </p:nvCxnSpPr>
        <p:spPr>
          <a:xfrm flipV="1">
            <a:off x="1752600" y="4141788"/>
            <a:ext cx="1219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2506" name="直接箭头连接符 35"/>
          <p:cNvCxnSpPr/>
          <p:nvPr/>
        </p:nvCxnSpPr>
        <p:spPr>
          <a:xfrm flipV="1">
            <a:off x="1752600" y="4522788"/>
            <a:ext cx="1219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2507" name="直接箭头连接符 36"/>
          <p:cNvCxnSpPr/>
          <p:nvPr/>
        </p:nvCxnSpPr>
        <p:spPr>
          <a:xfrm flipV="1">
            <a:off x="1752600" y="4903788"/>
            <a:ext cx="1219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2508" name="直接箭头连接符 37"/>
          <p:cNvCxnSpPr/>
          <p:nvPr/>
        </p:nvCxnSpPr>
        <p:spPr>
          <a:xfrm flipV="1">
            <a:off x="1752600" y="5284788"/>
            <a:ext cx="1219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2509" name="直接箭头连接符 38"/>
          <p:cNvCxnSpPr/>
          <p:nvPr/>
        </p:nvCxnSpPr>
        <p:spPr>
          <a:xfrm flipV="1">
            <a:off x="1752600" y="5665788"/>
            <a:ext cx="1219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2510" name="直接箭头连接符 39"/>
          <p:cNvCxnSpPr/>
          <p:nvPr/>
        </p:nvCxnSpPr>
        <p:spPr>
          <a:xfrm flipV="1">
            <a:off x="1752600" y="6122988"/>
            <a:ext cx="1219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2511" name="直接箭头连接符 40"/>
          <p:cNvCxnSpPr/>
          <p:nvPr/>
        </p:nvCxnSpPr>
        <p:spPr>
          <a:xfrm flipV="1">
            <a:off x="1752600" y="6503988"/>
            <a:ext cx="1219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Command-line Arguments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800600"/>
          </a:xfrm>
          <a:ln/>
        </p:spPr>
        <p:txBody>
          <a:bodyPr vert="horz" wrap="square" lIns="91440" tIns="45720" rIns="91440" bIns="45720" anchor="t" anchorCtr="0"/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660033"/>
                </a:solidFill>
                <a:latin typeface="Courier New" panose="02070309020205020404" charset="0"/>
                <a:ea typeface="宋体" panose="02010600030101010101" pitchFamily="2" charset="-122"/>
              </a:rPr>
              <a:t>$</a:t>
            </a:r>
            <a:r>
              <a:rPr lang="en-US" altLang="zh-CN" sz="2000" dirty="0">
                <a:solidFill>
                  <a:srgbClr val="660033"/>
                </a:solidFill>
                <a:latin typeface="Courier New" panose="02070309020205020404" charset="0"/>
                <a:ea typeface="宋体" panose="02010600030101010101" pitchFamily="2" charset="-122"/>
              </a:rPr>
              <a:t>echo hello, world</a:t>
            </a:r>
            <a:endParaRPr lang="en-US" altLang="zh-CN" sz="2000" dirty="0">
              <a:solidFill>
                <a:srgbClr val="660033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660033"/>
                </a:solidFill>
                <a:latin typeface="Courier New" panose="02070309020205020404" charset="0"/>
                <a:ea typeface="宋体" panose="02010600030101010101" pitchFamily="2" charset="-122"/>
              </a:rPr>
              <a:t>$</a:t>
            </a:r>
            <a:r>
              <a:rPr lang="en-US" altLang="zh-CN" sz="2000" dirty="0">
                <a:solidFill>
                  <a:srgbClr val="660033"/>
                </a:solidFill>
                <a:latin typeface="Courier New" panose="02070309020205020404" charset="0"/>
                <a:ea typeface="宋体" panose="02010600030101010101" pitchFamily="2" charset="-122"/>
              </a:rPr>
              <a:t>hello, world</a:t>
            </a:r>
            <a:endParaRPr lang="en-US" altLang="zh-CN" sz="2000" dirty="0">
              <a:solidFill>
                <a:srgbClr val="660033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#include &lt;stdio.h&gt;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charset="0"/>
                <a:ea typeface="宋体" panose="02010600030101010101" pitchFamily="2" charset="-122"/>
              </a:rPr>
              <a:t>/* echo command-line arguments */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int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main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(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int 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argc, 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char *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argv[])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{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 i 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for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 (i = 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; i &lt; argc ; i++)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	printf(“%s%s”, argv[i], </a:t>
            </a:r>
            <a:b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	  (i &lt; argc-1) 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?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 “ ” 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: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 “”);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printf(“\n”) 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return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 0;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324600" y="1798638"/>
          <a:ext cx="838200" cy="1736725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457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6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NULL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4525" name="TextBox 5"/>
          <p:cNvSpPr txBox="1"/>
          <p:nvPr/>
        </p:nvSpPr>
        <p:spPr>
          <a:xfrm>
            <a:off x="7543800" y="1847850"/>
            <a:ext cx="990600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echo\0</a:t>
            </a:r>
            <a:endParaRPr lang="zh-CN" altLang="en-US" sz="16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4526" name="TextBox 6"/>
          <p:cNvSpPr txBox="1"/>
          <p:nvPr/>
        </p:nvSpPr>
        <p:spPr>
          <a:xfrm>
            <a:off x="7543800" y="2355850"/>
            <a:ext cx="1171575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charset="0"/>
                <a:ea typeface="宋体" panose="02010600030101010101" pitchFamily="2" charset="-122"/>
              </a:rPr>
              <a:t>Hello,\0</a:t>
            </a:r>
            <a:endParaRPr lang="zh-CN" altLang="en-US" sz="1600" b="1" dirty="0">
              <a:solidFill>
                <a:srgbClr val="000000"/>
              </a:solidFill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4527" name="TextBox 7"/>
          <p:cNvSpPr txBox="1"/>
          <p:nvPr/>
        </p:nvSpPr>
        <p:spPr>
          <a:xfrm>
            <a:off x="7543800" y="2862263"/>
            <a:ext cx="1049338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World\0</a:t>
            </a:r>
            <a:endParaRPr lang="zh-CN" altLang="en-US" sz="16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cxnSp>
        <p:nvCxnSpPr>
          <p:cNvPr id="64528" name="直接箭头连接符 18"/>
          <p:cNvCxnSpPr/>
          <p:nvPr/>
        </p:nvCxnSpPr>
        <p:spPr>
          <a:xfrm flipV="1">
            <a:off x="6715125" y="2054225"/>
            <a:ext cx="82867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4529" name="直接箭头连接符 19"/>
          <p:cNvCxnSpPr/>
          <p:nvPr/>
        </p:nvCxnSpPr>
        <p:spPr>
          <a:xfrm flipV="1">
            <a:off x="6715125" y="2520950"/>
            <a:ext cx="82867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4530" name="直接箭头连接符 20"/>
          <p:cNvCxnSpPr/>
          <p:nvPr/>
        </p:nvCxnSpPr>
        <p:spPr>
          <a:xfrm flipV="1">
            <a:off x="6715125" y="2987675"/>
            <a:ext cx="82867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4531" name="直接箭头连接符 33"/>
          <p:cNvCxnSpPr/>
          <p:nvPr/>
        </p:nvCxnSpPr>
        <p:spPr>
          <a:xfrm>
            <a:off x="5791200" y="1825625"/>
            <a:ext cx="5334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64532" name="TextBox 34"/>
          <p:cNvSpPr txBox="1"/>
          <p:nvPr/>
        </p:nvSpPr>
        <p:spPr>
          <a:xfrm>
            <a:off x="4648200" y="1657350"/>
            <a:ext cx="95408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charset="0"/>
                <a:ea typeface="宋体" panose="02010600030101010101" pitchFamily="2" charset="-122"/>
              </a:rPr>
              <a:t>argv:</a:t>
            </a:r>
            <a:endParaRPr lang="zh-CN" altLang="en-US" sz="2000" b="1" dirty="0">
              <a:solidFill>
                <a:srgbClr val="000000"/>
              </a:solidFill>
              <a:latin typeface="Courier New" panose="020703090202050204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Command-line Arguments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800600"/>
          </a:xfrm>
          <a:ln/>
        </p:spPr>
        <p:txBody>
          <a:bodyPr vert="horz" wrap="square" lIns="91440" tIns="45720" rIns="91440" bIns="45720" anchor="t" anchorCtr="0"/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#include &lt;stdio.h&gt;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charset="0"/>
                <a:ea typeface="宋体" panose="02010600030101010101" pitchFamily="2" charset="-122"/>
              </a:rPr>
              <a:t>/* echo command-line arguments ; 2</a:t>
            </a:r>
            <a:r>
              <a:rPr lang="en-US" altLang="zh-CN" sz="2000" b="1" baseline="30000" dirty="0">
                <a:solidFill>
                  <a:srgbClr val="00B050"/>
                </a:solidFill>
                <a:latin typeface="Courier New" panose="02070309020205020404" charset="0"/>
                <a:ea typeface="宋体" panose="02010600030101010101" pitchFamily="2" charset="-122"/>
              </a:rPr>
              <a:t>nd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charset="0"/>
                <a:ea typeface="宋体" panose="02010600030101010101" pitchFamily="2" charset="-122"/>
              </a:rPr>
              <a:t> version*/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int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main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(int argc, char *argv[])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{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while</a:t>
            </a:r>
            <a:r>
              <a:rPr lang="en-US" altLang="zh-CN" sz="2000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(--argc &gt; 0)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	printf(“%s%s”, ++argv, (argc &gt; 1) 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?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 “ ” 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: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 “”);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printf(“\n”);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return</a:t>
            </a:r>
            <a:r>
              <a:rPr lang="en-US" altLang="zh-CN" sz="2000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0;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or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printf((argc &gt; 1) ? “%s ” : “%s”, ++argv);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200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203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Pointer to Function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800600"/>
          </a:xfrm>
          <a:ln/>
        </p:spPr>
        <p:txBody>
          <a:bodyPr vert="horz" wrap="square" lIns="91440" tIns="45720" rIns="91440" bIns="45720" anchor="t" anchorCtr="0"/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#include &lt;stdlib.h&gt;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charset="0"/>
                <a:ea typeface="宋体" panose="02010600030101010101" pitchFamily="2" charset="-122"/>
              </a:rPr>
              <a:t>/* numcmp: compare s1 and s2 numerically */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int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numcmp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(char *s1, char *s2)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{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double</a:t>
            </a:r>
            <a:r>
              <a:rPr lang="en-US" altLang="zh-CN" sz="2000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v1, v2;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v1 = atof(s1);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v2 = atof(s2);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if (v1 &lt; v2) 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return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 -1;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else if ( v1 &gt; v2 ) 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return</a:t>
            </a:r>
            <a:r>
              <a:rPr lang="en-US" altLang="zh-CN" sz="2000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1;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else 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return</a:t>
            </a:r>
            <a:r>
              <a:rPr lang="en-US" altLang="zh-CN" sz="2000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0;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Pointer to Function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800600"/>
          </a:xfrm>
          <a:ln/>
        </p:spPr>
        <p:txBody>
          <a:bodyPr vert="horz" wrap="square" lIns="91440" tIns="45720" rIns="91440" bIns="45720" anchor="t" anchorCtr="0"/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#include &lt;stdio.h&gt;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#include &lt;string.h&gt;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{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...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int numeric = 0, (*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cmp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)(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void *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, 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void *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);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char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 *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s1, 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*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s2;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...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if</a:t>
            </a:r>
            <a:r>
              <a:rPr lang="en-US" altLang="zh-CN" sz="2000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(...) numeric = 1 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...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cmp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 = (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int (*)(void *, void *)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)</a:t>
            </a:r>
            <a:b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	(numeric ?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numcmp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: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strcmp</a:t>
            </a: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); 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(*cmp)(s1, s2);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	...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Pointers can point to functions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270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void   (*f)(int *)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 is a pointer to function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function taken int * as argument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return type of the function is void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Assignment makes f point to func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 f = func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Notice the precedence of the operators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void   *f(int *) declares f is a function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(void *)    f(int *)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Pointer Declaration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7475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 char 	**argv 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int 	(*daytab)[13]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int 	(*comp)()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char 	(*(*x())[])()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Function returning pointer to array[ ] of pointer to function returning char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char	(*(*x[3])())[5]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Array[3] of pointer to function returning pointer to array[5] of char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 operators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680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None/>
            </a:pPr>
            <a:r>
              <a:rPr lang="en-US" altLang="zh-CN" sz="1800" b="1" dirty="0">
                <a:latin typeface="Courier New" panose="02070309020205020404" charset="0"/>
                <a:ea typeface="宋体" panose="02010600030101010101" pitchFamily="2" charset="-122"/>
              </a:rPr>
              <a:t>Operators					Associativity</a:t>
            </a:r>
            <a:endParaRPr lang="en-US" altLang="zh-CN" sz="18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() [] -&gt;  .  ++ --				left to right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!  ~  ++  -- +  -  *  &amp;  (type)  sizeof	right to left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*  /  %						left to right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+  -						left to right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&lt;&lt;  &gt;&gt;						left to right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&lt;  &lt;=  &gt;  &gt;=					left to right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==  !=						left to right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&amp;							left to right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^							left to right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|							left to right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&amp;&amp;							left to right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||							left to right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?:							right to left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=  +=  -=  *=  /=  %=  &amp;=  ^=  !=  &lt;&lt;=  &gt;&gt;=	right to left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,							left to right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charset="0"/>
                <a:ea typeface="宋体" panose="02010600030101010101" pitchFamily="2" charset="-122"/>
              </a:rPr>
              <a:t>Note: Unary +, -, and * have higher precedence than binary forms</a:t>
            </a:r>
            <a:endParaRPr lang="en-US" altLang="zh-CN" sz="16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Parameter Passing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885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Call by value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 f(xp)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Call by reference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 f(&amp;xp)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Supporting Variable-Size Stack Frames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0900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(a) C code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long vframe(long n, long idx, long *q) {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long i;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long *p[n];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p[0] = &amp;i;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nn-NO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for (i = 1; i &lt; n; i++)</a:t>
            </a:r>
            <a:endParaRPr lang="nn-NO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p[i] = q;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return *p[idx];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Out-of-Bounds Memory References 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14 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/* Read input line and write it back */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15 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void echo()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16 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{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17 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char buf[8]; 	/* Way too small ! */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18 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gets(buf);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19 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puts(buf);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Courier"/>
              </a:rPr>
              <a:t>20 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Courier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Courie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Supporting Variable-Size Stack Frames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2948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  <a:ln/>
        </p:spPr>
        <p:txBody>
          <a:bodyPr vert="horz" wrap="square" lIns="91440" tIns="45720" rIns="91440" bIns="45720" anchor="t" anchorCtr="0"/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(b) Portions of generated assembly code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long vframe(long n, long idx, long *q)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t-IT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n in %rdi, idx in %rsi, q in %rdx</a:t>
            </a:r>
            <a:endParaRPr lang="it-IT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Only portions of code shown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    vframe: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    	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pushq 	%rbp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Save old %rbp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    	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movq 	%rsp, %rbp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 frame pointer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Supporting Variable-Size Stack Frames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4996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610600" cy="4724400"/>
          </a:xfrm>
          <a:ln/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    	subq 	$16, %rsp 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Allocate space for i (%rsp = s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it-IT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    	leaq 	22(,%rdi,8), %rax</a:t>
            </a:r>
            <a:endParaRPr lang="it-IT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    	andq 	$-16, %rax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7    	subq 	%rax, %rsp 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Allocate space for array p (%rsp = s2)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    	leaq 	7(%rsp), %rax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9    	shrq 	$3, %rax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  	leaq 	0(,%rax,8), %r8 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 %r8 to &amp;p[0]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11  	movq 	%r8, %rcx 	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 %rcx to &amp;p[0] (%rcx = p)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		. . .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Code for initialization loop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i in %rax and on stack, n in %rdi, p in %rcx, q in %rdx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Supporting Variable-Size Stack Frames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7044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610600" cy="4724400"/>
          </a:xfrm>
          <a:ln/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12   .L3: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loop: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13 	movq 	%rdx, (%rcx,%rax,8) 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 p[i] to q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14 	addq 	$1, %rax 	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 i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15 	movq 	%rax, -8(%rbp) 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Store on stack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16   .L2: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17 	movq 	-8(%rbp), %rax 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Retrieve i from stack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it-IT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18 	cmpq 	%rdi, %rax 		</a:t>
            </a:r>
            <a:r>
              <a:rPr lang="it-IT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Compare i:n</a:t>
            </a:r>
            <a:endParaRPr lang="it-IT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19   	jl 	.L3 		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&lt;, goto loop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	. . .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Code for function exit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20 	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leave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		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Restore %rbp and %rsp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21 	ret 			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Supporting Variable-Size Stack Frames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9092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Using %rbp as a frame pointer for the top of the stack frame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At the beginning of vframe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pushq 	%rbp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movq	%rsp, %rbp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At the end of vframe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movq	%rbp, %rsp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popq	%rbp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39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Supporting Variable-Size Stack Frames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91140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850" y="1447800"/>
            <a:ext cx="4905375" cy="4495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Supporting Variable-Size Stack Frames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3188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leaq instruction of line 5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computes the value 8</a:t>
            </a:r>
            <a:r>
              <a:rPr lang="en-US" altLang="zh-CN" i="1" dirty="0">
                <a:ea typeface="宋体" panose="02010600030101010101" pitchFamily="2" charset="-122"/>
              </a:rPr>
              <a:t>n </a:t>
            </a:r>
            <a:r>
              <a:rPr lang="en-US" altLang="zh-CN" dirty="0">
                <a:ea typeface="宋体" panose="02010600030101010101" pitchFamily="2" charset="-122"/>
              </a:rPr>
              <a:t>+ 22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which is then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rounded down</a:t>
            </a:r>
            <a:r>
              <a:rPr lang="en-US" altLang="zh-CN" dirty="0">
                <a:ea typeface="宋体" panose="02010600030101010101" pitchFamily="2" charset="-122"/>
              </a:rPr>
              <a:t> to the nearest multiple of 16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by the andq instruction of line 6.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resulting value will be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8</a:t>
            </a:r>
            <a:r>
              <a:rPr lang="en-US" altLang="zh-CN" i="1" dirty="0">
                <a:ea typeface="宋体" panose="02010600030101010101" pitchFamily="2" charset="-122"/>
              </a:rPr>
              <a:t>n </a:t>
            </a:r>
            <a:r>
              <a:rPr lang="en-US" altLang="zh-CN" dirty="0">
                <a:ea typeface="宋体" panose="02010600030101010101" pitchFamily="2" charset="-122"/>
              </a:rPr>
              <a:t>+ 8 when </a:t>
            </a:r>
            <a:r>
              <a:rPr lang="en-US" altLang="zh-CN" i="1" dirty="0">
                <a:ea typeface="宋体" panose="02010600030101010101" pitchFamily="2" charset="-122"/>
              </a:rPr>
              <a:t>n </a:t>
            </a:r>
            <a:r>
              <a:rPr lang="en-US" altLang="zh-CN" dirty="0">
                <a:ea typeface="宋体" panose="02010600030101010101" pitchFamily="2" charset="-122"/>
              </a:rPr>
              <a:t>is odd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8</a:t>
            </a:r>
            <a:r>
              <a:rPr lang="en-US" altLang="zh-CN" i="1" dirty="0">
                <a:ea typeface="宋体" panose="02010600030101010101" pitchFamily="2" charset="-122"/>
              </a:rPr>
              <a:t>n </a:t>
            </a:r>
            <a:r>
              <a:rPr lang="en-US" altLang="zh-CN" dirty="0">
                <a:ea typeface="宋体" panose="02010600030101010101" pitchFamily="2" charset="-122"/>
              </a:rPr>
              <a:t>+ 16 when </a:t>
            </a:r>
            <a:r>
              <a:rPr lang="en-US" altLang="zh-CN" i="1" dirty="0">
                <a:ea typeface="宋体" panose="02010600030101010101" pitchFamily="2" charset="-122"/>
              </a:rPr>
              <a:t>n </a:t>
            </a:r>
            <a:r>
              <a:rPr lang="en-US" altLang="zh-CN" dirty="0">
                <a:ea typeface="宋体" panose="02010600030101010101" pitchFamily="2" charset="-122"/>
              </a:rPr>
              <a:t>is even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This value is subtracted from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1 to give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5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Supporting Variable-Size Stack Frames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5236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3622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three instructions in lines 8-10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round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2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up</a:t>
            </a:r>
            <a:r>
              <a:rPr lang="en-US" altLang="zh-CN" dirty="0">
                <a:ea typeface="宋体" panose="02010600030101010101" pitchFamily="2" charset="-122"/>
              </a:rPr>
              <a:t> to the nearest multiple of 8.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They make use of the combination of biasing and shifting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(S2+7)/8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62100" y="3962400"/>
          <a:ext cx="6096000" cy="11128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e1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e2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2065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2017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2024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2064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3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Supporting Variable-Size Stack Frames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7284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2 is computed in a way that preserves whatever offset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1 has with the nearest multiple of 16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i="1" dirty="0">
                <a:ea typeface="宋体" panose="02010600030101010101" pitchFamily="2" charset="-122"/>
              </a:rPr>
              <a:t>p </a:t>
            </a:r>
            <a:r>
              <a:rPr lang="en-US" altLang="zh-CN" dirty="0">
                <a:ea typeface="宋体" panose="02010600030101010101" pitchFamily="2" charset="-122"/>
              </a:rPr>
              <a:t>will be aligned on a multiple of 8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as is recommended for an array of 8-byte elements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Out-of-Bounds Memory References </a:t>
            </a:r>
            <a:endParaRPr lang="en-US" altLang="zh-CN" dirty="0">
              <a:ea typeface="方正舒体" pitchFamily="2" charset="-122"/>
            </a:endParaRPr>
          </a:p>
        </p:txBody>
      </p:sp>
      <p:graphicFrame>
        <p:nvGraphicFramePr>
          <p:cNvPr id="1458179" name="Group 3"/>
          <p:cNvGraphicFramePr>
            <a:graphicFrameLocks noGrp="1"/>
          </p:cNvGraphicFramePr>
          <p:nvPr/>
        </p:nvGraphicFramePr>
        <p:xfrm>
          <a:off x="2438400" y="1524000"/>
          <a:ext cx="3352800" cy="454025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  <a:gridCol w="838200"/>
              </a:tblGrid>
              <a:tr h="542473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011895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Return address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938844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[7]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[6]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[5]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[4]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9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[3]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[2]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[0]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6709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3341" name="Line 25"/>
          <p:cNvSpPr/>
          <p:nvPr/>
        </p:nvSpPr>
        <p:spPr>
          <a:xfrm flipH="1">
            <a:off x="5791200" y="498475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42" name="Text Box 26"/>
          <p:cNvSpPr txBox="1"/>
          <p:nvPr/>
        </p:nvSpPr>
        <p:spPr>
          <a:xfrm>
            <a:off x="7010400" y="4800600"/>
            <a:ext cx="5953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buf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43" name="左大括号 8"/>
          <p:cNvSpPr/>
          <p:nvPr/>
        </p:nvSpPr>
        <p:spPr>
          <a:xfrm>
            <a:off x="1905000" y="1600200"/>
            <a:ext cx="307975" cy="1371600"/>
          </a:xfrm>
          <a:prstGeom prst="leftBrace">
            <a:avLst>
              <a:gd name="adj1" fmla="val 8329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44" name="矩形 9"/>
          <p:cNvSpPr/>
          <p:nvPr/>
        </p:nvSpPr>
        <p:spPr>
          <a:xfrm>
            <a:off x="228600" y="1854200"/>
            <a:ext cx="1676400" cy="90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Stack frame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for caller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45" name="左大括号 10"/>
          <p:cNvSpPr/>
          <p:nvPr/>
        </p:nvSpPr>
        <p:spPr>
          <a:xfrm>
            <a:off x="2057400" y="3124200"/>
            <a:ext cx="307975" cy="2895600"/>
          </a:xfrm>
          <a:prstGeom prst="leftBrace">
            <a:avLst>
              <a:gd name="adj1" fmla="val 831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46" name="矩形 11"/>
          <p:cNvSpPr/>
          <p:nvPr/>
        </p:nvSpPr>
        <p:spPr>
          <a:xfrm>
            <a:off x="228600" y="4114800"/>
            <a:ext cx="1828800" cy="90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Stack frame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for echo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Out-of-Bounds Memory References </a:t>
            </a:r>
            <a:endParaRPr lang="en-US" altLang="zh-CN" dirty="0">
              <a:ea typeface="方正舒体" pitchFamily="2" charset="-122"/>
            </a:endParaRPr>
          </a:p>
        </p:txBody>
      </p:sp>
      <p:graphicFrame>
        <p:nvGraphicFramePr>
          <p:cNvPr id="1458179" name="Group 3"/>
          <p:cNvGraphicFramePr>
            <a:graphicFrameLocks noGrp="1"/>
          </p:cNvGraphicFramePr>
          <p:nvPr/>
        </p:nvGraphicFramePr>
        <p:xfrm>
          <a:off x="2438400" y="1524000"/>
          <a:ext cx="3352800" cy="454025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  <a:gridCol w="838200"/>
              </a:tblGrid>
              <a:tr h="542473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011895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Return address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69422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[11]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[10]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[9]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[8]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[7]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[6]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[5]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[4]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9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[3]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[2]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[0]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6709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5394" name="Line 25"/>
          <p:cNvSpPr/>
          <p:nvPr/>
        </p:nvSpPr>
        <p:spPr>
          <a:xfrm flipH="1">
            <a:off x="5791200" y="498475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95" name="Text Box 26"/>
          <p:cNvSpPr txBox="1"/>
          <p:nvPr/>
        </p:nvSpPr>
        <p:spPr>
          <a:xfrm>
            <a:off x="7010400" y="4800600"/>
            <a:ext cx="5953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buf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96" name="左大括号 8"/>
          <p:cNvSpPr/>
          <p:nvPr/>
        </p:nvSpPr>
        <p:spPr>
          <a:xfrm>
            <a:off x="1905000" y="1600200"/>
            <a:ext cx="307975" cy="1371600"/>
          </a:xfrm>
          <a:prstGeom prst="leftBrace">
            <a:avLst>
              <a:gd name="adj1" fmla="val 8329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97" name="矩形 9"/>
          <p:cNvSpPr/>
          <p:nvPr/>
        </p:nvSpPr>
        <p:spPr>
          <a:xfrm>
            <a:off x="228600" y="1854200"/>
            <a:ext cx="1676400" cy="90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Stack frame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for caller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98" name="左大括号 10"/>
          <p:cNvSpPr/>
          <p:nvPr/>
        </p:nvSpPr>
        <p:spPr>
          <a:xfrm>
            <a:off x="2057400" y="3124200"/>
            <a:ext cx="307975" cy="2895600"/>
          </a:xfrm>
          <a:prstGeom prst="leftBrace">
            <a:avLst>
              <a:gd name="adj1" fmla="val 831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99" name="矩形 11"/>
          <p:cNvSpPr/>
          <p:nvPr/>
        </p:nvSpPr>
        <p:spPr>
          <a:xfrm>
            <a:off x="228600" y="4114800"/>
            <a:ext cx="1828800" cy="90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Stack frame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for echo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Out-of-Bounds Memory References </a:t>
            </a:r>
            <a:endParaRPr lang="en-US" altLang="zh-CN" dirty="0">
              <a:ea typeface="方正舒体" pitchFamily="2" charset="-122"/>
            </a:endParaRPr>
          </a:p>
        </p:txBody>
      </p:sp>
      <p:graphicFrame>
        <p:nvGraphicFramePr>
          <p:cNvPr id="1458179" name="Group 3"/>
          <p:cNvGraphicFramePr>
            <a:graphicFrameLocks noGrp="1"/>
          </p:cNvGraphicFramePr>
          <p:nvPr/>
        </p:nvGraphicFramePr>
        <p:xfrm>
          <a:off x="2438400" y="1524000"/>
          <a:ext cx="3352800" cy="454025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  <a:gridCol w="838200"/>
              </a:tblGrid>
              <a:tr h="542473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011895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Return address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[15]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1[4]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[13]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[12]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[11]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[10]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[9]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[8]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[7]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[6]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[5]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[4]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9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[3]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[2]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[0]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6709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7445" name="Line 25"/>
          <p:cNvSpPr/>
          <p:nvPr/>
        </p:nvSpPr>
        <p:spPr>
          <a:xfrm flipH="1">
            <a:off x="5791200" y="498475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46" name="Text Box 26"/>
          <p:cNvSpPr txBox="1"/>
          <p:nvPr/>
        </p:nvSpPr>
        <p:spPr>
          <a:xfrm>
            <a:off x="7010400" y="4800600"/>
            <a:ext cx="590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buf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47" name="左大括号 8"/>
          <p:cNvSpPr/>
          <p:nvPr/>
        </p:nvSpPr>
        <p:spPr>
          <a:xfrm>
            <a:off x="1905000" y="1600200"/>
            <a:ext cx="307975" cy="1371600"/>
          </a:xfrm>
          <a:prstGeom prst="leftBrace">
            <a:avLst>
              <a:gd name="adj1" fmla="val 8329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48" name="矩形 9"/>
          <p:cNvSpPr/>
          <p:nvPr/>
        </p:nvSpPr>
        <p:spPr>
          <a:xfrm>
            <a:off x="228600" y="1854200"/>
            <a:ext cx="1676400" cy="90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Stack frame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for caller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49" name="左大括号 10"/>
          <p:cNvSpPr/>
          <p:nvPr/>
        </p:nvSpPr>
        <p:spPr>
          <a:xfrm>
            <a:off x="2057400" y="3124200"/>
            <a:ext cx="307975" cy="2895600"/>
          </a:xfrm>
          <a:prstGeom prst="leftBrace">
            <a:avLst>
              <a:gd name="adj1" fmla="val 831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50" name="矩形 11"/>
          <p:cNvSpPr/>
          <p:nvPr/>
        </p:nvSpPr>
        <p:spPr>
          <a:xfrm>
            <a:off x="228600" y="4114800"/>
            <a:ext cx="1828800" cy="90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Stack frame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for echo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Out-of-Bounds Memory References </a:t>
            </a:r>
            <a:endParaRPr lang="en-US" altLang="zh-CN" dirty="0">
              <a:ea typeface="方正舒体" pitchFamily="2" charset="-122"/>
            </a:endParaRPr>
          </a:p>
        </p:txBody>
      </p:sp>
      <p:graphicFrame>
        <p:nvGraphicFramePr>
          <p:cNvPr id="1458179" name="Group 3"/>
          <p:cNvGraphicFramePr>
            <a:graphicFrameLocks noGrp="1"/>
          </p:cNvGraphicFramePr>
          <p:nvPr/>
        </p:nvGraphicFramePr>
        <p:xfrm>
          <a:off x="2438400" y="1524000"/>
          <a:ext cx="3352800" cy="454025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  <a:gridCol w="838200"/>
              </a:tblGrid>
              <a:tr h="5424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424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[23]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[22]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[21]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[20]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[19]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[18]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[17]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[16]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[15]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1[4]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[13]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[12]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[11]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[10]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[9]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[8]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[7]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[6]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[5]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[4]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9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[3]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[2]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[1]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[0]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6709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9504" name="Line 25"/>
          <p:cNvSpPr/>
          <p:nvPr/>
        </p:nvSpPr>
        <p:spPr>
          <a:xfrm flipH="1">
            <a:off x="5791200" y="498475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505" name="Text Box 26"/>
          <p:cNvSpPr txBox="1"/>
          <p:nvPr/>
        </p:nvSpPr>
        <p:spPr>
          <a:xfrm>
            <a:off x="7010400" y="4800600"/>
            <a:ext cx="590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buf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06" name="左大括号 8"/>
          <p:cNvSpPr/>
          <p:nvPr/>
        </p:nvSpPr>
        <p:spPr>
          <a:xfrm>
            <a:off x="1905000" y="1600200"/>
            <a:ext cx="307975" cy="1371600"/>
          </a:xfrm>
          <a:prstGeom prst="leftBrace">
            <a:avLst>
              <a:gd name="adj1" fmla="val 8329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07" name="矩形 9"/>
          <p:cNvSpPr/>
          <p:nvPr/>
        </p:nvSpPr>
        <p:spPr>
          <a:xfrm>
            <a:off x="228600" y="1854200"/>
            <a:ext cx="1676400" cy="90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Stack frame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for caller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08" name="左大括号 10"/>
          <p:cNvSpPr/>
          <p:nvPr/>
        </p:nvSpPr>
        <p:spPr>
          <a:xfrm>
            <a:off x="2057400" y="3124200"/>
            <a:ext cx="307975" cy="2895600"/>
          </a:xfrm>
          <a:prstGeom prst="leftBrace">
            <a:avLst>
              <a:gd name="adj1" fmla="val 831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09" name="矩形 11"/>
          <p:cNvSpPr/>
          <p:nvPr/>
        </p:nvSpPr>
        <p:spPr>
          <a:xfrm>
            <a:off x="228600" y="4114800"/>
            <a:ext cx="1828800" cy="90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Stack frame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for echo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Malicious Use of Buffer Overflow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1508" name="Group 3"/>
          <p:cNvGrpSpPr/>
          <p:nvPr/>
        </p:nvGrpSpPr>
        <p:grpSpPr>
          <a:xfrm>
            <a:off x="228600" y="1752600"/>
            <a:ext cx="3860800" cy="2919413"/>
            <a:chOff x="288" y="1586"/>
            <a:chExt cx="2432" cy="1839"/>
          </a:xfrm>
        </p:grpSpPr>
        <p:sp>
          <p:nvSpPr>
            <p:cNvPr id="21524" name="Rectangle 4"/>
            <p:cNvSpPr/>
            <p:nvPr/>
          </p:nvSpPr>
          <p:spPr>
            <a:xfrm>
              <a:off x="1184" y="2496"/>
              <a:ext cx="1536" cy="929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4400">
                <a:spcBef>
                  <a:spcPct val="0"/>
                </a:spcBef>
                <a:buNone/>
                <a:tabLst>
                  <a:tab pos="457200" algn="l"/>
                  <a:tab pos="1485900" algn="l"/>
                </a:tabLst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void bar() {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  <a:p>
              <a:pPr marL="0" lvl="0" indent="0" defTabSz="914400">
                <a:spcBef>
                  <a:spcPct val="0"/>
                </a:spcBef>
                <a:buNone/>
                <a:tabLst>
                  <a:tab pos="457200" algn="l"/>
                  <a:tab pos="1485900" algn="l"/>
                </a:tabLst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  char buf[64]; 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  <a:p>
              <a:pPr marL="0" lvl="0" indent="0" defTabSz="914400">
                <a:spcBef>
                  <a:spcPct val="0"/>
                </a:spcBef>
                <a:buNone/>
                <a:tabLst>
                  <a:tab pos="457200" algn="l"/>
                  <a:tab pos="1485900" algn="l"/>
                </a:tabLst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  gets(buf); 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  <a:p>
              <a:pPr marL="0" lvl="0" indent="0" defTabSz="914400">
                <a:spcBef>
                  <a:spcPct val="0"/>
                </a:spcBef>
                <a:buNone/>
                <a:tabLst>
                  <a:tab pos="457200" algn="l"/>
                  <a:tab pos="1485900" algn="l"/>
                </a:tabLst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  ... 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  <a:p>
              <a:pPr marL="0" lvl="0" indent="0" defTabSz="914400">
                <a:spcBef>
                  <a:spcPct val="0"/>
                </a:spcBef>
                <a:buNone/>
                <a:tabLst>
                  <a:tab pos="457200" algn="l"/>
                  <a:tab pos="1485900" algn="l"/>
                </a:tabLst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}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21525" name="Rectangle 5"/>
            <p:cNvSpPr/>
            <p:nvPr/>
          </p:nvSpPr>
          <p:spPr>
            <a:xfrm>
              <a:off x="1184" y="1586"/>
              <a:ext cx="1152" cy="75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4400">
                <a:spcBef>
                  <a:spcPct val="0"/>
                </a:spcBef>
                <a:buNone/>
                <a:tabLst>
                  <a:tab pos="457200" algn="l"/>
                  <a:tab pos="1485900" algn="l"/>
                </a:tabLst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void foo(){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  <a:p>
              <a:pPr marL="0" lvl="0" indent="0" defTabSz="914400">
                <a:spcBef>
                  <a:spcPct val="0"/>
                </a:spcBef>
                <a:buNone/>
                <a:tabLst>
                  <a:tab pos="457200" algn="l"/>
                  <a:tab pos="1485900" algn="l"/>
                </a:tabLst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  bar();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  <a:p>
              <a:pPr marL="0" lvl="0" indent="0" defTabSz="914400">
                <a:spcBef>
                  <a:spcPct val="0"/>
                </a:spcBef>
                <a:buNone/>
                <a:tabLst>
                  <a:tab pos="457200" algn="l"/>
                  <a:tab pos="1485900" algn="l"/>
                </a:tabLst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  ...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  <a:p>
              <a:pPr marL="0" lvl="0" indent="0" defTabSz="914400">
                <a:spcBef>
                  <a:spcPct val="0"/>
                </a:spcBef>
                <a:buNone/>
                <a:tabLst>
                  <a:tab pos="457200" algn="l"/>
                  <a:tab pos="1485900" algn="l"/>
                </a:tabLst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}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21526" name="Text Box 6"/>
            <p:cNvSpPr txBox="1"/>
            <p:nvPr/>
          </p:nvSpPr>
          <p:spPr>
            <a:xfrm>
              <a:off x="288" y="1776"/>
              <a:ext cx="668" cy="5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return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address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7" name="Line 7"/>
            <p:cNvSpPr/>
            <p:nvPr/>
          </p:nvSpPr>
          <p:spPr>
            <a:xfrm>
              <a:off x="992" y="2064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1509" name="Group 8"/>
          <p:cNvGrpSpPr/>
          <p:nvPr/>
        </p:nvGrpSpPr>
        <p:grpSpPr>
          <a:xfrm>
            <a:off x="4267200" y="1524000"/>
            <a:ext cx="4705350" cy="4432300"/>
            <a:chOff x="2780" y="960"/>
            <a:chExt cx="2964" cy="2792"/>
          </a:xfrm>
        </p:grpSpPr>
        <p:sp>
          <p:nvSpPr>
            <p:cNvPr id="21510" name="Text Box 9"/>
            <p:cNvSpPr txBox="1"/>
            <p:nvPr/>
          </p:nvSpPr>
          <p:spPr>
            <a:xfrm>
              <a:off x="3264" y="960"/>
              <a:ext cx="1440" cy="40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Stack 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after call to </a:t>
              </a: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gets()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21511" name="Rectangle 10"/>
            <p:cNvSpPr/>
            <p:nvPr/>
          </p:nvSpPr>
          <p:spPr>
            <a:xfrm>
              <a:off x="3641" y="2120"/>
              <a:ext cx="672" cy="240"/>
            </a:xfrm>
            <a:prstGeom prst="rect">
              <a:avLst/>
            </a:prstGeom>
            <a:solidFill>
              <a:srgbClr val="C0C0C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2" name="Rectangle 11"/>
            <p:cNvSpPr/>
            <p:nvPr/>
          </p:nvSpPr>
          <p:spPr>
            <a:xfrm>
              <a:off x="3641" y="1352"/>
              <a:ext cx="672" cy="76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21513" name="AutoShape 12"/>
            <p:cNvSpPr/>
            <p:nvPr/>
          </p:nvSpPr>
          <p:spPr>
            <a:xfrm>
              <a:off x="4361" y="1352"/>
              <a:ext cx="144" cy="1008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4" name="AutoShape 13"/>
            <p:cNvSpPr/>
            <p:nvPr/>
          </p:nvSpPr>
          <p:spPr>
            <a:xfrm>
              <a:off x="4372" y="2360"/>
              <a:ext cx="133" cy="1392"/>
            </a:xfrm>
            <a:prstGeom prst="rightBrace">
              <a:avLst>
                <a:gd name="adj1" fmla="val 87218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5" name="Rectangle 14"/>
            <p:cNvSpPr/>
            <p:nvPr/>
          </p:nvSpPr>
          <p:spPr>
            <a:xfrm>
              <a:off x="3641" y="3360"/>
              <a:ext cx="672" cy="3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21516" name="Text Box 15"/>
            <p:cNvSpPr txBox="1"/>
            <p:nvPr/>
          </p:nvSpPr>
          <p:spPr>
            <a:xfrm>
              <a:off x="4536" y="1736"/>
              <a:ext cx="1180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foo stack frame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7" name="Text Box 16"/>
            <p:cNvSpPr txBox="1"/>
            <p:nvPr/>
          </p:nvSpPr>
          <p:spPr>
            <a:xfrm>
              <a:off x="4564" y="2945"/>
              <a:ext cx="1180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bar stack frame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8" name="Text Box 17"/>
            <p:cNvSpPr txBox="1"/>
            <p:nvPr/>
          </p:nvSpPr>
          <p:spPr>
            <a:xfrm>
              <a:off x="3158" y="3253"/>
              <a:ext cx="220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9" name="Line 18"/>
            <p:cNvSpPr/>
            <p:nvPr/>
          </p:nvSpPr>
          <p:spPr>
            <a:xfrm>
              <a:off x="3408" y="3360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20" name="Rectangle 19"/>
            <p:cNvSpPr/>
            <p:nvPr/>
          </p:nvSpPr>
          <p:spPr>
            <a:xfrm>
              <a:off x="3640" y="2941"/>
              <a:ext cx="672" cy="422"/>
            </a:xfrm>
            <a:prstGeom prst="rect">
              <a:avLst/>
            </a:prstGeom>
            <a:solidFill>
              <a:srgbClr val="C0C0C0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exploit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code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1" name="Rectangle 20"/>
            <p:cNvSpPr/>
            <p:nvPr/>
          </p:nvSpPr>
          <p:spPr>
            <a:xfrm>
              <a:off x="3640" y="2357"/>
              <a:ext cx="672" cy="590"/>
            </a:xfrm>
            <a:prstGeom prst="rect">
              <a:avLst/>
            </a:prstGeom>
            <a:solidFill>
              <a:srgbClr val="C0C0C0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pad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2" name="AutoShape 21"/>
            <p:cNvSpPr/>
            <p:nvPr/>
          </p:nvSpPr>
          <p:spPr>
            <a:xfrm>
              <a:off x="3508" y="2128"/>
              <a:ext cx="48" cy="1152"/>
            </a:xfrm>
            <a:prstGeom prst="leftBrace">
              <a:avLst>
                <a:gd name="adj1" fmla="val 200000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3" name="Text Box 22"/>
            <p:cNvSpPr txBox="1"/>
            <p:nvPr/>
          </p:nvSpPr>
          <p:spPr>
            <a:xfrm>
              <a:off x="2780" y="2227"/>
              <a:ext cx="632" cy="7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data 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written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by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charset="0"/>
                  <a:ea typeface="宋体" panose="02010600030101010101" pitchFamily="2" charset="-122"/>
                </a:rPr>
                <a:t>gets()</a:t>
              </a:r>
              <a:endParaRPr lang="en-US" altLang="zh-CN" sz="1800" b="1" dirty="0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11173</Words>
  <Application>WPS 演示</Application>
  <PresentationFormat>全屏显示(4:3)</PresentationFormat>
  <Paragraphs>899</Paragraphs>
  <Slides>47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Arial</vt:lpstr>
      <vt:lpstr>宋体</vt:lpstr>
      <vt:lpstr>Wingdings</vt:lpstr>
      <vt:lpstr>Times New Roman</vt:lpstr>
      <vt:lpstr>Comic Sans MS</vt:lpstr>
      <vt:lpstr>方正姚体</vt:lpstr>
      <vt:lpstr>方正舒体</vt:lpstr>
      <vt:lpstr>Courier</vt:lpstr>
      <vt:lpstr>Courier New</vt:lpstr>
      <vt:lpstr>Helvetica</vt:lpstr>
      <vt:lpstr>微软雅黑</vt:lpstr>
      <vt:lpstr>Arial Unicode MS</vt:lpstr>
      <vt:lpstr>icfp99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510</cp:revision>
  <dcterms:created xsi:type="dcterms:W3CDTF">2000-01-15T07:54:11Z</dcterms:created>
  <dcterms:modified xsi:type="dcterms:W3CDTF">2021-12-11T01:58:49Z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5BEA14D253DB430595C41AEC30580DE3</vt:lpwstr>
  </property>
  <property fmtid="{D5CDD505-2E9C-101B-9397-08002B2CF9AE}" pid="3" name="KSOProductBuildVer">
    <vt:lpwstr>2052-11.1.0.11115</vt:lpwstr>
  </property>
</Properties>
</file>