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1263" r:id="rId3"/>
    <p:sldId id="1283" r:id="rId5"/>
    <p:sldId id="1264" r:id="rId6"/>
    <p:sldId id="1265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74" r:id="rId16"/>
    <p:sldId id="1275" r:id="rId17"/>
    <p:sldId id="1276" r:id="rId18"/>
    <p:sldId id="1277" r:id="rId19"/>
    <p:sldId id="1278" r:id="rId20"/>
    <p:sldId id="1279" r:id="rId21"/>
    <p:sldId id="1280" r:id="rId22"/>
    <p:sldId id="1281" r:id="rId23"/>
    <p:sldId id="1282" r:id="rId24"/>
    <p:sldId id="1219" r:id="rId25"/>
    <p:sldId id="1220" r:id="rId26"/>
    <p:sldId id="1221" r:id="rId27"/>
    <p:sldId id="1222" r:id="rId28"/>
    <p:sldId id="1223" r:id="rId29"/>
    <p:sldId id="1224" r:id="rId30"/>
    <p:sldId id="1225" r:id="rId31"/>
    <p:sldId id="1226" r:id="rId32"/>
    <p:sldId id="1227" r:id="rId33"/>
    <p:sldId id="1228" r:id="rId34"/>
    <p:sldId id="1229" r:id="rId35"/>
    <p:sldId id="1230" r:id="rId36"/>
    <p:sldId id="1231" r:id="rId37"/>
    <p:sldId id="1232" r:id="rId38"/>
    <p:sldId id="1233" r:id="rId39"/>
    <p:sldId id="1234" r:id="rId40"/>
    <p:sldId id="1235" r:id="rId41"/>
    <p:sldId id="1254" r:id="rId42"/>
    <p:sldId id="1256" r:id="rId43"/>
    <p:sldId id="1255" r:id="rId44"/>
    <p:sldId id="1257" r:id="rId45"/>
    <p:sldId id="1259" r:id="rId46"/>
    <p:sldId id="1258" r:id="rId47"/>
    <p:sldId id="1260" r:id="rId48"/>
    <p:sldId id="1261" r:id="rId49"/>
    <p:sldId id="1262" r:id="rId5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2D174"/>
    <a:srgbClr val="FF5000"/>
    <a:srgbClr val="FF6400"/>
    <a:srgbClr val="FF5020"/>
    <a:srgbClr val="FF8020"/>
    <a:srgbClr val="FF6000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89"/>
    <p:restoredTop sz="50000"/>
  </p:normalViewPr>
  <p:slideViewPr>
    <p:cSldViewPr showGuides="1">
      <p:cViewPr varScale="1">
        <p:scale>
          <a:sx n="127" d="100"/>
          <a:sy n="127" d="100"/>
        </p:scale>
        <p:origin x="135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3E8A0A-78C8-4FCD-938F-E72503A4F8B0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3BA5F3-4C36-42C8-9353-99DB66111FDF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03E579-341C-4CF7-AB51-AD8D4C7445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CB8789-CDA5-4C85-8C40-4CEEF10E04D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024F5E-4E09-4BF8-B74E-BB6D5E494CF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方正姚体" pitchFamily="2" charset="-122"/>
                <a:cs typeface="+mj-cs"/>
              </a:rPr>
              <a:t>Buffer Overflow </a:t>
            </a:r>
            <a:endParaRPr lang="en-US" altLang="zh-CN" sz="3600" dirty="0">
              <a:latin typeface="+mj-lt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gain access to many of the computers across the Internet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different ways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was a buffer overflow attack on the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fingerd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Hundreds of machines were effectively paralyzed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author of the worm was caught and prosecuted. He was sentenced to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years probation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hours of community service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 $10,500 fine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invoked finger with an appropriate string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Made a process at a remote site have a buffer overflow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executed code that gave the worm access to the remote system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worm replicated itself and consumed virtually all of the machine’s computing resources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Morris Worm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Robert Tappan Morris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born November 8, 1965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professor at 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 is the son of Robert Morris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the former chief scientist at the National Computer Security Center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a division of the National Security Agency (NSA)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 descr="morris20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76200"/>
            <a:ext cx="2819400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1 	int main() {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2 		long local;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3 		printf("local at %p\n", &amp;local);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4 		return 0;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5 }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Running the code 10,000 times on a Linux (maybe 2.6.16) machine in 32-bit mode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addresses ranged from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0xff7fc59c to 0xffffd09c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range of around 2</a:t>
            </a:r>
            <a:r>
              <a:rPr lang="en-US" altLang="zh-CN" baseline="30000" dirty="0">
                <a:ea typeface="宋体" panose="02010600030101010101" pitchFamily="2" charset="-122"/>
              </a:rPr>
              <a:t>23</a:t>
            </a:r>
            <a:endParaRPr lang="en-US" altLang="zh-CN" baseline="30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in 64-bit mode on the newer machine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addresses ranged from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0x7fff0001b698 to 0x7ffffffaa4a8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range of nearly 2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endParaRPr kumimoji="0" lang="en-US" altLang="zh-CN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Address-space layout randomization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(ASLR)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time a program is run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parts of the program are loaded into different regions of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code, data,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heap data,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 code, stack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Randomization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Nop sled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program “slides” through a long sequence of “nop”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operation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 a “nop sled” before the actual exploit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insert 256-byte nop sled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to guess 2</a:t>
            </a:r>
            <a:r>
              <a:rPr lang="en-US" altLang="zh-CN" baseline="30000" dirty="0"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starting addresses (no too much) for 32-bit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Still have too many 2</a:t>
            </a:r>
            <a:r>
              <a:rPr lang="en-US" altLang="zh-CN" baseline="30000" dirty="0">
                <a:ea typeface="宋体" panose="02010600030101010101" pitchFamily="2" charset="-122"/>
              </a:rPr>
              <a:t>24</a:t>
            </a:r>
            <a:r>
              <a:rPr lang="en-US" altLang="zh-CN" dirty="0">
                <a:ea typeface="宋体" panose="02010600030101010101" pitchFamily="2" charset="-122"/>
              </a:rPr>
              <a:t> for 64-bit machine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38400" y="1524000"/>
          <a:ext cx="4800600" cy="3917951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238547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7176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Canary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872" name="组合 2"/>
          <p:cNvGrpSpPr/>
          <p:nvPr/>
        </p:nvGrpSpPr>
        <p:grpSpPr>
          <a:xfrm>
            <a:off x="7239000" y="5210175"/>
            <a:ext cx="838200" cy="461963"/>
            <a:chOff x="5791200" y="5257800"/>
            <a:chExt cx="2620963" cy="461963"/>
          </a:xfrm>
        </p:grpSpPr>
        <p:sp>
          <p:nvSpPr>
            <p:cNvPr id="35880" name="Line 25"/>
            <p:cNvSpPr/>
            <p:nvPr/>
          </p:nvSpPr>
          <p:spPr>
            <a:xfrm flipH="1">
              <a:off x="5791200" y="544195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1" name="Text Box 26"/>
            <p:cNvSpPr txBox="1"/>
            <p:nvPr/>
          </p:nvSpPr>
          <p:spPr>
            <a:xfrm>
              <a:off x="7010400" y="5257800"/>
              <a:ext cx="1401763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buf=%rsp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73" name="左大括号 8"/>
          <p:cNvSpPr/>
          <p:nvPr/>
        </p:nvSpPr>
        <p:spPr>
          <a:xfrm>
            <a:off x="1905000" y="1600200"/>
            <a:ext cx="307975" cy="165417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4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5" name="左大括号 10"/>
          <p:cNvSpPr/>
          <p:nvPr/>
        </p:nvSpPr>
        <p:spPr>
          <a:xfrm>
            <a:off x="1828800" y="3276600"/>
            <a:ext cx="533400" cy="2165350"/>
          </a:xfrm>
          <a:prstGeom prst="leftBrace">
            <a:avLst>
              <a:gd name="adj1" fmla="val 83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6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77" name="组合 1"/>
          <p:cNvGrpSpPr/>
          <p:nvPr/>
        </p:nvGrpSpPr>
        <p:grpSpPr>
          <a:xfrm>
            <a:off x="7239000" y="3043238"/>
            <a:ext cx="1173163" cy="461962"/>
            <a:chOff x="7239000" y="2867818"/>
            <a:chExt cx="2365375" cy="461963"/>
          </a:xfrm>
        </p:grpSpPr>
        <p:sp>
          <p:nvSpPr>
            <p:cNvPr id="35878" name="Line 25"/>
            <p:cNvSpPr/>
            <p:nvPr/>
          </p:nvSpPr>
          <p:spPr>
            <a:xfrm flipH="1">
              <a:off x="7239000" y="307975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9" name="Text Box 26"/>
            <p:cNvSpPr txBox="1"/>
            <p:nvPr/>
          </p:nvSpPr>
          <p:spPr>
            <a:xfrm>
              <a:off x="8305800" y="2867818"/>
              <a:ext cx="1298575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%rsp+24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echo: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		subq 	$24, %rsp		# Allocate 24 bytes on stack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		movq 	%fs:40, %rax		# Retrieve canary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		movq 	%rax, 8(%rsp)		# Store on stack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		xorl 	%eax, %eax		# Zero out register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 		movq 	%rsp, %rdi 		# Compute buf as %rsp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   	call 	gets 			# Call gets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   	movq 	%rsp, %rdi 		# Compute buf as %rsp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   	call 	puts 			# Call puts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  	movq 	8(%rsp), %rax		# Retrieve canary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	xorq 	%fs:40, %rax		# Compare to stored value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  	je 	.L9 			# If =, goto ok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  	call 	__stack_chk_fail		# Stack corrupted!</a:t>
            </a:r>
            <a:endParaRPr lang="en-US" altLang="zh-CN" sz="2000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  .L9					# ok: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   	addq 	$24, %rsp		# Deallocate stack 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  	ret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%fs:40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Segmented addressing</a:t>
            </a:r>
            <a:r>
              <a:rPr lang="en-US" altLang="zh-CN" dirty="0">
                <a:ea typeface="宋体" panose="02010600030101010101" pitchFamily="2" charset="-122"/>
              </a:rPr>
              <a:t> which appeared in 80286 and seldom used today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marked as read only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Limiting Executable Code Regions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4k bytes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 a protected unit by OS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Should be marked as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readable</a:t>
            </a:r>
            <a:r>
              <a:rPr lang="en-US" altLang="zh-CN" dirty="0">
                <a:ea typeface="宋体" panose="02010600030101010101" pitchFamily="2" charset="-122"/>
              </a:rPr>
              <a:t>”,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writable</a:t>
            </a:r>
            <a:r>
              <a:rPr lang="en-US" altLang="zh-CN" dirty="0">
                <a:ea typeface="宋体" panose="02010600030101010101" pitchFamily="2" charset="-122"/>
              </a:rPr>
              <a:t>” and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executable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3 bits are required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Originally Intel merged the “readable” and “executable” into one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exploit code in the stack can be executed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AMD introduced “NX” in X86-64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Now there 3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about “JIT”?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Buffer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3.10.4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Reuse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850"/>
            <a:ext cx="6030913" cy="46291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Return-oriented Programming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Find code gadgets</a:t>
            </a:r>
            <a:r>
              <a:rPr lang="en-US" altLang="zh-CN" sz="2000" dirty="0">
                <a:ea typeface="宋体" panose="02010600030101010101" pitchFamily="2" charset="-122"/>
              </a:rPr>
              <a:t> in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existed</a:t>
            </a:r>
            <a:r>
              <a:rPr lang="en-US" altLang="zh-CN" sz="2000" dirty="0">
                <a:ea typeface="宋体" panose="02010600030101010101" pitchFamily="2" charset="-122"/>
              </a:rPr>
              <a:t> code base (e.g. libc)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Push address</a:t>
            </a:r>
            <a:r>
              <a:rPr lang="en-US" altLang="zh-CN" sz="2000" dirty="0">
                <a:ea typeface="宋体" panose="02010600030101010101" pitchFamily="2" charset="-122"/>
              </a:rPr>
              <a:t> of gadgets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on the stack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Leverage ‘ret’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connect</a:t>
            </a:r>
            <a:r>
              <a:rPr lang="en-US" altLang="zh-CN" sz="2000" dirty="0">
                <a:ea typeface="宋体" panose="02010600030101010101" pitchFamily="2" charset="-122"/>
              </a:rPr>
              <a:t> code gadgets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code injection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Solutions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Return-less kernels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Heuristic means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1975" y="1290638"/>
            <a:ext cx="1425575" cy="516413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1975" y="3297238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</a:t>
            </a:r>
            <a:r>
              <a:rPr kumimoji="1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1975" y="3617913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11975" y="442277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37550" y="4638675"/>
            <a:ext cx="349250" cy="158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686800" y="3489325"/>
            <a:ext cx="0" cy="11493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337550" y="3489325"/>
            <a:ext cx="3492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11975" y="510222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11975" y="5764213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11975" y="3295650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A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1975" y="29575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B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1975" y="26273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 C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312150" y="5930900"/>
            <a:ext cx="6604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39200" y="3138488"/>
            <a:ext cx="0" cy="216693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337550" y="3138488"/>
            <a:ext cx="5016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337550" y="5305425"/>
            <a:ext cx="50165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972550" y="2813050"/>
            <a:ext cx="0" cy="31178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359775" y="2813050"/>
            <a:ext cx="61277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35738" y="4775200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48" name="TextBox 36"/>
          <p:cNvSpPr txBox="1"/>
          <p:nvPr/>
        </p:nvSpPr>
        <p:spPr>
          <a:xfrm>
            <a:off x="6172200" y="4529138"/>
            <a:ext cx="4079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Straight Arrow Connector 59"/>
          <p:cNvCxnSpPr/>
          <p:nvPr/>
        </p:nvCxnSpPr>
        <p:spPr>
          <a:xfrm>
            <a:off x="6535738" y="5427663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0" name="TextBox 38"/>
          <p:cNvSpPr txBox="1"/>
          <p:nvPr/>
        </p:nvSpPr>
        <p:spPr>
          <a:xfrm>
            <a:off x="6172200" y="5181600"/>
            <a:ext cx="390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Straight Arrow Connector 59"/>
          <p:cNvCxnSpPr/>
          <p:nvPr/>
        </p:nvCxnSpPr>
        <p:spPr>
          <a:xfrm>
            <a:off x="6535738" y="6032500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2" name="TextBox 41"/>
          <p:cNvSpPr txBox="1"/>
          <p:nvPr/>
        </p:nvSpPr>
        <p:spPr>
          <a:xfrm>
            <a:off x="6172200" y="5786438"/>
            <a:ext cx="4079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185" y="5215255"/>
            <a:ext cx="44132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gadget</a:t>
            </a:r>
            <a:r>
              <a:rPr lang="zh-CN" altLang="en-US"/>
              <a:t>应该包含一条指令和</a:t>
            </a:r>
            <a:endParaRPr lang="zh-CN" altLang="en-US"/>
          </a:p>
          <a:p>
            <a:r>
              <a:rPr lang="zh-CN" altLang="en-US"/>
              <a:t>一个相邻的</a:t>
            </a:r>
            <a:r>
              <a:rPr lang="en-US" altLang="zh-CN"/>
              <a:t>ret</a:t>
            </a:r>
            <a:r>
              <a:rPr lang="zh-CN" altLang="en-US"/>
              <a:t>指令（一般是从</a:t>
            </a:r>
            <a:endParaRPr lang="zh-CN" altLang="en-US"/>
          </a:p>
          <a:p>
            <a:r>
              <a:rPr lang="zh-CN" altLang="en-US"/>
              <a:t>一条完整指令中进行截取）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charRg st="17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charRg st="203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7" grpId="0" animBg="1"/>
      <p:bldP spid="28" grpId="0" animBg="1"/>
      <p:bldP spid="30" grpId="0" animBg="1"/>
      <p:bldP spid="77848" grpId="0"/>
      <p:bldP spid="77850" grpId="0"/>
      <p:bldP spid="778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Motivation: Code Reuse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5059" name="组合 39"/>
          <p:cNvGrpSpPr/>
          <p:nvPr/>
        </p:nvGrpSpPr>
        <p:grpSpPr>
          <a:xfrm>
            <a:off x="8096250" y="123825"/>
            <a:ext cx="900113" cy="915988"/>
            <a:chOff x="6888695" y="95811"/>
            <a:chExt cx="1766660" cy="1797292"/>
          </a:xfrm>
        </p:grpSpPr>
        <p:pic>
          <p:nvPicPr>
            <p:cNvPr id="45061" name="Picture 3"/>
            <p:cNvPicPr>
              <a:picLocks noChangeAspect="1"/>
            </p:cNvPicPr>
            <p:nvPr/>
          </p:nvPicPr>
          <p:blipFill>
            <a:blip r:embed="rId1"/>
            <a:srcRect r="20087" b="37888"/>
            <a:stretch>
              <a:fillRect/>
            </a:stretch>
          </p:blipFill>
          <p:spPr>
            <a:xfrm>
              <a:off x="6888695" y="95811"/>
              <a:ext cx="1766660" cy="17972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5062" name="Group 10"/>
            <p:cNvGrpSpPr/>
            <p:nvPr/>
          </p:nvGrpSpPr>
          <p:grpSpPr>
            <a:xfrm>
              <a:off x="7397199" y="467276"/>
              <a:ext cx="575057" cy="826735"/>
              <a:chOff x="6888695" y="467276"/>
              <a:chExt cx="874565" cy="1210147"/>
            </a:xfrm>
          </p:grpSpPr>
          <p:sp>
            <p:nvSpPr>
              <p:cNvPr id="43" name="Diamond 4"/>
              <p:cNvSpPr/>
              <p:nvPr/>
            </p:nvSpPr>
            <p:spPr>
              <a:xfrm>
                <a:off x="6887740" y="753361"/>
                <a:ext cx="578111" cy="314605"/>
              </a:xfrm>
              <a:prstGeom prst="diamond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Straight Arrow Connector 5"/>
              <p:cNvCxnSpPr>
                <a:endCxn id="43" idx="0"/>
              </p:cNvCxnSpPr>
              <p:nvPr/>
            </p:nvCxnSpPr>
            <p:spPr>
              <a:xfrm>
                <a:off x="7167317" y="466116"/>
                <a:ext cx="9477" cy="287245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6"/>
              <p:cNvCxnSpPr>
                <a:stCxn id="43" idx="2"/>
              </p:cNvCxnSpPr>
              <p:nvPr/>
            </p:nvCxnSpPr>
            <p:spPr>
              <a:xfrm>
                <a:off x="7176794" y="1067965"/>
                <a:ext cx="9477" cy="227973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7"/>
              <p:cNvCxnSpPr>
                <a:stCxn id="43" idx="3"/>
              </p:cNvCxnSpPr>
              <p:nvPr/>
            </p:nvCxnSpPr>
            <p:spPr>
              <a:xfrm>
                <a:off x="7465851" y="908382"/>
                <a:ext cx="298531" cy="0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8"/>
              <p:cNvSpPr/>
              <p:nvPr/>
            </p:nvSpPr>
            <p:spPr>
              <a:xfrm>
                <a:off x="6996726" y="1295939"/>
                <a:ext cx="360135" cy="382995"/>
              </a:xfrm>
              <a:prstGeom prst="rect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45060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0538" y="123825"/>
            <a:ext cx="7605712" cy="65849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方正姚体" pitchFamily="2" charset="-122"/>
                <a:cs typeface="+mj-cs"/>
              </a:rPr>
              <a:t>Understanding Pointers</a:t>
            </a:r>
            <a:endParaRPr lang="en-US" altLang="zh-CN" sz="3600" dirty="0">
              <a:latin typeface="+mj-lt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Understanding Pointers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3.10.1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内容占位符 5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Every pointer has 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object has type 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pointer to this object has type T *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Special void * type(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没有具体类型的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Represents a generic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malloc(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分配内存的函数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returns a generic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Every pointer has a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Pointers are created with the &amp; operator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Applied to </a:t>
            </a:r>
            <a:r>
              <a:rPr lang="en-US" altLang="zh-CN" i="1" dirty="0">
                <a:ea typeface="宋体" panose="02010600030101010101" pitchFamily="2" charset="-122"/>
              </a:rPr>
              <a:t>lvalue</a:t>
            </a:r>
            <a:r>
              <a:rPr lang="en-US" altLang="zh-CN" dirty="0">
                <a:ea typeface="宋体" panose="02010600030101010101" pitchFamily="2" charset="-122"/>
              </a:rPr>
              <a:t> expression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Lvalue expression can appear on the left side of assignment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Pointers are dereferenced with the operator *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result is a value having the type associated with the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Arrays and pointers are closed related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name of array can be viewed as a pointer constant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 ip[0] is equivalent to *ip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Arithmetic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Addition and subtraction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p+i ,  p-i (result is a pointer)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p-q (result is a long)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Referencing &amp; dereferencing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*p, &amp;E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Subscription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A[i], *(A+i)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static 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daytab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[2][13] = 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{0, 31,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28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31, 30, 31, 30, 31, 31, 30, 31, 30, 31},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{0, 31,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29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31, 30, 31, 30, 31, 31, 30, 31, 30, 31}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day_of_year: set day of year from month &amp; day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day_of_year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year, int month, int day)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int i, leap;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leap = (year%4 == 0 &amp;&amp; year%100 != 0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|| year%400 ==0);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 = 1; i &lt; month;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day += daytab[leap][i];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day;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month_day: set month, day from day of year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month_day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year, int yearday,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  int *pmonth, int *pday)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i, leap;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leap = (year%4 == 0 &amp;&amp; year%100 != 0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|| year%400 ==0);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(i = 1;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&gt; daytab[leap][i] 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-= daytab[leap][i];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*pmonth = i;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*pday = yearday;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month_name: return name of n-th month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char *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month_name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n)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static char *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[]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= 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“Illegal month”,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“January”, “February”, “March”,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“April”, “May”, “June”,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“July”, “August”, “September”,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“October”, “November”, “December”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};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 (n &lt; 1 || n &gt; 12) ?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[0] :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[n];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6525" y="564324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单目运算符默认右结合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"/>
                <a:ea typeface="Courier"/>
              </a:rPr>
              <a:t>1  </a:t>
            </a:r>
            <a:r>
              <a:rPr lang="zh-CN" altLang="en-US" sz="2000" b="1" dirty="0">
                <a:solidFill>
                  <a:srgbClr val="000000"/>
                </a:solidFill>
                <a:latin typeface="Courier"/>
                <a:ea typeface="Courier"/>
              </a:rPr>
              <a:t>/*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Implementation of </a:t>
            </a:r>
            <a:r>
              <a:rPr lang="en-US" altLang="zh-CN" sz="2000" b="1" dirty="0">
                <a:solidFill>
                  <a:srgbClr val="FF0000"/>
                </a:solidFill>
                <a:latin typeface="Courier"/>
                <a:ea typeface="Courier"/>
              </a:rPr>
              <a:t>library function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 gets()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2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*gets(char *s)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3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4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int c;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5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*dest = s;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6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		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7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while ((c = getchar()) != ’\n’ &amp;&amp; c != EOF)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8 			</a:t>
            </a:r>
            <a:r>
              <a:rPr lang="en-US" altLang="zh-CN" sz="2000" b="1" dirty="0">
                <a:solidFill>
                  <a:srgbClr val="FF0000"/>
                </a:solidFill>
                <a:latin typeface="Courier"/>
                <a:ea typeface="Courier"/>
              </a:rPr>
              <a:t>*dest++ = c;  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/* No bounds checking */ 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9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if (c == EOF &amp;&amp; dest ==s)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10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return NULL;    /* No characters read */</a:t>
            </a:r>
            <a:endParaRPr lang="en-US" altLang="zh-CN" sz="2000" b="1" dirty="0">
              <a:solidFill>
                <a:srgbClr val="0000FF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11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*dest++ = ’\0’; 	   /* Terminate String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12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return s;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13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7800" y="1524000"/>
          <a:ext cx="609600" cy="5151438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486" name="TextBox 8"/>
          <p:cNvSpPr txBox="1"/>
          <p:nvPr/>
        </p:nvSpPr>
        <p:spPr>
          <a:xfrm>
            <a:off x="2971800" y="1570038"/>
            <a:ext cx="21336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Illegal month\0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7" name="TextBox 9"/>
          <p:cNvSpPr txBox="1"/>
          <p:nvPr/>
        </p:nvSpPr>
        <p:spPr>
          <a:xfrm>
            <a:off x="2971800" y="1963738"/>
            <a:ext cx="139065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January\0</a:t>
            </a:r>
            <a:endParaRPr lang="zh-CN" altLang="en-US" sz="16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8" name="TextBox 10"/>
          <p:cNvSpPr txBox="1"/>
          <p:nvPr/>
        </p:nvSpPr>
        <p:spPr>
          <a:xfrm>
            <a:off x="2971800" y="2357438"/>
            <a:ext cx="1576388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February\0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9" name="TextBox 11"/>
          <p:cNvSpPr txBox="1"/>
          <p:nvPr/>
        </p:nvSpPr>
        <p:spPr>
          <a:xfrm>
            <a:off x="2971800" y="2762250"/>
            <a:ext cx="11588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March\0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0" name="TextBox 12"/>
          <p:cNvSpPr txBox="1"/>
          <p:nvPr/>
        </p:nvSpPr>
        <p:spPr>
          <a:xfrm>
            <a:off x="2971800" y="3155950"/>
            <a:ext cx="11588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April\0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1" name="TextBox 13"/>
          <p:cNvSpPr txBox="1"/>
          <p:nvPr/>
        </p:nvSpPr>
        <p:spPr>
          <a:xfrm>
            <a:off x="2971800" y="3551238"/>
            <a:ext cx="97472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May\0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2" name="TextBox 14"/>
          <p:cNvSpPr txBox="1"/>
          <p:nvPr/>
        </p:nvSpPr>
        <p:spPr>
          <a:xfrm>
            <a:off x="2971800" y="3943350"/>
            <a:ext cx="10668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June\0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3" name="TextBox 15"/>
          <p:cNvSpPr txBox="1"/>
          <p:nvPr/>
        </p:nvSpPr>
        <p:spPr>
          <a:xfrm>
            <a:off x="2971800" y="4337050"/>
            <a:ext cx="10668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July\0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4" name="TextBox 16"/>
          <p:cNvSpPr txBox="1"/>
          <p:nvPr/>
        </p:nvSpPr>
        <p:spPr>
          <a:xfrm>
            <a:off x="2971800" y="4730750"/>
            <a:ext cx="139065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August\0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5" name="TextBox 17"/>
          <p:cNvSpPr txBox="1"/>
          <p:nvPr/>
        </p:nvSpPr>
        <p:spPr>
          <a:xfrm>
            <a:off x="2971800" y="5124450"/>
            <a:ext cx="17526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September\0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6" name="TextBox 18"/>
          <p:cNvSpPr txBox="1"/>
          <p:nvPr/>
        </p:nvSpPr>
        <p:spPr>
          <a:xfrm>
            <a:off x="2971800" y="5530850"/>
            <a:ext cx="139065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October\0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7" name="TextBox 19"/>
          <p:cNvSpPr txBox="1"/>
          <p:nvPr/>
        </p:nvSpPr>
        <p:spPr>
          <a:xfrm>
            <a:off x="2971800" y="5924550"/>
            <a:ext cx="1576388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November\0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8" name="TextBox 20"/>
          <p:cNvSpPr txBox="1"/>
          <p:nvPr/>
        </p:nvSpPr>
        <p:spPr>
          <a:xfrm>
            <a:off x="2971800" y="6330950"/>
            <a:ext cx="1576388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December\0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cxnSp>
        <p:nvCxnSpPr>
          <p:cNvPr id="62499" name="直接箭头连接符 22"/>
          <p:cNvCxnSpPr/>
          <p:nvPr/>
        </p:nvCxnSpPr>
        <p:spPr>
          <a:xfrm flipV="1">
            <a:off x="1752600" y="1779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0" name="直接箭头连接符 29"/>
          <p:cNvCxnSpPr/>
          <p:nvPr/>
        </p:nvCxnSpPr>
        <p:spPr>
          <a:xfrm flipV="1">
            <a:off x="1752600" y="210343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1" name="直接箭头连接符 30"/>
          <p:cNvCxnSpPr/>
          <p:nvPr/>
        </p:nvCxnSpPr>
        <p:spPr>
          <a:xfrm flipV="1">
            <a:off x="1752600" y="2541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2" name="直接箭头连接符 31"/>
          <p:cNvCxnSpPr/>
          <p:nvPr/>
        </p:nvCxnSpPr>
        <p:spPr>
          <a:xfrm flipV="1">
            <a:off x="1752600" y="2922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3" name="直接箭头连接符 32"/>
          <p:cNvCxnSpPr/>
          <p:nvPr/>
        </p:nvCxnSpPr>
        <p:spPr>
          <a:xfrm flipV="1">
            <a:off x="1752600" y="3379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4" name="直接箭头连接符 33"/>
          <p:cNvCxnSpPr/>
          <p:nvPr/>
        </p:nvCxnSpPr>
        <p:spPr>
          <a:xfrm flipV="1">
            <a:off x="1752600" y="370363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5" name="直接箭头连接符 34"/>
          <p:cNvCxnSpPr/>
          <p:nvPr/>
        </p:nvCxnSpPr>
        <p:spPr>
          <a:xfrm flipV="1">
            <a:off x="1752600" y="4141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6" name="直接箭头连接符 35"/>
          <p:cNvCxnSpPr/>
          <p:nvPr/>
        </p:nvCxnSpPr>
        <p:spPr>
          <a:xfrm flipV="1">
            <a:off x="1752600" y="4522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7" name="直接箭头连接符 36"/>
          <p:cNvCxnSpPr/>
          <p:nvPr/>
        </p:nvCxnSpPr>
        <p:spPr>
          <a:xfrm flipV="1">
            <a:off x="1752600" y="4903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8" name="直接箭头连接符 37"/>
          <p:cNvCxnSpPr/>
          <p:nvPr/>
        </p:nvCxnSpPr>
        <p:spPr>
          <a:xfrm flipV="1">
            <a:off x="1752600" y="5284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9" name="直接箭头连接符 38"/>
          <p:cNvCxnSpPr/>
          <p:nvPr/>
        </p:nvCxnSpPr>
        <p:spPr>
          <a:xfrm flipV="1">
            <a:off x="1752600" y="5665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10" name="直接箭头连接符 39"/>
          <p:cNvCxnSpPr/>
          <p:nvPr/>
        </p:nvCxnSpPr>
        <p:spPr>
          <a:xfrm flipV="1">
            <a:off x="1752600" y="61229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11" name="直接箭头连接符 40"/>
          <p:cNvCxnSpPr/>
          <p:nvPr/>
        </p:nvCxnSpPr>
        <p:spPr>
          <a:xfrm flipV="1">
            <a:off x="1752600" y="65039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方正舒体" pitchFamily="2" charset="-122"/>
              </a:rPr>
              <a:t>Command-line Arguments</a:t>
            </a:r>
            <a:endParaRPr lang="en-US" altLang="zh-CN" dirty="0">
              <a:solidFill>
                <a:srgbClr val="FF0000"/>
              </a:solidFill>
              <a:ea typeface="方正舒体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echo hello, world</a:t>
            </a:r>
            <a:endParaRPr lang="en-US" altLang="zh-CN" sz="2000" dirty="0">
              <a:solidFill>
                <a:srgbClr val="660033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hello, world</a:t>
            </a:r>
            <a:endParaRPr lang="en-US" altLang="zh-CN" sz="2000" dirty="0">
              <a:solidFill>
                <a:srgbClr val="660033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echo command-line arguments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argc,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char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argv[])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i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(i =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; i &lt; argc 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printf(“%s%s”, argv[i],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  (i &lt; argc-1)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 ”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printf(“\n”)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4600" y="1798638"/>
          <a:ext cx="838200" cy="173672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NULL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525" name="TextBox 5"/>
          <p:cNvSpPr txBox="1"/>
          <p:nvPr/>
        </p:nvSpPr>
        <p:spPr>
          <a:xfrm>
            <a:off x="7543800" y="1847850"/>
            <a:ext cx="9906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echo\0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4526" name="TextBox 6"/>
          <p:cNvSpPr txBox="1"/>
          <p:nvPr/>
        </p:nvSpPr>
        <p:spPr>
          <a:xfrm>
            <a:off x="7543800" y="2355850"/>
            <a:ext cx="11715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Hello,\0</a:t>
            </a:r>
            <a:endParaRPr lang="zh-CN" altLang="en-US" sz="16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4527" name="TextBox 7"/>
          <p:cNvSpPr txBox="1"/>
          <p:nvPr/>
        </p:nvSpPr>
        <p:spPr>
          <a:xfrm>
            <a:off x="7543800" y="2862263"/>
            <a:ext cx="1049338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World\0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cxnSp>
        <p:nvCxnSpPr>
          <p:cNvPr id="64528" name="直接箭头连接符 18"/>
          <p:cNvCxnSpPr/>
          <p:nvPr/>
        </p:nvCxnSpPr>
        <p:spPr>
          <a:xfrm flipV="1">
            <a:off x="6715125" y="2054225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29" name="直接箭头连接符 19"/>
          <p:cNvCxnSpPr/>
          <p:nvPr/>
        </p:nvCxnSpPr>
        <p:spPr>
          <a:xfrm flipV="1">
            <a:off x="6715125" y="2520950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30" name="直接箭头连接符 20"/>
          <p:cNvCxnSpPr/>
          <p:nvPr/>
        </p:nvCxnSpPr>
        <p:spPr>
          <a:xfrm flipV="1">
            <a:off x="6715125" y="2987675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31" name="直接箭头连接符 33"/>
          <p:cNvCxnSpPr/>
          <p:nvPr/>
        </p:nvCxnSpPr>
        <p:spPr>
          <a:xfrm>
            <a:off x="5791200" y="1825625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4532" name="TextBox 34"/>
          <p:cNvSpPr txBox="1"/>
          <p:nvPr/>
        </p:nvSpPr>
        <p:spPr>
          <a:xfrm>
            <a:off x="4648200" y="1657350"/>
            <a:ext cx="954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argv: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Command-line Arguments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echo command-line arguments ; 2</a:t>
            </a:r>
            <a:r>
              <a:rPr lang="en-US" altLang="zh-CN" sz="2000" b="1" baseline="30000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nd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 version*/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argc, char *argv[])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(--argc &gt; 0)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printf(“%s%s”, ++argv, (argc &gt; 1)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 ”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printf(“\n”);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or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printf((argc &gt; 1) ? “%s ” : “%s”, ++argv);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to Function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&lt;stdlib.h&gt;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numcmp: compare s1 and s2 numerically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numcmp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(char *s1, char *s2)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v1, v2;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v1 = atof(s1);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v2 = atof(s2);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if (v1 &lt; v2)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-1;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else if ( v1 &gt; v2 )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1;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else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to Function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&lt;string.h&gt;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int numeric = 0, (*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)(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void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void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char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s2;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if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(...) numeric = 1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= (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int (*)(void *, void *)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(numeric ?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numcmp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strcmp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);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(*cmp)(s1, s2);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 can point to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void   (*f)(int *)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 is a pointer to function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function taken int * as argument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return type of the function is void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Assignment makes f point to func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f = func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Notice the precedence of the operators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void   *f(int *) declares f is a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(void *)    f(int *)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Declaration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 char 	**argv 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int 	(*daytab)[13]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int 	(*comp)()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char 	(*(*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x()</a:t>
            </a:r>
            <a:r>
              <a:rPr lang="en-US" altLang="zh-CN" dirty="0">
                <a:ea typeface="宋体" panose="02010600030101010101" pitchFamily="2" charset="-122"/>
              </a:rPr>
              <a:t>)[])()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Function returning pointer to array[ ] of pointer to function returning char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char	(*(*x[3])())[5]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Array[3] of pointer to function returning pointer to array[5] of char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 operators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Operators					Associativity</a:t>
            </a:r>
            <a:endParaRPr lang="en-US" altLang="zh-CN" sz="18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() [] -&gt;  .  ++ --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!  ~  ++  -- +  -  *  &amp;  (type)  sizeof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*  /  %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+  -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&lt;&lt;  &gt;&gt;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&lt;  &lt;=  &gt;  &gt;=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==  !=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&amp;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^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|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&amp;&amp;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||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?:						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=  +=  -=  *=  /=  %=  &amp;=  ^=  !=  &lt;&lt;=  &gt;&gt;=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,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Note: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Unary(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一元的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 +, -, and * have higher precedence than binary forms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 by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 f(xp)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 by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 f(&amp;xp)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(a) C code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long vframe(long n, long idx, long *q)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long 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long *p[n];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p[0] = &amp;i;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nn-NO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for (i = 1; i &lt; n; i++)</a:t>
            </a:r>
            <a:endParaRPr lang="nn-NO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p[i] = q;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*p[idx];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14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/* Read input line and write it back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15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void echo()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16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17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buf[</a:t>
            </a:r>
            <a:r>
              <a:rPr lang="en-US" altLang="zh-CN" sz="2000" b="1" dirty="0">
                <a:solidFill>
                  <a:srgbClr val="FF0000"/>
                </a:solidFill>
                <a:latin typeface="Courier"/>
                <a:ea typeface="Courier"/>
              </a:rPr>
              <a:t>8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]; 	/* Way too small !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18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gets(buf);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19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puts(buf);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20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(b) Portions of generated assembly code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vframe(long n, long idx, long *q)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n in %rdi, idx in %rsi, q in %rdx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Only portions of code shown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   vframe: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  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pushq 	%rbp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old %rbp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  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	%rsp, %rbp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frame pointer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7244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   	subq 	$16, %rsp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space for i (%rsp = s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   	leaq 	22(,%rdi,8), %rax</a:t>
            </a:r>
            <a:endParaRPr lang="it-IT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   	andq 	$-16,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   	subq 	%rax, %rsp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space for array p (%rsp = s2)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   	leaq 	7(%rsp),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   	shrq 	$3,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 	leaq 	0(,%rax,8), %r8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%r8 to &amp;p[0]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 	movq 	%r8, %rcx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%rcx to &amp;p[0] (%rcx = p)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	. . .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for initialization loop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 in %rax and on stack, n in %rdi, p in %rcx, q in %rdx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7244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  .L3: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	movq 	%rdx, (%rcx,%rax,8)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p[i] to q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	addq 	$1, %rax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 i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	movq 	%rax, -8(%rbp)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on stack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  .L2: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movq 	-8(%rbp), %rax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 i from stack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cmpq 	%rdi, %rax 		</a:t>
            </a: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i:n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  	jl 	.L3 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&lt;, goto loop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. . .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Code for function exit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Restore %rbp and %rsp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21 	ret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Using %rbp as a frame pointer for the top of the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the beginning of vframe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pushq 	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movq	%rsp, 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the end of vframe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movq	%rbp, %rsp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popq	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114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447800"/>
            <a:ext cx="4905375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leaq instruction of line 5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computes the value 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+ 22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is then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rounded down</a:t>
            </a:r>
            <a:r>
              <a:rPr lang="en-US" altLang="zh-CN" dirty="0">
                <a:ea typeface="宋体" panose="02010600030101010101" pitchFamily="2" charset="-122"/>
              </a:rPr>
              <a:t> to the nearest multiple of 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the andq instruction of line 6.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resulting value will be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+ 8 when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is odd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+ 16 when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is even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value is subtracted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1 to give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362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three instructions in lines 8-10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</a:t>
            </a:r>
            <a:r>
              <a:rPr lang="en-US" altLang="zh-CN" dirty="0">
                <a:ea typeface="宋体" panose="02010600030101010101" pitchFamily="2" charset="-122"/>
              </a:rPr>
              <a:t> to the nearest multiple of 8.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They make use of the combination of biasing and shifting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(S2+7)/8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62100" y="3962400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2065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2064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 is computed in a way that preserves whatever offset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1 has with the nearest multiple of 16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</a:rPr>
              <a:t>will be aligned on a multiple of 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is recommended for an array of 8-byte elements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38844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3341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Text Box 26"/>
          <p:cNvSpPr txBox="1"/>
          <p:nvPr/>
        </p:nvSpPr>
        <p:spPr>
          <a:xfrm>
            <a:off x="7010400" y="4800600"/>
            <a:ext cx="595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3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4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5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6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5394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5" name="Text Box 26"/>
          <p:cNvSpPr txBox="1"/>
          <p:nvPr/>
        </p:nvSpPr>
        <p:spPr>
          <a:xfrm>
            <a:off x="7010400" y="4800600"/>
            <a:ext cx="595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6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7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8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9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7445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46" name="Text Box 26"/>
          <p:cNvSpPr txBox="1"/>
          <p:nvPr/>
        </p:nvSpPr>
        <p:spPr>
          <a:xfrm>
            <a:off x="7010400" y="4800600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7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8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9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0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504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05" name="Text Box 26"/>
          <p:cNvSpPr txBox="1"/>
          <p:nvPr/>
        </p:nvSpPr>
        <p:spPr>
          <a:xfrm>
            <a:off x="7010400" y="4800600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6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7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8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9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Malicious Use of Buffer Overflow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1508" name="Group 3"/>
          <p:cNvGrpSpPr/>
          <p:nvPr/>
        </p:nvGrpSpPr>
        <p:grpSpPr>
          <a:xfrm>
            <a:off x="228600" y="1752600"/>
            <a:ext cx="3860800" cy="2919413"/>
            <a:chOff x="288" y="1586"/>
            <a:chExt cx="2432" cy="1839"/>
          </a:xfrm>
        </p:grpSpPr>
        <p:sp>
          <p:nvSpPr>
            <p:cNvPr id="21524" name="Rectangle 4"/>
            <p:cNvSpPr/>
            <p:nvPr/>
          </p:nvSpPr>
          <p:spPr>
            <a:xfrm>
              <a:off x="1184" y="2496"/>
              <a:ext cx="1536" cy="92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void bar() {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char buf[64];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gets(buf);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...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}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Rectangle 5"/>
            <p:cNvSpPr/>
            <p:nvPr/>
          </p:nvSpPr>
          <p:spPr>
            <a:xfrm>
              <a:off x="1184" y="1586"/>
              <a:ext cx="1152" cy="75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void foo(){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bar();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...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}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6"/>
            <p:cNvSpPr txBox="1"/>
            <p:nvPr/>
          </p:nvSpPr>
          <p:spPr>
            <a:xfrm>
              <a:off x="288" y="1776"/>
              <a:ext cx="668" cy="5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return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address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Line 7"/>
            <p:cNvSpPr/>
            <p:nvPr/>
          </p:nvSpPr>
          <p:spPr>
            <a:xfrm>
              <a:off x="992" y="2064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509" name="Group 8"/>
          <p:cNvGrpSpPr/>
          <p:nvPr/>
        </p:nvGrpSpPr>
        <p:grpSpPr>
          <a:xfrm>
            <a:off x="4267200" y="1524000"/>
            <a:ext cx="4705350" cy="4432300"/>
            <a:chOff x="2780" y="960"/>
            <a:chExt cx="2964" cy="2792"/>
          </a:xfrm>
        </p:grpSpPr>
        <p:sp>
          <p:nvSpPr>
            <p:cNvPr id="21510" name="Text Box 9"/>
            <p:cNvSpPr txBox="1"/>
            <p:nvPr/>
          </p:nvSpPr>
          <p:spPr>
            <a:xfrm>
              <a:off x="3264" y="960"/>
              <a:ext cx="1440" cy="4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Stack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after call to 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gets()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Rectangle 10"/>
            <p:cNvSpPr/>
            <p:nvPr/>
          </p:nvSpPr>
          <p:spPr>
            <a:xfrm>
              <a:off x="3641" y="2120"/>
              <a:ext cx="672" cy="24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Rectangle 11"/>
            <p:cNvSpPr/>
            <p:nvPr/>
          </p:nvSpPr>
          <p:spPr>
            <a:xfrm>
              <a:off x="3641" y="1352"/>
              <a:ext cx="672" cy="76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AutoShape 12"/>
            <p:cNvSpPr/>
            <p:nvPr/>
          </p:nvSpPr>
          <p:spPr>
            <a:xfrm>
              <a:off x="4361" y="1352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AutoShape 13"/>
            <p:cNvSpPr/>
            <p:nvPr/>
          </p:nvSpPr>
          <p:spPr>
            <a:xfrm>
              <a:off x="4372" y="2360"/>
              <a:ext cx="133" cy="1392"/>
            </a:xfrm>
            <a:prstGeom prst="rightBrace">
              <a:avLst>
                <a:gd name="adj1" fmla="val 8721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Rectangle 14"/>
            <p:cNvSpPr/>
            <p:nvPr/>
          </p:nvSpPr>
          <p:spPr>
            <a:xfrm>
              <a:off x="3641" y="3360"/>
              <a:ext cx="672" cy="3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4536" y="1736"/>
              <a:ext cx="118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foo stack frame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Text Box 16"/>
            <p:cNvSpPr txBox="1"/>
            <p:nvPr/>
          </p:nvSpPr>
          <p:spPr>
            <a:xfrm>
              <a:off x="4564" y="2945"/>
              <a:ext cx="118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bar stack frame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17"/>
            <p:cNvSpPr txBox="1"/>
            <p:nvPr/>
          </p:nvSpPr>
          <p:spPr>
            <a:xfrm>
              <a:off x="3158" y="3253"/>
              <a:ext cx="22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Line 18"/>
            <p:cNvSpPr/>
            <p:nvPr/>
          </p:nvSpPr>
          <p:spPr>
            <a:xfrm>
              <a:off x="3408" y="336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0" name="Rectangle 19"/>
            <p:cNvSpPr/>
            <p:nvPr/>
          </p:nvSpPr>
          <p:spPr>
            <a:xfrm>
              <a:off x="3640" y="2941"/>
              <a:ext cx="672" cy="422"/>
            </a:xfrm>
            <a:prstGeom prst="rect">
              <a:avLst/>
            </a:prstGeom>
            <a:solidFill>
              <a:srgbClr val="C0C0C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exploit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code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Rectangle 20"/>
            <p:cNvSpPr/>
            <p:nvPr/>
          </p:nvSpPr>
          <p:spPr>
            <a:xfrm>
              <a:off x="3640" y="2357"/>
              <a:ext cx="672" cy="590"/>
            </a:xfrm>
            <a:prstGeom prst="rect">
              <a:avLst/>
            </a:prstGeom>
            <a:solidFill>
              <a:srgbClr val="C0C0C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pad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AutoShape 21"/>
            <p:cNvSpPr/>
            <p:nvPr/>
          </p:nvSpPr>
          <p:spPr>
            <a:xfrm>
              <a:off x="3508" y="2128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Text Box 22"/>
            <p:cNvSpPr txBox="1"/>
            <p:nvPr/>
          </p:nvSpPr>
          <p:spPr>
            <a:xfrm>
              <a:off x="2780" y="2227"/>
              <a:ext cx="632" cy="7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data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written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gets()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1d69027-8b51-4cd7-bc33-be8ce06ca090}"/>
</p:tagLst>
</file>

<file path=ppt/tags/tag2.xml><?xml version="1.0" encoding="utf-8"?>
<p:tagLst xmlns:p="http://schemas.openxmlformats.org/presentationml/2006/main">
  <p:tag name="KSO_WM_UNIT_TABLE_BEAUTIFY" val="smartTable{5a1e3ca9-b439-40f6-a323-3fb2217d8d28}"/>
</p:tagLst>
</file>

<file path=ppt/tags/tag3.xml><?xml version="1.0" encoding="utf-8"?>
<p:tagLst xmlns:p="http://schemas.openxmlformats.org/presentationml/2006/main">
  <p:tag name="KSO_WM_UNIT_TABLE_BEAUTIFY" val="smartTable{7e481e4a-c546-4a3f-a373-efdff5500ae8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11257</Words>
  <Application>WPS 演示</Application>
  <PresentationFormat>全屏显示(4:3)</PresentationFormat>
  <Paragraphs>905</Paragraphs>
  <Slides>47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Comic Sans MS</vt:lpstr>
      <vt:lpstr>方正姚体</vt:lpstr>
      <vt:lpstr>方正舒体</vt:lpstr>
      <vt:lpstr>Courier</vt:lpstr>
      <vt:lpstr>Courier New</vt:lpstr>
      <vt:lpstr>Helvetica</vt:lpstr>
      <vt:lpstr>微软雅黑</vt:lpstr>
      <vt:lpstr>Arial Unicode MS</vt:lpstr>
      <vt:lpstr>icfp99</vt:lpstr>
      <vt:lpstr>Buffer Overflow </vt:lpstr>
      <vt:lpstr>Outline</vt:lpstr>
      <vt:lpstr>Out-of-Bounds Memory References </vt:lpstr>
      <vt:lpstr>Out-of-Bounds Memory References </vt:lpstr>
      <vt:lpstr>Out-of-Bounds Memory References </vt:lpstr>
      <vt:lpstr>Out-of-Bounds Memory References </vt:lpstr>
      <vt:lpstr>Out-of-Bounds Memory References </vt:lpstr>
      <vt:lpstr>Out-of-Bounds Memory References </vt:lpstr>
      <vt:lpstr>Malicious Use of Buffer Overflow</vt:lpstr>
      <vt:lpstr>The Famous Internet Worm of November 1988</vt:lpstr>
      <vt:lpstr>The Famous Internet Worm of November 1988</vt:lpstr>
      <vt:lpstr>Morris Worm</vt:lpstr>
      <vt:lpstr>Stack Randomization</vt:lpstr>
      <vt:lpstr>Stack Randomization</vt:lpstr>
      <vt:lpstr>Stack Randomization</vt:lpstr>
      <vt:lpstr>Stack Corruption Detection</vt:lpstr>
      <vt:lpstr>Stack Corruption Detection</vt:lpstr>
      <vt:lpstr>Stack Corruption Detection</vt:lpstr>
      <vt:lpstr>Limiting Executable Code Regions</vt:lpstr>
      <vt:lpstr>Code Reuse Attack</vt:lpstr>
      <vt:lpstr>Motivation: Code Reuse Attack</vt:lpstr>
      <vt:lpstr>Understanding Pointers</vt:lpstr>
      <vt:lpstr>Outline</vt:lpstr>
      <vt:lpstr>Pointers</vt:lpstr>
      <vt:lpstr>Pointers</vt:lpstr>
      <vt:lpstr>Pointer Arithmetic </vt:lpstr>
      <vt:lpstr>Example</vt:lpstr>
      <vt:lpstr>Example</vt:lpstr>
      <vt:lpstr>Pointer Array</vt:lpstr>
      <vt:lpstr>Pointer Array</vt:lpstr>
      <vt:lpstr>Command-line Arguments</vt:lpstr>
      <vt:lpstr>Command-line Arguments</vt:lpstr>
      <vt:lpstr>Pointer to Function</vt:lpstr>
      <vt:lpstr>Pointer to Function</vt:lpstr>
      <vt:lpstr>Pointers can point to functions</vt:lpstr>
      <vt:lpstr>Pointer Declaration</vt:lpstr>
      <vt:lpstr>C operators</vt:lpstr>
      <vt:lpstr>Parameter Passing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  <vt:lpstr>Supporting Variable-Size Stack Frames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513</cp:revision>
  <dcterms:created xsi:type="dcterms:W3CDTF">2000-01-15T07:54:00Z</dcterms:created>
  <dcterms:modified xsi:type="dcterms:W3CDTF">2022-01-03T04:19:30Z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5495BB4A9F4742858AE7CB82C324A44A</vt:lpwstr>
  </property>
  <property fmtid="{D5CDD505-2E9C-101B-9397-08002B2CF9AE}" pid="3" name="KSOProductBuildVer">
    <vt:lpwstr>2052-11.1.0.11194</vt:lpwstr>
  </property>
</Properties>
</file>