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74" r:id="rId3"/>
    <p:sldId id="745" r:id="rId5"/>
    <p:sldId id="775" r:id="rId6"/>
    <p:sldId id="776" r:id="rId7"/>
    <p:sldId id="779" r:id="rId8"/>
    <p:sldId id="778" r:id="rId9"/>
    <p:sldId id="780" r:id="rId10"/>
    <p:sldId id="801" r:id="rId11"/>
    <p:sldId id="781" r:id="rId12"/>
    <p:sldId id="783" r:id="rId13"/>
    <p:sldId id="782" r:id="rId14"/>
    <p:sldId id="785" r:id="rId15"/>
    <p:sldId id="784" r:id="rId16"/>
    <p:sldId id="786" r:id="rId17"/>
    <p:sldId id="788" r:id="rId18"/>
    <p:sldId id="787" r:id="rId19"/>
    <p:sldId id="790" r:id="rId20"/>
    <p:sldId id="791" r:id="rId21"/>
    <p:sldId id="789" r:id="rId22"/>
    <p:sldId id="792" r:id="rId23"/>
    <p:sldId id="794" r:id="rId24"/>
    <p:sldId id="793" r:id="rId25"/>
    <p:sldId id="796" r:id="rId26"/>
    <p:sldId id="797" r:id="rId27"/>
    <p:sldId id="795" r:id="rId28"/>
    <p:sldId id="799" r:id="rId29"/>
    <p:sldId id="798" r:id="rId30"/>
    <p:sldId id="804" r:id="rId31"/>
    <p:sldId id="805" r:id="rId32"/>
    <p:sldId id="806" r:id="rId33"/>
    <p:sldId id="807" r:id="rId34"/>
    <p:sldId id="808" r:id="rId35"/>
    <p:sldId id="809" r:id="rId36"/>
    <p:sldId id="810" r:id="rId37"/>
    <p:sldId id="811" r:id="rId38"/>
    <p:sldId id="812" r:id="rId39"/>
    <p:sldId id="813" r:id="rId40"/>
    <p:sldId id="814" r:id="rId41"/>
    <p:sldId id="815" r:id="rId42"/>
    <p:sldId id="816" r:id="rId43"/>
    <p:sldId id="817" r:id="rId44"/>
    <p:sldId id="818" r:id="rId45"/>
    <p:sldId id="819" r:id="rId46"/>
    <p:sldId id="822" r:id="rId47"/>
    <p:sldId id="823" r:id="rId48"/>
    <p:sldId id="824" r:id="rId49"/>
    <p:sldId id="825" r:id="rId5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9"/>
    <p:restoredTop sz="86460"/>
  </p:normalViewPr>
  <p:slideViewPr>
    <p:cSldViewPr showGuides="1">
      <p:cViewPr varScale="1">
        <p:scale>
          <a:sx n="100" d="100"/>
          <a:sy n="100" d="100"/>
        </p:scale>
        <p:origin x="747" y="48"/>
      </p:cViewPr>
      <p:guideLst>
        <p:guide orient="horz" pos="2160"/>
        <p:guide pos="2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9DBCB1-E7AA-4C0B-89D2-2299BD69D7E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0FBD4-348E-4BC4-955B-4E9BAD17E3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873AC-ED17-4E71-99BE-69B91BDDCB9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B1C01-D42B-43D7-9EB4-D4F9293CFD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6C872-EE44-4BFB-91A4-80B8C2152C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Floating Point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IEEE Floating-Point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 is sign bit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ea typeface="宋体" panose="02010600030101010101" pitchFamily="2" charset="-122"/>
              </a:rPr>
              <a:t> field encodes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field encodes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Sizes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Single precision (32 bits): 8 exp bits, 23 frac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Double precision (64 bits): 11 exp bits, 52 frac bits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2533" name="Group 4"/>
          <p:cNvGrpSpPr/>
          <p:nvPr/>
        </p:nvGrpSpPr>
        <p:grpSpPr>
          <a:xfrm>
            <a:off x="1447800" y="2209800"/>
            <a:ext cx="6985000" cy="355600"/>
            <a:chOff x="824" y="2120"/>
            <a:chExt cx="4400" cy="224"/>
          </a:xfrm>
        </p:grpSpPr>
        <p:sp>
          <p:nvSpPr>
            <p:cNvPr id="22534" name="Rectangle 5"/>
            <p:cNvSpPr/>
            <p:nvPr/>
          </p:nvSpPr>
          <p:spPr>
            <a:xfrm>
              <a:off x="824" y="2120"/>
              <a:ext cx="224" cy="22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Rectangle 6"/>
            <p:cNvSpPr/>
            <p:nvPr/>
          </p:nvSpPr>
          <p:spPr>
            <a:xfrm>
              <a:off x="1064" y="2120"/>
              <a:ext cx="1328" cy="22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exp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36" name="Rectangle 7"/>
            <p:cNvSpPr/>
            <p:nvPr/>
          </p:nvSpPr>
          <p:spPr>
            <a:xfrm>
              <a:off x="2408" y="2120"/>
              <a:ext cx="2816" cy="22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frac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Normalize</a:t>
            </a:r>
            <a:r>
              <a:rPr lang="en-US" altLang="zh-CN" dirty="0">
                <a:ea typeface="宋体" panose="02010600030101010101" pitchFamily="2" charset="-122"/>
              </a:rPr>
              <a:t>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Condition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0(0)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111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1(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无穷大，无限接近上界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Exponent coded as </a:t>
            </a:r>
            <a:r>
              <a:rPr lang="en-US" altLang="zh-CN" i="1" dirty="0">
                <a:ea typeface="宋体" panose="02010600030101010101" pitchFamily="2" charset="-122"/>
              </a:rPr>
              <a:t>biased</a:t>
            </a:r>
            <a:r>
              <a:rPr lang="en-US" altLang="zh-CN" dirty="0">
                <a:ea typeface="宋体" panose="02010600030101010101" pitchFamily="2" charset="-122"/>
              </a:rPr>
              <a:t>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E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  Exp – Bias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Exp </a:t>
            </a:r>
            <a:r>
              <a:rPr lang="en-US" altLang="zh-CN" dirty="0">
                <a:ea typeface="宋体" panose="02010600030101010101" pitchFamily="2" charset="-122"/>
              </a:rPr>
              <a:t>: unsigned value denoted by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exp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Bias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 Bias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Single precision: 127 (</a:t>
            </a:r>
            <a:r>
              <a:rPr lang="en-US" altLang="zh-CN" i="1" dirty="0">
                <a:ea typeface="宋体" panose="02010600030101010101" pitchFamily="2" charset="-122"/>
              </a:rPr>
              <a:t>Exp</a:t>
            </a:r>
            <a:r>
              <a:rPr lang="en-US" altLang="zh-CN" dirty="0">
                <a:ea typeface="宋体" panose="02010600030101010101" pitchFamily="2" charset="-122"/>
              </a:rPr>
              <a:t>: 1…254, </a:t>
            </a:r>
            <a:r>
              <a:rPr lang="en-US" altLang="zh-CN" i="1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</a:rPr>
              <a:t>: -126…127)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Double precision: 1023 (</a:t>
            </a:r>
            <a:r>
              <a:rPr lang="en-US" altLang="zh-CN" i="1" dirty="0">
                <a:ea typeface="宋体" panose="02010600030101010101" pitchFamily="2" charset="-122"/>
              </a:rPr>
              <a:t>Exp</a:t>
            </a:r>
            <a:r>
              <a:rPr lang="en-US" altLang="zh-CN" dirty="0">
                <a:ea typeface="宋体" panose="02010600030101010101" pitchFamily="2" charset="-122"/>
              </a:rPr>
              <a:t>: 1…2046,  						</a:t>
            </a:r>
            <a:r>
              <a:rPr lang="en-US" altLang="zh-CN" i="1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</a:rPr>
              <a:t>: -1022 …1023)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In general: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Bias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= 2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m-1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- 1</a:t>
            </a:r>
            <a:r>
              <a:rPr lang="en-US" altLang="zh-CN" dirty="0">
                <a:ea typeface="宋体" panose="02010600030101010101" pitchFamily="2" charset="-122"/>
              </a:rPr>
              <a:t>, where m is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number of exponent bits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Normalize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Significand coded with implied leading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i="1" dirty="0">
                <a:ea typeface="宋体" panose="02010600030101010101" pitchFamily="2" charset="-122"/>
              </a:rPr>
              <a:t>m 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1.xxx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xxx</a:t>
            </a:r>
            <a:r>
              <a:rPr lang="en-US" altLang="zh-CN" sz="2400" dirty="0"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: bits of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Minimum when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sz="2400" dirty="0"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 = 1.0)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Maximum when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111</a:t>
            </a:r>
            <a:r>
              <a:rPr lang="en-US" altLang="zh-CN" sz="2400" dirty="0"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 = 2.0 –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Get extra leading bit for 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free</a:t>
            </a:r>
            <a:r>
              <a:rPr lang="en-US" altLang="zh-CN" sz="2400" dirty="0">
                <a:ea typeface="宋体" panose="02010600030101010101" pitchFamily="2" charset="-122"/>
              </a:rPr>
              <a:t>”(</a:t>
            </a:r>
            <a:r>
              <a:rPr lang="zh-CN" altLang="en-US" sz="2400" dirty="0"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</a:rPr>
              <a:t>normalize</a:t>
            </a:r>
            <a:r>
              <a:rPr lang="zh-CN" altLang="en-US" sz="2400" dirty="0">
                <a:ea typeface="宋体" panose="02010600030101010101" pitchFamily="2" charset="-122"/>
              </a:rPr>
              <a:t>条件下默认都以</a:t>
            </a:r>
            <a:r>
              <a:rPr lang="en-US" altLang="zh-CN" sz="2400" dirty="0"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ea typeface="宋体" panose="02010600030101010101" pitchFamily="2" charset="-122"/>
              </a:rPr>
              <a:t>开头，故可以省略开头的</a:t>
            </a:r>
            <a:r>
              <a:rPr lang="en-US" altLang="zh-CN" sz="2400" dirty="0">
                <a:ea typeface="宋体" panose="02010600030101010101" pitchFamily="2" charset="-122"/>
              </a:rPr>
              <a:t>1)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Normalized Encoding Examples(</a:t>
            </a:r>
            <a:r>
              <a:rPr lang="zh-CN" altLang="en-US" dirty="0">
                <a:ea typeface="宋体" panose="02010600030101010101" pitchFamily="2" charset="-122"/>
              </a:rPr>
              <a:t>此处取</a:t>
            </a:r>
            <a:r>
              <a:rPr lang="en-US" altLang="zh-CN" dirty="0">
                <a:ea typeface="宋体" panose="02010600030101010101" pitchFamily="2" charset="-122"/>
              </a:rPr>
              <a:t>32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Value: 12345 (Hex: 0x3039)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Binary bits: 11 0000 0011 1001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Fraction representation: 1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1000000111001*2</a:t>
            </a:r>
            <a:r>
              <a:rPr lang="en-US" altLang="zh-CN" baseline="30000" dirty="0">
                <a:ea typeface="宋体" panose="02010600030101010101" pitchFamily="2" charset="-122"/>
              </a:rPr>
              <a:t>13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M: 10000001110010000000000 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E: 1000 1100 (140)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Binary 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</a:rPr>
              <a:t>10001100 100 0000 1110 01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00 0000 0000(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补齐空位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4640E400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Denormalized</a:t>
            </a:r>
            <a:r>
              <a:rPr lang="en-US" altLang="zh-CN" dirty="0">
                <a:ea typeface="宋体" panose="02010600030101010101" pitchFamily="2" charset="-122"/>
              </a:rPr>
              <a:t>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Condition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Exponent Value: </a:t>
            </a:r>
            <a:r>
              <a:rPr lang="en-US" altLang="zh-CN" i="1" dirty="0">
                <a:ea typeface="宋体" panose="02010600030101010101" pitchFamily="2" charset="-122"/>
              </a:rPr>
              <a:t>E 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 1(</a:t>
            </a:r>
            <a:r>
              <a:rPr lang="zh-CN" altLang="en-US" i="1" dirty="0">
                <a:solidFill>
                  <a:srgbClr val="FF0000"/>
                </a:solidFill>
                <a:ea typeface="宋体" panose="02010600030101010101" pitchFamily="2" charset="-122"/>
              </a:rPr>
              <a:t>固定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i="1" dirty="0">
                <a:ea typeface="宋体" panose="02010600030101010101" pitchFamily="2" charset="-122"/>
              </a:rPr>
              <a:t>– Bias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Significant Value </a:t>
            </a:r>
            <a:r>
              <a:rPr lang="en-US" altLang="zh-CN" i="1" dirty="0">
                <a:ea typeface="宋体" panose="02010600030101010101" pitchFamily="2" charset="-122"/>
              </a:rPr>
              <a:t>m 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.xxx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xxx</a:t>
            </a:r>
            <a:r>
              <a:rPr lang="en-US" altLang="zh-CN" sz="2400" dirty="0"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: bits of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Denormalized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Cases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Represents value 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Note that have distinct values +0 and –0(</a:t>
            </a:r>
            <a:r>
              <a:rPr lang="zh-CN" altLang="en-US" sz="2400" dirty="0">
                <a:ea typeface="宋体" panose="02010600030101010101" pitchFamily="2" charset="-122"/>
              </a:rPr>
              <a:t>取决于符号位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Numbers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very close to 0.0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Lose precision as get smaller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“Gradual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underflow</a:t>
            </a:r>
            <a:r>
              <a:rPr lang="en-US" altLang="zh-CN" sz="2400" dirty="0">
                <a:ea typeface="宋体" panose="02010600030101010101" pitchFamily="2" charset="-122"/>
              </a:rPr>
              <a:t>”(</a:t>
            </a:r>
            <a:r>
              <a:rPr lang="zh-CN" altLang="en-US" sz="2400" dirty="0">
                <a:ea typeface="宋体" panose="02010600030101010101" pitchFamily="2" charset="-122"/>
              </a:rPr>
              <a:t>由于过于接近</a:t>
            </a:r>
            <a:r>
              <a:rPr lang="en-US" altLang="zh-CN" sz="2400" dirty="0"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ea typeface="宋体" panose="02010600030101010101" pitchFamily="2" charset="-122"/>
              </a:rPr>
              <a:t>并且表示成二进制形式的位数超过了</a:t>
            </a:r>
            <a:r>
              <a:rPr lang="en-US" altLang="zh-CN" sz="2400" dirty="0">
                <a:ea typeface="宋体" panose="02010600030101010101" pitchFamily="2" charset="-122"/>
              </a:rPr>
              <a:t>frac</a:t>
            </a:r>
            <a:r>
              <a:rPr lang="zh-CN" altLang="en-US" sz="2400" dirty="0">
                <a:ea typeface="宋体" panose="02010600030101010101" pitchFamily="2" charset="-122"/>
              </a:rPr>
              <a:t>的位数，会出现向下越界，即本来是一个非零但很接近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的数，但是会变为</a:t>
            </a:r>
            <a:r>
              <a:rPr lang="en-US" altLang="zh-CN" sz="2400" dirty="0">
                <a:ea typeface="宋体" panose="02010600030101010101" pitchFamily="2" charset="-122"/>
              </a:rPr>
              <a:t>0)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Special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Condition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 =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111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Special</a:t>
            </a:r>
            <a:r>
              <a:rPr lang="en-US" altLang="zh-CN" dirty="0">
                <a:ea typeface="宋体" panose="02010600030101010101" pitchFamily="2" charset="-122"/>
              </a:rPr>
              <a:t>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111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Represents value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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</a:t>
            </a:r>
            <a:r>
              <a:rPr lang="en-US" altLang="zh-CN" dirty="0">
                <a:ea typeface="宋体" panose="02010600030101010101" pitchFamily="2" charset="-122"/>
              </a:rPr>
              <a:t>(infinity)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Operation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overflow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Both positive and negative(</a:t>
            </a:r>
            <a:r>
              <a:rPr lang="zh-CN" altLang="en-US" dirty="0">
                <a:ea typeface="宋体" panose="02010600030101010101" pitchFamily="2" charset="-122"/>
              </a:rPr>
              <a:t>还是看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符号位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1.0/0.0 =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</a:t>
            </a:r>
            <a:r>
              <a:rPr lang="en-US" altLang="zh-CN" dirty="0">
                <a:ea typeface="宋体" panose="02010600030101010101" pitchFamily="2" charset="-122"/>
              </a:rPr>
              <a:t>1.0/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</a:t>
            </a:r>
            <a:r>
              <a:rPr lang="en-US" altLang="zh-CN" dirty="0">
                <a:ea typeface="宋体" panose="02010600030101010101" pitchFamily="2" charset="-122"/>
              </a:rPr>
              <a:t>0.0 = +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</a:t>
            </a:r>
            <a:r>
              <a:rPr lang="en-US" altLang="zh-CN" sz="3200" dirty="0">
                <a:ea typeface="宋体" panose="02010600030101010101" pitchFamily="2" charset="-122"/>
              </a:rPr>
              <a:t>,  </a:t>
            </a:r>
            <a:r>
              <a:rPr lang="en-US" altLang="zh-CN" dirty="0">
                <a:ea typeface="宋体" panose="02010600030101010101" pitchFamily="2" charset="-122"/>
              </a:rPr>
              <a:t>1.0/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</a:t>
            </a:r>
            <a:r>
              <a:rPr lang="en-US" altLang="zh-CN" dirty="0">
                <a:ea typeface="宋体" panose="02010600030101010101" pitchFamily="2" charset="-122"/>
              </a:rPr>
              <a:t>0.0 =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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</a:t>
            </a:r>
            <a:endParaRPr lang="en-US" altLang="zh-CN" sz="32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Special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111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Not-a-Number (NaN)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Represents case when no numeric value can be determined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sqrt(–1),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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Summary of Real Number Encodings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0964" name="Group 5"/>
          <p:cNvGrpSpPr/>
          <p:nvPr/>
        </p:nvGrpSpPr>
        <p:grpSpPr>
          <a:xfrm>
            <a:off x="304800" y="1828800"/>
            <a:ext cx="8388350" cy="1347788"/>
            <a:chOff x="192" y="1446"/>
            <a:chExt cx="5284" cy="849"/>
          </a:xfrm>
        </p:grpSpPr>
        <p:sp>
          <p:nvSpPr>
            <p:cNvPr id="40965" name="Line 6"/>
            <p:cNvSpPr/>
            <p:nvPr/>
          </p:nvSpPr>
          <p:spPr>
            <a:xfrm>
              <a:off x="528" y="1782"/>
              <a:ext cx="46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6" name="Line 7"/>
            <p:cNvSpPr/>
            <p:nvPr/>
          </p:nvSpPr>
          <p:spPr>
            <a:xfrm>
              <a:off x="528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7" name="Line 8"/>
            <p:cNvSpPr/>
            <p:nvPr/>
          </p:nvSpPr>
          <p:spPr>
            <a:xfrm>
              <a:off x="5136" y="2070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8" name="Line 9"/>
            <p:cNvSpPr/>
            <p:nvPr/>
          </p:nvSpPr>
          <p:spPr>
            <a:xfrm>
              <a:off x="5136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9" name="Line 10"/>
            <p:cNvSpPr/>
            <p:nvPr/>
          </p:nvSpPr>
          <p:spPr>
            <a:xfrm>
              <a:off x="2688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0970" name="Line 11"/>
            <p:cNvSpPr/>
            <p:nvPr/>
          </p:nvSpPr>
          <p:spPr>
            <a:xfrm>
              <a:off x="5136" y="2166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1" name="Text Box 12"/>
            <p:cNvSpPr txBox="1"/>
            <p:nvPr/>
          </p:nvSpPr>
          <p:spPr>
            <a:xfrm>
              <a:off x="5136" y="1980"/>
              <a:ext cx="3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NaN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Line 13"/>
            <p:cNvSpPr/>
            <p:nvPr/>
          </p:nvSpPr>
          <p:spPr>
            <a:xfrm>
              <a:off x="5472" y="2070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3" name="Line 14"/>
            <p:cNvSpPr/>
            <p:nvPr/>
          </p:nvSpPr>
          <p:spPr>
            <a:xfrm>
              <a:off x="192" y="2112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4" name="Line 15"/>
            <p:cNvSpPr/>
            <p:nvPr/>
          </p:nvSpPr>
          <p:spPr>
            <a:xfrm>
              <a:off x="192" y="2208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5" name="Text Box 16"/>
            <p:cNvSpPr txBox="1"/>
            <p:nvPr/>
          </p:nvSpPr>
          <p:spPr>
            <a:xfrm>
              <a:off x="192" y="2022"/>
              <a:ext cx="3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NaN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Line 17"/>
            <p:cNvSpPr/>
            <p:nvPr/>
          </p:nvSpPr>
          <p:spPr>
            <a:xfrm>
              <a:off x="528" y="2112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7" name="Rectangle 18"/>
            <p:cNvSpPr/>
            <p:nvPr/>
          </p:nvSpPr>
          <p:spPr>
            <a:xfrm>
              <a:off x="4896" y="1461"/>
              <a:ext cx="3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dirty="0">
                  <a:latin typeface="Symbol" panose="05050102010706020507" pitchFamily="18" charset="2"/>
                  <a:ea typeface="宋体" panose="02010600030101010101" pitchFamily="2" charset="-122"/>
                </a:rPr>
                <a:t></a:t>
              </a:r>
              <a:endParaRPr lang="en-US" altLang="zh-CN" sz="24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0978" name="Rectangle 19"/>
            <p:cNvSpPr/>
            <p:nvPr/>
          </p:nvSpPr>
          <p:spPr>
            <a:xfrm>
              <a:off x="451" y="1446"/>
              <a:ext cx="3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zh-CN" altLang="en-US" sz="2400" dirty="0">
                  <a:latin typeface="Symbol" panose="05050102010706020507" pitchFamily="18" charset="2"/>
                  <a:ea typeface="宋体" panose="02010600030101010101" pitchFamily="2" charset="-122"/>
                </a:rPr>
                <a:t></a:t>
              </a:r>
              <a:endParaRPr lang="zh-CN" altLang="en-US" sz="24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0979" name="Text Box 20"/>
            <p:cNvSpPr txBox="1"/>
            <p:nvPr/>
          </p:nvSpPr>
          <p:spPr>
            <a:xfrm>
              <a:off x="2496" y="2062"/>
              <a:ext cx="275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Line 21"/>
            <p:cNvSpPr/>
            <p:nvPr/>
          </p:nvSpPr>
          <p:spPr>
            <a:xfrm>
              <a:off x="3696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1" name="Text Box 22"/>
            <p:cNvSpPr txBox="1"/>
            <p:nvPr/>
          </p:nvSpPr>
          <p:spPr>
            <a:xfrm>
              <a:off x="2984" y="1542"/>
              <a:ext cx="71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+Denorm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Text Box 23"/>
            <p:cNvSpPr txBox="1"/>
            <p:nvPr/>
          </p:nvSpPr>
          <p:spPr>
            <a:xfrm>
              <a:off x="3840" y="1542"/>
              <a:ext cx="92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+Normalized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3" name="Text Box 24"/>
            <p:cNvSpPr txBox="1"/>
            <p:nvPr/>
          </p:nvSpPr>
          <p:spPr>
            <a:xfrm>
              <a:off x="1920" y="1551"/>
              <a:ext cx="67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-Denorm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Line 25"/>
            <p:cNvSpPr/>
            <p:nvPr/>
          </p:nvSpPr>
          <p:spPr>
            <a:xfrm>
              <a:off x="1920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5" name="Text Box 26"/>
            <p:cNvSpPr txBox="1"/>
            <p:nvPr/>
          </p:nvSpPr>
          <p:spPr>
            <a:xfrm>
              <a:off x="884" y="1542"/>
              <a:ext cx="8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-Normalized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Line 27"/>
            <p:cNvSpPr/>
            <p:nvPr/>
          </p:nvSpPr>
          <p:spPr>
            <a:xfrm>
              <a:off x="2976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0987" name="Line 28"/>
            <p:cNvSpPr/>
            <p:nvPr/>
          </p:nvSpPr>
          <p:spPr>
            <a:xfrm>
              <a:off x="2832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8" name="Line 29"/>
            <p:cNvSpPr/>
            <p:nvPr/>
          </p:nvSpPr>
          <p:spPr>
            <a:xfrm>
              <a:off x="4992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9" name="Line 30"/>
            <p:cNvSpPr/>
            <p:nvPr/>
          </p:nvSpPr>
          <p:spPr>
            <a:xfrm>
              <a:off x="720" y="168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90" name="Line 31"/>
            <p:cNvSpPr/>
            <p:nvPr/>
          </p:nvSpPr>
          <p:spPr>
            <a:xfrm flipV="1">
              <a:off x="2688" y="1776"/>
              <a:ext cx="14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91" name="Line 32"/>
            <p:cNvSpPr/>
            <p:nvPr/>
          </p:nvSpPr>
          <p:spPr>
            <a:xfrm flipH="1" flipV="1">
              <a:off x="2832" y="1776"/>
              <a:ext cx="14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92" name="Rectangle 33"/>
            <p:cNvSpPr/>
            <p:nvPr/>
          </p:nvSpPr>
          <p:spPr>
            <a:xfrm>
              <a:off x="2880" y="2064"/>
              <a:ext cx="28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+0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Topics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Fractional Binary Numbers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IEEE 754 Standard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Rounding Mode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FP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Floating Point in 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Reading: 2.4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8-bit Floating-Point Representations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3012" name="Group 5"/>
          <p:cNvGrpSpPr/>
          <p:nvPr/>
        </p:nvGrpSpPr>
        <p:grpSpPr>
          <a:xfrm>
            <a:off x="990600" y="1905000"/>
            <a:ext cx="6440488" cy="1143000"/>
            <a:chOff x="624" y="623"/>
            <a:chExt cx="2460" cy="385"/>
          </a:xfrm>
        </p:grpSpPr>
        <p:sp>
          <p:nvSpPr>
            <p:cNvPr id="43013" name="Rectangle 6"/>
            <p:cNvSpPr/>
            <p:nvPr/>
          </p:nvSpPr>
          <p:spPr>
            <a:xfrm>
              <a:off x="624" y="81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Rectangle 7"/>
            <p:cNvSpPr/>
            <p:nvPr/>
          </p:nvSpPr>
          <p:spPr>
            <a:xfrm>
              <a:off x="816" y="816"/>
              <a:ext cx="1104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exp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Rectangle 8"/>
            <p:cNvSpPr/>
            <p:nvPr/>
          </p:nvSpPr>
          <p:spPr>
            <a:xfrm>
              <a:off x="1920" y="816"/>
              <a:ext cx="115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frac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Text Box 9"/>
            <p:cNvSpPr txBox="1"/>
            <p:nvPr/>
          </p:nvSpPr>
          <p:spPr>
            <a:xfrm>
              <a:off x="2976" y="623"/>
              <a:ext cx="108" cy="10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Text Box 10"/>
            <p:cNvSpPr txBox="1"/>
            <p:nvPr/>
          </p:nvSpPr>
          <p:spPr>
            <a:xfrm>
              <a:off x="1920" y="624"/>
              <a:ext cx="108" cy="10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8" name="Text Box 11"/>
            <p:cNvSpPr txBox="1"/>
            <p:nvPr/>
          </p:nvSpPr>
          <p:spPr>
            <a:xfrm>
              <a:off x="1776" y="624"/>
              <a:ext cx="108" cy="10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Text Box 12"/>
            <p:cNvSpPr txBox="1"/>
            <p:nvPr/>
          </p:nvSpPr>
          <p:spPr>
            <a:xfrm>
              <a:off x="782" y="624"/>
              <a:ext cx="108" cy="10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0" name="Text Box 13"/>
            <p:cNvSpPr txBox="1"/>
            <p:nvPr/>
          </p:nvSpPr>
          <p:spPr>
            <a:xfrm>
              <a:off x="638" y="624"/>
              <a:ext cx="108" cy="10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8-bit Floating-Point Representations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Exp	exp	E	2</a:t>
            </a:r>
            <a:r>
              <a:rPr lang="en-US" altLang="zh-CN" sz="1600" b="1" baseline="30000" dirty="0">
                <a:ea typeface="宋体" panose="02010600030101010101" pitchFamily="2" charset="-122"/>
              </a:rPr>
              <a:t>E</a:t>
            </a:r>
            <a:endParaRPr lang="en-US" altLang="zh-CN" sz="1600" b="1" baseline="30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0	0000	-6 	1/64	(denorms)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1	0001	-6	1/64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2	0010	-5	1/32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3	0011	-4	1/16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4	0100	-3	1/8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5	0101	-2	1/4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6	0110	-1	1/2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7	0111	 0	1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8	1000	+1	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9	1001	+2	4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10	1010	+3	8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11	1011	+4	16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12	1100	+5	32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13	1101	+6	64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anose="02010600030101010101" pitchFamily="2" charset="-122"/>
              </a:rPr>
              <a:t>14	1110	+7	128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15	1111	n/a		</a:t>
            </a:r>
            <a:r>
              <a:rPr lang="en-US" altLang="zh-CN" sz="1600" b="1" dirty="0">
                <a:ea typeface="宋体" panose="02010600030101010101" pitchFamily="2" charset="-122"/>
              </a:rPr>
              <a:t>(inf, NaN)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Dynamic Range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Denormalized numbers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  exp     frac	 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	  Value	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 0000  000	  -6	  0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 0000  001	  -6	  1/8*1/64 = 1/512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 0000  010	  -6	  2/8*1/64 = 2/512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…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 0000   110	  -6	  6/8*1/64 = 6/512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 0000   111	  -6	  7/8*1/64 = 7/512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Dynamic Range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   exp     frac	 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	  Value	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0  0001    000	  -6	  8/8*1/64 = 8/512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0  0001    001   -6	  9/8*1/64 = 9/512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…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0  0110    110	  -1	  14/8*1/2 = 14/16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0  0110    111	  -1	  15/8*1/2 = 15/16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0  0111    000	  0	   8/8*1    = 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0  0111    001	  0	   9/8*1    = 9/8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Dynamic Range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  exp     frac	 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	  Value	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0111     010	  0	10/8*1   = 10/8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…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1110	110	  7	14/8*128 = 224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 1110     111	  7	15/8*128 = 240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0 1111     000	n/a	inf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Distribution of Representable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6-bit IEEE-like format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K = 3 exponent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n = 2 significand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Bias is 3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Notice how the distribution gets denser toward zero.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Distribution of Representable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5300" name="Group 4"/>
          <p:cNvGrpSpPr/>
          <p:nvPr/>
        </p:nvGrpSpPr>
        <p:grpSpPr>
          <a:xfrm>
            <a:off x="381000" y="2133600"/>
            <a:ext cx="8355013" cy="2352675"/>
            <a:chOff x="240" y="2526"/>
            <a:chExt cx="5263" cy="1482"/>
          </a:xfrm>
        </p:grpSpPr>
        <p:graphicFrame>
          <p:nvGraphicFramePr>
            <p:cNvPr id="55301" name="Object 5"/>
            <p:cNvGraphicFramePr>
              <a:graphicFrameLocks noChangeAspect="1"/>
            </p:cNvGraphicFramePr>
            <p:nvPr/>
          </p:nvGraphicFramePr>
          <p:xfrm>
            <a:off x="258" y="2526"/>
            <a:ext cx="524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8343900" imgH="1104900" progId="Excel.Sheet.8">
                    <p:embed/>
                  </p:oleObj>
                </mc:Choice>
                <mc:Fallback>
                  <p:oleObj name="" r:id="rId1" imgW="8343900" imgH="1104900" progId="Excel.Sheet.8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8" y="2526"/>
                          <a:ext cx="5245" cy="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240" y="3312"/>
            <a:ext cx="5251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8343900" imgH="1114425" progId="Excel.Sheet.8">
                    <p:embed/>
                  </p:oleObj>
                </mc:Choice>
                <mc:Fallback>
                  <p:oleObj name="" r:id="rId3" imgW="8343900" imgH="1114425" progId="Excel.Sheet.8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" y="3312"/>
                          <a:ext cx="5251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Interesting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7348" name="Picture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3400" y="1566863"/>
            <a:ext cx="5811838" cy="2932112"/>
          </a:xfrm>
        </p:spPr>
      </p:pic>
      <p:pic>
        <p:nvPicPr>
          <p:cNvPr id="573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686800" cy="464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Rounding Mode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Round down: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rounded result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close to but no greater</a:t>
            </a:r>
            <a:r>
              <a:rPr lang="en-US" altLang="zh-CN" dirty="0">
                <a:ea typeface="宋体" panose="02010600030101010101" pitchFamily="2" charset="-122"/>
              </a:rPr>
              <a:t> than true result.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Round up: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rounded result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close to but no less than</a:t>
            </a:r>
            <a:r>
              <a:rPr lang="en-US" altLang="zh-CN" dirty="0">
                <a:ea typeface="宋体" panose="02010600030101010101" pitchFamily="2" charset="-122"/>
              </a:rPr>
              <a:t> true result.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Rounding Mode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75895" name="Group 5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7034213" cy="4419601"/>
        </p:xfrm>
        <a:graphic>
          <a:graphicData uri="http://schemas.openxmlformats.org/drawingml/2006/table">
            <a:tbl>
              <a:tblPr/>
              <a:tblGrid>
                <a:gridCol w="2917825"/>
                <a:gridCol w="768350"/>
                <a:gridCol w="768350"/>
                <a:gridCol w="768350"/>
                <a:gridCol w="915988"/>
                <a:gridCol w="895350"/>
              </a:tblGrid>
              <a:tr h="8826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Mode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1.60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1.50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2.50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-1.50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Round-to-Even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Round-toward-zero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Round-down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Round-up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Encoding Rational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Form V =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Very useful when        &gt;&gt; 0 or       &lt;&lt;1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Approximation</a:t>
            </a:r>
            <a:r>
              <a:rPr lang="en-US" altLang="zh-CN" dirty="0">
                <a:ea typeface="宋体" panose="02010600030101010101" pitchFamily="2" charset="-122"/>
              </a:rPr>
              <a:t> to real arithmetic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From programmer’s perspective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Uninteresting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Arcane and incomprehensive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38400" y="16002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2965" imgH="381000" progId="Equation.3">
                  <p:embed/>
                </p:oleObj>
              </mc:Choice>
              <mc:Fallback>
                <p:oleObj name="" r:id="rId1" imgW="862965" imgH="381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38400" y="1600200"/>
                        <a:ext cx="1397000" cy="457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191000" y="2209800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68300" imgH="457200" progId="Equation.3">
                  <p:embed/>
                </p:oleObj>
              </mc:Choice>
              <mc:Fallback>
                <p:oleObj name="" r:id="rId3" imgW="3683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2209800"/>
                        <a:ext cx="368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956300" y="2209800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68300" imgH="457200" progId="Equation.3">
                  <p:embed/>
                </p:oleObj>
              </mc:Choice>
              <mc:Fallback>
                <p:oleObj name="" r:id="rId5" imgW="3683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6300" y="2209800"/>
                        <a:ext cx="368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Round-to-Even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Default Rounding Mode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Hard to get any other kind without dropping into assembly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others are statistically biased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Sum of set of positive numbers will consistently be over- or under- estimated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Round-to-Even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Applying to Other Decimal Places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When exactly halfway between two possible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Round so that least significant digit is even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round to nearest hundredth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1.2349999	1.23	(Less than half way)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1.2350001	1.24	(Greater than half way)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1.2350000	1.24	(Half way—round up)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1.2450000	1.24	(Half way—round down)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6845" y="5722620"/>
            <a:ext cx="6638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对于正好为</a:t>
            </a:r>
            <a:r>
              <a:rPr lang="en-US" altLang="zh-CN"/>
              <a:t>5</a:t>
            </a:r>
            <a:r>
              <a:rPr lang="zh-CN" altLang="en-US"/>
              <a:t>的情况，采用</a:t>
            </a:r>
            <a:r>
              <a:rPr lang="en-US" altLang="zh-CN"/>
              <a:t>round-to-even</a:t>
            </a:r>
            <a:r>
              <a:rPr lang="zh-CN" altLang="en-US"/>
              <a:t>模式，</a:t>
            </a:r>
            <a:endParaRPr lang="zh-CN" altLang="en-US"/>
          </a:p>
          <a:p>
            <a:r>
              <a:rPr lang="zh-CN" altLang="en-US"/>
              <a:t>即保证</a:t>
            </a:r>
            <a:r>
              <a:rPr lang="en-US" altLang="zh-CN"/>
              <a:t>round</a:t>
            </a:r>
            <a:r>
              <a:rPr lang="zh-CN" altLang="en-US"/>
              <a:t>之后最后为偶数位（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Rounding Binary Number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077200" cy="16764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zh-CN" altLang="en-US" dirty="0"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Even” when least significant bit is 0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Half way when bits to right of rounding position = 100…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endParaRPr lang="en-US" altLang="zh-CN" baseline="-25000" dirty="0">
              <a:ea typeface="宋体" panose="02010600030101010101" pitchFamily="2" charset="-122"/>
            </a:endParaRPr>
          </a:p>
        </p:txBody>
      </p:sp>
      <p:graphicFrame>
        <p:nvGraphicFramePr>
          <p:cNvPr id="678956" name="Group 44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647700" y="2895600"/>
          <a:ext cx="7696200" cy="2819401"/>
        </p:xfrm>
        <a:graphic>
          <a:graphicData uri="http://schemas.openxmlformats.org/drawingml/2006/table">
            <a:tbl>
              <a:tblPr/>
              <a:tblGrid>
                <a:gridCol w="1539875"/>
                <a:gridCol w="1538288"/>
                <a:gridCol w="1539875"/>
                <a:gridCol w="1538287"/>
                <a:gridCol w="1539875"/>
              </a:tblGrid>
              <a:tr h="8604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Binary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Rounded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Action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Round Decimal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 3/32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10.00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011(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看要保留位数的后面几位二进制对应的小数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10.00(&lt;0.5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直接舍弃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Down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 3/16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10.00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10.01(&gt;0.5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进位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 1/4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 7/8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10.11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11.00(=0.5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看保留的最后一位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Up(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末位是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就舍弃，为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就进位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 5/8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10.10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10.10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Down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 1/2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Floating-Point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Conceptual View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First compute exact result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Make it fit into desired precision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Possibly overflow if exponent too large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Possibly round to fit into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FP 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Operands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latin typeface="Times" pitchFamily="18" charset="0"/>
                <a:ea typeface="宋体" panose="02010600030101010101" pitchFamily="2" charset="-122"/>
              </a:rPr>
              <a:t>(–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s1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 M1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E1</a:t>
            </a:r>
            <a:endParaRPr lang="en-US" altLang="zh-CN" i="1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latin typeface="Times" pitchFamily="18" charset="0"/>
                <a:ea typeface="宋体" panose="02010600030101010101" pitchFamily="2" charset="-122"/>
              </a:rPr>
              <a:t>(–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s2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 M2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E2</a:t>
            </a:r>
            <a:endParaRPr lang="en-US" altLang="zh-CN" i="1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Exact Result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latin typeface="Times" pitchFamily="18" charset="0"/>
                <a:ea typeface="宋体" panose="02010600030101010101" pitchFamily="2" charset="-122"/>
              </a:rPr>
              <a:t>(–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 M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 </a:t>
            </a:r>
            <a:r>
              <a:rPr lang="en-US" altLang="zh-CN" i="1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ea typeface="宋体" panose="02010600030101010101" pitchFamily="2" charset="-122"/>
              </a:rPr>
              <a:t>: 		</a:t>
            </a:r>
            <a:r>
              <a:rPr lang="en-US" altLang="zh-CN" i="1" dirty="0">
                <a:ea typeface="宋体" panose="02010600030101010101" pitchFamily="2" charset="-122"/>
              </a:rPr>
              <a:t>s1</a:t>
            </a:r>
            <a:r>
              <a:rPr lang="en-US" altLang="zh-CN" dirty="0">
                <a:ea typeface="宋体" panose="02010600030101010101" pitchFamily="2" charset="-122"/>
              </a:rPr>
              <a:t> ^ </a:t>
            </a:r>
            <a:r>
              <a:rPr lang="en-US" altLang="zh-CN" i="1" dirty="0">
                <a:ea typeface="宋体" panose="02010600030101010101" pitchFamily="2" charset="-122"/>
              </a:rPr>
              <a:t>s2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Significand </a:t>
            </a:r>
            <a:r>
              <a:rPr lang="en-US" altLang="zh-CN" i="1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ea typeface="宋体" panose="02010600030101010101" pitchFamily="2" charset="-122"/>
              </a:rPr>
              <a:t>: 	</a:t>
            </a:r>
            <a:r>
              <a:rPr lang="en-US" altLang="zh-CN" i="1" dirty="0">
                <a:ea typeface="宋体" panose="02010600030101010101" pitchFamily="2" charset="-122"/>
              </a:rPr>
              <a:t>M1</a:t>
            </a:r>
            <a:r>
              <a:rPr lang="en-US" altLang="zh-CN" dirty="0">
                <a:ea typeface="宋体" panose="02010600030101010101" pitchFamily="2" charset="-122"/>
              </a:rPr>
              <a:t> * </a:t>
            </a:r>
            <a:r>
              <a:rPr lang="en-US" altLang="zh-CN" i="1" dirty="0">
                <a:ea typeface="宋体" panose="02010600030101010101" pitchFamily="2" charset="-122"/>
              </a:rPr>
              <a:t>M2(</a:t>
            </a:r>
            <a:r>
              <a:rPr lang="zh-CN" altLang="en-US" i="1" dirty="0">
                <a:ea typeface="宋体" panose="02010600030101010101" pitchFamily="2" charset="-122"/>
              </a:rPr>
              <a:t>可能</a:t>
            </a:r>
            <a:r>
              <a:rPr lang="en-US" altLang="zh-CN" i="1" dirty="0">
                <a:ea typeface="宋体" panose="02010600030101010101" pitchFamily="2" charset="-122"/>
              </a:rPr>
              <a:t>overflow)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Exponent </a:t>
            </a:r>
            <a:r>
              <a:rPr lang="en-US" altLang="zh-CN" i="1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</a:rPr>
              <a:t>: 		</a:t>
            </a:r>
            <a:r>
              <a:rPr lang="en-US" altLang="zh-CN" i="1" dirty="0">
                <a:ea typeface="宋体" panose="02010600030101010101" pitchFamily="2" charset="-122"/>
              </a:rPr>
              <a:t>E1</a:t>
            </a:r>
            <a:r>
              <a:rPr lang="en-US" altLang="zh-CN" dirty="0">
                <a:ea typeface="宋体" panose="02010600030101010101" pitchFamily="2" charset="-122"/>
              </a:rPr>
              <a:t> + </a:t>
            </a:r>
            <a:r>
              <a:rPr lang="en-US" altLang="zh-CN" i="1" dirty="0">
                <a:ea typeface="宋体" panose="02010600030101010101" pitchFamily="2" charset="-122"/>
              </a:rPr>
              <a:t>E2(</a:t>
            </a:r>
            <a:r>
              <a:rPr lang="zh-CN" altLang="en-US" i="1" dirty="0">
                <a:ea typeface="宋体" panose="02010600030101010101" pitchFamily="2" charset="-122"/>
              </a:rPr>
              <a:t>可能越界</a:t>
            </a:r>
            <a:r>
              <a:rPr lang="en-US" altLang="zh-CN" i="1" dirty="0">
                <a:ea typeface="宋体" panose="02010600030101010101" pitchFamily="2" charset="-122"/>
              </a:rPr>
              <a:t>)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FP 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Fixing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≥</a:t>
            </a:r>
            <a:r>
              <a:rPr lang="en-US" altLang="zh-CN" dirty="0">
                <a:ea typeface="宋体" panose="02010600030101010101" pitchFamily="2" charset="-122"/>
              </a:rPr>
              <a:t> 2, shift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right, increment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out of range, overflow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Round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to fit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precision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FP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Operands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" pitchFamily="18" charset="0"/>
                <a:ea typeface="宋体" panose="02010600030101010101" pitchFamily="2" charset="-122"/>
              </a:rPr>
              <a:t>(–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s1</a:t>
            </a:r>
            <a:r>
              <a:rPr lang="en-US" altLang="zh-CN" b="1" i="1" dirty="0">
                <a:solidFill>
                  <a:schemeClr val="accent2"/>
                </a:solidFill>
                <a:ea typeface="宋体" panose="02010600030101010101" pitchFamily="2" charset="-122"/>
              </a:rPr>
              <a:t> M1 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E1</a:t>
            </a:r>
            <a:endParaRPr lang="en-US" altLang="zh-CN" b="1" i="1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" pitchFamily="18" charset="0"/>
                <a:ea typeface="宋体" panose="02010600030101010101" pitchFamily="2" charset="-122"/>
              </a:rPr>
              <a:t>(–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s2</a:t>
            </a:r>
            <a:r>
              <a:rPr lang="en-US" altLang="zh-CN" b="1" i="1" dirty="0">
                <a:solidFill>
                  <a:schemeClr val="accent2"/>
                </a:solidFill>
                <a:ea typeface="宋体" panose="02010600030101010101" pitchFamily="2" charset="-122"/>
              </a:rPr>
              <a:t> M2 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E2</a:t>
            </a:r>
            <a:endParaRPr lang="en-US" altLang="zh-CN" b="1" i="1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Assume </a:t>
            </a:r>
            <a:r>
              <a:rPr lang="en-US" altLang="zh-CN" b="1" i="1" dirty="0">
                <a:ea typeface="宋体" panose="02010600030101010101" pitchFamily="2" charset="-122"/>
              </a:rPr>
              <a:t>E1</a:t>
            </a:r>
            <a:r>
              <a:rPr lang="en-US" altLang="zh-CN" dirty="0">
                <a:ea typeface="宋体" panose="02010600030101010101" pitchFamily="2" charset="-122"/>
              </a:rPr>
              <a:t> &gt; </a:t>
            </a:r>
            <a:r>
              <a:rPr lang="en-US" altLang="zh-CN" b="1" i="1" dirty="0">
                <a:ea typeface="宋体" panose="02010600030101010101" pitchFamily="2" charset="-122"/>
              </a:rPr>
              <a:t>E2 (</a:t>
            </a:r>
            <a:r>
              <a:rPr lang="zh-CN" altLang="en-US" b="1" dirty="0">
                <a:ea typeface="宋体" panose="02010600030101010101" pitchFamily="2" charset="-122"/>
              </a:rPr>
              <a:t>首先要对齐</a:t>
            </a:r>
            <a:r>
              <a:rPr lang="en-US" altLang="zh-CN" b="1" dirty="0">
                <a:ea typeface="宋体" panose="02010600030101010101" pitchFamily="2" charset="-122"/>
              </a:rPr>
              <a:t>E1</a:t>
            </a:r>
            <a:r>
              <a:rPr lang="zh-CN" altLang="en-US" b="1" dirty="0"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ea typeface="宋体" panose="02010600030101010101" pitchFamily="2" charset="-122"/>
              </a:rPr>
              <a:t>E2</a:t>
            </a:r>
            <a:r>
              <a:rPr lang="en-US" altLang="zh-CN" b="1" i="1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Exact Result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" pitchFamily="18" charset="0"/>
                <a:ea typeface="宋体" panose="02010600030101010101" pitchFamily="2" charset="-122"/>
              </a:rPr>
              <a:t>(–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b="1" i="1" dirty="0">
                <a:solidFill>
                  <a:schemeClr val="accent2"/>
                </a:solidFill>
                <a:ea typeface="宋体" panose="02010600030101010101" pitchFamily="2" charset="-122"/>
              </a:rPr>
              <a:t> M 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 </a:t>
            </a:r>
            <a:r>
              <a:rPr lang="en-US" altLang="zh-CN" b="1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  significand </a:t>
            </a:r>
            <a:r>
              <a:rPr lang="en-US" altLang="zh-CN" b="1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Result of signed align &amp; add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Exponent </a:t>
            </a:r>
            <a:r>
              <a:rPr lang="en-US" altLang="zh-CN" b="1" i="1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</a:rPr>
              <a:t>: 	</a:t>
            </a:r>
            <a:r>
              <a:rPr lang="en-US" altLang="zh-CN" b="1" i="1" dirty="0">
                <a:ea typeface="宋体" panose="02010600030101010101" pitchFamily="2" charset="-122"/>
              </a:rPr>
              <a:t>E1</a:t>
            </a:r>
            <a:endParaRPr lang="en-US" altLang="zh-CN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FP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7828" name="Group 5"/>
          <p:cNvGrpSpPr/>
          <p:nvPr/>
        </p:nvGrpSpPr>
        <p:grpSpPr>
          <a:xfrm>
            <a:off x="2387600" y="2017713"/>
            <a:ext cx="4089400" cy="1944687"/>
            <a:chOff x="2648" y="879"/>
            <a:chExt cx="2576" cy="1225"/>
          </a:xfrm>
        </p:grpSpPr>
        <p:sp>
          <p:nvSpPr>
            <p:cNvPr id="77829" name="Rectangle 6"/>
            <p:cNvSpPr/>
            <p:nvPr/>
          </p:nvSpPr>
          <p:spPr>
            <a:xfrm>
              <a:off x="2792" y="1112"/>
              <a:ext cx="1280" cy="1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457200" lvl="1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dirty="0">
                  <a:solidFill>
                    <a:schemeClr val="accent2"/>
                  </a:solidFill>
                  <a:latin typeface="Times" pitchFamily="18" charset="0"/>
                  <a:ea typeface="宋体" panose="02010600030101010101" pitchFamily="2" charset="-122"/>
                </a:rPr>
                <a:t>(–</a:t>
              </a:r>
              <a:r>
                <a:rPr lang="en-US" altLang="zh-CN" sz="18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1)</a:t>
              </a:r>
              <a:r>
                <a:rPr lang="en-US" altLang="zh-CN" sz="1800" i="1" baseline="30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s1</a:t>
              </a:r>
              <a:r>
                <a:rPr lang="en-US" altLang="zh-CN" sz="1800" i="1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 m1</a:t>
              </a:r>
              <a:r>
                <a:rPr lang="en-US" altLang="zh-CN" sz="1800" i="1" dirty="0">
                  <a:solidFill>
                    <a:schemeClr val="hlink"/>
                  </a:solidFill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en-US" altLang="zh-CN" sz="1800" i="1" dirty="0">
                <a:solidFill>
                  <a:schemeClr val="hlink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0" name="Rectangle 7"/>
            <p:cNvSpPr/>
            <p:nvPr/>
          </p:nvSpPr>
          <p:spPr>
            <a:xfrm>
              <a:off x="3896" y="1448"/>
              <a:ext cx="1280" cy="1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457200" lvl="1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dirty="0">
                  <a:solidFill>
                    <a:schemeClr val="accent2"/>
                  </a:solidFill>
                  <a:latin typeface="Times" pitchFamily="18" charset="0"/>
                  <a:ea typeface="宋体" panose="02010600030101010101" pitchFamily="2" charset="-122"/>
                </a:rPr>
                <a:t>(–</a:t>
              </a:r>
              <a:r>
                <a:rPr lang="en-US" altLang="zh-CN" sz="18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1)</a:t>
              </a:r>
              <a:r>
                <a:rPr lang="en-US" altLang="zh-CN" sz="1800" i="1" baseline="30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s2</a:t>
              </a:r>
              <a:r>
                <a:rPr lang="en-US" altLang="zh-CN" sz="1800" i="1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 m2</a:t>
              </a:r>
              <a:r>
                <a:rPr lang="en-US" altLang="zh-CN" sz="1800" i="1" dirty="0">
                  <a:solidFill>
                    <a:schemeClr val="hlink"/>
                  </a:solidFill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en-US" altLang="zh-CN" sz="1800" i="1" dirty="0">
                <a:solidFill>
                  <a:schemeClr val="hlink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1" name="Line 8"/>
            <p:cNvSpPr/>
            <p:nvPr/>
          </p:nvSpPr>
          <p:spPr>
            <a:xfrm>
              <a:off x="4080" y="92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2" name="Line 9"/>
            <p:cNvSpPr/>
            <p:nvPr/>
          </p:nvSpPr>
          <p:spPr>
            <a:xfrm>
              <a:off x="5184" y="92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3" name="Line 10"/>
            <p:cNvSpPr/>
            <p:nvPr/>
          </p:nvSpPr>
          <p:spPr>
            <a:xfrm>
              <a:off x="4088" y="960"/>
              <a:ext cx="10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34" name="Rectangle 11"/>
            <p:cNvSpPr/>
            <p:nvPr/>
          </p:nvSpPr>
          <p:spPr>
            <a:xfrm>
              <a:off x="4407" y="879"/>
              <a:ext cx="450" cy="19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i="1" dirty="0">
                  <a:latin typeface="Helvetica" pitchFamily="34" charset="0"/>
                  <a:ea typeface="宋体" panose="02010600030101010101" pitchFamily="2" charset="-122"/>
                </a:rPr>
                <a:t>E1</a:t>
              </a: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–</a:t>
              </a:r>
              <a:r>
                <a:rPr lang="en-US" altLang="zh-CN" sz="1400" i="1" dirty="0">
                  <a:latin typeface="Helvetica" pitchFamily="34" charset="0"/>
                  <a:ea typeface="宋体" panose="02010600030101010101" pitchFamily="2" charset="-122"/>
                </a:rPr>
                <a:t>E2</a:t>
              </a:r>
              <a:endParaRPr lang="en-US" altLang="zh-CN" sz="1400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5" name="Rectangle 12"/>
            <p:cNvSpPr/>
            <p:nvPr/>
          </p:nvSpPr>
          <p:spPr>
            <a:xfrm>
              <a:off x="2679" y="1474"/>
              <a:ext cx="198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+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6" name="Line 13"/>
            <p:cNvSpPr/>
            <p:nvPr/>
          </p:nvSpPr>
          <p:spPr>
            <a:xfrm>
              <a:off x="2648" y="1824"/>
              <a:ext cx="2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7" name="Rectangle 14"/>
            <p:cNvSpPr/>
            <p:nvPr/>
          </p:nvSpPr>
          <p:spPr>
            <a:xfrm>
              <a:off x="2840" y="1928"/>
              <a:ext cx="2336" cy="1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457200" lvl="1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dirty="0">
                  <a:solidFill>
                    <a:schemeClr val="accent2"/>
                  </a:solidFill>
                  <a:latin typeface="Times" pitchFamily="18" charset="0"/>
                  <a:ea typeface="宋体" panose="02010600030101010101" pitchFamily="2" charset="-122"/>
                </a:rPr>
                <a:t>(–</a:t>
              </a:r>
              <a:r>
                <a:rPr lang="en-US" altLang="zh-CN" sz="18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1)</a:t>
              </a:r>
              <a:r>
                <a:rPr lang="en-US" altLang="zh-CN" sz="1800" i="1" baseline="30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800" i="1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 m</a:t>
              </a:r>
              <a:r>
                <a:rPr lang="en-US" altLang="zh-CN" sz="1800" i="1" dirty="0">
                  <a:solidFill>
                    <a:schemeClr val="hlink"/>
                  </a:solidFill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en-US" altLang="zh-CN" sz="1800" i="1" dirty="0">
                <a:solidFill>
                  <a:schemeClr val="hlink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FP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Fixing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≥</a:t>
            </a:r>
            <a:r>
              <a:rPr lang="en-US" altLang="zh-CN" dirty="0">
                <a:ea typeface="宋体" panose="02010600030101010101" pitchFamily="2" charset="-122"/>
              </a:rPr>
              <a:t> 2, shift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right, increment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&lt; 1, shift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left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positions, decrement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by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Overflow if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out of range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Round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to fit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precision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Floating Point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C Guarantees Two Levels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float	single precision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double	double precision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Fractional Binary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244" name="Group 5"/>
          <p:cNvGrpSpPr/>
          <p:nvPr/>
        </p:nvGrpSpPr>
        <p:grpSpPr>
          <a:xfrm>
            <a:off x="1447800" y="1690688"/>
            <a:ext cx="5029200" cy="3871912"/>
            <a:chOff x="970" y="480"/>
            <a:chExt cx="3168" cy="2439"/>
          </a:xfrm>
        </p:grpSpPr>
        <p:grpSp>
          <p:nvGrpSpPr>
            <p:cNvPr id="10245" name="Group 6"/>
            <p:cNvGrpSpPr/>
            <p:nvPr/>
          </p:nvGrpSpPr>
          <p:grpSpPr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10267" name="Rectangle 7"/>
              <p:cNvSpPr/>
              <p:nvPr/>
            </p:nvSpPr>
            <p:spPr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i="1" baseline="-25000" dirty="0">
                    <a:latin typeface="Times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sz="1800" i="1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Rectangle 8"/>
              <p:cNvSpPr/>
              <p:nvPr/>
            </p:nvSpPr>
            <p:spPr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i="1" baseline="-25000" dirty="0">
                    <a:latin typeface="Times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–1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9" name="Rectangle 9"/>
              <p:cNvSpPr/>
              <p:nvPr/>
            </p:nvSpPr>
            <p:spPr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Rectangle 10"/>
              <p:cNvSpPr/>
              <p:nvPr/>
            </p:nvSpPr>
            <p:spPr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1" name="Rectangle 11"/>
              <p:cNvSpPr/>
              <p:nvPr/>
            </p:nvSpPr>
            <p:spPr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2" name="Rectangle 12"/>
              <p:cNvSpPr/>
              <p:nvPr/>
            </p:nvSpPr>
            <p:spPr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–1</a:t>
                </a:r>
                <a:endParaRPr lang="en-US" altLang="zh-CN" sz="1800" i="1" baseline="-250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3" name="Rectangle 13"/>
              <p:cNvSpPr/>
              <p:nvPr/>
            </p:nvSpPr>
            <p:spPr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–2</a:t>
                </a:r>
                <a:endParaRPr lang="en-US" altLang="zh-CN" sz="1800" baseline="-250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4" name="Rectangle 14"/>
              <p:cNvSpPr/>
              <p:nvPr/>
            </p:nvSpPr>
            <p:spPr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–3</a:t>
                </a:r>
                <a:endParaRPr lang="en-US" altLang="zh-CN" sz="1800" baseline="-250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5" name="Rectangle 15"/>
              <p:cNvSpPr/>
              <p:nvPr/>
            </p:nvSpPr>
            <p:spPr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Times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Times" pitchFamily="18" charset="0"/>
                    <a:ea typeface="宋体" panose="02010600030101010101" pitchFamily="2" charset="-122"/>
                  </a:rPr>
                  <a:t>–</a:t>
                </a:r>
                <a:r>
                  <a:rPr lang="en-US" altLang="zh-CN" sz="1800" i="1" baseline="-25000" dirty="0">
                    <a:latin typeface="Times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1800" baseline="-250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6" name="Rectangle 16"/>
              <p:cNvSpPr/>
              <p:nvPr/>
            </p:nvSpPr>
            <p:spPr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Times" pitchFamily="18" charset="0"/>
                    <a:ea typeface="宋体" panose="02010600030101010101" pitchFamily="2" charset="-122"/>
                  </a:rPr>
                  <a:t>• • •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7" name="Rectangle 17"/>
              <p:cNvSpPr/>
              <p:nvPr/>
            </p:nvSpPr>
            <p:spPr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Times" pitchFamily="18" charset="0"/>
                    <a:ea typeface="宋体" panose="02010600030101010101" pitchFamily="2" charset="-122"/>
                  </a:rPr>
                  <a:t>• • •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8" name="Rectangle 18"/>
              <p:cNvSpPr/>
              <p:nvPr/>
            </p:nvSpPr>
            <p:spPr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46" name="Text Box 19"/>
            <p:cNvSpPr txBox="1"/>
            <p:nvPr/>
          </p:nvSpPr>
          <p:spPr>
            <a:xfrm>
              <a:off x="2640" y="1440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en-US" altLang="zh-CN" sz="18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Text Box 20"/>
            <p:cNvSpPr txBox="1"/>
            <p:nvPr/>
          </p:nvSpPr>
          <p:spPr>
            <a:xfrm>
              <a:off x="2640" y="1248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2</a:t>
              </a:r>
              <a:endParaRPr lang="en-US" altLang="zh-CN" sz="18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Text Box 21"/>
            <p:cNvSpPr txBox="1"/>
            <p:nvPr/>
          </p:nvSpPr>
          <p:spPr>
            <a:xfrm>
              <a:off x="2640" y="1056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4</a:t>
              </a:r>
              <a:endParaRPr lang="en-US" altLang="zh-CN" sz="18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Text Box 22"/>
            <p:cNvSpPr txBox="1"/>
            <p:nvPr/>
          </p:nvSpPr>
          <p:spPr>
            <a:xfrm>
              <a:off x="2640" y="688"/>
              <a:ext cx="35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800" i="1" baseline="30000" dirty="0">
                  <a:latin typeface="Times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800" baseline="30000" dirty="0">
                  <a:latin typeface="Times" pitchFamily="18" charset="0"/>
                  <a:ea typeface="宋体" panose="02010600030101010101" pitchFamily="2" charset="-122"/>
                </a:rPr>
                <a:t>–1</a:t>
              </a:r>
              <a:endParaRPr lang="en-US" altLang="zh-CN" sz="1800" baseline="-250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Text Box 23"/>
            <p:cNvSpPr txBox="1"/>
            <p:nvPr/>
          </p:nvSpPr>
          <p:spPr>
            <a:xfrm>
              <a:off x="2640" y="480"/>
              <a:ext cx="25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800" i="1" baseline="30000" dirty="0">
                  <a:latin typeface="Times" pitchFamily="18" charset="0"/>
                  <a:ea typeface="宋体" panose="02010600030101010101" pitchFamily="2" charset="-122"/>
                </a:rPr>
                <a:t>m</a:t>
              </a:r>
              <a:endParaRPr lang="en-US" altLang="zh-CN" sz="1800" baseline="-250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251" name="Group 24"/>
            <p:cNvGrpSpPr/>
            <p:nvPr/>
          </p:nvGrpSpPr>
          <p:grpSpPr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10261" name="Freeform 25"/>
              <p:cNvSpPr/>
              <p:nvPr/>
            </p:nvSpPr>
            <p:spPr>
              <a:xfrm>
                <a:off x="2496" y="1568"/>
                <a:ext cx="154" cy="112"/>
              </a:xfrm>
              <a:custGeom>
                <a:avLst/>
                <a:gdLst>
                  <a:gd name="txL" fmla="*/ 0 w 144"/>
                  <a:gd name="txT" fmla="*/ 0 h 96"/>
                  <a:gd name="txR" fmla="*/ 144 w 144"/>
                  <a:gd name="txB" fmla="*/ 96 h 96"/>
                </a:gdLst>
                <a:ahLst/>
                <a:cxnLst>
                  <a:cxn ang="0">
                    <a:pos x="246" y="0"/>
                  </a:cxn>
                  <a:cxn ang="0">
                    <a:pos x="0" y="0"/>
                  </a:cxn>
                  <a:cxn ang="0">
                    <a:pos x="0" y="333"/>
                  </a:cxn>
                </a:cxnLst>
                <a:rect l="txL" t="txT" r="txR" b="tx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2" name="Freeform 26"/>
              <p:cNvSpPr/>
              <p:nvPr/>
            </p:nvSpPr>
            <p:spPr>
              <a:xfrm>
                <a:off x="2256" y="1392"/>
                <a:ext cx="384" cy="288"/>
              </a:xfrm>
              <a:custGeom>
                <a:avLst/>
                <a:gdLst>
                  <a:gd name="txL" fmla="*/ 0 w 144"/>
                  <a:gd name="txT" fmla="*/ 0 h 96"/>
                  <a:gd name="txR" fmla="*/ 144 w 144"/>
                  <a:gd name="txB" fmla="*/ 96 h 96"/>
                </a:gdLst>
                <a:ahLst/>
                <a:cxnLst>
                  <a:cxn ang="0">
                    <a:pos x="368277" y="0"/>
                  </a:cxn>
                  <a:cxn ang="0">
                    <a:pos x="0" y="0"/>
                  </a:cxn>
                  <a:cxn ang="0">
                    <a:pos x="0" y="629856"/>
                  </a:cxn>
                </a:cxnLst>
                <a:rect l="txL" t="txT" r="txR" b="tx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3" name="Freeform 27"/>
              <p:cNvSpPr/>
              <p:nvPr/>
            </p:nvSpPr>
            <p:spPr>
              <a:xfrm>
                <a:off x="2016" y="1216"/>
                <a:ext cx="614" cy="464"/>
              </a:xfrm>
              <a:custGeom>
                <a:avLst/>
                <a:gdLst>
                  <a:gd name="txL" fmla="*/ 0 w 144"/>
                  <a:gd name="txT" fmla="*/ 0 h 96"/>
                  <a:gd name="txR" fmla="*/ 144 w 144"/>
                  <a:gd name="txB" fmla="*/ 96 h 96"/>
                </a:gdLst>
                <a:ahLst/>
                <a:cxnLst>
                  <a:cxn ang="0">
                    <a:pos x="15733055" y="0"/>
                  </a:cxn>
                  <a:cxn ang="0">
                    <a:pos x="0" y="0"/>
                  </a:cxn>
                  <a:cxn ang="0">
                    <a:pos x="0" y="28595774"/>
                  </a:cxn>
                </a:cxnLst>
                <a:rect l="txL" t="txT" r="txR" b="tx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4" name="Freeform 28"/>
              <p:cNvSpPr/>
              <p:nvPr/>
            </p:nvSpPr>
            <p:spPr>
              <a:xfrm>
                <a:off x="1248" y="816"/>
                <a:ext cx="1392" cy="864"/>
              </a:xfrm>
              <a:custGeom>
                <a:avLst/>
                <a:gdLst>
                  <a:gd name="txL" fmla="*/ 0 w 144"/>
                  <a:gd name="txT" fmla="*/ 0 h 96"/>
                  <a:gd name="txR" fmla="*/ 144 w 144"/>
                  <a:gd name="txB" fmla="*/ 96 h 96"/>
                </a:gdLst>
                <a:ahLst/>
                <a:cxnLst>
                  <a:cxn ang="0">
                    <a:pos x="2147483646" y="0"/>
                  </a:cxn>
                  <a:cxn ang="0">
                    <a:pos x="0" y="0"/>
                  </a:cxn>
                  <a:cxn ang="0">
                    <a:pos x="0" y="2147483646"/>
                  </a:cxn>
                </a:cxnLst>
                <a:rect l="txL" t="txT" r="txR" b="tx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5" name="Freeform 29"/>
              <p:cNvSpPr/>
              <p:nvPr/>
            </p:nvSpPr>
            <p:spPr>
              <a:xfrm>
                <a:off x="1056" y="624"/>
                <a:ext cx="1584" cy="1056"/>
              </a:xfrm>
              <a:custGeom>
                <a:avLst/>
                <a:gdLst>
                  <a:gd name="txL" fmla="*/ 0 w 144"/>
                  <a:gd name="txT" fmla="*/ 0 h 96"/>
                  <a:gd name="txR" fmla="*/ 144 w 144"/>
                  <a:gd name="txB" fmla="*/ 96 h 96"/>
                </a:gdLst>
                <a:ahLst/>
                <a:cxnLst>
                  <a:cxn ang="0">
                    <a:pos x="2147483646" y="0"/>
                  </a:cxn>
                  <a:cxn ang="0">
                    <a:pos x="0" y="0"/>
                  </a:cxn>
                  <a:cxn ang="0">
                    <a:pos x="0" y="2147483646"/>
                  </a:cxn>
                </a:cxnLst>
                <a:rect l="txL" t="txT" r="txR" b="tx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6" name="Rectangle 30"/>
              <p:cNvSpPr/>
              <p:nvPr/>
            </p:nvSpPr>
            <p:spPr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Times" pitchFamily="18" charset="0"/>
                    <a:ea typeface="宋体" panose="02010600030101010101" pitchFamily="2" charset="-122"/>
                  </a:rPr>
                  <a:t>• • •</a:t>
                </a:r>
                <a:endParaRPr lang="en-US" altLang="zh-CN" sz="1800" dirty="0">
                  <a:latin typeface="Times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2" name="Freeform 31"/>
            <p:cNvSpPr/>
            <p:nvPr/>
          </p:nvSpPr>
          <p:spPr>
            <a:xfrm rot="10800000">
              <a:off x="2639" y="1919"/>
              <a:ext cx="154" cy="112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246" y="0"/>
                </a:cxn>
                <a:cxn ang="0">
                  <a:pos x="0" y="0"/>
                </a:cxn>
                <a:cxn ang="0">
                  <a:pos x="0" y="333"/>
                </a:cxn>
              </a:cxnLst>
              <a:rect l="txL" t="txT" r="txR" b="tx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3" name="Freeform 32"/>
            <p:cNvSpPr/>
            <p:nvPr/>
          </p:nvSpPr>
          <p:spPr>
            <a:xfrm rot="10800000">
              <a:off x="2649" y="1919"/>
              <a:ext cx="384" cy="288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368277" y="0"/>
                </a:cxn>
                <a:cxn ang="0">
                  <a:pos x="0" y="0"/>
                </a:cxn>
                <a:cxn ang="0">
                  <a:pos x="0" y="629856"/>
                </a:cxn>
              </a:cxnLst>
              <a:rect l="txL" t="txT" r="txR" b="tx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4" name="Freeform 33"/>
            <p:cNvSpPr/>
            <p:nvPr/>
          </p:nvSpPr>
          <p:spPr>
            <a:xfrm rot="10800000">
              <a:off x="2659" y="1919"/>
              <a:ext cx="614" cy="464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15733055" y="0"/>
                </a:cxn>
                <a:cxn ang="0">
                  <a:pos x="0" y="0"/>
                </a:cxn>
                <a:cxn ang="0">
                  <a:pos x="0" y="28595774"/>
                </a:cxn>
              </a:cxnLst>
              <a:rect l="txL" t="txT" r="txR" b="tx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5" name="Freeform 34"/>
            <p:cNvSpPr/>
            <p:nvPr/>
          </p:nvSpPr>
          <p:spPr>
            <a:xfrm rot="10800000">
              <a:off x="2649" y="1919"/>
              <a:ext cx="1392" cy="864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6" name="Rectangle 35"/>
            <p:cNvSpPr/>
            <p:nvPr/>
          </p:nvSpPr>
          <p:spPr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• • •</a:t>
              </a:r>
              <a:endParaRPr lang="en-US" altLang="zh-CN" sz="18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Text Box 36"/>
            <p:cNvSpPr txBox="1"/>
            <p:nvPr/>
          </p:nvSpPr>
          <p:spPr>
            <a:xfrm>
              <a:off x="2336" y="1920"/>
              <a:ext cx="30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1/2</a:t>
              </a:r>
              <a:endParaRPr lang="en-US" altLang="zh-CN" sz="18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Text Box 37"/>
            <p:cNvSpPr txBox="1"/>
            <p:nvPr/>
          </p:nvSpPr>
          <p:spPr>
            <a:xfrm>
              <a:off x="2340" y="2112"/>
              <a:ext cx="30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1/4</a:t>
              </a:r>
              <a:endParaRPr lang="en-US" altLang="zh-CN" sz="18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Text Box 38"/>
            <p:cNvSpPr txBox="1"/>
            <p:nvPr/>
          </p:nvSpPr>
          <p:spPr>
            <a:xfrm>
              <a:off x="2340" y="2313"/>
              <a:ext cx="30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1/8</a:t>
              </a:r>
              <a:endParaRPr lang="en-US" altLang="zh-CN" sz="18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Text Box 39"/>
            <p:cNvSpPr txBox="1"/>
            <p:nvPr/>
          </p:nvSpPr>
          <p:spPr>
            <a:xfrm>
              <a:off x="2368" y="2688"/>
              <a:ext cx="28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800" baseline="30000" dirty="0">
                  <a:latin typeface="Times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800" i="1" baseline="30000" dirty="0">
                  <a:latin typeface="Times" pitchFamily="18" charset="0"/>
                  <a:ea typeface="宋体" panose="02010600030101010101" pitchFamily="2" charset="-122"/>
                </a:rPr>
                <a:t>n</a:t>
              </a:r>
              <a:endParaRPr lang="en-US" altLang="zh-CN" sz="1800" i="1" baseline="300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Floating Point Puzzles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6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 x = …;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ea typeface="宋体" panose="02010600030101010101" pitchFamily="2" charset="-122"/>
              </a:rPr>
              <a:t>float f = …;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double d = …;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Assume neither d nor f is NAN or infinity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Floating Point Puzzles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x == (int)(float) x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(int)(double) x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ea typeface="宋体" panose="02010600030101010101" pitchFamily="2" charset="-122"/>
              </a:rPr>
              <a:t>((d*2) &lt; 0.0)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-f &lt; -d	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(d+f)-d == f		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Answers to Floating Point Puzzles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x == (int)(float) x	No: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24 </a:t>
            </a:r>
            <a:r>
              <a:rPr lang="en-US" altLang="zh-CN" sz="2400" dirty="0">
                <a:ea typeface="宋体" panose="02010600030101010101" pitchFamily="2" charset="-122"/>
              </a:rPr>
              <a:t>bit significand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(int)(double) x	Yes: 53 bit significand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increases precision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loses precision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 == -(-f);			Yes: Just change sign bit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ea typeface="宋体" panose="02010600030101010101" pitchFamily="2" charset="-122"/>
              </a:rPr>
              <a:t>((d*2) &lt; 0.0)	Yes!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-f &lt; -d		Yes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Yes!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(d+f)-d == f		No: Not associative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600" y="5943600"/>
            <a:ext cx="52730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因为如果</a:t>
            </a:r>
            <a:r>
              <a:rPr lang="en-US" altLang="zh-CN"/>
              <a:t>f</a:t>
            </a:r>
            <a:r>
              <a:rPr lang="zh-CN" altLang="en-US"/>
              <a:t>相对</a:t>
            </a:r>
            <a:r>
              <a:rPr lang="en-US" altLang="zh-CN"/>
              <a:t>d</a:t>
            </a:r>
            <a:r>
              <a:rPr lang="zh-CN" altLang="en-US"/>
              <a:t>来说过小的话，</a:t>
            </a:r>
            <a:endParaRPr lang="zh-CN" altLang="en-US"/>
          </a:p>
          <a:p>
            <a:r>
              <a:rPr lang="en-US" altLang="zh-CN"/>
              <a:t>f+d</a:t>
            </a:r>
            <a:r>
              <a:rPr lang="zh-CN" altLang="en-US"/>
              <a:t>之后</a:t>
            </a:r>
            <a:r>
              <a:rPr lang="en-US" altLang="zh-CN"/>
              <a:t>f</a:t>
            </a:r>
            <a:r>
              <a:rPr lang="zh-CN" altLang="en-US"/>
              <a:t>会被</a:t>
            </a:r>
            <a:r>
              <a:rPr lang="en-US" altLang="zh-CN"/>
              <a:t>round</a:t>
            </a:r>
            <a:r>
              <a:rPr lang="zh-CN" altLang="en-US"/>
              <a:t>掉，结果就会是</a:t>
            </a:r>
            <a:r>
              <a:rPr lang="en-US" altLang="zh-CN"/>
              <a:t>0)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Answers to Floating Point Puzzles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Conversions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Casting between int, float, and double changes numeric values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Double or float to int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Truncates</a:t>
            </a:r>
            <a:r>
              <a:rPr lang="en-US" altLang="zh-CN" dirty="0">
                <a:ea typeface="宋体" panose="02010600030101010101" pitchFamily="2" charset="-122"/>
              </a:rPr>
              <a:t> fractional part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Like rounding toward zero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Not defined when out of range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sz="2400" dirty="0">
                <a:ea typeface="宋体" panose="02010600030101010101" pitchFamily="2" charset="-122"/>
              </a:rPr>
              <a:t>Generally saturates to TMin or TMax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int to double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Exact conversion, as long as int has ≤ 53 bit word size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 int to float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Will round according to rounding mode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Disastrous effects on floating Point (I)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The imprecision of floating-point arithmetic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On February 25, 1991, during the first Gulf War, an American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Patriot Missile </a:t>
            </a:r>
            <a:r>
              <a:rPr lang="en-US" altLang="zh-CN" sz="2400" dirty="0">
                <a:ea typeface="宋体" panose="02010600030101010101" pitchFamily="2" charset="-122"/>
              </a:rPr>
              <a:t>battery in Dharan, Saudi Arabia, failed to intercept an incoming Iraqi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Scud missile</a:t>
            </a:r>
            <a:r>
              <a:rPr lang="en-US" altLang="zh-CN" sz="2400" dirty="0">
                <a:ea typeface="宋体" panose="02010600030101010101" pitchFamily="2" charset="-122"/>
              </a:rPr>
              <a:t>. The Scud struck an American Army barracks and killed 28 soldiers.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 Patriot system contains an internal clock, implemented as a counter that is incremented every 0.1 seconds. To determine the time in seconds, the program would multiply the value of this counter by a 24-bit quantity that was a fractional binary approximation to 1/10 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Disastrous effects on floating Point (I)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The program approximated 0.1, as a value x=0.00011001100110011001100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0.1-x = 0.00000000000000000000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>
                <a:ea typeface="宋体" panose="02010600030101010101" pitchFamily="2" charset="-122"/>
              </a:rPr>
              <a:t>…2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0.1-x=                =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After starting 100 hrs, there are 0.343s difference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 Scud travels at around 2000 m/s, 686 meters far off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Software upgrade not completed, sometimes using accurate timing, reading inaccurate timing otherwise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94213" name="Object 2"/>
          <p:cNvGraphicFramePr>
            <a:graphicFrameLocks noChangeAspect="1"/>
          </p:cNvGraphicFramePr>
          <p:nvPr/>
        </p:nvGraphicFramePr>
        <p:xfrm>
          <a:off x="1609725" y="2862263"/>
          <a:ext cx="11461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58800" imgH="203200" progId="Equation.3">
                  <p:embed/>
                </p:oleObj>
              </mc:Choice>
              <mc:Fallback>
                <p:oleObj name="" r:id="rId1" imgW="5588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9725" y="2862263"/>
                        <a:ext cx="114617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4"/>
          <p:cNvGraphicFramePr>
            <a:graphicFrameLocks noChangeAspect="1"/>
          </p:cNvGraphicFramePr>
          <p:nvPr/>
        </p:nvGraphicFramePr>
        <p:xfrm>
          <a:off x="3352800" y="2867025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647700" imgH="203200" progId="Equation.3">
                  <p:embed/>
                </p:oleObj>
              </mc:Choice>
              <mc:Fallback>
                <p:oleObj name="" r:id="rId3" imgW="6477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867025"/>
                        <a:ext cx="129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Disastrous effects on floating Point (II)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The maiden voyage of the Ariane 5 rocket, on June 4, 1996.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Just 37 seconds after liftoff, the rocket veered off its flight path, broke up, and exploded.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An overflow had occurred during the conversion of a 64-bit floating-point number to a 16-bit signed integer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 value that overflowed measured the horizontal velocity of the rocket.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In the Ariane 4, the horizontal velocity would never overflow a 16-bit number. Ariane 5 just reuses the same software with 5 times higher velocity.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830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74625"/>
            <a:ext cx="6858000" cy="645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Fractional(</a:t>
            </a:r>
            <a:r>
              <a:rPr lang="zh-CN" altLang="en-US" dirty="0">
                <a:ea typeface="宋体" panose="02010600030101010101" pitchFamily="2" charset="-122"/>
              </a:rPr>
              <a:t>部分的，小数的</a:t>
            </a:r>
            <a:r>
              <a:rPr lang="en-US" altLang="zh-CN" dirty="0">
                <a:ea typeface="宋体" panose="02010600030101010101" pitchFamily="2" charset="-122"/>
              </a:rPr>
              <a:t>) Binary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Bits to right of “binary point” represent fractional powers of 2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Represents rational number:        2</a:t>
            </a:r>
            <a:r>
              <a:rPr lang="en-US" altLang="zh-CN" baseline="30000" dirty="0">
                <a:ea typeface="宋体" panose="02010600030101010101" pitchFamily="2" charset="-122"/>
              </a:rPr>
              <a:t>i</a:t>
            </a:r>
            <a:endParaRPr lang="en-US" altLang="zh-CN" baseline="30000" dirty="0">
              <a:ea typeface="宋体" panose="02010600030101010101" pitchFamily="2" charset="-122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613400" y="2438400"/>
          <a:ext cx="78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87400" imgH="660400" progId="Equation.3">
                  <p:embed/>
                </p:oleObj>
              </mc:Choice>
              <mc:Fallback>
                <p:oleObj name="" r:id="rId1" imgW="787400" imgH="660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613400" y="2438400"/>
                        <a:ext cx="787400" cy="762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Fractional(</a:t>
            </a:r>
            <a:r>
              <a:rPr lang="zh-CN" altLang="en-US" dirty="0">
                <a:ea typeface="宋体" panose="02010600030101010101" pitchFamily="2" charset="-122"/>
              </a:rPr>
              <a:t>小数的</a:t>
            </a:r>
            <a:r>
              <a:rPr lang="en-US" altLang="zh-CN" dirty="0">
                <a:ea typeface="宋体" panose="02010600030101010101" pitchFamily="2" charset="-122"/>
              </a:rPr>
              <a:t>) Numbers to Binary Bits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unsigned result_bits=0, current_bit=0x80000000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for (i=0;i&lt;32;i++) 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x *= 2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if ( x&gt;= 1 ) 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result_bits |= current_bit 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if ( x == 1)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break 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x -= 1 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current_bit &gt;&gt; 1 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Fraction Binary Number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Value				Binary Fraction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0.2				0.00110011[0011]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Observations: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form 0.11111…11 represent numbers just below 1.0 which is noted as 1.0-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(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无限接近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Binary Fractions can only exactly represent x/2</a:t>
            </a:r>
            <a:r>
              <a:rPr lang="en-US" altLang="zh-CN" baseline="30000" dirty="0"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Others have repeated bit patterns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Encoding Rational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010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Until 1980s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Many idiosyncratic formats, fast speed, easy implementation, less accuracy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Designed by W. Kahan for Intel processors (Turing Award 1989)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Based on a small and consistent set of principles, elegant, understandable, hard to make go fast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8437" name="图片 4" descr="untitled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1676400"/>
            <a:ext cx="1905000" cy="265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IEEE Floating-Point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Numeric form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V=(-1)</a:t>
            </a:r>
            <a:r>
              <a:rPr lang="en-US" altLang="zh-CN" baseline="30000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E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Sign bit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determines whether number is negative or positive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Significand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i="1" dirty="0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normally a fractional value in range [1.0,2.0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Exponent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</a:rPr>
              <a:t> weights value by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power of two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24c4509-0dad-40a4-a0e5-b7d61c957c60}"/>
</p:tagLst>
</file>

<file path=ppt/tags/tag2.xml><?xml version="1.0" encoding="utf-8"?>
<p:tagLst xmlns:p="http://schemas.openxmlformats.org/presentationml/2006/main">
  <p:tag name="KSO_WM_UNIT_TABLE_BEAUTIFY" val="smartTable{3f7d33a8-0455-4f22-a1ab-30ec5245c82d}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9171</Words>
  <Application>WPS 演示</Application>
  <PresentationFormat>全屏显示(4:3)</PresentationFormat>
  <Paragraphs>684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Arial</vt:lpstr>
      <vt:lpstr>宋体</vt:lpstr>
      <vt:lpstr>Wingdings</vt:lpstr>
      <vt:lpstr>Comic Sans MS</vt:lpstr>
      <vt:lpstr>Times New Roman</vt:lpstr>
      <vt:lpstr>Times</vt:lpstr>
      <vt:lpstr>Symbol</vt:lpstr>
      <vt:lpstr>Courier New</vt:lpstr>
      <vt:lpstr>微软雅黑</vt:lpstr>
      <vt:lpstr>Arial Unicode MS</vt:lpstr>
      <vt:lpstr>Helvetica</vt:lpstr>
      <vt:lpstr>icfp99</vt:lpstr>
      <vt:lpstr>Equation.3</vt:lpstr>
      <vt:lpstr>Equation.3</vt:lpstr>
      <vt:lpstr>Equation.3</vt:lpstr>
      <vt:lpstr>Equation.3</vt:lpstr>
      <vt:lpstr>Excel.Sheet.8</vt:lpstr>
      <vt:lpstr>Excel.Sheet.8</vt:lpstr>
      <vt:lpstr>Equation.3</vt:lpstr>
      <vt:lpstr>Equation.3</vt:lpstr>
      <vt:lpstr>Floating Point</vt:lpstr>
      <vt:lpstr>Topics</vt:lpstr>
      <vt:lpstr>Encoding Rational Numbers</vt:lpstr>
      <vt:lpstr>Fractional Binary Numbers</vt:lpstr>
      <vt:lpstr>Fractional(部分的，小数的) Binary Numbers</vt:lpstr>
      <vt:lpstr>Fractional(小数的) Numbers to Binary Bits</vt:lpstr>
      <vt:lpstr>Fraction Binary Number Examples</vt:lpstr>
      <vt:lpstr>Encoding Rational Numbers</vt:lpstr>
      <vt:lpstr>IEEE Floating-Point Representation</vt:lpstr>
      <vt:lpstr>IEEE Floating-Point Representation</vt:lpstr>
      <vt:lpstr>Normalize Values</vt:lpstr>
      <vt:lpstr>Normalize Values</vt:lpstr>
      <vt:lpstr>Normalized Encoding Examples(此处取32位)</vt:lpstr>
      <vt:lpstr>Denormalized Values</vt:lpstr>
      <vt:lpstr>Denormalized Values</vt:lpstr>
      <vt:lpstr>Special Values</vt:lpstr>
      <vt:lpstr>Special Values</vt:lpstr>
      <vt:lpstr>Special Values</vt:lpstr>
      <vt:lpstr>Summary of Real Number Encodings</vt:lpstr>
      <vt:lpstr>8-bit Floating-Point Representations</vt:lpstr>
      <vt:lpstr>8-bit Floating-Point Representations</vt:lpstr>
      <vt:lpstr>Dynamic Range (Denormalized numbers)</vt:lpstr>
      <vt:lpstr>Dynamic Range</vt:lpstr>
      <vt:lpstr>Dynamic Range (Denormalized numbers)</vt:lpstr>
      <vt:lpstr>Distribution of Representable Values</vt:lpstr>
      <vt:lpstr>Distribution of Representable Values</vt:lpstr>
      <vt:lpstr>Interesting Numbers</vt:lpstr>
      <vt:lpstr>Rounding Mode</vt:lpstr>
      <vt:lpstr>Rounding Mode</vt:lpstr>
      <vt:lpstr>Round-to-Even</vt:lpstr>
      <vt:lpstr>Round-to-Even</vt:lpstr>
      <vt:lpstr>Rounding Binary Number</vt:lpstr>
      <vt:lpstr>Floating-Point Operations</vt:lpstr>
      <vt:lpstr>FP Multiplication</vt:lpstr>
      <vt:lpstr>FP Multiplication</vt:lpstr>
      <vt:lpstr>FP Addition</vt:lpstr>
      <vt:lpstr>FP Addition</vt:lpstr>
      <vt:lpstr>FP Addition</vt:lpstr>
      <vt:lpstr>Floating Point in C</vt:lpstr>
      <vt:lpstr>Floating Point Puzzles</vt:lpstr>
      <vt:lpstr>Floating Point Puzzles</vt:lpstr>
      <vt:lpstr>Answers to Floating Point Puzzles</vt:lpstr>
      <vt:lpstr>Answers to Floating Point Puzzles</vt:lpstr>
      <vt:lpstr>Disastrous effects on floating Point (I)</vt:lpstr>
      <vt:lpstr>Disastrous effects on floating Point (I)</vt:lpstr>
      <vt:lpstr>Disastrous effects on floating Point (II)</vt:lpstr>
      <vt:lpstr>PowerPoint 演示文稿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375</cp:revision>
  <dcterms:created xsi:type="dcterms:W3CDTF">2000-01-15T07:54:00Z</dcterms:created>
  <dcterms:modified xsi:type="dcterms:W3CDTF">2022-01-03T04:19:31Z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0FF3E577A74049E5995F85431D845E66</vt:lpwstr>
  </property>
  <property fmtid="{D5CDD505-2E9C-101B-9397-08002B2CF9AE}" pid="3" name="KSOProductBuildVer">
    <vt:lpwstr>2052-11.1.0.11194</vt:lpwstr>
  </property>
</Properties>
</file>