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808" r:id="rId3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52" r:id="rId22"/>
    <p:sldId id="880" r:id="rId23"/>
    <p:sldId id="932" r:id="rId24"/>
    <p:sldId id="881" r:id="rId25"/>
    <p:sldId id="882" r:id="rId26"/>
    <p:sldId id="883" r:id="rId27"/>
    <p:sldId id="884" r:id="rId28"/>
    <p:sldId id="885" r:id="rId29"/>
    <p:sldId id="887" r:id="rId30"/>
    <p:sldId id="888" r:id="rId31"/>
    <p:sldId id="889" r:id="rId32"/>
    <p:sldId id="890" r:id="rId33"/>
    <p:sldId id="891" r:id="rId34"/>
    <p:sldId id="892" r:id="rId35"/>
    <p:sldId id="893" r:id="rId36"/>
    <p:sldId id="894" r:id="rId37"/>
    <p:sldId id="934" r:id="rId38"/>
    <p:sldId id="935" r:id="rId39"/>
    <p:sldId id="936" r:id="rId40"/>
    <p:sldId id="897" r:id="rId41"/>
    <p:sldId id="937" r:id="rId42"/>
    <p:sldId id="938" r:id="rId43"/>
    <p:sldId id="939" r:id="rId44"/>
    <p:sldId id="940" r:id="rId45"/>
    <p:sldId id="941" r:id="rId46"/>
    <p:sldId id="942" r:id="rId47"/>
    <p:sldId id="943" r:id="rId48"/>
    <p:sldId id="944" r:id="rId49"/>
    <p:sldId id="945" r:id="rId50"/>
    <p:sldId id="946" r:id="rId51"/>
    <p:sldId id="947" r:id="rId52"/>
    <p:sldId id="948" r:id="rId53"/>
    <p:sldId id="949" r:id="rId54"/>
    <p:sldId id="950" r:id="rId55"/>
    <p:sldId id="951" r:id="rId56"/>
    <p:sldId id="952" r:id="rId57"/>
    <p:sldId id="954" r:id="rId58"/>
    <p:sldId id="955" r:id="rId59"/>
    <p:sldId id="956" r:id="rId60"/>
    <p:sldId id="957" r:id="rId61"/>
    <p:sldId id="958" r:id="rId62"/>
    <p:sldId id="959" r:id="rId63"/>
    <p:sldId id="960" r:id="rId64"/>
    <p:sldId id="961" r:id="rId65"/>
    <p:sldId id="962" r:id="rId6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D40423-A65E-4927-8664-507C159D8F5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 87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6B355C-2F57-4AC2-8960-136E3DA302AD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87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6EAD30-88AA-4B63-91B3-E72ED0E426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14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458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662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867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072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277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2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686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891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096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301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819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506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710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915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120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427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632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837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042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246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451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024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656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6861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7066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7270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7680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7885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09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090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229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4341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9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7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0485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2533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>
              <a:spcBef>
                <a:spcPct val="0"/>
              </a:spcBef>
            </a:pPr>
            <a:r>
              <a:rPr lang="en-US" altLang="zh-CN" dirty="0"/>
              <a:t>W 87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7E6997-8302-48AF-AFF9-8B2E3A41249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D591E-E610-435C-A593-492FA3BD15B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49B37F-491E-4E6C-B25F-E1FC8A74B93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3F803E-E841-4BDC-A268-6306663BA90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en.wikipedia.org/wiki/Carriage_return" TargetMode="External"/><Relationship Id="rId7" Type="http://schemas.openxmlformats.org/officeDocument/2006/relationships/hyperlink" Target="http://en.wikipedia.org/wiki/Form_feed" TargetMode="External"/><Relationship Id="rId6" Type="http://schemas.openxmlformats.org/officeDocument/2006/relationships/hyperlink" Target="http://en.wikipedia.org/wiki/Vertical_Tab" TargetMode="External"/><Relationship Id="rId5" Type="http://schemas.openxmlformats.org/officeDocument/2006/relationships/hyperlink" Target="http://en.wikipedia.org/wiki/Line_feed" TargetMode="External"/><Relationship Id="rId4" Type="http://schemas.openxmlformats.org/officeDocument/2006/relationships/hyperlink" Target="http://en.wikipedia.org/wiki/Horizontal_Tab" TargetMode="External"/><Relationship Id="rId3" Type="http://schemas.openxmlformats.org/officeDocument/2006/relationships/hyperlink" Target="http://en.wikipedia.org/wiki/Backspace" TargetMode="External"/><Relationship Id="rId2" Type="http://schemas.openxmlformats.org/officeDocument/2006/relationships/hyperlink" Target="http://en.wikipedia.org/wiki/Bell_character" TargetMode="External"/><Relationship Id="rId10" Type="http://schemas.openxmlformats.org/officeDocument/2006/relationships/notesSlide" Target="../notesSlides/notesSlide29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1" Type="http://schemas.openxmlformats.org/officeDocument/2006/relationships/notesSlide" Target="../notesSlides/notesSlide4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Representing Information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Value of Bits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Bits		     01010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Value        	0*2</a:t>
            </a:r>
            <a:r>
              <a:rPr lang="en-US" altLang="zh-CN" sz="24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+1*2</a:t>
            </a:r>
            <a:r>
              <a:rPr lang="en-US" altLang="zh-CN" sz="24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+0*2</a:t>
            </a:r>
            <a:r>
              <a:rPr lang="en-US" altLang="zh-CN" sz="24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+1*2</a:t>
            </a:r>
            <a:r>
              <a:rPr lang="en-US" altLang="zh-CN" sz="24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+0*2</a:t>
            </a:r>
            <a:r>
              <a:rPr lang="en-US" altLang="zh-CN" sz="240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= 10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Value			102(1100110)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Bits			102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= 51*2 + 0 (0)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51  = 25*2 + 1 (1)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25  = 12*2 + 1 (1)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12  =  6*2 + 0 (0)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 6  =  3*2 + 0 (0)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 3  =  1*2 + 1 (1)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		 1  =  0*2 + 1 (1)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Group bits as numbers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 </a:t>
            </a:r>
            <a:r>
              <a:rPr lang="en-US" altLang="zh-CN" dirty="0">
                <a:ea typeface="宋体" panose="02010600030101010101" pitchFamily="2" charset="-122"/>
              </a:rPr>
              <a:t>Three encodings(</a:t>
            </a:r>
            <a:r>
              <a:rPr lang="zh-CN" altLang="en-US" dirty="0">
                <a:ea typeface="宋体" panose="02010600030101010101" pitchFamily="2" charset="-122"/>
              </a:rPr>
              <a:t>编码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Unsigned 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Representing numbers greater than or equal to 0(&gt;=0)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Using traditional binary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Two’s-complement(</a:t>
            </a:r>
            <a:r>
              <a:rPr lang="zh-CN" altLang="en-US" dirty="0">
                <a:ea typeface="宋体" panose="02010600030101010101" pitchFamily="2" charset="-122"/>
              </a:rPr>
              <a:t>二进制补码</a:t>
            </a:r>
            <a:r>
              <a:rPr lang="en-US" altLang="zh-CN" dirty="0">
                <a:ea typeface="宋体" panose="02010600030101010101" pitchFamily="2" charset="-122"/>
              </a:rPr>
              <a:t>) 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Most common way to represent either positive(</a:t>
            </a:r>
            <a:r>
              <a:rPr lang="zh-CN" altLang="en-US" dirty="0">
                <a:ea typeface="宋体" panose="02010600030101010101" pitchFamily="2" charset="-122"/>
              </a:rPr>
              <a:t>正数</a:t>
            </a:r>
            <a:r>
              <a:rPr lang="en-US" altLang="zh-CN" dirty="0">
                <a:ea typeface="宋体" panose="02010600030101010101" pitchFamily="2" charset="-122"/>
              </a:rPr>
              <a:t>) or negative(</a:t>
            </a:r>
            <a:r>
              <a:rPr lang="zh-CN" altLang="en-US" dirty="0">
                <a:ea typeface="宋体" panose="02010600030101010101" pitchFamily="2" charset="-122"/>
              </a:rPr>
              <a:t>负数</a:t>
            </a:r>
            <a:r>
              <a:rPr lang="en-US" altLang="zh-CN" dirty="0">
                <a:ea typeface="宋体" panose="02010600030101010101" pitchFamily="2" charset="-122"/>
              </a:rPr>
              <a:t>) numbers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Floating point encoding(</a:t>
            </a:r>
            <a:r>
              <a:rPr lang="zh-CN" altLang="en-US" dirty="0">
                <a:ea typeface="宋体" panose="02010600030101010101" pitchFamily="2" charset="-122"/>
              </a:rPr>
              <a:t>浮点编码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Base-two version of scientific notation for representing real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Group bits as numbers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 </a:t>
            </a:r>
            <a:r>
              <a:rPr lang="en-US" altLang="zh-CN" sz="2400" dirty="0">
                <a:ea typeface="宋体" panose="02010600030101010101" pitchFamily="2" charset="-122"/>
              </a:rPr>
              <a:t>Understanding numbers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Machine representation of numbers are not same 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Integers and real numbers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They are finite approximations to integers and real numbers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Sometimes, they can behave in unexpected way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‘</a:t>
            </a:r>
            <a:r>
              <a:rPr lang="en-US" altLang="zh-CN" dirty="0">
                <a:ea typeface="宋体" panose="02010600030101010101" pitchFamily="2" charset="-122"/>
              </a:rPr>
              <a:t>int’ is not integer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Overflow(</a:t>
            </a:r>
            <a:r>
              <a:rPr lang="zh-CN" altLang="en-US" dirty="0">
                <a:ea typeface="宋体" panose="02010600030101010101" pitchFamily="2" charset="-122"/>
              </a:rPr>
              <a:t>数据过载，溢出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200*300*400*500 = -884,901,888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Product of a set of positive numbers yielded a negative result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Commutativity(</a:t>
            </a:r>
            <a:r>
              <a:rPr lang="zh-CN" altLang="en-US" dirty="0">
                <a:ea typeface="宋体" panose="02010600030101010101" pitchFamily="2" charset="-122"/>
              </a:rPr>
              <a:t>交换律</a:t>
            </a:r>
            <a:r>
              <a:rPr lang="en-US" altLang="zh-CN" dirty="0">
                <a:ea typeface="宋体" panose="02010600030101010101" pitchFamily="2" charset="-122"/>
              </a:rPr>
              <a:t>) &amp; Associativity(</a:t>
            </a:r>
            <a:r>
              <a:rPr lang="zh-CN" altLang="en-US" dirty="0">
                <a:ea typeface="宋体" panose="02010600030101010101" pitchFamily="2" charset="-122"/>
              </a:rPr>
              <a:t>结合律</a:t>
            </a:r>
            <a:r>
              <a:rPr lang="en-US" altLang="zh-CN" dirty="0">
                <a:ea typeface="宋体" panose="02010600030101010101" pitchFamily="2" charset="-122"/>
              </a:rPr>
              <a:t>) remain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(500 * 400) * (300 * 200)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((500 * 400) * 300) * 200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((200 * 500) * 300) * 400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400 * (200 * (300 * 500))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‘float’ is not real number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Product of a set of positive numbers is positive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Overflow and Underflow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Associativity does not hold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(3.14+1e20)-1e20 = 0.0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3.14+(1e20-1e20) = 3.14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Hexadecimal(</a:t>
            </a:r>
            <a:r>
              <a:rPr lang="zh-CN" altLang="en-US" dirty="0">
                <a:ea typeface="宋体" panose="02010600030101010101" pitchFamily="2" charset="-122"/>
              </a:rPr>
              <a:t>十六进制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 16 number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characters ‘0’ to ‘9’ and ‘A’ to ‘F’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Write FA1D37B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  <a:r>
              <a:rPr lang="en-US" altLang="zh-CN" dirty="0">
                <a:ea typeface="宋体" panose="02010600030101010101" pitchFamily="2" charset="-122"/>
              </a:rPr>
              <a:t> in C 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FA1D37B 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fa1d37b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Hexadecimal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76200" y="1600200"/>
            <a:ext cx="67056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Byte = 8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Binary 	00000000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	to 	11111111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Decimal: 	0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	to 	255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Hexadecimal 	00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  <a:r>
              <a:rPr lang="en-US" altLang="zh-CN" dirty="0">
                <a:ea typeface="宋体" panose="02010600030101010101" pitchFamily="2" charset="-122"/>
              </a:rPr>
              <a:t> 	to 	FF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  <a:endParaRPr lang="en-US" altLang="zh-CN" baseline="-25000" dirty="0">
              <a:ea typeface="宋体" panose="02010600030101010101" pitchFamily="2" charset="-122"/>
            </a:endParaRPr>
          </a:p>
        </p:txBody>
      </p:sp>
      <p:grpSp>
        <p:nvGrpSpPr>
          <p:cNvPr id="35845" name="Group 4"/>
          <p:cNvGrpSpPr/>
          <p:nvPr/>
        </p:nvGrpSpPr>
        <p:grpSpPr>
          <a:xfrm>
            <a:off x="6477000" y="1622425"/>
            <a:ext cx="1790700" cy="4244975"/>
            <a:chOff x="4224" y="864"/>
            <a:chExt cx="1128" cy="2674"/>
          </a:xfrm>
        </p:grpSpPr>
        <p:grpSp>
          <p:nvGrpSpPr>
            <p:cNvPr id="35846" name="Group 5"/>
            <p:cNvGrpSpPr/>
            <p:nvPr/>
          </p:nvGrpSpPr>
          <p:grpSpPr>
            <a:xfrm>
              <a:off x="4224" y="1234"/>
              <a:ext cx="1104" cy="2304"/>
              <a:chOff x="4224" y="1234"/>
              <a:chExt cx="1104" cy="2304"/>
            </a:xfrm>
          </p:grpSpPr>
          <p:sp>
            <p:nvSpPr>
              <p:cNvPr id="35850" name="Rectangle 6"/>
              <p:cNvSpPr/>
              <p:nvPr/>
            </p:nvSpPr>
            <p:spPr>
              <a:xfrm>
                <a:off x="4224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1" name="Rectangle 7"/>
              <p:cNvSpPr/>
              <p:nvPr/>
            </p:nvSpPr>
            <p:spPr>
              <a:xfrm>
                <a:off x="4512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2" name="Rectangle 8"/>
              <p:cNvSpPr/>
              <p:nvPr/>
            </p:nvSpPr>
            <p:spPr>
              <a:xfrm>
                <a:off x="4800" y="123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0000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3" name="Rectangle 9"/>
              <p:cNvSpPr/>
              <p:nvPr/>
            </p:nvSpPr>
            <p:spPr>
              <a:xfrm>
                <a:off x="4224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4" name="Rectangle 10"/>
              <p:cNvSpPr/>
              <p:nvPr/>
            </p:nvSpPr>
            <p:spPr>
              <a:xfrm>
                <a:off x="4512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5" name="Rectangle 11"/>
              <p:cNvSpPr/>
              <p:nvPr/>
            </p:nvSpPr>
            <p:spPr>
              <a:xfrm>
                <a:off x="4800" y="137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0001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6" name="Rectangle 12"/>
              <p:cNvSpPr/>
              <p:nvPr/>
            </p:nvSpPr>
            <p:spPr>
              <a:xfrm>
                <a:off x="4224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7" name="Rectangle 13"/>
              <p:cNvSpPr/>
              <p:nvPr/>
            </p:nvSpPr>
            <p:spPr>
              <a:xfrm>
                <a:off x="4512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8" name="Rectangle 14"/>
              <p:cNvSpPr/>
              <p:nvPr/>
            </p:nvSpPr>
            <p:spPr>
              <a:xfrm>
                <a:off x="4800" y="152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0010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Rectangle 15"/>
              <p:cNvSpPr/>
              <p:nvPr/>
            </p:nvSpPr>
            <p:spPr>
              <a:xfrm>
                <a:off x="4224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0" name="Rectangle 16"/>
              <p:cNvSpPr/>
              <p:nvPr/>
            </p:nvSpPr>
            <p:spPr>
              <a:xfrm>
                <a:off x="4512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1" name="Rectangle 17"/>
              <p:cNvSpPr/>
              <p:nvPr/>
            </p:nvSpPr>
            <p:spPr>
              <a:xfrm>
                <a:off x="4800" y="166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0011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2" name="Rectangle 18"/>
              <p:cNvSpPr/>
              <p:nvPr/>
            </p:nvSpPr>
            <p:spPr>
              <a:xfrm>
                <a:off x="4224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Rectangle 19"/>
              <p:cNvSpPr/>
              <p:nvPr/>
            </p:nvSpPr>
            <p:spPr>
              <a:xfrm>
                <a:off x="4512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4" name="Rectangle 20"/>
              <p:cNvSpPr/>
              <p:nvPr/>
            </p:nvSpPr>
            <p:spPr>
              <a:xfrm>
                <a:off x="4800" y="181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0100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5" name="Rectangle 21"/>
              <p:cNvSpPr/>
              <p:nvPr/>
            </p:nvSpPr>
            <p:spPr>
              <a:xfrm>
                <a:off x="4224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6" name="Rectangle 22"/>
              <p:cNvSpPr/>
              <p:nvPr/>
            </p:nvSpPr>
            <p:spPr>
              <a:xfrm>
                <a:off x="4512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7" name="Rectangle 23"/>
              <p:cNvSpPr/>
              <p:nvPr/>
            </p:nvSpPr>
            <p:spPr>
              <a:xfrm>
                <a:off x="4800" y="195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0101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8" name="Rectangle 24"/>
              <p:cNvSpPr/>
              <p:nvPr/>
            </p:nvSpPr>
            <p:spPr>
              <a:xfrm>
                <a:off x="4224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9" name="Rectangle 25"/>
              <p:cNvSpPr/>
              <p:nvPr/>
            </p:nvSpPr>
            <p:spPr>
              <a:xfrm>
                <a:off x="4512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0" name="Rectangle 26"/>
              <p:cNvSpPr/>
              <p:nvPr/>
            </p:nvSpPr>
            <p:spPr>
              <a:xfrm>
                <a:off x="4800" y="209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0110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1" name="Rectangle 27"/>
              <p:cNvSpPr/>
              <p:nvPr/>
            </p:nvSpPr>
            <p:spPr>
              <a:xfrm>
                <a:off x="4224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2" name="Rectangle 28"/>
              <p:cNvSpPr/>
              <p:nvPr/>
            </p:nvSpPr>
            <p:spPr>
              <a:xfrm>
                <a:off x="4512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3" name="Rectangle 29"/>
              <p:cNvSpPr/>
              <p:nvPr/>
            </p:nvSpPr>
            <p:spPr>
              <a:xfrm>
                <a:off x="4800" y="224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0111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4" name="Rectangle 30"/>
              <p:cNvSpPr/>
              <p:nvPr/>
            </p:nvSpPr>
            <p:spPr>
              <a:xfrm>
                <a:off x="4224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5" name="Rectangle 31"/>
              <p:cNvSpPr/>
              <p:nvPr/>
            </p:nvSpPr>
            <p:spPr>
              <a:xfrm>
                <a:off x="4512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6" name="Rectangle 32"/>
              <p:cNvSpPr/>
              <p:nvPr/>
            </p:nvSpPr>
            <p:spPr>
              <a:xfrm>
                <a:off x="4800" y="238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1000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7" name="Rectangle 33"/>
              <p:cNvSpPr/>
              <p:nvPr/>
            </p:nvSpPr>
            <p:spPr>
              <a:xfrm>
                <a:off x="4224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8" name="Rectangle 34"/>
              <p:cNvSpPr/>
              <p:nvPr/>
            </p:nvSpPr>
            <p:spPr>
              <a:xfrm>
                <a:off x="4512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9" name="Rectangle 35"/>
              <p:cNvSpPr/>
              <p:nvPr/>
            </p:nvSpPr>
            <p:spPr>
              <a:xfrm>
                <a:off x="4800" y="253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1001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0" name="Rectangle 36"/>
              <p:cNvSpPr/>
              <p:nvPr/>
            </p:nvSpPr>
            <p:spPr>
              <a:xfrm>
                <a:off x="4224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1" name="Rectangle 37"/>
              <p:cNvSpPr/>
              <p:nvPr/>
            </p:nvSpPr>
            <p:spPr>
              <a:xfrm>
                <a:off x="4512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2" name="Rectangle 38"/>
              <p:cNvSpPr/>
              <p:nvPr/>
            </p:nvSpPr>
            <p:spPr>
              <a:xfrm>
                <a:off x="4800" y="267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1010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3" name="Rectangle 39"/>
              <p:cNvSpPr/>
              <p:nvPr/>
            </p:nvSpPr>
            <p:spPr>
              <a:xfrm>
                <a:off x="4224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4" name="Rectangle 40"/>
              <p:cNvSpPr/>
              <p:nvPr/>
            </p:nvSpPr>
            <p:spPr>
              <a:xfrm>
                <a:off x="4512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5" name="Rectangle 41"/>
              <p:cNvSpPr/>
              <p:nvPr/>
            </p:nvSpPr>
            <p:spPr>
              <a:xfrm>
                <a:off x="4800" y="281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1011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6" name="Rectangle 42"/>
              <p:cNvSpPr/>
              <p:nvPr/>
            </p:nvSpPr>
            <p:spPr>
              <a:xfrm>
                <a:off x="4224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C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7" name="Rectangle 43"/>
              <p:cNvSpPr/>
              <p:nvPr/>
            </p:nvSpPr>
            <p:spPr>
              <a:xfrm>
                <a:off x="4512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12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8" name="Rectangle 44"/>
              <p:cNvSpPr/>
              <p:nvPr/>
            </p:nvSpPr>
            <p:spPr>
              <a:xfrm>
                <a:off x="4800" y="296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1100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9" name="Rectangle 45"/>
              <p:cNvSpPr/>
              <p:nvPr/>
            </p:nvSpPr>
            <p:spPr>
              <a:xfrm>
                <a:off x="4224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D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0" name="Rectangle 46"/>
              <p:cNvSpPr/>
              <p:nvPr/>
            </p:nvSpPr>
            <p:spPr>
              <a:xfrm>
                <a:off x="4512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13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1" name="Rectangle 47"/>
              <p:cNvSpPr/>
              <p:nvPr/>
            </p:nvSpPr>
            <p:spPr>
              <a:xfrm>
                <a:off x="4800" y="310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1101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2" name="Rectangle 48"/>
              <p:cNvSpPr/>
              <p:nvPr/>
            </p:nvSpPr>
            <p:spPr>
              <a:xfrm>
                <a:off x="4224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E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3" name="Rectangle 49"/>
              <p:cNvSpPr/>
              <p:nvPr/>
            </p:nvSpPr>
            <p:spPr>
              <a:xfrm>
                <a:off x="4512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14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4" name="Rectangle 50"/>
              <p:cNvSpPr/>
              <p:nvPr/>
            </p:nvSpPr>
            <p:spPr>
              <a:xfrm>
                <a:off x="4800" y="325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1110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5" name="Rectangle 51"/>
              <p:cNvSpPr/>
              <p:nvPr/>
            </p:nvSpPr>
            <p:spPr>
              <a:xfrm>
                <a:off x="4224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6" name="Rectangle 52"/>
              <p:cNvSpPr/>
              <p:nvPr/>
            </p:nvSpPr>
            <p:spPr>
              <a:xfrm>
                <a:off x="4512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15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97" name="Rectangle 53"/>
              <p:cNvSpPr/>
              <p:nvPr/>
            </p:nvSpPr>
            <p:spPr>
              <a:xfrm>
                <a:off x="4800" y="339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1111</a:t>
                </a:r>
                <a:endPara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47" name="Text Box 54"/>
            <p:cNvSpPr txBox="1"/>
            <p:nvPr/>
          </p:nvSpPr>
          <p:spPr>
            <a:xfrm rot="-2317468">
              <a:off x="4272" y="946"/>
              <a:ext cx="37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Hex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Text Box 55"/>
            <p:cNvSpPr txBox="1"/>
            <p:nvPr/>
          </p:nvSpPr>
          <p:spPr>
            <a:xfrm rot="-2317468">
              <a:off x="4531" y="864"/>
              <a:ext cx="6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Decimal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Text Box 56"/>
            <p:cNvSpPr txBox="1"/>
            <p:nvPr/>
          </p:nvSpPr>
          <p:spPr>
            <a:xfrm rot="-2317468">
              <a:off x="4831" y="899"/>
              <a:ext cx="521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Binary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Hexadecimal vs. Binary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0x173A4C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Hexadecimal    1    7    3    A	4	C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Binary	  0001 0111 0011 1010 0100 1100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1111001010110110110011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Binary          11 1100 1010 1101 1011 0011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Hexadecimal      3    C    A    D    B    3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0x3CADB3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Hexadecimal vs. Decimal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Hexadecimal    0xA7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Decimal        10*16+7 = 167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Decimal        314156 = 19634*16 + 12 (C)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	 19634 =  1227*16 +  2 (2)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	  1227 =    76*16 + 11 (B)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				    76 =     4*16 + 12 (C)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4 =     0*16 +  4 (4)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Hexadecimal	0x4CB2C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Hexadecimal vs. Binary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5486400" cy="4419600"/>
          </a:xfrm>
        </p:spPr>
        <p:txBody>
          <a:bodyPr vert="horz" wrap="square" lIns="91440" tIns="45720" rIns="91440" bIns="45720" anchor="t" anchorCtr="0"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1100100101111011  -&gt;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1001101110011110110101 -&gt;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2108200"/>
            <a:ext cx="984250" cy="527050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C97B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2600325"/>
            <a:ext cx="2203450" cy="527050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2 6 E 7 B 5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and Byte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 machine representations of numbers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1.1, 2.1.1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Decimal, Hexadecimal, Binary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5720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Decimal	Binary				Hexadecimal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62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0011 0111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				0x52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2057400"/>
            <a:ext cx="846138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0x3E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000" y="2057400"/>
            <a:ext cx="1349375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00111110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2514600"/>
            <a:ext cx="841375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0x37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304800" y="2514600"/>
            <a:ext cx="1639888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3*16+7=55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304800" y="2971800"/>
            <a:ext cx="177800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8*16+8=136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2209800" y="2971800"/>
            <a:ext cx="144780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01010010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Hexadecimal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5486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0x503c + 0x8 =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0x503c – 0x40 =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0x503c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64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0x50ea -0x503c = 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900" y="1606550"/>
            <a:ext cx="1562100" cy="527050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0x5044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8538" y="2133600"/>
            <a:ext cx="1296987" cy="527050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0x4ffc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2625725"/>
            <a:ext cx="1371600" cy="528638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0x507c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3500" y="3130550"/>
            <a:ext cx="927100" cy="527050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0xae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C Programming Language (1)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Sample codes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Introduction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Compiler drivers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Assembly code and object code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“Hello world”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 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include &lt;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 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main()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 	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 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("hello, world\n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");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6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676400" y="3733800"/>
            <a:ext cx="6396038" cy="1590675"/>
            <a:chOff x="1676400" y="3733800"/>
            <a:chExt cx="6395505" cy="1590020"/>
          </a:xfrm>
        </p:grpSpPr>
        <p:sp>
          <p:nvSpPr>
            <p:cNvPr id="52233" name="TextBox 14"/>
            <p:cNvSpPr txBox="1"/>
            <p:nvPr/>
          </p:nvSpPr>
          <p:spPr>
            <a:xfrm>
              <a:off x="4876800" y="4800600"/>
              <a:ext cx="319510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ea typeface="宋体" panose="02010600030101010101" pitchFamily="2" charset="-122"/>
                </a:rPr>
                <a:t>Standard Library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cxnSp>
          <p:nvCxnSpPr>
            <p:cNvPr id="52234" name="曲线连接符 16"/>
            <p:cNvCxnSpPr/>
            <p:nvPr/>
          </p:nvCxnSpPr>
          <p:spPr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grpSp>
        <p:nvGrpSpPr>
          <p:cNvPr id="3" name="组合 26"/>
          <p:cNvGrpSpPr/>
          <p:nvPr/>
        </p:nvGrpSpPr>
        <p:grpSpPr>
          <a:xfrm>
            <a:off x="3276600" y="1600200"/>
            <a:ext cx="3552825" cy="523875"/>
            <a:chOff x="3276600" y="1600200"/>
            <a:chExt cx="3553608" cy="523220"/>
          </a:xfrm>
        </p:grpSpPr>
        <p:sp>
          <p:nvSpPr>
            <p:cNvPr id="52231" name="TextBox 21"/>
            <p:cNvSpPr txBox="1"/>
            <p:nvPr/>
          </p:nvSpPr>
          <p:spPr>
            <a:xfrm>
              <a:off x="4648200" y="1600200"/>
              <a:ext cx="218200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ea typeface="宋体" panose="02010600030101010101" pitchFamily="2" charset="-122"/>
                </a:rPr>
                <a:t>Header file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cxnSp>
          <p:nvCxnSpPr>
            <p:cNvPr id="52232" name="直接箭头连接符 25"/>
            <p:cNvCxnSpPr>
              <a:stCxn id="52231" idx="1"/>
            </p:cNvCxnSpPr>
            <p:nvPr/>
          </p:nvCxnSpPr>
          <p:spPr>
            <a:xfrm rot="10800000">
              <a:off x="3276600" y="1828800"/>
              <a:ext cx="1371600" cy="3301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File Inclusion and Macro Substitution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3667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35475"/>
        </p:xfrm>
        <a:graphic>
          <a:graphicData uri="http://schemas.openxmlformats.org/drawingml/2006/table">
            <a:tbl>
              <a:tblPr/>
              <a:tblGrid>
                <a:gridCol w="3933825"/>
                <a:gridCol w="4371975"/>
              </a:tblGrid>
              <a:tr h="2225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a.c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#include “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b.h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main()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{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return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i+j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;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1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b.h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#define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j 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1295400" y="4572000"/>
            <a:ext cx="6530975" cy="766763"/>
            <a:chOff x="5791200" y="-152400"/>
            <a:chExt cx="6530387" cy="766465"/>
          </a:xfrm>
        </p:grpSpPr>
        <p:sp>
          <p:nvSpPr>
            <p:cNvPr id="53264" name="TextBox 4"/>
            <p:cNvSpPr txBox="1"/>
            <p:nvPr/>
          </p:nvSpPr>
          <p:spPr>
            <a:xfrm>
              <a:off x="9296400" y="152400"/>
              <a:ext cx="302518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Macro Substitution</a:t>
              </a: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cxnSp>
          <p:nvCxnSpPr>
            <p:cNvPr id="53265" name="形状 8"/>
            <p:cNvCxnSpPr>
              <a:stCxn id="53264" idx="2"/>
            </p:cNvCxnSpPr>
            <p:nvPr/>
          </p:nvCxnSpPr>
          <p:spPr>
            <a:xfrm rot="5400000" flipH="1">
              <a:off x="7916864" y="-2278064"/>
              <a:ext cx="766465" cy="5017794"/>
            </a:xfrm>
            <a:prstGeom prst="curvedConnector4">
              <a:avLst>
                <a:gd name="adj1" fmla="val -29824"/>
                <a:gd name="adj2" fmla="val 95444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15" name="TextBox 14"/>
          <p:cNvSpPr txBox="1"/>
          <p:nvPr/>
        </p:nvSpPr>
        <p:spPr>
          <a:xfrm>
            <a:off x="4419600" y="1600200"/>
            <a:ext cx="4343400" cy="209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 j 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2600"/>
              </a:lnSpc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return 100 + j 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File Inclusion and Macro Substitution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#include  “filename”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#include  &lt;filename&gt;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#define forever  for(;;)  /* infinite loop */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#define  square(x)   (x)*(x)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Formatted Output - Printf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(char* format, arg1, arg2, …)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a=1, b=2;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(“a=%d, b=%d\n), a, b);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%d, 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decimal number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%o           octal(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八进制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 number(without a leading zero)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%x, %X	  hexadecimal number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%c		  single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charater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93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0"/>
            <a:ext cx="7258050" cy="3105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Source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Created by editor and saved as a text file (Consists exclusively of ASCII characters)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Binary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Not text file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Begins life as a high-level C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read and understand by human beings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individual C statements must be translated by </a:t>
            </a:r>
            <a:r>
              <a:rPr lang="en-US" altLang="zh-CN" i="1" dirty="0">
                <a:ea typeface="宋体" panose="02010600030101010101" pitchFamily="2" charset="-122"/>
              </a:rPr>
              <a:t>compiler drivers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 that the hello program can run on a computer system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Modern computers store and process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Information represented as two-valued signals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These lowly binary digits are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bits(</a:t>
            </a:r>
            <a:r>
              <a:rPr lang="zh-CN" altLang="en-US" b="1" i="1" dirty="0">
                <a:solidFill>
                  <a:srgbClr val="FF0000"/>
                </a:solidFill>
                <a:ea typeface="宋体" panose="02010600030101010101" pitchFamily="2" charset="-122"/>
              </a:rPr>
              <a:t>比特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b="1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Bits form the basis of the digital revolution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ASCII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1600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American Standard Code for Information Interchange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7-bit encoding of character set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 descr="asciifull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338"/>
            <a:ext cx="9144000" cy="6240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05000" y="3276600"/>
            <a:ext cx="5715000" cy="4037013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Control Characters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07	 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\a 	</a:t>
            </a:r>
            <a:r>
              <a:rPr lang="en-US" altLang="zh-CN" dirty="0">
                <a:ea typeface="宋体" panose="02010600030101010101" pitchFamily="2" charset="-122"/>
                <a:hlinkClick r:id="rId2" tooltip="Bell character"/>
              </a:rPr>
              <a:t>Bell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08	 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\b</a:t>
            </a: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  <a:hlinkClick r:id="rId3" tooltip="Backspace"/>
              </a:rPr>
              <a:t>Backspace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09  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\t</a:t>
            </a: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  <a:hlinkClick r:id="rId4" tooltip="Horizontal Tab"/>
              </a:rPr>
              <a:t>Horizontal Tab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0A  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\n</a:t>
            </a: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  <a:hlinkClick r:id="rId5" tooltip="Line feed"/>
              </a:rPr>
              <a:t>Line feed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0B 	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\v</a:t>
            </a: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  <a:hlinkClick r:id="rId6" tooltip="Vertical Tab"/>
              </a:rPr>
              <a:t>Vertical Tab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0C  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\f</a:t>
            </a: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  <a:hlinkClick r:id="rId7" tooltip="Form feed"/>
              </a:rPr>
              <a:t>Form feed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0D    	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\r</a:t>
            </a: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ea typeface="宋体" panose="02010600030101010101" pitchFamily="2" charset="-122"/>
                <a:hlinkClick r:id="rId8" tooltip="Carriage return"/>
              </a:rPr>
              <a:t>Carriage return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554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00200"/>
            <a:ext cx="8658225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C programs are translated into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sequence of low-level </a:t>
            </a:r>
            <a:r>
              <a:rPr lang="en-US" altLang="zh-CN" i="1" dirty="0">
                <a:ea typeface="宋体" panose="02010600030101010101" pitchFamily="2" charset="-122"/>
              </a:rPr>
              <a:t>machine-language </a:t>
            </a:r>
            <a:r>
              <a:rPr lang="en-US" altLang="zh-CN" dirty="0">
                <a:ea typeface="宋体" panose="02010600030101010101" pitchFamily="2" charset="-122"/>
              </a:rPr>
              <a:t>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These instructions are then packaged in a form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called an </a:t>
            </a:r>
            <a:r>
              <a:rPr lang="en-US" altLang="zh-CN" i="1" dirty="0">
                <a:ea typeface="宋体" panose="02010600030101010101" pitchFamily="2" charset="-122"/>
              </a:rPr>
              <a:t>object program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-US" altLang="zh-CN" i="1" dirty="0">
                <a:ea typeface="宋体" panose="02010600030101010101" pitchFamily="2" charset="-122"/>
              </a:rPr>
              <a:t>Object program </a:t>
            </a:r>
            <a:r>
              <a:rPr lang="en-US" altLang="zh-CN" dirty="0">
                <a:ea typeface="宋体" panose="02010600030101010101" pitchFamily="2" charset="-122"/>
              </a:rPr>
              <a:t>are stored as a binary disk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Also referred to as </a:t>
            </a:r>
            <a:r>
              <a:rPr lang="en-US" altLang="zh-CN" i="1" dirty="0">
                <a:ea typeface="宋体" panose="02010600030101010101" pitchFamily="2" charset="-122"/>
              </a:rPr>
              <a:t>executable object files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Context of a Compiler (gcc)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Line 3"/>
          <p:cNvSpPr/>
          <p:nvPr/>
        </p:nvSpPr>
        <p:spPr>
          <a:xfrm>
            <a:off x="3810000" y="1524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37" name="Text Box 4"/>
          <p:cNvSpPr txBox="1"/>
          <p:nvPr/>
        </p:nvSpPr>
        <p:spPr>
          <a:xfrm>
            <a:off x="3870325" y="1541463"/>
            <a:ext cx="29416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Source program (text)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69638" name="Text Box 5"/>
          <p:cNvSpPr txBox="1"/>
          <p:nvPr/>
        </p:nvSpPr>
        <p:spPr>
          <a:xfrm>
            <a:off x="2819400" y="1524000"/>
            <a:ext cx="9842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hello.c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654300" y="2133600"/>
            <a:ext cx="5270500" cy="990600"/>
            <a:chOff x="1672" y="1344"/>
            <a:chExt cx="3320" cy="624"/>
          </a:xfrm>
        </p:grpSpPr>
        <p:sp>
          <p:nvSpPr>
            <p:cNvPr id="69655" name="Text Box 7"/>
            <p:cNvSpPr txBox="1"/>
            <p:nvPr/>
          </p:nvSpPr>
          <p:spPr>
            <a:xfrm>
              <a:off x="1672" y="1344"/>
              <a:ext cx="1549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Preprocessor (cpp)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56" name="Line 8"/>
            <p:cNvSpPr/>
            <p:nvPr/>
          </p:nvSpPr>
          <p:spPr>
            <a:xfrm>
              <a:off x="2400" y="163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7" name="Text Box 9"/>
            <p:cNvSpPr txBox="1"/>
            <p:nvPr/>
          </p:nvSpPr>
          <p:spPr>
            <a:xfrm>
              <a:off x="2430" y="1643"/>
              <a:ext cx="256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Modified source program (text)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58" name="Text Box 10"/>
            <p:cNvSpPr txBox="1"/>
            <p:nvPr/>
          </p:nvSpPr>
          <p:spPr>
            <a:xfrm>
              <a:off x="1824" y="1632"/>
              <a:ext cx="5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hello.i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2732088" y="3175000"/>
            <a:ext cx="4376737" cy="863600"/>
            <a:chOff x="1721" y="2000"/>
            <a:chExt cx="2757" cy="544"/>
          </a:xfrm>
        </p:grpSpPr>
        <p:sp>
          <p:nvSpPr>
            <p:cNvPr id="69651" name="Line 12"/>
            <p:cNvSpPr/>
            <p:nvPr/>
          </p:nvSpPr>
          <p:spPr>
            <a:xfrm>
              <a:off x="2400" y="225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2" name="Text Box 13"/>
            <p:cNvSpPr txBox="1"/>
            <p:nvPr/>
          </p:nvSpPr>
          <p:spPr>
            <a:xfrm>
              <a:off x="2438" y="2267"/>
              <a:ext cx="20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Assembly program (text)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53" name="Text Box 14"/>
            <p:cNvSpPr txBox="1"/>
            <p:nvPr/>
          </p:nvSpPr>
          <p:spPr>
            <a:xfrm>
              <a:off x="1721" y="2000"/>
              <a:ext cx="1495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  Compiler (cc1)  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54" name="Text Box 15"/>
            <p:cNvSpPr txBox="1"/>
            <p:nvPr/>
          </p:nvSpPr>
          <p:spPr>
            <a:xfrm>
              <a:off x="1776" y="2256"/>
              <a:ext cx="6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hello.s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2743200" y="4089400"/>
            <a:ext cx="5735638" cy="1092200"/>
            <a:chOff x="1728" y="2576"/>
            <a:chExt cx="3613" cy="688"/>
          </a:xfrm>
        </p:grpSpPr>
        <p:sp>
          <p:nvSpPr>
            <p:cNvPr id="69647" name="Line 17"/>
            <p:cNvSpPr/>
            <p:nvPr/>
          </p:nvSpPr>
          <p:spPr>
            <a:xfrm>
              <a:off x="2400" y="283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8" name="Text Box 18"/>
            <p:cNvSpPr txBox="1"/>
            <p:nvPr/>
          </p:nvSpPr>
          <p:spPr>
            <a:xfrm>
              <a:off x="1728" y="2576"/>
              <a:ext cx="1474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  Assembler (as) 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49" name="Text Box 19"/>
            <p:cNvSpPr txBox="1"/>
            <p:nvPr/>
          </p:nvSpPr>
          <p:spPr>
            <a:xfrm>
              <a:off x="2428" y="2891"/>
              <a:ext cx="29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Relocatable object program (binary)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50" name="Text Box 20"/>
            <p:cNvSpPr txBox="1"/>
            <p:nvPr/>
          </p:nvSpPr>
          <p:spPr>
            <a:xfrm>
              <a:off x="1824" y="2880"/>
              <a:ext cx="6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hello.o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2743200" y="5181600"/>
            <a:ext cx="5668963" cy="1066800"/>
            <a:chOff x="1728" y="3264"/>
            <a:chExt cx="3571" cy="672"/>
          </a:xfrm>
        </p:grpSpPr>
        <p:sp>
          <p:nvSpPr>
            <p:cNvPr id="69643" name="Text Box 22"/>
            <p:cNvSpPr txBox="1"/>
            <p:nvPr/>
          </p:nvSpPr>
          <p:spPr>
            <a:xfrm>
              <a:off x="1728" y="3264"/>
              <a:ext cx="1468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    Linker (ld)    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44" name="Line 23"/>
            <p:cNvSpPr/>
            <p:nvPr/>
          </p:nvSpPr>
          <p:spPr>
            <a:xfrm>
              <a:off x="2400" y="355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5" name="Text Box 24"/>
            <p:cNvSpPr txBox="1"/>
            <p:nvPr/>
          </p:nvSpPr>
          <p:spPr>
            <a:xfrm>
              <a:off x="2428" y="3563"/>
              <a:ext cx="28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Executable object program (binary)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69646" name="Text Box 25"/>
            <p:cNvSpPr txBox="1"/>
            <p:nvPr/>
          </p:nvSpPr>
          <p:spPr>
            <a:xfrm>
              <a:off x="1920" y="3552"/>
              <a:ext cx="4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hello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Preprocessor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3667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35475"/>
        </p:xfrm>
        <a:graphic>
          <a:graphicData uri="http://schemas.openxmlformats.org/drawingml/2006/table">
            <a:tbl>
              <a:tblPr/>
              <a:tblGrid>
                <a:gridCol w="3933825"/>
                <a:gridCol w="4371975"/>
              </a:tblGrid>
              <a:tr h="12193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a.c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#include “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b.h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main()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{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   return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i+j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;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b.h</a:t>
                      </a:r>
                      <a:endParaRPr kumimoji="0" lang="en-US" altLang="zh-CN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#define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 j 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84">
                <a:tc vMerge="1"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1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组合 11"/>
          <p:cNvGrpSpPr/>
          <p:nvPr/>
        </p:nvGrpSpPr>
        <p:grpSpPr>
          <a:xfrm>
            <a:off x="5029200" y="762000"/>
            <a:ext cx="3711575" cy="1219200"/>
            <a:chOff x="5029200" y="762000"/>
            <a:chExt cx="3710987" cy="1219200"/>
          </a:xfrm>
        </p:grpSpPr>
        <p:sp>
          <p:nvSpPr>
            <p:cNvPr id="71700" name="TextBox 4"/>
            <p:cNvSpPr txBox="1"/>
            <p:nvPr/>
          </p:nvSpPr>
          <p:spPr>
            <a:xfrm>
              <a:off x="5715000" y="762000"/>
              <a:ext cx="302518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Macro Substitution</a:t>
              </a:r>
              <a:endParaRPr lang="zh-CN" altLang="en-US" sz="2400" b="1" dirty="0">
                <a:ea typeface="宋体" panose="02010600030101010101" pitchFamily="2" charset="-122"/>
              </a:endParaRPr>
            </a:p>
          </p:txBody>
        </p:sp>
        <p:cxnSp>
          <p:nvCxnSpPr>
            <p:cNvPr id="71701" name="形状 8"/>
            <p:cNvCxnSpPr>
              <a:stCxn id="71700" idx="0"/>
            </p:cNvCxnSpPr>
            <p:nvPr/>
          </p:nvCxnSpPr>
          <p:spPr>
            <a:xfrm rot="-5400000" flipH="1" flipV="1">
              <a:off x="5518797" y="272403"/>
              <a:ext cx="1219200" cy="2198394"/>
            </a:xfrm>
            <a:prstGeom prst="curvedConnector4">
              <a:avLst>
                <a:gd name="adj1" fmla="val -18750"/>
                <a:gd name="adj2" fmla="val 98269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14" name="TextBox 13"/>
          <p:cNvSpPr txBox="1"/>
          <p:nvPr/>
        </p:nvSpPr>
        <p:spPr>
          <a:xfrm>
            <a:off x="457200" y="3810000"/>
            <a:ext cx="2860675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Obtain with command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gcc -E a.c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Source file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a.i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2819400"/>
            <a:ext cx="4343400" cy="320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 1 "a.c"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 1 "&lt;built-in&gt;"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 1 "&lt;command-line&gt;"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 1 "a.c"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 1 "b.h" 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j;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 2 "a.c" 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return 100 +j 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9" name="椭圆 2"/>
          <p:cNvSpPr/>
          <p:nvPr/>
        </p:nvSpPr>
        <p:spPr>
          <a:xfrm>
            <a:off x="1574800" y="4260850"/>
            <a:ext cx="439738" cy="381000"/>
          </a:xfrm>
          <a:prstGeom prst="ellipse">
            <a:avLst/>
          </a:prstGeom>
          <a:noFill/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16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Source Code and Assembly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942094" name="Group 1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1925"/>
        </p:xfrm>
        <a:graphic>
          <a:graphicData uri="http://schemas.openxmlformats.org/drawingml/2006/table">
            <a:tbl>
              <a:tblPr/>
              <a:tblGrid>
                <a:gridCol w="3428999"/>
                <a:gridCol w="5029201"/>
              </a:tblGrid>
              <a:tr h="222475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//C code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long mult2(long, long);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multstore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(long x, long y, long 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long t = mult2(x, y);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017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Obtain with command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-S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+mn-cs"/>
                        </a:rPr>
                        <a:t>Assembly file 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+mn-cs"/>
                        </a:rPr>
                        <a:t>mstore.s</a:t>
                      </a:r>
                      <a:endParaRPr kumimoji="0" lang="en-US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multstore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pushq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movq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rdx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,%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	call  mult2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movq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, (%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rbx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popq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%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rbx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	ret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42" name="椭圆 4"/>
          <p:cNvSpPr/>
          <p:nvPr/>
        </p:nvSpPr>
        <p:spPr>
          <a:xfrm>
            <a:off x="1641475" y="4138613"/>
            <a:ext cx="439738" cy="381000"/>
          </a:xfrm>
          <a:prstGeom prst="ellipse">
            <a:avLst/>
          </a:prstGeom>
          <a:noFill/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Relocatable Object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57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/>
              <a:tblGrid>
                <a:gridCol w="4116388"/>
                <a:gridCol w="4189412"/>
              </a:tblGrid>
              <a:tr h="358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89 d3 e8 00 00 00 00 48 89 03 5b c3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Obtain with command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-c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Relocatable object file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mstore.o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88" name="椭圆 4"/>
          <p:cNvSpPr/>
          <p:nvPr/>
        </p:nvSpPr>
        <p:spPr>
          <a:xfrm>
            <a:off x="6283325" y="2057400"/>
            <a:ext cx="439738" cy="381000"/>
          </a:xfrm>
          <a:prstGeom prst="ellipse">
            <a:avLst/>
          </a:prstGeom>
          <a:noFill/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Executable Object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5715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7200" cy="4846638"/>
        </p:xfrm>
        <a:graphic>
          <a:graphicData uri="http://schemas.openxmlformats.org/drawingml/2006/table">
            <a:tbl>
              <a:tblPr/>
              <a:tblGrid>
                <a:gridCol w="4724400"/>
                <a:gridCol w="3352800"/>
              </a:tblGrid>
              <a:tr h="2423319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mulstore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(long, long, long*)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main() {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long d;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 3, &amp;d);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3 --&gt; %d\n”, d);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return 0;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mult2(long a, long b) {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long s = a * b 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return s;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3 48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 d3 e8 42 00 00 00 48 89 03 5b c3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31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Obtain with command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–o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prog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main.c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mstore.c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COMPILING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Vertical Scroll 5"/>
          <p:cNvSpPr/>
          <p:nvPr/>
        </p:nvSpPr>
        <p:spPr>
          <a:xfrm>
            <a:off x="152400" y="1828800"/>
            <a:ext cx="18288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 Codes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[*.c, *.h]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524000"/>
            <a:ext cx="1828800" cy="9144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 Program Preprocessor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Striped Right Arrow 8"/>
          <p:cNvSpPr/>
          <p:nvPr/>
        </p:nvSpPr>
        <p:spPr>
          <a:xfrm rot="19496598">
            <a:off x="1972950" y="2001745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triped Right Arrow 9"/>
          <p:cNvSpPr/>
          <p:nvPr/>
        </p:nvSpPr>
        <p:spPr>
          <a:xfrm>
            <a:off x="4343400" y="18288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Vertical Scroll 10"/>
          <p:cNvSpPr/>
          <p:nvPr/>
        </p:nvSpPr>
        <p:spPr>
          <a:xfrm>
            <a:off x="4724400" y="1524000"/>
            <a:ext cx="15240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 Codes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[*.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1600200"/>
            <a:ext cx="15240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 Program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Compiler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6172200" y="18288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triped Right Arrow 13"/>
          <p:cNvSpPr/>
          <p:nvPr/>
        </p:nvSpPr>
        <p:spPr>
          <a:xfrm rot="5400000">
            <a:off x="7429500" y="26289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Vertical Scroll 14"/>
          <p:cNvSpPr/>
          <p:nvPr/>
        </p:nvSpPr>
        <p:spPr>
          <a:xfrm>
            <a:off x="6781800" y="3124200"/>
            <a:ext cx="17526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Assembly Codes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[*.s]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5029200"/>
            <a:ext cx="15240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Assembler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Striped Right Arrow 17"/>
          <p:cNvSpPr/>
          <p:nvPr/>
        </p:nvSpPr>
        <p:spPr>
          <a:xfrm rot="5400000">
            <a:off x="7429500" y="44577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triped Right Arrow 18"/>
          <p:cNvSpPr/>
          <p:nvPr/>
        </p:nvSpPr>
        <p:spPr>
          <a:xfrm rot="10800000">
            <a:off x="6362700" y="5181599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09800" y="5029200"/>
            <a:ext cx="2095501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Linker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Striped Right Arrow 23"/>
          <p:cNvSpPr/>
          <p:nvPr/>
        </p:nvSpPr>
        <p:spPr>
          <a:xfrm rot="13535259">
            <a:off x="1972457" y="4373309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triped Right Arrow 24"/>
          <p:cNvSpPr/>
          <p:nvPr/>
        </p:nvSpPr>
        <p:spPr>
          <a:xfrm rot="10800000">
            <a:off x="4343400" y="51816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38600" y="3124200"/>
            <a:ext cx="1752600" cy="990600"/>
          </a:xfrm>
          <a:prstGeom prst="rect">
            <a:avLst/>
          </a:prstGeom>
          <a:solidFill>
            <a:srgbClr val="E7390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GNU Compiler Collection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16-Point Star 30"/>
          <p:cNvSpPr/>
          <p:nvPr/>
        </p:nvSpPr>
        <p:spPr>
          <a:xfrm>
            <a:off x="3124200" y="25908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16-Point Star 31"/>
          <p:cNvSpPr/>
          <p:nvPr/>
        </p:nvSpPr>
        <p:spPr>
          <a:xfrm>
            <a:off x="6096000" y="37338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16-Point Star 32"/>
          <p:cNvSpPr/>
          <p:nvPr/>
        </p:nvSpPr>
        <p:spPr>
          <a:xfrm>
            <a:off x="3276600" y="41148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16-Point Star 33"/>
          <p:cNvSpPr/>
          <p:nvPr/>
        </p:nvSpPr>
        <p:spPr>
          <a:xfrm>
            <a:off x="6172200" y="27432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381000" y="3657600"/>
            <a:ext cx="1447800" cy="1066800"/>
          </a:xfrm>
          <a:prstGeom prst="foldedCorner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Binary Codes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[*.out]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5791200" y="2438400"/>
            <a:ext cx="1219200" cy="8382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V="1">
            <a:off x="3276600" y="2514600"/>
            <a:ext cx="838200" cy="6858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>
            <a:off x="3152775" y="4143375"/>
            <a:ext cx="990600" cy="78105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>
            <a:off x="5791200" y="4038600"/>
            <a:ext cx="1295400" cy="9906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lded Corner 48"/>
          <p:cNvSpPr/>
          <p:nvPr/>
        </p:nvSpPr>
        <p:spPr>
          <a:xfrm>
            <a:off x="4876800" y="4876800"/>
            <a:ext cx="1295400" cy="1066800"/>
          </a:xfrm>
          <a:prstGeom prst="foldedCorner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Binary Codes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[*.o]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Manipulating Information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Decimal(</a:t>
            </a:r>
            <a:r>
              <a:rPr lang="zh-CN" altLang="en-US" dirty="0">
                <a:ea typeface="宋体" panose="02010600030101010101" pitchFamily="2" charset="-122"/>
              </a:rPr>
              <a:t>十进制位的</a:t>
            </a:r>
            <a:r>
              <a:rPr lang="en-US" altLang="zh-CN" dirty="0">
                <a:ea typeface="宋体" panose="02010600030101010101" pitchFamily="2" charset="-122"/>
              </a:rPr>
              <a:t>) Representation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Base-10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Has been in use for over 1000 years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Developed in India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Improved by Arab mathematicians in the 12th century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Brought to the West in the 13th century by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Italian mathematician Leonardo Pisano,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better known as Fibonacci.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Bit-level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2.1.6~2.1.9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Boolean Algebra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67056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Developed by George Boole(1815-1864)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Algebraic representation of logic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Encode “True” as 1 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Encode “False” as 0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Claude Shannon(1916–2001)founded the information theory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made the connection between Boolean algebra and digital logic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Plays a central role in the design and analysis of digital systems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533400"/>
            <a:ext cx="1952625" cy="2333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581400"/>
            <a:ext cx="2009775" cy="2276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Boolean Algebra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/>
          <p:nvPr/>
        </p:nvSpPr>
        <p:spPr>
          <a:xfrm>
            <a:off x="152400" y="1828800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And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A&amp;B = 1 when both A=1 and B=1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graphicFrame>
        <p:nvGraphicFramePr>
          <p:cNvPr id="88069" name="Object 2"/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243320" imgH="1376680" progId="Word.Document.8">
                  <p:embed/>
                </p:oleObj>
              </mc:Choice>
              <mc:Fallback>
                <p:oleObj name="" r:id="rId1" imgW="6243320" imgH="137668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3"/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243320" imgH="1376680" progId="Word.Document.8">
                  <p:embed/>
                </p:oleObj>
              </mc:Choice>
              <mc:Fallback>
                <p:oleObj name="" r:id="rId3" imgW="6243320" imgH="137668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Rectangle 6"/>
          <p:cNvSpPr/>
          <p:nvPr/>
        </p:nvSpPr>
        <p:spPr>
          <a:xfrm>
            <a:off x="228600" y="4191000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Not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~A = 1 when A=0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88072" name="Rectangle 7"/>
          <p:cNvSpPr/>
          <p:nvPr/>
        </p:nvSpPr>
        <p:spPr>
          <a:xfrm>
            <a:off x="4267200" y="1752600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A|B = 1 when either A=1 or B=1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graphicFrame>
        <p:nvGraphicFramePr>
          <p:cNvPr id="88073" name="Object 4"/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6243320" imgH="1376680" progId="Word.Document.8">
                  <p:embed/>
                </p:oleObj>
              </mc:Choice>
              <mc:Fallback>
                <p:oleObj name="" r:id="rId5" imgW="6243320" imgH="137668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5"/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6243320" imgH="1376680" progId="Word.Document.8">
                  <p:embed/>
                </p:oleObj>
              </mc:Choice>
              <mc:Fallback>
                <p:oleObj name="" r:id="rId7" imgW="6243320" imgH="137668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rcRect r="77625"/>
                      <a:stretch>
                        <a:fillRect/>
                      </a:stretch>
                    </p:blipFill>
                    <p:spPr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0"/>
          <p:cNvSpPr/>
          <p:nvPr/>
        </p:nvSpPr>
        <p:spPr>
          <a:xfrm>
            <a:off x="4267200" y="4186238"/>
            <a:ext cx="4432300" cy="8382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Exclusive-Or (Xor)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 algn="ctr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A^B = 1 when either A=1 or B=1, but not both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Boolean Algebras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Operate on Bit Vectors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Operations applied bitwise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0117" name="Group 4"/>
          <p:cNvGrpSpPr/>
          <p:nvPr/>
        </p:nvGrpSpPr>
        <p:grpSpPr>
          <a:xfrm>
            <a:off x="762000" y="2819400"/>
            <a:ext cx="1549400" cy="915988"/>
            <a:chOff x="3110" y="800"/>
            <a:chExt cx="976" cy="577"/>
          </a:xfrm>
        </p:grpSpPr>
        <p:sp>
          <p:nvSpPr>
            <p:cNvPr id="90127" name="Text Box 5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01101001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&amp;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01000001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0128" name="Line 6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0118" name="Group 7"/>
          <p:cNvGrpSpPr/>
          <p:nvPr/>
        </p:nvGrpSpPr>
        <p:grpSpPr>
          <a:xfrm>
            <a:off x="2590800" y="2819400"/>
            <a:ext cx="1549400" cy="915988"/>
            <a:chOff x="3110" y="800"/>
            <a:chExt cx="976" cy="577"/>
          </a:xfrm>
        </p:grpSpPr>
        <p:sp>
          <p:nvSpPr>
            <p:cNvPr id="90125" name="Text Box 8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01101001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|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01111101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0126" name="Line 9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0119" name="Group 10"/>
          <p:cNvGrpSpPr/>
          <p:nvPr/>
        </p:nvGrpSpPr>
        <p:grpSpPr>
          <a:xfrm>
            <a:off x="4419600" y="2819400"/>
            <a:ext cx="1549400" cy="915988"/>
            <a:chOff x="3110" y="800"/>
            <a:chExt cx="976" cy="577"/>
          </a:xfrm>
        </p:grpSpPr>
        <p:sp>
          <p:nvSpPr>
            <p:cNvPr id="90123" name="Text Box 11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01101001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^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00111100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0124" name="Line 12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0120" name="Group 13"/>
          <p:cNvGrpSpPr/>
          <p:nvPr/>
        </p:nvGrpSpPr>
        <p:grpSpPr>
          <a:xfrm>
            <a:off x="6324600" y="2819400"/>
            <a:ext cx="1549400" cy="915988"/>
            <a:chOff x="3110" y="800"/>
            <a:chExt cx="976" cy="577"/>
          </a:xfrm>
        </p:grpSpPr>
        <p:sp>
          <p:nvSpPr>
            <p:cNvPr id="90121" name="Text Box 14"/>
            <p:cNvSpPr txBox="1"/>
            <p:nvPr/>
          </p:nvSpPr>
          <p:spPr>
            <a:xfrm>
              <a:off x="3110" y="800"/>
              <a:ext cx="97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~ 01010101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10101010</a:t>
              </a:r>
              <a:endPara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0122" name="Line 15"/>
            <p:cNvSpPr/>
            <p:nvPr/>
          </p:nvSpPr>
          <p:spPr>
            <a:xfrm>
              <a:off x="3168" y="1152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General Boolean Algebras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Representation of Sets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Width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bit vector represents subsets of {0, …,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–1}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= 1 if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01101001	{ 0, 3, 5,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01010101	{ 0, 2, 4,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&amp; Intersection		01000001 { 0,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|  Union			01111101  { 0, 2, 3, 4, 5, 6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^ Symmetric difference  	00111100 { 2, 3, 4, 5 }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~Complement		  	10101010 { 1, 3, 5, 7 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5715000"/>
            <a:ext cx="7040245" cy="7105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7965" tIns="47965" rIns="47965" bIns="47965">
            <a:spAutoFit/>
          </a:bodyPr>
          <a:p>
            <a:pPr algn="r" defTabSz="958850"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相关的联想：一个</a:t>
            </a:r>
            <a:r>
              <a:rPr lang="en-US" altLang="zh-CN" dirty="0">
                <a:solidFill>
                  <a:srgbClr val="FF0000"/>
                </a:solidFill>
              </a:rPr>
              <a:t>int 32bits</a:t>
            </a:r>
            <a:r>
              <a:rPr lang="zh-CN" altLang="en-US" dirty="0">
                <a:solidFill>
                  <a:srgbClr val="FF0000"/>
                </a:solidFill>
              </a:rPr>
              <a:t>，英文字母有</a:t>
            </a: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>
                <a:solidFill>
                  <a:srgbClr val="FF0000"/>
                </a:solidFill>
              </a:rPr>
              <a:t>个，</a:t>
            </a:r>
            <a:endParaRPr lang="zh-CN" altLang="en-US" dirty="0">
              <a:solidFill>
                <a:srgbClr val="FF0000"/>
              </a:solidFill>
            </a:endParaRPr>
          </a:p>
          <a:p>
            <a:pPr algn="r" defTabSz="958850"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所以可以考虑取出一个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的低</a:t>
            </a: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>
                <a:solidFill>
                  <a:srgbClr val="FF0000"/>
                </a:solidFill>
              </a:rPr>
              <a:t>位表示出现次数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每次取异或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RGB Color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421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47800"/>
            <a:ext cx="6934200" cy="499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RGB Color Model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626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1600200"/>
            <a:ext cx="3457575" cy="433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1" name="图片 6" descr="200px-AdditiveColor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733800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2" name="TextBox 7"/>
          <p:cNvSpPr txBox="1"/>
          <p:nvPr/>
        </p:nvSpPr>
        <p:spPr>
          <a:xfrm>
            <a:off x="1828800" y="5867400"/>
            <a:ext cx="992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Cyan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96263" name="TextBox 8"/>
          <p:cNvSpPr txBox="1"/>
          <p:nvPr/>
        </p:nvSpPr>
        <p:spPr>
          <a:xfrm rot="5400000">
            <a:off x="4171950" y="2924175"/>
            <a:ext cx="16478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Magenta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cxnSp>
        <p:nvCxnSpPr>
          <p:cNvPr id="96264" name="直接箭头连接符 10"/>
          <p:cNvCxnSpPr>
            <a:stCxn id="96262" idx="0"/>
          </p:cNvCxnSpPr>
          <p:nvPr/>
        </p:nvCxnSpPr>
        <p:spPr>
          <a:xfrm flipV="1">
            <a:off x="2325688" y="4572000"/>
            <a:ext cx="36512" cy="1295400"/>
          </a:xfrm>
          <a:prstGeom prst="straightConnector1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96265" name="直接箭头连接符 13"/>
          <p:cNvCxnSpPr>
            <a:stCxn id="96263" idx="2"/>
          </p:cNvCxnSpPr>
          <p:nvPr/>
        </p:nvCxnSpPr>
        <p:spPr>
          <a:xfrm flipH="1" flipV="1">
            <a:off x="3048000" y="3124200"/>
            <a:ext cx="1685925" cy="61913"/>
          </a:xfrm>
          <a:prstGeom prst="straightConnector1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Bit-Level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20000" cy="3657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Operations &amp;,  |,  ~,  ^ Available 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Apply to any “integral”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long,  int,  short,  char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View arguments as bit vectors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Arguments applied bit-wise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Bit-Level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0900" y="1600200"/>
          <a:ext cx="7226300" cy="41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2501900"/>
              </a:tblGrid>
              <a:tr h="54410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~0x41</a:t>
                      </a:r>
                      <a:endParaRPr kumimoji="0" lang="en-US" altLang="zh-CN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0xBE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~0x00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0xFF</a:t>
                      </a:r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lvl="0"/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0x69 &amp; 0x55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0X41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0x69 | 0x55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0x7D</a:t>
                      </a:r>
                      <a:endParaRPr lang="zh-CN" altLang="en-US" sz="2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2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0900" y="21288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~0100 0001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300" y="21288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1011 1110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900" y="31575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~0000 0000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5300" y="31702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1111 1111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900" y="4195763"/>
            <a:ext cx="487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0110 1001 &amp; 0101 0101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5300" y="4186238"/>
            <a:ext cx="2438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0100 0001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900" y="5227638"/>
            <a:ext cx="4876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0110 1001 | 0101 0101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5300" y="5224463"/>
            <a:ext cx="2438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0111 1101</a:t>
            </a:r>
            <a:endParaRPr kumimoji="0" lang="zh-CN" altLang="en-US" sz="2800" kern="0" cap="none" spc="0" normalizeH="0" baseline="0" noProof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Cool Stuff with 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Bitwise Xor is form of addition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With extra property that every value is its own additive inverse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A ^ A =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Using decimal notation is natural for ten-fingered humans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binary values work better when building machines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that store and process information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Cool Stuff with 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/>
          <p:nvPr/>
        </p:nvSpPr>
        <p:spPr>
          <a:xfrm>
            <a:off x="1828800" y="1447800"/>
            <a:ext cx="4953000" cy="23622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 inplace_swap(int *x, int *y)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*x = *x ^ *y;    /* #1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*y = *x ^ *y;    /* #2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*x = *x ^ *y;    /* #3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53" name="Object 2"/>
          <p:cNvGraphicFramePr>
            <a:graphicFrameLocks noChangeAspect="1"/>
          </p:cNvGraphicFramePr>
          <p:nvPr>
            <p:ph idx="1"/>
          </p:nvPr>
        </p:nvGraphicFramePr>
        <p:xfrm>
          <a:off x="1219200" y="3962400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252845" imgH="2462530" progId="Word.Document.8">
                  <p:embed/>
                </p:oleObj>
              </mc:Choice>
              <mc:Fallback>
                <p:oleObj name="" r:id="rId1" imgW="6252845" imgH="246253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19200" y="3962400"/>
                        <a:ext cx="7162800" cy="2819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Cool Stuff with 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6500" name="Rectangle 3"/>
          <p:cNvSpPr/>
          <p:nvPr/>
        </p:nvSpPr>
        <p:spPr>
          <a:xfrm>
            <a:off x="533400" y="1447800"/>
            <a:ext cx="7620000" cy="34290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  void reverse_array(int a[], int cnt)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	int first, last;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 	for (first = 0, last = cnt-1;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 	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 &lt;= last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 	       first++,last--)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 	    inplace_swap(&amp;a[first], &amp;a[last]);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7 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854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Bit pattern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0xFF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Having 1s for the least significant eight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Indicates the lower-order byte of a word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Mask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 = 0x89ABCDEF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 &amp; 0xFF =?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Bit Pattern ~0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 not 0xFFFFFFFF?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C expressions that work for any word size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 ≥ 8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 = 0x87654321</a:t>
            </a:r>
            <a:r>
              <a:rPr lang="en-US" altLang="zh-CN" dirty="0">
                <a:ea typeface="宋体" panose="02010600030101010101" pitchFamily="2" charset="-122"/>
              </a:rPr>
              <a:t>, with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 = 32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least significant byte of x, with all other bits set to 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[0x00000021]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2463" y="4876800"/>
            <a:ext cx="1293812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 &amp; 0xFF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but the least significant byte of complemented, with the least significant byte left unchanged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[0x789ABC21]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least significant byte set to all 1s, and all other bytes of x left unchanged.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[0x876543FF].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563" y="2667000"/>
            <a:ext cx="136525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 ^ ~0xFF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3675" y="4205288"/>
            <a:ext cx="1104900" cy="46418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 | 0xFF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Logical Operations in 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Logical Operators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||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View 0 as “False”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Anything nonzero as “True”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Always return 0 or 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Early termination (short cut)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Logical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674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(char data type)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!0x41  --&gt;  0x00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!0x00  --&gt;  0x01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!!0x41 --&gt;  0x01</a:t>
            </a:r>
            <a:endParaRPr lang="en-US" altLang="zh-CN" baseline="-25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0x69 &amp;&amp; 0x55  --&gt;  0x01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0x69 || 0x55  --&gt;  0x01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Short Cut(</a:t>
            </a:r>
            <a:r>
              <a:rPr lang="zh-CN" altLang="en-US" dirty="0">
                <a:ea typeface="宋体" panose="02010600030101010101" pitchFamily="2" charset="-122"/>
              </a:rPr>
              <a:t>短路逻辑</a:t>
            </a:r>
            <a:r>
              <a:rPr lang="en-US" altLang="zh-CN" dirty="0">
                <a:ea typeface="宋体" panose="02010600030101010101" pitchFamily="2" charset="-122"/>
              </a:rPr>
              <a:t>) in Logical Operations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&amp;&amp; 5/a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If a is zero, the evaluation of 5/a is stopped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avoid division by zero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 &amp;&amp;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Never cause the dereferencing of a null pointer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only bit-level and logical operations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 x == 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returns 1 when x and y are equal, and 0 otherwise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x^y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25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5867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Left Shift: 	x &lt;&lt; y</a:t>
            </a:r>
            <a:r>
              <a:rPr lang="zh-CN" altLang="en-US" dirty="0">
                <a:ea typeface="宋体" panose="02010600030101010101" pitchFamily="2" charset="-122"/>
              </a:rPr>
              <a:t>（逻辑左移）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 bit-vector x left y positions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Throw away extra bits on left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Fill with 0’s on right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120837" name="Group 4"/>
          <p:cNvGrpSpPr/>
          <p:nvPr/>
        </p:nvGrpSpPr>
        <p:grpSpPr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120838" name="Rectangle 5"/>
            <p:cNvSpPr/>
            <p:nvPr/>
          </p:nvSpPr>
          <p:spPr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0839" name="Rectangle 6"/>
            <p:cNvSpPr/>
            <p:nvPr/>
          </p:nvSpPr>
          <p:spPr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0" name="Rectangle 7"/>
            <p:cNvSpPr/>
            <p:nvPr/>
          </p:nvSpPr>
          <p:spPr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00010</a:t>
              </a:r>
              <a:r>
                <a:rPr lang="en-US" altLang="zh-CN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0841" name="Rectangle 8"/>
            <p:cNvSpPr/>
            <p:nvPr/>
          </p:nvSpPr>
          <p:spPr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&lt;&lt; 3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2" name="Rectangle 9"/>
            <p:cNvSpPr/>
            <p:nvPr/>
          </p:nvSpPr>
          <p:spPr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10100010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0843" name="Rectangle 10"/>
            <p:cNvSpPr/>
            <p:nvPr/>
          </p:nvSpPr>
          <p:spPr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0844" name="Rectangle 11"/>
            <p:cNvSpPr/>
            <p:nvPr/>
          </p:nvSpPr>
          <p:spPr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00010</a:t>
              </a:r>
              <a:r>
                <a:rPr lang="en-US" altLang="zh-CN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0845" name="Rectangle 12"/>
            <p:cNvSpPr/>
            <p:nvPr/>
          </p:nvSpPr>
          <p:spPr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anose="02010600030101010101" pitchFamily="2" charset="-122"/>
                </a:rPr>
                <a:t>&lt;&lt; 3</a:t>
              </a:r>
              <a:endParaRPr lang="en-US" altLang="zh-CN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4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6019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Right Shift: 	x &gt;&gt; 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Shift bit-vector x right y positions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Throw away extra bits on 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Logical shift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Fill with 0’s on left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Arithmetic shift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Replicate most significant bit on 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Useful with two’s complement integer representation (especially for the negative number 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22885" name="Group 4"/>
          <p:cNvGrpSpPr/>
          <p:nvPr/>
        </p:nvGrpSpPr>
        <p:grpSpPr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122893" name="Rectangle 5"/>
            <p:cNvSpPr/>
            <p:nvPr/>
          </p:nvSpPr>
          <p:spPr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4" name="Rectangle 6"/>
            <p:cNvSpPr/>
            <p:nvPr/>
          </p:nvSpPr>
          <p:spPr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895" name="Rectangle 7"/>
            <p:cNvSpPr/>
            <p:nvPr/>
          </p:nvSpPr>
          <p:spPr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6" name="Rectangle 8"/>
            <p:cNvSpPr/>
            <p:nvPr/>
          </p:nvSpPr>
          <p:spPr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Log.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7" name="Rectangle 9"/>
            <p:cNvSpPr/>
            <p:nvPr/>
          </p:nvSpPr>
          <p:spPr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011000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8" name="Rectangle 10"/>
            <p:cNvSpPr/>
            <p:nvPr/>
          </p:nvSpPr>
          <p:spPr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Arith.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886" name="Group 11"/>
          <p:cNvGrpSpPr/>
          <p:nvPr/>
        </p:nvGrpSpPr>
        <p:grpSpPr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122887" name="Rectangle 12"/>
            <p:cNvSpPr/>
            <p:nvPr/>
          </p:nvSpPr>
          <p:spPr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10100010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88" name="Rectangle 13"/>
            <p:cNvSpPr/>
            <p:nvPr/>
          </p:nvSpPr>
          <p:spPr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Argument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889" name="Rectangle 14"/>
            <p:cNvSpPr/>
            <p:nvPr/>
          </p:nvSpPr>
          <p:spPr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0" name="Rectangle 15"/>
            <p:cNvSpPr/>
            <p:nvPr/>
          </p:nvSpPr>
          <p:spPr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Log.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1" name="Rectangle 16"/>
            <p:cNvSpPr/>
            <p:nvPr/>
          </p:nvSpPr>
          <p:spPr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101000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22892" name="Rectangle 17"/>
            <p:cNvSpPr/>
            <p:nvPr/>
          </p:nvSpPr>
          <p:spPr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Arith. </a:t>
              </a:r>
              <a:r>
                <a:rPr lang="en-US" altLang="zh-CN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&gt;&gt; 2</a:t>
              </a:r>
              <a:endPara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34315" y="5613400"/>
            <a:ext cx="7233285" cy="40259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square" lIns="47965" tIns="47965" rIns="47965" bIns="47965">
            <a:spAutoFit/>
          </a:bodyPr>
          <a:p>
            <a:pPr algn="r" defTabSz="958850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默认是算术右移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看移动之前的最高位来决定补的数字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Two-valued signals can readily be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represented, stored, and transmitted,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presence or absence of a hole in a punched card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high or low voltage on a wire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magnetic domain oriented clockwise or counterclockwise.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 descr="150px-Punched_tap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1524000"/>
            <a:ext cx="281940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264px-Papertape-Wikipedia-example_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24000"/>
            <a:ext cx="2819400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260px-Magnetic_core_memory_c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24000"/>
            <a:ext cx="2784475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TextBox 47"/>
          <p:cNvSpPr txBox="1"/>
          <p:nvPr/>
        </p:nvSpPr>
        <p:spPr>
          <a:xfrm>
            <a:off x="3073400" y="762000"/>
            <a:ext cx="5029200" cy="40481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grpSp>
        <p:nvGrpSpPr>
          <p:cNvPr id="2" name="组合 70"/>
          <p:cNvGrpSpPr/>
          <p:nvPr/>
        </p:nvGrpSpPr>
        <p:grpSpPr>
          <a:xfrm>
            <a:off x="381000" y="1524000"/>
            <a:ext cx="7467600" cy="4449763"/>
            <a:chOff x="762000" y="1371601"/>
            <a:chExt cx="7467600" cy="4450449"/>
          </a:xfrm>
        </p:grpSpPr>
        <p:sp>
          <p:nvSpPr>
            <p:cNvPr id="15370" name="TextBox 71"/>
            <p:cNvSpPr txBox="1"/>
            <p:nvPr/>
          </p:nvSpPr>
          <p:spPr>
            <a:xfrm>
              <a:off x="762000" y="1371601"/>
              <a:ext cx="7467600" cy="44504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15371" name="组合 2"/>
            <p:cNvGrpSpPr/>
            <p:nvPr/>
          </p:nvGrpSpPr>
          <p:grpSpPr>
            <a:xfrm>
              <a:off x="1255713" y="1960562"/>
              <a:ext cx="6288087" cy="1925638"/>
              <a:chOff x="874713" y="1600200"/>
              <a:chExt cx="6288087" cy="1925638"/>
            </a:xfrm>
          </p:grpSpPr>
          <p:sp>
            <p:nvSpPr>
              <p:cNvPr id="15372" name="Rectangle 5"/>
              <p:cNvSpPr/>
              <p:nvPr/>
            </p:nvSpPr>
            <p:spPr>
              <a:xfrm>
                <a:off x="2049655" y="1995104"/>
                <a:ext cx="5113145" cy="376895"/>
              </a:xfrm>
              <a:prstGeom prst="rect">
                <a:avLst/>
              </a:prstGeom>
              <a:solidFill>
                <a:srgbClr val="FFFF66"/>
              </a:solidFill>
              <a:ln w="19050">
                <a:noFill/>
              </a:ln>
            </p:spPr>
            <p:txBody>
              <a:bodyPr lIns="47965" tIns="47965" rIns="47965" bIns="47965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spcBef>
                    <a:spcPct val="0"/>
                  </a:spcBef>
                  <a:buNone/>
                </a:pPr>
                <a:endPara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3" name="Rectangle 6"/>
              <p:cNvSpPr/>
              <p:nvPr/>
            </p:nvSpPr>
            <p:spPr>
              <a:xfrm>
                <a:off x="2049655" y="2743749"/>
                <a:ext cx="5113145" cy="376895"/>
              </a:xfrm>
              <a:prstGeom prst="rect">
                <a:avLst/>
              </a:prstGeom>
              <a:solidFill>
                <a:srgbClr val="FFFF66"/>
              </a:solidFill>
              <a:ln w="19050">
                <a:noFill/>
              </a:ln>
            </p:spPr>
            <p:txBody>
              <a:bodyPr lIns="47965" tIns="47965" rIns="47965" bIns="47965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spcBef>
                    <a:spcPct val="0"/>
                  </a:spcBef>
                  <a:buNone/>
                </a:pPr>
                <a:endPara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Line 7"/>
              <p:cNvSpPr/>
              <p:nvPr/>
            </p:nvSpPr>
            <p:spPr>
              <a:xfrm flipV="1">
                <a:off x="2049655" y="2037553"/>
                <a:ext cx="0" cy="104964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75" name="Line 8"/>
              <p:cNvSpPr/>
              <p:nvPr/>
            </p:nvSpPr>
            <p:spPr>
              <a:xfrm flipV="1">
                <a:off x="2049655" y="3087199"/>
                <a:ext cx="5113145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76" name="Text Box 9"/>
              <p:cNvSpPr txBox="1"/>
              <p:nvPr/>
            </p:nvSpPr>
            <p:spPr>
              <a:xfrm>
                <a:off x="874713" y="2408016"/>
                <a:ext cx="1178122" cy="4656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Voltage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377" name="Text Box 10"/>
              <p:cNvSpPr txBox="1"/>
              <p:nvPr/>
            </p:nvSpPr>
            <p:spPr>
              <a:xfrm>
                <a:off x="4027501" y="3148943"/>
                <a:ext cx="801314" cy="37689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Time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378" name="Freeform 11"/>
              <p:cNvSpPr/>
              <p:nvPr/>
            </p:nvSpPr>
            <p:spPr>
              <a:xfrm>
                <a:off x="2046475" y="2090292"/>
                <a:ext cx="5017750" cy="903005"/>
              </a:xfrm>
              <a:custGeom>
                <a:avLst/>
                <a:gdLst>
                  <a:gd name="txL" fmla="*/ 0 w 3210"/>
                  <a:gd name="txT" fmla="*/ 0 h 635"/>
                  <a:gd name="txR" fmla="*/ 3210 w 3210"/>
                  <a:gd name="txB" fmla="*/ 635 h 635"/>
                </a:gdLst>
                <a:ahLst/>
                <a:cxnLst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3210" h="635">
                    <a:moveTo>
                      <a:pt x="0" y="606"/>
                    </a:moveTo>
                    <a:cubicBezTo>
                      <a:pt x="34" y="601"/>
                      <a:pt x="68" y="596"/>
                      <a:pt x="102" y="588"/>
                    </a:cubicBezTo>
                    <a:cubicBezTo>
                      <a:pt x="159" y="595"/>
                      <a:pt x="204" y="619"/>
                      <a:pt x="258" y="630"/>
                    </a:cubicBezTo>
                    <a:cubicBezTo>
                      <a:pt x="296" y="628"/>
                      <a:pt x="350" y="635"/>
                      <a:pt x="390" y="618"/>
                    </a:cubicBezTo>
                    <a:cubicBezTo>
                      <a:pt x="410" y="610"/>
                      <a:pt x="450" y="594"/>
                      <a:pt x="450" y="594"/>
                    </a:cubicBezTo>
                    <a:cubicBezTo>
                      <a:pt x="495" y="598"/>
                      <a:pt x="528" y="600"/>
                      <a:pt x="564" y="624"/>
                    </a:cubicBezTo>
                    <a:cubicBezTo>
                      <a:pt x="707" y="618"/>
                      <a:pt x="670" y="627"/>
                      <a:pt x="750" y="600"/>
                    </a:cubicBezTo>
                    <a:cubicBezTo>
                      <a:pt x="756" y="594"/>
                      <a:pt x="761" y="587"/>
                      <a:pt x="768" y="582"/>
                    </a:cubicBezTo>
                    <a:cubicBezTo>
                      <a:pt x="775" y="577"/>
                      <a:pt x="785" y="576"/>
                      <a:pt x="792" y="570"/>
                    </a:cubicBezTo>
                    <a:cubicBezTo>
                      <a:pt x="818" y="548"/>
                      <a:pt x="837" y="509"/>
                      <a:pt x="870" y="498"/>
                    </a:cubicBezTo>
                    <a:cubicBezTo>
                      <a:pt x="894" y="474"/>
                      <a:pt x="920" y="445"/>
                      <a:pt x="948" y="426"/>
                    </a:cubicBezTo>
                    <a:cubicBezTo>
                      <a:pt x="982" y="375"/>
                      <a:pt x="1029" y="328"/>
                      <a:pt x="1080" y="294"/>
                    </a:cubicBezTo>
                    <a:cubicBezTo>
                      <a:pt x="1126" y="217"/>
                      <a:pt x="1203" y="184"/>
                      <a:pt x="1272" y="132"/>
                    </a:cubicBezTo>
                    <a:cubicBezTo>
                      <a:pt x="1297" y="113"/>
                      <a:pt x="1308" y="79"/>
                      <a:pt x="1332" y="60"/>
                    </a:cubicBezTo>
                    <a:cubicBezTo>
                      <a:pt x="1342" y="52"/>
                      <a:pt x="1357" y="49"/>
                      <a:pt x="1368" y="42"/>
                    </a:cubicBezTo>
                    <a:cubicBezTo>
                      <a:pt x="1490" y="50"/>
                      <a:pt x="1538" y="59"/>
                      <a:pt x="1674" y="54"/>
                    </a:cubicBezTo>
                    <a:cubicBezTo>
                      <a:pt x="1746" y="40"/>
                      <a:pt x="1820" y="23"/>
                      <a:pt x="1890" y="0"/>
                    </a:cubicBezTo>
                    <a:cubicBezTo>
                      <a:pt x="2003" y="6"/>
                      <a:pt x="2022" y="4"/>
                      <a:pt x="2106" y="60"/>
                    </a:cubicBezTo>
                    <a:cubicBezTo>
                      <a:pt x="2138" y="108"/>
                      <a:pt x="2168" y="164"/>
                      <a:pt x="2208" y="204"/>
                    </a:cubicBezTo>
                    <a:cubicBezTo>
                      <a:pt x="2233" y="278"/>
                      <a:pt x="2315" y="374"/>
                      <a:pt x="2376" y="420"/>
                    </a:cubicBezTo>
                    <a:cubicBezTo>
                      <a:pt x="2405" y="478"/>
                      <a:pt x="2462" y="495"/>
                      <a:pt x="2508" y="534"/>
                    </a:cubicBezTo>
                    <a:cubicBezTo>
                      <a:pt x="2515" y="539"/>
                      <a:pt x="2519" y="548"/>
                      <a:pt x="2526" y="552"/>
                    </a:cubicBezTo>
                    <a:cubicBezTo>
                      <a:pt x="2547" y="564"/>
                      <a:pt x="2595" y="567"/>
                      <a:pt x="2616" y="570"/>
                    </a:cubicBezTo>
                    <a:cubicBezTo>
                      <a:pt x="2688" y="564"/>
                      <a:pt x="2743" y="568"/>
                      <a:pt x="2814" y="582"/>
                    </a:cubicBezTo>
                    <a:cubicBezTo>
                      <a:pt x="2820" y="588"/>
                      <a:pt x="2824" y="596"/>
                      <a:pt x="2832" y="600"/>
                    </a:cubicBezTo>
                    <a:cubicBezTo>
                      <a:pt x="2849" y="608"/>
                      <a:pt x="2886" y="618"/>
                      <a:pt x="2886" y="618"/>
                    </a:cubicBezTo>
                    <a:cubicBezTo>
                      <a:pt x="2997" y="613"/>
                      <a:pt x="3100" y="594"/>
                      <a:pt x="3210" y="594"/>
                    </a:cubicBezTo>
                  </a:path>
                </a:pathLst>
              </a:custGeom>
              <a:noFill/>
              <a:ln w="19050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9" name="Line 12"/>
              <p:cNvSpPr/>
              <p:nvPr/>
            </p:nvSpPr>
            <p:spPr>
              <a:xfrm>
                <a:off x="2049655" y="1614350"/>
                <a:ext cx="0" cy="24697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80" name="Line 13"/>
              <p:cNvSpPr/>
              <p:nvPr/>
            </p:nvSpPr>
            <p:spPr>
              <a:xfrm>
                <a:off x="3347020" y="1614350"/>
                <a:ext cx="0" cy="24697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81" name="Line 14"/>
              <p:cNvSpPr/>
              <p:nvPr/>
            </p:nvSpPr>
            <p:spPr>
              <a:xfrm>
                <a:off x="4033861" y="1614350"/>
                <a:ext cx="0" cy="24697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82" name="Line 15"/>
              <p:cNvSpPr/>
              <p:nvPr/>
            </p:nvSpPr>
            <p:spPr>
              <a:xfrm>
                <a:off x="5483857" y="1614350"/>
                <a:ext cx="0" cy="24697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83" name="Line 16"/>
              <p:cNvSpPr/>
              <p:nvPr/>
            </p:nvSpPr>
            <p:spPr>
              <a:xfrm>
                <a:off x="5941750" y="1614350"/>
                <a:ext cx="0" cy="24697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84" name="Line 17"/>
              <p:cNvSpPr/>
              <p:nvPr/>
            </p:nvSpPr>
            <p:spPr>
              <a:xfrm>
                <a:off x="7162800" y="1614350"/>
                <a:ext cx="0" cy="246976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5385" name="Line 18"/>
              <p:cNvSpPr/>
              <p:nvPr/>
            </p:nvSpPr>
            <p:spPr>
              <a:xfrm>
                <a:off x="2049655" y="1737837"/>
                <a:ext cx="1297365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5386" name="Line 19"/>
              <p:cNvSpPr/>
              <p:nvPr/>
            </p:nvSpPr>
            <p:spPr>
              <a:xfrm>
                <a:off x="4033861" y="1737837"/>
                <a:ext cx="1449996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5387" name="Line 20"/>
              <p:cNvSpPr/>
              <p:nvPr/>
            </p:nvSpPr>
            <p:spPr>
              <a:xfrm>
                <a:off x="5941750" y="1737837"/>
                <a:ext cx="122105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5388" name="Text Box 21"/>
              <p:cNvSpPr txBox="1"/>
              <p:nvPr/>
            </p:nvSpPr>
            <p:spPr>
              <a:xfrm>
                <a:off x="2410564" y="1600200"/>
                <a:ext cx="402247" cy="376895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389" name="Text Box 22"/>
              <p:cNvSpPr txBox="1"/>
              <p:nvPr/>
            </p:nvSpPr>
            <p:spPr>
              <a:xfrm>
                <a:off x="4568070" y="1614350"/>
                <a:ext cx="402247" cy="376895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390" name="Text Box 23"/>
              <p:cNvSpPr txBox="1"/>
              <p:nvPr/>
            </p:nvSpPr>
            <p:spPr>
              <a:xfrm>
                <a:off x="6378975" y="1628499"/>
                <a:ext cx="402247" cy="376895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Shift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What happens 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0xFEDCBA98 &lt;&lt; 32;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0xFEDCBA98 &gt;&gt; 36;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unsigned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0xFEDCBA98u &gt;&gt; 40;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It may be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0xFEDCBA98     (0)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0xFFEDCBA9     (4)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uval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0x00FEDCBA     (8)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 careful about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1&lt;&lt;2 + 3&lt;&lt;4  means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1&lt;&lt;(2 + 3)&lt;&lt;4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4400" y="1828800"/>
            <a:ext cx="4142740" cy="402590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7965" tIns="47965" rIns="47965" bIns="47965">
            <a:spAutoFit/>
          </a:bodyPr>
          <a:p>
            <a:pPr algn="r" defTabSz="958850">
              <a:buFontTx/>
              <a:buNone/>
            </a:pPr>
            <a:r>
              <a:rPr lang="en-US" altLang="zh-CN" dirty="0"/>
              <a:t>gcc</a:t>
            </a:r>
            <a:r>
              <a:rPr lang="zh-CN" altLang="en-US" dirty="0"/>
              <a:t>默认移动超过</a:t>
            </a:r>
            <a:r>
              <a:rPr lang="en-US" altLang="zh-CN" dirty="0"/>
              <a:t>32</a:t>
            </a:r>
            <a:r>
              <a:rPr lang="zh-CN" altLang="en-US" dirty="0"/>
              <a:t>位会</a:t>
            </a:r>
            <a:r>
              <a:rPr lang="en-US" altLang="zh-CN" dirty="0"/>
              <a:t>mod32</a:t>
            </a:r>
            <a:r>
              <a:rPr lang="zh-CN" altLang="en-US" dirty="0"/>
              <a:t>取模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bitCount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8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Returns number of 1's a in word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Examples: bitCount(5) = 2, bitCount(7) = 3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Legal ops: ! ~ &amp; ^ | + &lt;&lt; &gt;&gt;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Max ops: 40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Sum 8 groups of 4 bits each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902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bitCount(int x) {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m1 = 0x11 | (0x11 &lt;&lt; 8);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mask = m1 | (m1 &lt;&lt; 16);//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掩码操作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s = x &amp; mask;(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0 4 8 12 16 20 24 28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+= x&gt;&gt;1 &amp; mask;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+= x&gt;&gt;2 &amp; mask;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+= x&gt;&gt;3 &amp; mask;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Combine the sums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1076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7244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/* Now combine high and low order sums */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= s + (s &gt;&gt; 16);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Low order 16 bits now consists of 4 sums.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Split into two groups and sum */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mask = 0xF | (0xF &lt;&lt; 8);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= (s &amp; mask) + ((s &gt;&gt; 4) &amp; mask);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return (s + (s&gt;&gt;8)) &amp; 0x3F;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electronic circuitry is very simple and reliable for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storing and performing computations on two-valued signals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enabling manufacturers to integrate(</a:t>
            </a:r>
            <a:r>
              <a:rPr lang="zh-CN" altLang="en-US" dirty="0">
                <a:ea typeface="宋体" panose="02010600030101010101" pitchFamily="2" charset="-122"/>
              </a:rPr>
              <a:t>集成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millions of such circuits on a single silicon chip(</a:t>
            </a:r>
            <a:r>
              <a:rPr lang="zh-CN" altLang="en-US" dirty="0">
                <a:ea typeface="宋体" panose="02010600030101010101" pitchFamily="2" charset="-122"/>
              </a:rPr>
              <a:t>硅芯片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Group Bits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isolation, a single bit is not very useful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English, there are 26(or 52) characters in its alphabet. They are not useful either in isolation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However, there are plenty of words in its vocabulary. How is this achieved?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Similarly, we are able to represent the elements of any finite set by using </a:t>
            </a:r>
            <a:r>
              <a:rPr lang="en-US" altLang="zh-CN" u="sng" dirty="0">
                <a:ea typeface="宋体" panose="02010600030101010101" pitchFamily="2" charset="-122"/>
              </a:rPr>
              <a:t>bits</a:t>
            </a:r>
            <a:r>
              <a:rPr lang="en-US" altLang="zh-CN" dirty="0">
                <a:ea typeface="宋体" panose="02010600030101010101" pitchFamily="2" charset="-122"/>
              </a:rPr>
              <a:t> (instead of bit)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Group Bits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To do this, we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first group bits together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then apply some </a:t>
            </a:r>
            <a:r>
              <a:rPr lang="en-US" altLang="zh-CN" i="1" dirty="0">
                <a:ea typeface="宋体" panose="02010600030101010101" pitchFamily="2" charset="-122"/>
              </a:rPr>
              <a:t>interpretation </a:t>
            </a:r>
            <a:r>
              <a:rPr lang="en-US" altLang="zh-CN" dirty="0">
                <a:ea typeface="宋体" panose="02010600030101010101" pitchFamily="2" charset="-122"/>
              </a:rPr>
              <a:t>to the different possible bit patterns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that gives meaning to each patterns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8-bit chunks are organized as a byte(</a:t>
            </a:r>
            <a:r>
              <a:rPr lang="zh-CN" altLang="en-US" dirty="0">
                <a:ea typeface="宋体" panose="02010600030101010101" pitchFamily="2" charset="-122"/>
              </a:rPr>
              <a:t>字节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Dr. Werner Buchholz in July 1956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during the early design phase for the IBM Stretch computer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1509" name="图片 5" descr="1245494444XXSBzXOF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76200"/>
            <a:ext cx="1828800" cy="253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  <a:txDef>
      <a:spPr bwMode="auto">
        <a:noFill/>
        <a:ln w="19050">
          <a:noFill/>
          <a:miter lim="800000"/>
          <a:tailEnd type="none" w="sm" len="sm"/>
        </a:ln>
      </a:spPr>
      <a:bodyPr wrap="none" lIns="47965" tIns="47965" rIns="47965" bIns="47965">
        <a:spAutoFit/>
      </a:bodyPr>
      <a:lstStyle>
        <a:defPPr algn="r" defTabSz="958850">
          <a:buFontTx/>
          <a:buNone/>
          <a:defRPr dirty="0"/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12389</Words>
  <Application>WPS 演示</Application>
  <PresentationFormat/>
  <Paragraphs>1037</Paragraphs>
  <Slides>63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63</vt:i4>
      </vt:variant>
    </vt:vector>
  </HeadingPairs>
  <TitlesOfParts>
    <vt:vector size="79" baseType="lpstr">
      <vt:lpstr>Arial</vt:lpstr>
      <vt:lpstr>宋体</vt:lpstr>
      <vt:lpstr>Wingdings</vt:lpstr>
      <vt:lpstr>Comic Sans MS</vt:lpstr>
      <vt:lpstr>Times New Roman</vt:lpstr>
      <vt:lpstr>Courier New</vt:lpstr>
      <vt:lpstr>Symbol</vt:lpstr>
      <vt:lpstr>微软雅黑</vt:lpstr>
      <vt:lpstr>Arial Unicode MS</vt:lpstr>
      <vt:lpstr>Helvetica</vt:lpstr>
      <vt:lpstr>icfp99</vt:lpstr>
      <vt:lpstr>Word.Document.8</vt:lpstr>
      <vt:lpstr>Word.Document.8</vt:lpstr>
      <vt:lpstr>Word.Document.8</vt:lpstr>
      <vt:lpstr>Word.Document.8</vt:lpstr>
      <vt:lpstr>Word.Document.8</vt:lpstr>
      <vt:lpstr>Representing Information</vt:lpstr>
      <vt:lpstr>Outline</vt:lpstr>
      <vt:lpstr>Why Bit?</vt:lpstr>
      <vt:lpstr>The Decimal(十进制位的) Representation </vt:lpstr>
      <vt:lpstr>Why Bit?</vt:lpstr>
      <vt:lpstr>Why Bit?</vt:lpstr>
      <vt:lpstr>Why Bit?</vt:lpstr>
      <vt:lpstr>Group Bits</vt:lpstr>
      <vt:lpstr>Group Bits</vt:lpstr>
      <vt:lpstr>Value of Bits</vt:lpstr>
      <vt:lpstr>Group bits as numbers  Three encodings(编码)</vt:lpstr>
      <vt:lpstr>Group bits as numbers  Understanding numbers</vt:lpstr>
      <vt:lpstr>‘int’ is not integer</vt:lpstr>
      <vt:lpstr>‘float’ is not real number</vt:lpstr>
      <vt:lpstr>Hexadecimal(十六进制)</vt:lpstr>
      <vt:lpstr>Hexadecimal</vt:lpstr>
      <vt:lpstr>Hexadecimal vs. Binary</vt:lpstr>
      <vt:lpstr>Hexadecimal vs. Decimal</vt:lpstr>
      <vt:lpstr>Hexadecimal vs. Binary</vt:lpstr>
      <vt:lpstr>Decimal, Hexadecimal, Binary</vt:lpstr>
      <vt:lpstr>Hexadecimal</vt:lpstr>
      <vt:lpstr>C Programming Language (1)</vt:lpstr>
      <vt:lpstr>Outline</vt:lpstr>
      <vt:lpstr>“Hello world” example</vt:lpstr>
      <vt:lpstr>File Inclusion and Macro Substitution</vt:lpstr>
      <vt:lpstr>File Inclusion and Macro Substitution</vt:lpstr>
      <vt:lpstr>Formatted Output - Printf</vt:lpstr>
      <vt:lpstr>The Hello Program</vt:lpstr>
      <vt:lpstr>The Hello Program</vt:lpstr>
      <vt:lpstr>ASCII </vt:lpstr>
      <vt:lpstr>The Hello Program</vt:lpstr>
      <vt:lpstr>The Hello Program</vt:lpstr>
      <vt:lpstr>The Context of a Compiler (gcc)</vt:lpstr>
      <vt:lpstr>Preprocessor</vt:lpstr>
      <vt:lpstr>Source Code and Assembly Code</vt:lpstr>
      <vt:lpstr>Relocatable Object Code</vt:lpstr>
      <vt:lpstr>Executable Object Code</vt:lpstr>
      <vt:lpstr>COMPILING</vt:lpstr>
      <vt:lpstr>Manipulating Information</vt:lpstr>
      <vt:lpstr>Outline</vt:lpstr>
      <vt:lpstr>Boolean Algebra</vt:lpstr>
      <vt:lpstr>Boolean Algebra</vt:lpstr>
      <vt:lpstr>General Boolean Algebras</vt:lpstr>
      <vt:lpstr>General Boolean Algebras</vt:lpstr>
      <vt:lpstr>RGB Color Model</vt:lpstr>
      <vt:lpstr>RGB Color Model</vt:lpstr>
      <vt:lpstr>Bit-Level Operations in C</vt:lpstr>
      <vt:lpstr>Bit-Level Operations in C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Logical Operations in C</vt:lpstr>
      <vt:lpstr>Logical Operations in C</vt:lpstr>
      <vt:lpstr>Short Cut(短路逻辑) in Logical Operations </vt:lpstr>
      <vt:lpstr>Shift Operations in C</vt:lpstr>
      <vt:lpstr>Shift Operations in C</vt:lpstr>
      <vt:lpstr>Shift Operations in C</vt:lpstr>
      <vt:lpstr>bitCount</vt:lpstr>
      <vt:lpstr>Sum 8 groups of 4 bits each</vt:lpstr>
      <vt:lpstr>Combine the sums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418</cp:revision>
  <dcterms:created xsi:type="dcterms:W3CDTF">2000-01-15T07:54:00Z</dcterms:created>
  <dcterms:modified xsi:type="dcterms:W3CDTF">2021-12-12T01:51:46Z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00D4267BE18045519B7BD1A3EB7C56E0</vt:lpwstr>
  </property>
  <property fmtid="{D5CDD505-2E9C-101B-9397-08002B2CF9AE}" pid="3" name="KSOProductBuildVer">
    <vt:lpwstr>2052-11.1.0.11115</vt:lpwstr>
  </property>
</Properties>
</file>