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900" r:id="rId3"/>
    <p:sldId id="901" r:id="rId5"/>
    <p:sldId id="902" r:id="rId6"/>
    <p:sldId id="903" r:id="rId7"/>
    <p:sldId id="904" r:id="rId8"/>
    <p:sldId id="905" r:id="rId9"/>
    <p:sldId id="906" r:id="rId10"/>
    <p:sldId id="907" r:id="rId11"/>
    <p:sldId id="908" r:id="rId12"/>
    <p:sldId id="909" r:id="rId13"/>
    <p:sldId id="910" r:id="rId14"/>
    <p:sldId id="911" r:id="rId15"/>
    <p:sldId id="912" r:id="rId16"/>
    <p:sldId id="913" r:id="rId17"/>
    <p:sldId id="914" r:id="rId18"/>
    <p:sldId id="915" r:id="rId19"/>
    <p:sldId id="916" r:id="rId20"/>
    <p:sldId id="917" r:id="rId21"/>
    <p:sldId id="918" r:id="rId22"/>
    <p:sldId id="919" r:id="rId23"/>
    <p:sldId id="920" r:id="rId24"/>
    <p:sldId id="921" r:id="rId25"/>
    <p:sldId id="922" r:id="rId26"/>
    <p:sldId id="923" r:id="rId27"/>
    <p:sldId id="924" r:id="rId28"/>
    <p:sldId id="925" r:id="rId29"/>
    <p:sldId id="926" r:id="rId30"/>
    <p:sldId id="843" r:id="rId31"/>
    <p:sldId id="844" r:id="rId32"/>
    <p:sldId id="927" r:id="rId33"/>
    <p:sldId id="845" r:id="rId34"/>
    <p:sldId id="846" r:id="rId35"/>
    <p:sldId id="847" r:id="rId36"/>
    <p:sldId id="848" r:id="rId37"/>
    <p:sldId id="849" r:id="rId38"/>
    <p:sldId id="850" r:id="rId39"/>
    <p:sldId id="852" r:id="rId40"/>
    <p:sldId id="899" r:id="rId41"/>
    <p:sldId id="885" r:id="rId42"/>
    <p:sldId id="853" r:id="rId43"/>
    <p:sldId id="854" r:id="rId44"/>
    <p:sldId id="855" r:id="rId45"/>
    <p:sldId id="929" r:id="rId46"/>
    <p:sldId id="930" r:id="rId47"/>
    <p:sldId id="931" r:id="rId48"/>
    <p:sldId id="928" r:id="rId49"/>
    <p:sldId id="856" r:id="rId50"/>
    <p:sldId id="857" r:id="rId51"/>
    <p:sldId id="858" r:id="rId52"/>
    <p:sldId id="859" r:id="rId53"/>
    <p:sldId id="860" r:id="rId54"/>
    <p:sldId id="861" r:id="rId55"/>
    <p:sldId id="862" r:id="rId56"/>
    <p:sldId id="863" r:id="rId57"/>
    <p:sldId id="864" r:id="rId58"/>
    <p:sldId id="865" r:id="rId59"/>
    <p:sldId id="866" r:id="rId60"/>
    <p:sldId id="867" r:id="rId61"/>
    <p:sldId id="868" r:id="rId62"/>
    <p:sldId id="869" r:id="rId63"/>
    <p:sldId id="870" r:id="rId64"/>
    <p:sldId id="871" r:id="rId65"/>
    <p:sldId id="872" r:id="rId66"/>
    <p:sldId id="873" r:id="rId67"/>
    <p:sldId id="898" r:id="rId68"/>
    <p:sldId id="874" r:id="rId69"/>
    <p:sldId id="876" r:id="rId70"/>
    <p:sldId id="877" r:id="rId71"/>
    <p:sldId id="878" r:id="rId72"/>
    <p:sldId id="886" r:id="rId73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66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699"/>
    <p:restoredTop sz="86460"/>
  </p:normalViewPr>
  <p:slideViewPr>
    <p:cSldViewPr showGuides="1">
      <p:cViewPr varScale="1">
        <p:scale>
          <a:sx n="100" d="100"/>
          <a:sy n="100" d="100"/>
        </p:scale>
        <p:origin x="747" y="48"/>
      </p:cViewPr>
      <p:guideLst>
        <p:guide orient="horz" pos="2160"/>
        <p:guide pos="28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6" Type="http://schemas.openxmlformats.org/officeDocument/2006/relationships/tableStyles" Target="tableStyles.xml"/><Relationship Id="rId75" Type="http://schemas.openxmlformats.org/officeDocument/2006/relationships/viewProps" Target="viewProps.xml"/><Relationship Id="rId74" Type="http://schemas.openxmlformats.org/officeDocument/2006/relationships/presProps" Target="presProps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0688B90-EB48-4D57-8741-3DCED9B42E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512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355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560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765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969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3174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717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921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7885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8089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09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80901" name="页脚占位符 4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>
              <a:spcBef>
                <a:spcPct val="0"/>
              </a:spcBef>
            </a:pPr>
            <a:r>
              <a:rPr lang="en-US" altLang="zh-CN" dirty="0"/>
              <a:t>W 87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829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29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126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849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49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870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890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90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911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11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9318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31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952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52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972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72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9933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93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13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0342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34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331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0547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54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0752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7524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10957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116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16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136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36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157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57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11776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11981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218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18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239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39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536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2595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59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2800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80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3005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300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13210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13414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1372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413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413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433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433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741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945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150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B633CD-B942-46BC-B078-F2B2FBFB10C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8D4A62-5450-4720-81DB-24F59013D7E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36332D-3617-4EE3-8FBB-EEF637EA9C1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BE25A5-239B-4D12-B966-C1233020E3F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36332D-3617-4EE3-8FBB-EEF637EA9C1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BE25A5-239B-4D12-B966-C1233020E3F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36332D-3617-4EE3-8FBB-EEF637EA9C1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BE25A5-239B-4D12-B966-C1233020E3F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36332D-3617-4EE3-8FBB-EEF637EA9C1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BE25A5-239B-4D12-B966-C1233020E3F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36332D-3617-4EE3-8FBB-EEF637EA9C1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BE25A5-239B-4D12-B966-C1233020E3F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36332D-3617-4EE3-8FBB-EEF637EA9C1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BE25A5-239B-4D12-B966-C1233020E3F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36332D-3617-4EE3-8FBB-EEF637EA9C1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BE25A5-239B-4D12-B966-C1233020E3F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36332D-3617-4EE3-8FBB-EEF637EA9C1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BE25A5-239B-4D12-B966-C1233020E3F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36332D-3617-4EE3-8FBB-EEF637EA9C1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BE25A5-239B-4D12-B966-C1233020E3F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36332D-3617-4EE3-8FBB-EEF637EA9C1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BE25A5-239B-4D12-B966-C1233020E3F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36332D-3617-4EE3-8FBB-EEF637EA9C1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BE25A5-239B-4D12-B966-C1233020E3F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36332D-3617-4EE3-8FBB-EEF637EA9C1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BE25A5-239B-4D12-B966-C1233020E3F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6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1" Type="http://schemas.openxmlformats.org/officeDocument/2006/relationships/notesSlide" Target="../notesSlides/notesSlide4.xml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600" dirty="0">
                <a:latin typeface="+mj-lt"/>
                <a:ea typeface="宋体" panose="02010600030101010101" pitchFamily="2" charset="-122"/>
                <a:cs typeface="+mj-cs"/>
              </a:rPr>
              <a:t>Manipulating Information</a:t>
            </a:r>
            <a:endParaRPr lang="en-US" altLang="zh-CN" sz="36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Bit-Level Operations in 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2532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620000" cy="3657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30000"/>
              </a:lnSpc>
              <a:buClrTx/>
              <a:buSzTx/>
              <a:buFontTx/>
            </a:pPr>
            <a:r>
              <a:rPr lang="en-US" altLang="zh-CN" dirty="0">
                <a:ea typeface="宋体" panose="02010600030101010101" pitchFamily="2" charset="-122"/>
              </a:rPr>
              <a:t>Operations &amp;,  |,  ~,  ^ Available in C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Apply to any “integral” data type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3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long,  int,  short,  char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View arguments as bit vectors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Arguments applied bit-wise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Bit-Level Operations in 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850900" y="1600200"/>
          <a:ext cx="7226300" cy="4135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0"/>
                <a:gridCol w="2501900"/>
              </a:tblGrid>
              <a:tr h="544107"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~0x41</a:t>
                      </a:r>
                      <a:endParaRPr kumimoji="0" lang="en-US" altLang="zh-CN" sz="2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2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0xBE</a:t>
                      </a:r>
                      <a:endParaRPr lang="zh-CN" altLang="en-US" sz="2800" dirty="0"/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923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8138">
                <a:tc>
                  <a:txBody>
                    <a:bodyPr/>
                    <a:lstStyle/>
                    <a:p>
                      <a:r>
                        <a:rPr kumimoji="0" lang="en-US" altLang="zh-CN" sz="2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~0x00</a:t>
                      </a:r>
                      <a:endParaRPr lang="zh-CN" altLang="en-US" sz="2800" dirty="0"/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2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0xFF</a:t>
                      </a:r>
                      <a:endParaRPr lang="zh-CN" altLang="en-US" sz="1800" dirty="0"/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923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8138">
                <a:tc>
                  <a:txBody>
                    <a:bodyPr/>
                    <a:lstStyle/>
                    <a:p>
                      <a:pPr lvl="0"/>
                      <a:r>
                        <a:rPr lang="en-US" altLang="zh-CN" sz="2800" b="1" dirty="0" smtClean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0x69 &amp; 0x55</a:t>
                      </a:r>
                      <a:endParaRPr lang="en-US" altLang="zh-CN" sz="2800" b="1" dirty="0" smtClean="0"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0X41</a:t>
                      </a:r>
                      <a:endParaRPr lang="zh-CN" altLang="en-US" sz="2800" dirty="0"/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923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8138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0x69 | 0x55</a:t>
                      </a:r>
                      <a:endParaRPr lang="zh-CN" altLang="en-US" sz="2800" dirty="0"/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0x7D</a:t>
                      </a:r>
                      <a:endParaRPr lang="zh-CN" altLang="en-US" sz="2800" dirty="0"/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923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50900" y="2128838"/>
            <a:ext cx="243840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800" kern="0" cap="none" spc="0" normalizeH="0" baseline="0" noProof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~0100 0001</a:t>
            </a:r>
            <a:endParaRPr kumimoji="0" lang="zh-CN" altLang="en-US" sz="2800" kern="0" cap="none" spc="0" normalizeH="0" baseline="0" noProof="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75300" y="2128838"/>
            <a:ext cx="243840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800" kern="0" cap="none" spc="0" normalizeH="0" baseline="0" noProof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1011 1110</a:t>
            </a:r>
            <a:endParaRPr kumimoji="0" lang="zh-CN" altLang="en-US" sz="2800" kern="0" cap="none" spc="0" normalizeH="0" baseline="0" noProof="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0900" y="3157538"/>
            <a:ext cx="243840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800" kern="0" cap="none" spc="0" normalizeH="0" baseline="0" noProof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~0000 0000</a:t>
            </a:r>
            <a:endParaRPr kumimoji="0" lang="zh-CN" altLang="en-US" sz="2800" kern="0" cap="none" spc="0" normalizeH="0" baseline="0" noProof="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75300" y="3170238"/>
            <a:ext cx="243840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800" kern="0" cap="none" spc="0" normalizeH="0" baseline="0" noProof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1111 1111</a:t>
            </a:r>
            <a:endParaRPr kumimoji="0" lang="zh-CN" altLang="en-US" sz="2800" kern="0" cap="none" spc="0" normalizeH="0" baseline="0" noProof="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0900" y="4195763"/>
            <a:ext cx="4876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800" kern="0" cap="none" spc="0" normalizeH="0" baseline="0" noProof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0110 1001 &amp; 0101 0101</a:t>
            </a:r>
            <a:endParaRPr kumimoji="0" lang="zh-CN" altLang="en-US" sz="2800" kern="0" cap="none" spc="0" normalizeH="0" baseline="0" noProof="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75300" y="4186238"/>
            <a:ext cx="243840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800" kern="0" cap="none" spc="0" normalizeH="0" baseline="0" noProof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0100 0001</a:t>
            </a:r>
            <a:endParaRPr kumimoji="0" lang="zh-CN" altLang="en-US" sz="2800" kern="0" cap="none" spc="0" normalizeH="0" baseline="0" noProof="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0900" y="5227638"/>
            <a:ext cx="487680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800" kern="0" cap="none" spc="0" normalizeH="0" baseline="0" noProof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0110 1001 | 0101 0101</a:t>
            </a:r>
            <a:endParaRPr kumimoji="0" lang="zh-CN" altLang="en-US" sz="2800" kern="0" cap="none" spc="0" normalizeH="0" baseline="0" noProof="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75300" y="5224463"/>
            <a:ext cx="24384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800" kern="0" cap="none" spc="0" normalizeH="0" baseline="0" noProof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0111 1101</a:t>
            </a:r>
            <a:endParaRPr kumimoji="0" lang="zh-CN" altLang="en-US" sz="2800" kern="0" cap="none" spc="0" normalizeH="0" baseline="0" noProof="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Cool Stuff with Xor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6628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Bitwise Xor is form of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addition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With extra property that every value is its own additive inverse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 A ^ A = 0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5035" y="3955415"/>
            <a:ext cx="40119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异或相当于不考虑进位的加法操作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Cool Stuff with Xor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8676" name="Rectangle 3"/>
          <p:cNvSpPr/>
          <p:nvPr/>
        </p:nvSpPr>
        <p:spPr>
          <a:xfrm>
            <a:off x="1828800" y="1447800"/>
            <a:ext cx="4953000" cy="2362200"/>
          </a:xfrm>
          <a:prstGeom prst="rect">
            <a:avLst/>
          </a:prstGeom>
          <a:noFill/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int  inplace_swap(int *x, int *y)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*x = *x ^ *y;    /* #1 */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*y = *x ^ *y;    /* #2 */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*x = *x ^ *y;    /* #3 */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8677" name="Object 2"/>
          <p:cNvGraphicFramePr>
            <a:graphicFrameLocks noChangeAspect="1"/>
          </p:cNvGraphicFramePr>
          <p:nvPr>
            <p:ph idx="1"/>
          </p:nvPr>
        </p:nvGraphicFramePr>
        <p:xfrm>
          <a:off x="1219200" y="3962400"/>
          <a:ext cx="71628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6252845" imgH="2462530" progId="Word.Document.8">
                  <p:embed/>
                </p:oleObj>
              </mc:Choice>
              <mc:Fallback>
                <p:oleObj name="" r:id="rId1" imgW="6252845" imgH="2462530" progId="Word.Documen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1219200" y="3962400"/>
                        <a:ext cx="7162800" cy="28194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Cool Stuff with Xor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0724" name="Rectangle 3"/>
          <p:cNvSpPr/>
          <p:nvPr/>
        </p:nvSpPr>
        <p:spPr>
          <a:xfrm>
            <a:off x="533400" y="1447800"/>
            <a:ext cx="7620000" cy="3429000"/>
          </a:xfrm>
          <a:prstGeom prst="rect">
            <a:avLst/>
          </a:prstGeom>
          <a:noFill/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  void reverse_array(int a[], int cnt) {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 	int first, last;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 	for (first = 0, last = cnt-1;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4 	       first &lt;= last;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5 	       first++,last--)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6 	    inplace_swap(&amp;a[first], &amp;a[last]);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7 }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2485" y="5245100"/>
            <a:ext cx="55683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该程序有</a:t>
            </a:r>
            <a:r>
              <a:rPr lang="en-US" altLang="zh-CN"/>
              <a:t>BUG</a:t>
            </a:r>
            <a:r>
              <a:rPr lang="zh-CN" altLang="en-US"/>
              <a:t>：若长度</a:t>
            </a:r>
            <a:r>
              <a:rPr lang="en-US" altLang="zh-CN"/>
              <a:t>l</a:t>
            </a:r>
            <a:r>
              <a:rPr lang="zh-CN" altLang="en-US"/>
              <a:t>为奇数，则</a:t>
            </a:r>
            <a:r>
              <a:rPr lang="en-US" altLang="zh-CN"/>
              <a:t>l/2</a:t>
            </a:r>
            <a:r>
              <a:rPr lang="zh-CN" altLang="en-US"/>
              <a:t>处的数</a:t>
            </a:r>
            <a:r>
              <a:rPr lang="en-US" altLang="zh-CN"/>
              <a:t>x</a:t>
            </a:r>
            <a:r>
              <a:rPr lang="zh-CN" altLang="en-US"/>
              <a:t>将由于</a:t>
            </a:r>
            <a:r>
              <a:rPr lang="en-US" altLang="zh-CN"/>
              <a:t>x^x=0</a:t>
            </a:r>
            <a:r>
              <a:rPr lang="zh-CN" altLang="en-US"/>
              <a:t>而变为</a:t>
            </a:r>
            <a:r>
              <a:rPr lang="en-US" altLang="zh-CN"/>
              <a:t>0</a:t>
            </a:r>
            <a:r>
              <a:rPr lang="zh-CN" altLang="en-US"/>
              <a:t>，从而可能改变原来的数组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Mask Operations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2772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Bit pattern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0xFF(1111 1111)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Having 1s for the least significant eight bits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Indicates the lower-order byte of a word 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Mask Operation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X = 0x89ABCDEF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X &amp; 0xFF =0x000000EF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Bit Pattern ~0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Why not 0xFFFFFFFF?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Mask Operations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4820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Write C expressions that work for any word size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w ≥ 8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For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x = 0x87654321</a:t>
            </a:r>
            <a:r>
              <a:rPr lang="en-US" altLang="zh-CN" dirty="0">
                <a:ea typeface="宋体" panose="02010600030101010101" pitchFamily="2" charset="-122"/>
              </a:rPr>
              <a:t>, with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w = 32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least significant byte of x, with all other bits set to 0(</a:t>
            </a:r>
            <a:r>
              <a:rPr lang="zh-CN" altLang="en-US" dirty="0">
                <a:ea typeface="宋体" panose="02010600030101010101" pitchFamily="2" charset="-122"/>
              </a:rPr>
              <a:t>只保留最后一个字节的数字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[0x00000021]  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25315" y="4876800"/>
            <a:ext cx="1330960" cy="464185"/>
          </a:xfrm>
          <a:prstGeom prst="rect">
            <a:avLst/>
          </a:prstGeom>
          <a:noFill/>
          <a:ln w="19050">
            <a:noFill/>
          </a:ln>
        </p:spPr>
        <p:txBody>
          <a:bodyPr wrap="none" lIns="47965" tIns="47965" rIns="47965" bIns="4796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 defTabSz="95885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 &amp; 0xFF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Mask Operations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0678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but the least significant byte of complemented, with the least significant byte left unchanged(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最后一个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byte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的数不变，其余的取反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[0x789ABC21] 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least significant byte set to all 1s, and all other bytes of x left unchanged.(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最后一个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byte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每一位都变为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，其余位置上数字不变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[0x876543FF].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95383" y="3276600"/>
            <a:ext cx="1412875" cy="464185"/>
          </a:xfrm>
          <a:prstGeom prst="rect">
            <a:avLst/>
          </a:prstGeom>
          <a:noFill/>
          <a:ln w="19050">
            <a:noFill/>
          </a:ln>
        </p:spPr>
        <p:txBody>
          <a:bodyPr wrap="none" lIns="47965" tIns="47965" rIns="47965" bIns="4796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 defTabSz="95885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 ^ ~0xFF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64305" y="5333683"/>
            <a:ext cx="1144270" cy="464185"/>
          </a:xfrm>
          <a:prstGeom prst="rect">
            <a:avLst/>
          </a:prstGeom>
          <a:noFill/>
          <a:ln w="19050">
            <a:noFill/>
          </a:ln>
        </p:spPr>
        <p:txBody>
          <a:bodyPr wrap="none" lIns="47965" tIns="47965" rIns="47965" bIns="4796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 defTabSz="95885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 | 0xFF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Bis &amp; Bic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3820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result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 to x and modify it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z =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bis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x,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m)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(bit set) 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result z to 1 at each bit position where m is 1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z =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bic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x,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m)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(bit clear)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result z to 0 at each bit position where m is 1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Digital Equipment VAX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bis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anf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bic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implement 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Or(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x,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y)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Xor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x,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33913" y="4876800"/>
            <a:ext cx="1122362" cy="466725"/>
          </a:xfrm>
          <a:prstGeom prst="rect">
            <a:avLst/>
          </a:prstGeom>
          <a:noFill/>
          <a:ln w="19050">
            <a:noFill/>
          </a:ln>
        </p:spPr>
        <p:txBody>
          <a:bodyPr wrap="none" lIns="47965" tIns="47965" rIns="47965" bIns="4796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 defTabSz="95885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bis(x, y)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65663" y="5400675"/>
            <a:ext cx="2801937" cy="466725"/>
          </a:xfrm>
          <a:prstGeom prst="rect">
            <a:avLst/>
          </a:prstGeom>
          <a:noFill/>
          <a:ln w="19050">
            <a:noFill/>
          </a:ln>
        </p:spPr>
        <p:txBody>
          <a:bodyPr wrap="none" lIns="47965" tIns="47965" rIns="47965" bIns="4796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 defTabSz="95885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bis(bic(x, y), bic(y,x))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Logical Operations in C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0964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Logical Operators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&amp;&amp;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||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!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View 0 as “False”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Anything nonzero as “True”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solidFill>
                  <a:schemeClr val="tx2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Always return 0 or 1</a:t>
            </a:r>
            <a:endParaRPr lang="en-US" altLang="zh-CN" sz="2400" dirty="0">
              <a:solidFill>
                <a:schemeClr val="tx2">
                  <a:lumMod val="95000"/>
                  <a:lumOff val="5000"/>
                </a:schemeClr>
              </a:solidFill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Early termination (short cut)(</a:t>
            </a:r>
            <a:r>
              <a:rPr lang="zh-CN" altLang="en-US" sz="2400" dirty="0">
                <a:ea typeface="宋体" panose="02010600030101010101" pitchFamily="2" charset="-122"/>
              </a:rPr>
              <a:t>逻辑运算的短路效应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Outline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14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Bit-level operations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Suggested reading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2.1.6~2.1.9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Logical Operations in 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3012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Examples (char data type)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!0x41  --&gt;  0x00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!0x00  --&gt;  0x01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!!0x41 --&gt;  0x01</a:t>
            </a:r>
            <a:endParaRPr lang="en-US" altLang="zh-CN" baseline="-25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0x69 &amp;&amp; 0x55  --&gt;  0x01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0x69 || 0x55  --&gt;  0x01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Short Cut in Logical Operations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5344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 &amp;&amp; 5/a(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若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a=0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会由于短路效应而返回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0)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If a is zero, the evaluation of 5/a is stopped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avoid division by zero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 &amp;&amp;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*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</a:t>
            </a:r>
            <a:r>
              <a:rPr lang="en-US" altLang="zh-CN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若</a:t>
            </a:r>
            <a:r>
              <a:rPr lang="en-US" altLang="zh-CN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p=nullptr</a:t>
            </a:r>
            <a:r>
              <a:rPr lang="zh-CN" altLang="en-US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会由于短路效应而返回</a:t>
            </a:r>
            <a:r>
              <a:rPr lang="en-US" altLang="zh-CN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0)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Never cause the dereferencing of a null pointer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Using only bit-level and logical operations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 x == y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returns 1 when x and y are equal, and 0 otherwise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!(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x^y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用于判断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x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y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是否相等的位运算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但是上述情况最好不要出现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charRg st="250" end="2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char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Shift Operations in C(</a:t>
            </a:r>
            <a:r>
              <a:rPr lang="zh-CN" altLang="en-US" dirty="0">
                <a:ea typeface="宋体" panose="02010600030101010101" pitchFamily="2" charset="-122"/>
              </a:rPr>
              <a:t>移位运算符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7108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58674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Left Shift: 	x &lt;&lt; y</a:t>
            </a:r>
            <a:r>
              <a:rPr lang="zh-CN" altLang="en-US" dirty="0">
                <a:ea typeface="宋体" panose="02010600030101010101" pitchFamily="2" charset="-122"/>
              </a:rPr>
              <a:t>（</a:t>
            </a:r>
            <a:r>
              <a:rPr lang="en-US" altLang="zh-CN" dirty="0">
                <a:ea typeface="宋体" panose="02010600030101010101" pitchFamily="2" charset="-122"/>
              </a:rPr>
              <a:t>C</a:t>
            </a:r>
            <a:r>
              <a:rPr lang="zh-CN" altLang="en-US" dirty="0">
                <a:ea typeface="宋体" panose="02010600030101010101" pitchFamily="2" charset="-122"/>
              </a:rPr>
              <a:t>默认逻辑左移，即填</a:t>
            </a:r>
            <a:r>
              <a:rPr lang="en-US" altLang="zh-CN" dirty="0">
                <a:ea typeface="宋体" panose="02010600030101010101" pitchFamily="2" charset="-122"/>
              </a:rPr>
              <a:t>0</a:t>
            </a:r>
            <a:r>
              <a:rPr lang="zh-CN" altLang="en-US" dirty="0">
                <a:ea typeface="宋体" panose="02010600030101010101" pitchFamily="2" charset="-122"/>
              </a:rPr>
              <a:t>顶位）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Shift bit-vector x left y positions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Throw away extra bits on left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Fill with 0’s on right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grpSp>
        <p:nvGrpSpPr>
          <p:cNvPr id="47109" name="Group 4"/>
          <p:cNvGrpSpPr/>
          <p:nvPr/>
        </p:nvGrpSpPr>
        <p:grpSpPr>
          <a:xfrm>
            <a:off x="1295400" y="3505200"/>
            <a:ext cx="5562600" cy="2590800"/>
            <a:chOff x="3696" y="2016"/>
            <a:chExt cx="1728" cy="1296"/>
          </a:xfrm>
        </p:grpSpPr>
        <p:sp>
          <p:nvSpPr>
            <p:cNvPr id="47110" name="Rectangle 5"/>
            <p:cNvSpPr/>
            <p:nvPr/>
          </p:nvSpPr>
          <p:spPr>
            <a:xfrm>
              <a:off x="4560" y="2016"/>
              <a:ext cx="864" cy="28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dirty="0">
                  <a:latin typeface="Courier New" panose="02070309020205020404" pitchFamily="49" charset="0"/>
                  <a:ea typeface="宋体" panose="02010600030101010101" pitchFamily="2" charset="-122"/>
                </a:rPr>
                <a:t>01100010</a:t>
              </a:r>
              <a:endPara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7111" name="Rectangle 6"/>
            <p:cNvSpPr/>
            <p:nvPr/>
          </p:nvSpPr>
          <p:spPr>
            <a:xfrm>
              <a:off x="3696" y="2016"/>
              <a:ext cx="864" cy="28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dirty="0">
                  <a:latin typeface="Helvetica" pitchFamily="34" charset="0"/>
                  <a:ea typeface="宋体" panose="02010600030101010101" pitchFamily="2" charset="-122"/>
                </a:rPr>
                <a:t>Argument </a:t>
              </a:r>
              <a:r>
                <a:rPr lang="en-US" altLang="zh-CN" dirty="0">
                  <a:latin typeface="Courier New" panose="02070309020205020404" pitchFamily="49" charset="0"/>
                  <a:ea typeface="宋体" panose="02010600030101010101" pitchFamily="2" charset="-122"/>
                </a:rPr>
                <a:t>x</a:t>
              </a:r>
              <a:endParaRPr lang="en-US" altLang="zh-CN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12" name="Rectangle 7"/>
            <p:cNvSpPr/>
            <p:nvPr/>
          </p:nvSpPr>
          <p:spPr>
            <a:xfrm>
              <a:off x="4560" y="2304"/>
              <a:ext cx="864" cy="28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dirty="0">
                  <a:latin typeface="Courier New" panose="02070309020205020404" pitchFamily="49" charset="0"/>
                  <a:ea typeface="宋体" panose="02010600030101010101" pitchFamily="2" charset="-122"/>
                </a:rPr>
                <a:t>00010</a:t>
              </a:r>
              <a:r>
                <a:rPr lang="en-US" altLang="zh-CN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000</a:t>
              </a:r>
              <a:endPara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7113" name="Rectangle 8"/>
            <p:cNvSpPr/>
            <p:nvPr/>
          </p:nvSpPr>
          <p:spPr>
            <a:xfrm>
              <a:off x="3696" y="2304"/>
              <a:ext cx="864" cy="28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dirty="0">
                  <a:latin typeface="Courier New" panose="02070309020205020404" pitchFamily="49" charset="0"/>
                  <a:ea typeface="宋体" panose="02010600030101010101" pitchFamily="2" charset="-122"/>
                </a:rPr>
                <a:t>&lt;&lt; 3</a:t>
              </a:r>
              <a:endParaRPr lang="en-US" altLang="zh-CN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14" name="Rectangle 9"/>
            <p:cNvSpPr/>
            <p:nvPr/>
          </p:nvSpPr>
          <p:spPr>
            <a:xfrm>
              <a:off x="4560" y="2736"/>
              <a:ext cx="864" cy="28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dirty="0">
                  <a:latin typeface="Courier New" panose="02070309020205020404" pitchFamily="49" charset="0"/>
                  <a:ea typeface="宋体" panose="02010600030101010101" pitchFamily="2" charset="-122"/>
                </a:rPr>
                <a:t>10100010</a:t>
              </a:r>
              <a:endParaRPr lang="en-US" altLang="zh-CN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7115" name="Rectangle 10"/>
            <p:cNvSpPr/>
            <p:nvPr/>
          </p:nvSpPr>
          <p:spPr>
            <a:xfrm>
              <a:off x="3696" y="2736"/>
              <a:ext cx="864" cy="28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dirty="0">
                  <a:latin typeface="Helvetica" pitchFamily="34" charset="0"/>
                  <a:ea typeface="宋体" panose="02010600030101010101" pitchFamily="2" charset="-122"/>
                </a:rPr>
                <a:t>Argument </a:t>
              </a:r>
              <a:r>
                <a:rPr lang="en-US" altLang="zh-CN" dirty="0">
                  <a:latin typeface="Courier New" panose="02070309020205020404" pitchFamily="49" charset="0"/>
                  <a:ea typeface="宋体" panose="02010600030101010101" pitchFamily="2" charset="-122"/>
                </a:rPr>
                <a:t>x</a:t>
              </a:r>
              <a:endParaRPr lang="en-US" altLang="zh-CN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16" name="Rectangle 11"/>
            <p:cNvSpPr/>
            <p:nvPr/>
          </p:nvSpPr>
          <p:spPr>
            <a:xfrm>
              <a:off x="4560" y="3024"/>
              <a:ext cx="864" cy="28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dirty="0">
                  <a:latin typeface="Courier New" panose="02070309020205020404" pitchFamily="49" charset="0"/>
                  <a:ea typeface="宋体" panose="02010600030101010101" pitchFamily="2" charset="-122"/>
                </a:rPr>
                <a:t>00010</a:t>
              </a:r>
              <a:r>
                <a:rPr lang="en-US" altLang="zh-CN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000</a:t>
              </a:r>
              <a:endParaRPr lang="en-US" altLang="zh-CN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7117" name="Rectangle 12"/>
            <p:cNvSpPr/>
            <p:nvPr/>
          </p:nvSpPr>
          <p:spPr>
            <a:xfrm>
              <a:off x="3696" y="3024"/>
              <a:ext cx="864" cy="28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dirty="0">
                  <a:latin typeface="Courier New" panose="02070309020205020404" pitchFamily="49" charset="0"/>
                  <a:ea typeface="宋体" panose="02010600030101010101" pitchFamily="2" charset="-122"/>
                </a:rPr>
                <a:t>&lt;&lt; 3</a:t>
              </a:r>
              <a:endParaRPr lang="en-US" altLang="zh-CN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Shift Operations in 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9156" name="Rectangle 3"/>
          <p:cNvSpPr>
            <a:spLocks noGrp="1"/>
          </p:cNvSpPr>
          <p:nvPr>
            <p:ph idx="1"/>
          </p:nvPr>
        </p:nvSpPr>
        <p:spPr>
          <a:xfrm>
            <a:off x="152400" y="1600200"/>
            <a:ext cx="60198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Right Shift: 	x &gt;&gt; 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Shift bit-vector x right y positions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Throw away extra bits on right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Logical shift(</a:t>
            </a:r>
            <a:r>
              <a:rPr lang="zh-CN" altLang="en-US" dirty="0">
                <a:ea typeface="宋体" panose="02010600030101010101" pitchFamily="2" charset="-122"/>
              </a:rPr>
              <a:t>逻辑右移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Fill with 0’s on left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Arithmetic shift(</a:t>
            </a:r>
            <a:r>
              <a:rPr lang="zh-CN" altLang="en-US" dirty="0">
                <a:ea typeface="宋体" panose="02010600030101010101" pitchFamily="2" charset="-122"/>
              </a:rPr>
              <a:t>算术右移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Replicate most significant bit on right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Useful with two’s complement integer representation (especially for the negative number )(</a:t>
            </a:r>
            <a:r>
              <a:rPr lang="zh-CN" altLang="en-US" dirty="0">
                <a:ea typeface="宋体" panose="02010600030101010101" pitchFamily="2" charset="-122"/>
              </a:rPr>
              <a:t>最高位为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则全部填充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，否则全部填充</a:t>
            </a:r>
            <a:r>
              <a:rPr lang="en-US" altLang="zh-CN" dirty="0">
                <a:ea typeface="宋体" panose="02010600030101010101" pitchFamily="2" charset="-122"/>
              </a:rPr>
              <a:t>0)→</a:t>
            </a:r>
            <a:r>
              <a:rPr lang="zh-CN" altLang="en-US" dirty="0">
                <a:ea typeface="宋体" panose="02010600030101010101" pitchFamily="2" charset="-122"/>
              </a:rPr>
              <a:t>整数的补码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pSp>
        <p:nvGrpSpPr>
          <p:cNvPr id="49157" name="Group 4"/>
          <p:cNvGrpSpPr/>
          <p:nvPr/>
        </p:nvGrpSpPr>
        <p:grpSpPr>
          <a:xfrm>
            <a:off x="6172200" y="1600200"/>
            <a:ext cx="2743200" cy="1371600"/>
            <a:chOff x="3408" y="864"/>
            <a:chExt cx="1728" cy="864"/>
          </a:xfrm>
        </p:grpSpPr>
        <p:sp>
          <p:nvSpPr>
            <p:cNvPr id="49165" name="Rectangle 5"/>
            <p:cNvSpPr/>
            <p:nvPr/>
          </p:nvSpPr>
          <p:spPr>
            <a:xfrm>
              <a:off x="4272" y="864"/>
              <a:ext cx="864" cy="28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rPr>
                <a:t>01100010</a:t>
              </a:r>
              <a:endPara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9166" name="Rectangle 6"/>
            <p:cNvSpPr/>
            <p:nvPr/>
          </p:nvSpPr>
          <p:spPr>
            <a:xfrm>
              <a:off x="3408" y="864"/>
              <a:ext cx="864" cy="28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Argument </a:t>
              </a:r>
              <a:r>
                <a: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rPr>
                <a:t>x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67" name="Rectangle 7"/>
            <p:cNvSpPr/>
            <p:nvPr/>
          </p:nvSpPr>
          <p:spPr>
            <a:xfrm>
              <a:off x="4272" y="1152"/>
              <a:ext cx="864" cy="28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00</a:t>
              </a:r>
              <a:r>
                <a: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rPr>
                <a:t>011000</a:t>
              </a:r>
              <a:endPara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9168" name="Rectangle 8"/>
            <p:cNvSpPr/>
            <p:nvPr/>
          </p:nvSpPr>
          <p:spPr>
            <a:xfrm>
              <a:off x="3408" y="1152"/>
              <a:ext cx="864" cy="28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Log. </a:t>
              </a:r>
              <a:r>
                <a: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rPr>
                <a:t>&gt;&gt; 2</a:t>
              </a:r>
              <a:endPara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9169" name="Rectangle 9"/>
            <p:cNvSpPr/>
            <p:nvPr/>
          </p:nvSpPr>
          <p:spPr>
            <a:xfrm>
              <a:off x="4272" y="1440"/>
              <a:ext cx="864" cy="28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00</a:t>
              </a:r>
              <a:r>
                <a: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rPr>
                <a:t>011000</a:t>
              </a:r>
              <a:endPara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9170" name="Rectangle 10"/>
            <p:cNvSpPr/>
            <p:nvPr/>
          </p:nvSpPr>
          <p:spPr>
            <a:xfrm>
              <a:off x="3408" y="1440"/>
              <a:ext cx="864" cy="28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Arith. </a:t>
              </a:r>
              <a:r>
                <a: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rPr>
                <a:t>&gt;&gt; 2</a:t>
              </a:r>
              <a:endPara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9158" name="Group 11"/>
          <p:cNvGrpSpPr/>
          <p:nvPr/>
        </p:nvGrpSpPr>
        <p:grpSpPr>
          <a:xfrm>
            <a:off x="6172200" y="3581400"/>
            <a:ext cx="2743200" cy="1371600"/>
            <a:chOff x="3408" y="2256"/>
            <a:chExt cx="1728" cy="864"/>
          </a:xfrm>
        </p:grpSpPr>
        <p:sp>
          <p:nvSpPr>
            <p:cNvPr id="49159" name="Rectangle 12"/>
            <p:cNvSpPr/>
            <p:nvPr/>
          </p:nvSpPr>
          <p:spPr>
            <a:xfrm>
              <a:off x="4272" y="2256"/>
              <a:ext cx="864" cy="28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rPr>
                <a:t>10100010</a:t>
              </a:r>
              <a:endPara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9160" name="Rectangle 13"/>
            <p:cNvSpPr/>
            <p:nvPr/>
          </p:nvSpPr>
          <p:spPr>
            <a:xfrm>
              <a:off x="3408" y="2256"/>
              <a:ext cx="864" cy="28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Argument </a:t>
              </a:r>
              <a:r>
                <a: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rPr>
                <a:t>x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61" name="Rectangle 14"/>
            <p:cNvSpPr/>
            <p:nvPr/>
          </p:nvSpPr>
          <p:spPr>
            <a:xfrm>
              <a:off x="4272" y="2544"/>
              <a:ext cx="864" cy="28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00</a:t>
              </a:r>
              <a:r>
                <a: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rPr>
                <a:t>101000</a:t>
              </a:r>
              <a:endPara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9162" name="Rectangle 15"/>
            <p:cNvSpPr/>
            <p:nvPr/>
          </p:nvSpPr>
          <p:spPr>
            <a:xfrm>
              <a:off x="3408" y="2544"/>
              <a:ext cx="864" cy="28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Log. </a:t>
              </a:r>
              <a:r>
                <a: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rPr>
                <a:t>&gt;&gt; 2</a:t>
              </a:r>
              <a:endPara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9163" name="Rectangle 16"/>
            <p:cNvSpPr/>
            <p:nvPr/>
          </p:nvSpPr>
          <p:spPr>
            <a:xfrm>
              <a:off x="4272" y="2832"/>
              <a:ext cx="864" cy="28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11</a:t>
              </a:r>
              <a:r>
                <a: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rPr>
                <a:t>101000</a:t>
              </a:r>
              <a:endPara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9164" name="Rectangle 17"/>
            <p:cNvSpPr/>
            <p:nvPr/>
          </p:nvSpPr>
          <p:spPr>
            <a:xfrm>
              <a:off x="3408" y="2832"/>
              <a:ext cx="864" cy="28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Arith. </a:t>
              </a:r>
              <a:r>
                <a: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rPr>
                <a:t>&gt;&gt; 2</a:t>
              </a:r>
              <a:endPara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99795" y="5892165"/>
            <a:ext cx="58820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r>
              <a:rPr lang="zh-CN" altLang="en-US"/>
              <a:t>默认算数右移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Shift Operations in 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534400" cy="4800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What happens ?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lval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0xFEDCBA98 &lt;&lt; 32;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aval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0xFEDCBA98 &gt;&gt; 36;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unsigned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uval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0xFEDCBA98u &gt;&gt; 40;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It may be (gcc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中移位位数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&gt;=32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时会模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32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取余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lval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	0xFEDCBA98     (0)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aval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	0xFFEDCBA9     (4)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uval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	0x00FEDCBA     (8)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Be careful about(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注意运算优先级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1&lt;&lt;2 + 3&lt;&lt;4  means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1&lt;&lt;(2 + 3)&lt;&lt;4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bitCount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3252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Returns number of 1's a in word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Examples: bitCount(5) = 2, bitCount(7) = 3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Legal ops: ! ~ &amp; ^ | + &lt;&lt; &gt;&gt;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Max ops: 40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chemeClr val="tx2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chemeClr val="tx2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若无此限制：</a:t>
            </a:r>
            <a:endParaRPr lang="zh-CN" altLang="en-US" b="1" dirty="0">
              <a:solidFill>
                <a:schemeClr val="tx2">
                  <a:lumMod val="95000"/>
                  <a:lumOff val="5000"/>
                </a:schemeClr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90600" y="4267200"/>
            <a:ext cx="4597400" cy="21907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Sum 8 groups of 4 bits each(32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位数分为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8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组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5300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419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int bitCount(int x) {(int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4byte)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int m1 = 0x11 | (0x11 &lt;&lt; 8);(0001 0001 0001 0001)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int mask = m1 | (m1 &lt;&lt; 16);(0001 0001 0001 0001 						0001 0001 0001 0001)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int s = x &amp; mask;(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看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0 4 8 12 16 20 24 28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位置上有无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 += x&gt;&gt;1 &amp; mask;(...1 5 9 13 17 21 25 29...)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 += x&gt;&gt;2 &amp; mask;(...2 6 10 14 18 22 26 30...)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 += x&gt;&gt;3 &amp; mask;(...3 7 11 15 19 23 27 31...)(*)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运行至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(*)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式时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位的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若分为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组，则每组最多为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0100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（十进制的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0772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Combine the sums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7348" name="Rectangle 3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47244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 /* Now combine high and low order sums */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 = s + (s &gt;&gt; 16);(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将上述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组从中间分为两个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组并令左右两半相加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最大为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1000)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/* Low order 16 bits now consists of 4 sums.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Split into two groups and sum */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mask = 0xF | (0xF &lt;&lt; 8);(0000 1111 0000 1111)(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位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 = (s &amp; mask) + ((s &gt;&gt; 4) &amp; mask);(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组中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2 4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组与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1 3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组分别相加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return (s + (s&gt;&gt;8)) &amp; 0x3F;(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组中的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2 4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组再相加得到结果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)}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395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600" dirty="0">
                <a:latin typeface="+mj-lt"/>
                <a:ea typeface="宋体" panose="02010600030101010101" pitchFamily="2" charset="-122"/>
                <a:cs typeface="+mj-cs"/>
              </a:rPr>
              <a:t>Information Storage</a:t>
            </a:r>
            <a:endParaRPr lang="en-US" altLang="zh-CN" sz="36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Outline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144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Pointers and word size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Byte ordering 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Suggested reading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first paragraph of 2.1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2.1.2, 2.1.3, 2.1.4, 2.1.5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1.7.3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Boolean Algebra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6705600" cy="4572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Developed by George Boole(1815-1864)</a:t>
            </a: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Algebraic representation of logic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Encode “True” as 1 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Encode “False” as 0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Claude Shannon(1916–2001)founded the information theory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made the connection between Boolean algebra and digital logic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Plays a central role in the design and analysis of digital systems</a:t>
            </a: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197" name="图片 4" descr="images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1800" y="533400"/>
            <a:ext cx="1952625" cy="2333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8" name="图片 5" descr="images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3581400"/>
            <a:ext cx="2009775" cy="2276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Outline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Pointers and word size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Byte ordering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39" name="Rectangle 2"/>
          <p:cNvSpPr>
            <a:spLocks noGrp="1"/>
          </p:cNvSpPr>
          <p:nvPr>
            <p:ph type="title"/>
          </p:nvPr>
        </p:nvSpPr>
        <p:spPr>
          <a:xfrm>
            <a:off x="152400" y="457200"/>
            <a:ext cx="88392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Computer Hardware - </a:t>
            </a:r>
            <a:r>
              <a:rPr lang="en-GB" altLang="zh-CN" dirty="0">
                <a:ea typeface="宋体" panose="02010600030101010101" pitchFamily="2" charset="-122"/>
              </a:rPr>
              <a:t>Von Neumann Architecture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5540" name="Rectangle 3"/>
          <p:cNvSpPr/>
          <p:nvPr/>
        </p:nvSpPr>
        <p:spPr>
          <a:xfrm>
            <a:off x="6248400" y="2286000"/>
            <a:ext cx="1752600" cy="1752600"/>
          </a:xfrm>
          <a:prstGeom prst="rect">
            <a:avLst/>
          </a:prstGeom>
          <a:solidFill>
            <a:srgbClr val="EAEAEA"/>
          </a:solidFill>
          <a:ln w="2556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  <a:effectLst>
            <a:outerShdw dist="107933" dir="2699999" algn="ctr" rotWithShape="0">
              <a:srgbClr val="808080"/>
            </a:outerShdw>
          </a:effectLst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457200">
              <a:spcBef>
                <a:spcPct val="0"/>
              </a:spcBef>
              <a:buClr>
                <a:srgbClr val="000000"/>
              </a:buClr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Control</a:t>
            </a:r>
            <a:endParaRPr lang="en-GB" altLang="zh-CN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algn="ctr" defTabSz="457200">
              <a:spcBef>
                <a:spcPct val="0"/>
              </a:spcBef>
              <a:buClr>
                <a:srgbClr val="000000"/>
              </a:buClr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Unit</a:t>
            </a:r>
            <a:endParaRPr lang="en-GB" altLang="zh-CN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algn="ctr" defTabSz="457200">
              <a:spcBef>
                <a:spcPct val="0"/>
              </a:spcBef>
              <a:buClr>
                <a:srgbClr val="000000"/>
              </a:buClr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altLang="zh-CN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algn="ctr" defTabSz="457200">
              <a:spcBef>
                <a:spcPct val="0"/>
              </a:spcBef>
              <a:buClr>
                <a:srgbClr val="000000"/>
              </a:buClr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altLang="zh-CN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541" name="Rectangle 4"/>
          <p:cNvSpPr/>
          <p:nvPr/>
        </p:nvSpPr>
        <p:spPr>
          <a:xfrm>
            <a:off x="3657600" y="4800600"/>
            <a:ext cx="1752600" cy="1752600"/>
          </a:xfrm>
          <a:prstGeom prst="rect">
            <a:avLst/>
          </a:prstGeom>
          <a:solidFill>
            <a:srgbClr val="EAEAEA"/>
          </a:solidFill>
          <a:ln w="2556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  <a:effectLst>
            <a:outerShdw dist="107933" dir="2699999" algn="ctr" rotWithShape="0">
              <a:srgbClr val="808080"/>
            </a:outerShdw>
          </a:effectLst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457200">
              <a:spcBef>
                <a:spcPct val="0"/>
              </a:spcBef>
              <a:buClr>
                <a:srgbClr val="000000"/>
              </a:buClr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Input/Output</a:t>
            </a:r>
            <a:endParaRPr lang="en-GB" altLang="zh-CN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algn="ctr" defTabSz="457200">
              <a:spcBef>
                <a:spcPct val="0"/>
              </a:spcBef>
              <a:buClr>
                <a:srgbClr val="000000"/>
              </a:buClr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Unit</a:t>
            </a:r>
            <a:endParaRPr lang="en-GB" altLang="zh-CN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algn="ctr" defTabSz="457200">
              <a:spcBef>
                <a:spcPct val="0"/>
              </a:spcBef>
              <a:buClr>
                <a:srgbClr val="000000"/>
              </a:buClr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altLang="zh-CN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algn="ctr" defTabSz="457200">
              <a:spcBef>
                <a:spcPct val="0"/>
              </a:spcBef>
              <a:buClr>
                <a:srgbClr val="000000"/>
              </a:buClr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E.g. Storage</a:t>
            </a:r>
            <a:endParaRPr lang="en-GB" altLang="zh-CN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65542" name="Group 5"/>
          <p:cNvGrpSpPr/>
          <p:nvPr/>
        </p:nvGrpSpPr>
        <p:grpSpPr>
          <a:xfrm>
            <a:off x="2362200" y="1584325"/>
            <a:ext cx="4267200" cy="779463"/>
            <a:chOff x="1488" y="806"/>
            <a:chExt cx="2688" cy="491"/>
          </a:xfrm>
        </p:grpSpPr>
        <p:sp>
          <p:nvSpPr>
            <p:cNvPr id="65559" name="Line 6"/>
            <p:cNvSpPr/>
            <p:nvPr/>
          </p:nvSpPr>
          <p:spPr>
            <a:xfrm flipV="1">
              <a:off x="1488" y="1005"/>
              <a:ext cx="1" cy="294"/>
            </a:xfrm>
            <a:prstGeom prst="line">
              <a:avLst/>
            </a:prstGeom>
            <a:ln w="3816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5560" name="Line 7"/>
            <p:cNvSpPr/>
            <p:nvPr/>
          </p:nvSpPr>
          <p:spPr>
            <a:xfrm>
              <a:off x="1488" y="1008"/>
              <a:ext cx="2688" cy="1"/>
            </a:xfrm>
            <a:prstGeom prst="line">
              <a:avLst/>
            </a:prstGeom>
            <a:ln w="3816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5561" name="Line 8"/>
            <p:cNvSpPr/>
            <p:nvPr/>
          </p:nvSpPr>
          <p:spPr>
            <a:xfrm>
              <a:off x="4176" y="1008"/>
              <a:ext cx="1" cy="288"/>
            </a:xfrm>
            <a:prstGeom prst="line">
              <a:avLst/>
            </a:prstGeom>
            <a:ln w="38160" cap="flat" cmpd="sng">
              <a:solidFill>
                <a:srgbClr val="FF99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65562" name="Text Box 9"/>
            <p:cNvSpPr txBox="1"/>
            <p:nvPr/>
          </p:nvSpPr>
          <p:spPr>
            <a:xfrm>
              <a:off x="1488" y="806"/>
              <a:ext cx="268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457200">
                <a:spcBef>
                  <a:spcPct val="0"/>
                </a:spcBef>
                <a:buClr>
                  <a:srgbClr val="FF6633"/>
                </a:buClr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altLang="zh-CN" sz="2000" b="1" dirty="0">
                  <a:solidFill>
                    <a:srgbClr val="FF663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Instructions / Program</a:t>
              </a:r>
              <a:endParaRPr lang="en-GB" altLang="zh-CN" sz="2000" b="1" dirty="0">
                <a:solidFill>
                  <a:srgbClr val="FF663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84042" name="Rectangle 10"/>
          <p:cNvSpPr/>
          <p:nvPr/>
        </p:nvSpPr>
        <p:spPr>
          <a:xfrm>
            <a:off x="1066800" y="2286000"/>
            <a:ext cx="1752600" cy="1752600"/>
          </a:xfrm>
          <a:prstGeom prst="rect">
            <a:avLst/>
          </a:prstGeom>
          <a:solidFill>
            <a:srgbClr val="EAEAEA"/>
          </a:solidFill>
          <a:ln w="2556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  <a:effectLst>
            <a:outerShdw dist="107933" dir="2699999" algn="ctr" rotWithShape="0">
              <a:srgbClr val="808080"/>
            </a:outerShdw>
          </a:effectLst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457200">
              <a:spcBef>
                <a:spcPct val="0"/>
              </a:spcBef>
              <a:buClr>
                <a:srgbClr val="000000"/>
              </a:buClr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Main</a:t>
            </a:r>
            <a:endParaRPr lang="en-GB" altLang="zh-CN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algn="ctr" defTabSz="457200">
              <a:spcBef>
                <a:spcPct val="0"/>
              </a:spcBef>
              <a:buClr>
                <a:srgbClr val="000000"/>
              </a:buClr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Memory</a:t>
            </a:r>
            <a:endParaRPr lang="en-GB" altLang="zh-CN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algn="ctr" defTabSz="457200">
              <a:spcBef>
                <a:spcPct val="0"/>
              </a:spcBef>
              <a:buClr>
                <a:srgbClr val="000000"/>
              </a:buClr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altLang="zh-CN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algn="ctr" defTabSz="457200">
              <a:spcBef>
                <a:spcPct val="0"/>
              </a:spcBef>
              <a:buClr>
                <a:srgbClr val="000000"/>
              </a:buClr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altLang="zh-CN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65544" name="Group 11"/>
          <p:cNvGrpSpPr/>
          <p:nvPr/>
        </p:nvGrpSpPr>
        <p:grpSpPr>
          <a:xfrm>
            <a:off x="2359025" y="3962400"/>
            <a:ext cx="4195763" cy="671513"/>
            <a:chOff x="1486" y="2304"/>
            <a:chExt cx="2643" cy="423"/>
          </a:xfrm>
        </p:grpSpPr>
        <p:sp>
          <p:nvSpPr>
            <p:cNvPr id="65555" name="Line 12"/>
            <p:cNvSpPr/>
            <p:nvPr/>
          </p:nvSpPr>
          <p:spPr>
            <a:xfrm>
              <a:off x="4128" y="2400"/>
              <a:ext cx="1" cy="144"/>
            </a:xfrm>
            <a:prstGeom prst="line">
              <a:avLst/>
            </a:prstGeom>
            <a:ln w="38160" cap="flat" cmpd="sng">
              <a:solidFill>
                <a:srgbClr val="339966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5556" name="Line 13"/>
            <p:cNvSpPr/>
            <p:nvPr/>
          </p:nvSpPr>
          <p:spPr>
            <a:xfrm flipH="1">
              <a:off x="1485" y="2544"/>
              <a:ext cx="2646" cy="1"/>
            </a:xfrm>
            <a:prstGeom prst="line">
              <a:avLst/>
            </a:prstGeom>
            <a:ln w="38160" cap="flat" cmpd="sng">
              <a:solidFill>
                <a:srgbClr val="339966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5557" name="Line 14"/>
            <p:cNvSpPr/>
            <p:nvPr/>
          </p:nvSpPr>
          <p:spPr>
            <a:xfrm>
              <a:off x="1488" y="2304"/>
              <a:ext cx="1" cy="240"/>
            </a:xfrm>
            <a:prstGeom prst="line">
              <a:avLst/>
            </a:prstGeom>
            <a:ln w="38160" cap="flat" cmpd="sng">
              <a:solidFill>
                <a:srgbClr val="339966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65558" name="Text Box 15"/>
            <p:cNvSpPr txBox="1"/>
            <p:nvPr/>
          </p:nvSpPr>
          <p:spPr>
            <a:xfrm>
              <a:off x="1488" y="2496"/>
              <a:ext cx="2640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457200">
                <a:spcBef>
                  <a:spcPct val="0"/>
                </a:spcBef>
                <a:buClr>
                  <a:srgbClr val="008000"/>
                </a:buClr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altLang="zh-CN" sz="1800" b="1" dirty="0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          Addresses    </a:t>
              </a:r>
              <a:endParaRPr lang="en-GB" altLang="zh-CN" sz="1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5545" name="Group 16"/>
          <p:cNvGrpSpPr/>
          <p:nvPr/>
        </p:nvGrpSpPr>
        <p:grpSpPr>
          <a:xfrm>
            <a:off x="3657600" y="2286000"/>
            <a:ext cx="1752600" cy="1752600"/>
            <a:chOff x="2304" y="1440"/>
            <a:chExt cx="1104" cy="1104"/>
          </a:xfrm>
        </p:grpSpPr>
        <p:sp>
          <p:nvSpPr>
            <p:cNvPr id="65553" name="Rectangle 17"/>
            <p:cNvSpPr/>
            <p:nvPr/>
          </p:nvSpPr>
          <p:spPr>
            <a:xfrm>
              <a:off x="2304" y="1440"/>
              <a:ext cx="1104" cy="1104"/>
            </a:xfrm>
            <a:prstGeom prst="rect">
              <a:avLst/>
            </a:prstGeom>
            <a:solidFill>
              <a:srgbClr val="EAEAEA"/>
            </a:solidFill>
            <a:ln w="2556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933" dir="2699999" algn="ctr" rotWithShape="0">
                <a:srgbClr val="808080"/>
              </a:outerShdw>
            </a:effectLst>
          </p:spPr>
          <p:txBody>
            <a:bodyPr wrap="none" lIns="90000" tIns="46800" rIns="90000" bIns="4680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457200">
                <a:spcBef>
                  <a:spcPct val="0"/>
                </a:spcBef>
                <a:buClr>
                  <a:srgbClr val="000000"/>
                </a:buClr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Arithmetic</a:t>
              </a:r>
              <a:endParaRPr lang="en-GB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lvl="0" indent="0" algn="ctr" defTabSz="457200">
                <a:spcBef>
                  <a:spcPct val="0"/>
                </a:spcBef>
                <a:buClr>
                  <a:srgbClr val="000000"/>
                </a:buClr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Unit</a:t>
              </a:r>
              <a:endParaRPr lang="en-GB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lvl="0" indent="0" algn="ctr" defTabSz="457200">
                <a:spcBef>
                  <a:spcPct val="0"/>
                </a:spcBef>
                <a:buClr>
                  <a:srgbClr val="000000"/>
                </a:buClr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GB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lvl="0" indent="0" algn="ctr" defTabSz="457200">
                <a:spcBef>
                  <a:spcPct val="0"/>
                </a:spcBef>
                <a:buClr>
                  <a:srgbClr val="000000"/>
                </a:buClr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GB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554" name="Rectangle 18"/>
            <p:cNvSpPr/>
            <p:nvPr/>
          </p:nvSpPr>
          <p:spPr>
            <a:xfrm>
              <a:off x="2736" y="2160"/>
              <a:ext cx="384" cy="144"/>
            </a:xfrm>
            <a:prstGeom prst="rect">
              <a:avLst/>
            </a:prstGeom>
            <a:solidFill>
              <a:srgbClr val="FFFFFF"/>
            </a:solidFill>
            <a:ln w="126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457200">
                <a:spcBef>
                  <a:spcPct val="0"/>
                </a:spcBef>
                <a:buClr>
                  <a:srgbClr val="000000"/>
                </a:buClr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altLang="zh-CN" sz="18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AC</a:t>
              </a:r>
              <a:endParaRPr lang="en-GB" altLang="zh-CN" sz="18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5546" name="Rectangle 19"/>
          <p:cNvSpPr/>
          <p:nvPr/>
        </p:nvSpPr>
        <p:spPr>
          <a:xfrm>
            <a:off x="6400800" y="3505200"/>
            <a:ext cx="609600" cy="228600"/>
          </a:xfrm>
          <a:prstGeom prst="rect">
            <a:avLst/>
          </a:prstGeom>
          <a:solidFill>
            <a:srgbClr val="FFFFFF"/>
          </a:solidFill>
          <a:ln w="126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457200">
              <a:spcBef>
                <a:spcPct val="0"/>
              </a:spcBef>
              <a:buClr>
                <a:srgbClr val="000000"/>
              </a:buClr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8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IR</a:t>
            </a:r>
            <a:endParaRPr lang="en-GB" altLang="zh-CN" sz="18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547" name="Rectangle 20"/>
          <p:cNvSpPr/>
          <p:nvPr/>
        </p:nvSpPr>
        <p:spPr>
          <a:xfrm>
            <a:off x="6400800" y="3733800"/>
            <a:ext cx="609600" cy="228600"/>
          </a:xfrm>
          <a:prstGeom prst="rect">
            <a:avLst/>
          </a:prstGeom>
          <a:solidFill>
            <a:srgbClr val="FFFFFF"/>
          </a:solidFill>
          <a:ln w="126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457200">
              <a:spcBef>
                <a:spcPct val="0"/>
              </a:spcBef>
              <a:buClr>
                <a:srgbClr val="000000"/>
              </a:buClr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8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SR</a:t>
            </a:r>
            <a:endParaRPr lang="en-GB" altLang="zh-CN" sz="18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548" name="Rectangle 21"/>
          <p:cNvSpPr/>
          <p:nvPr/>
        </p:nvSpPr>
        <p:spPr>
          <a:xfrm>
            <a:off x="6400800" y="3276600"/>
            <a:ext cx="609600" cy="228600"/>
          </a:xfrm>
          <a:prstGeom prst="rect">
            <a:avLst/>
          </a:prstGeom>
          <a:solidFill>
            <a:srgbClr val="FFFFFF"/>
          </a:solidFill>
          <a:ln w="126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457200">
              <a:spcBef>
                <a:spcPct val="0"/>
              </a:spcBef>
              <a:buClr>
                <a:srgbClr val="000000"/>
              </a:buClr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8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PC</a:t>
            </a:r>
            <a:endParaRPr lang="en-GB" altLang="zh-CN" sz="18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549" name="Line 22"/>
          <p:cNvSpPr/>
          <p:nvPr/>
        </p:nvSpPr>
        <p:spPr>
          <a:xfrm>
            <a:off x="4724400" y="3657600"/>
            <a:ext cx="1588" cy="1219200"/>
          </a:xfrm>
          <a:prstGeom prst="line">
            <a:avLst/>
          </a:prstGeom>
          <a:ln w="38160" cap="flat" cmpd="sng">
            <a:solidFill>
              <a:srgbClr val="FF0000"/>
            </a:solidFill>
            <a:prstDash val="solid"/>
            <a:miter/>
            <a:headEnd type="triangle" w="med" len="med"/>
            <a:tailEnd type="triangle" w="med" len="med"/>
          </a:ln>
        </p:spPr>
      </p:sp>
      <p:sp>
        <p:nvSpPr>
          <p:cNvPr id="65550" name="Line 23"/>
          <p:cNvSpPr/>
          <p:nvPr/>
        </p:nvSpPr>
        <p:spPr>
          <a:xfrm>
            <a:off x="5105400" y="5334000"/>
            <a:ext cx="1588" cy="762000"/>
          </a:xfrm>
          <a:prstGeom prst="line">
            <a:avLst/>
          </a:prstGeom>
          <a:ln w="38160" cap="flat" cmpd="sng">
            <a:solidFill>
              <a:srgbClr val="000000"/>
            </a:solidFill>
            <a:prstDash val="solid"/>
            <a:miter/>
            <a:headEnd type="triangle" w="med" len="med"/>
            <a:tailEnd type="triangle" w="med" len="med"/>
          </a:ln>
        </p:spPr>
      </p:sp>
      <p:sp>
        <p:nvSpPr>
          <p:cNvPr id="65551" name="Line 24"/>
          <p:cNvSpPr/>
          <p:nvPr/>
        </p:nvSpPr>
        <p:spPr>
          <a:xfrm>
            <a:off x="3962400" y="5334000"/>
            <a:ext cx="1588" cy="762000"/>
          </a:xfrm>
          <a:prstGeom prst="line">
            <a:avLst/>
          </a:prstGeom>
          <a:ln w="38160" cap="flat" cmpd="sng">
            <a:solidFill>
              <a:srgbClr val="000000"/>
            </a:solidFill>
            <a:prstDash val="solid"/>
            <a:miter/>
            <a:headEnd type="triangle" w="med" len="med"/>
            <a:tailEnd type="triangle" w="med" len="med"/>
          </a:ln>
        </p:spPr>
      </p:sp>
      <p:sp>
        <p:nvSpPr>
          <p:cNvPr id="65552" name="Line 25"/>
          <p:cNvSpPr/>
          <p:nvPr/>
        </p:nvSpPr>
        <p:spPr>
          <a:xfrm flipH="1">
            <a:off x="2738438" y="3581400"/>
            <a:ext cx="1609725" cy="1588"/>
          </a:xfrm>
          <a:prstGeom prst="line">
            <a:avLst/>
          </a:prstGeom>
          <a:ln w="38160" cap="flat" cmpd="sng">
            <a:solidFill>
              <a:srgbClr val="FF0000"/>
            </a:solidFill>
            <a:prstDash val="solid"/>
            <a:miter/>
            <a:headEnd type="triangl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3" presetClass="emph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0" accel="50000" autoRev="1" tmFilter="0, 0; .33333, 1; 1, 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2500" accel="50000" autoRev="1" tmFilter="0, 0; .33333, 1; 1, 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0" fill="hold"/>
                                        <p:tgtEl>
                                          <p:spTgt spid="6840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0" fill="hold"/>
                                        <p:tgtEl>
                                          <p:spTgt spid="6840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0" dur="2500" accel="50000" autoRev="1" tmFilter="0, 0; .33333, 1; 1, 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2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4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Storage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7588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The system component that remembers data values for use in computation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 wide-ranging technology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RAM chip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Flash memory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Magnetic disk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CD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Abstract model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READ and WRITE</a:t>
            </a:r>
            <a:r>
              <a:rPr lang="en-US" altLang="zh-CN" dirty="0">
                <a:ea typeface="宋体" panose="02010600030101010101" pitchFamily="2" charset="-122"/>
              </a:rPr>
              <a:t> operations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READ/WRITE operations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9636" name="Rectangle 3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45720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Two important concepts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Name and value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WRITE(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name, value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      value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← READ(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name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WRITE</a:t>
            </a:r>
            <a:r>
              <a:rPr lang="en-US" altLang="zh-CN" dirty="0">
                <a:ea typeface="宋体" panose="02010600030101010101" pitchFamily="2" charset="-122"/>
              </a:rPr>
              <a:t> operation specifies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value to be remembered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name by which one can recall that value in the future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READ operation specifies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name of some previous remembered value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memory device returns that value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Memory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2" name="组合 4"/>
          <p:cNvGrpSpPr/>
          <p:nvPr/>
        </p:nvGrpSpPr>
        <p:grpSpPr>
          <a:xfrm>
            <a:off x="3657600" y="1447800"/>
            <a:ext cx="1600200" cy="5029200"/>
            <a:chOff x="3657600" y="1447800"/>
            <a:chExt cx="1600200" cy="5029200"/>
          </a:xfrm>
        </p:grpSpPr>
        <p:sp>
          <p:nvSpPr>
            <p:cNvPr id="71686" name="Rectangle 3"/>
            <p:cNvSpPr/>
            <p:nvPr/>
          </p:nvSpPr>
          <p:spPr>
            <a:xfrm>
              <a:off x="3765550" y="1843088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1687" name="Rectangle 4"/>
            <p:cNvSpPr/>
            <p:nvPr/>
          </p:nvSpPr>
          <p:spPr>
            <a:xfrm>
              <a:off x="3765550" y="2147888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1688" name="Rectangle 5"/>
            <p:cNvSpPr/>
            <p:nvPr/>
          </p:nvSpPr>
          <p:spPr>
            <a:xfrm>
              <a:off x="3765550" y="2452688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1689" name="Rectangle 6"/>
            <p:cNvSpPr/>
            <p:nvPr/>
          </p:nvSpPr>
          <p:spPr>
            <a:xfrm>
              <a:off x="3765550" y="2757488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1690" name="Rectangle 7"/>
            <p:cNvSpPr/>
            <p:nvPr/>
          </p:nvSpPr>
          <p:spPr>
            <a:xfrm>
              <a:off x="3765550" y="3062288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1691" name="Rectangle 8"/>
            <p:cNvSpPr/>
            <p:nvPr/>
          </p:nvSpPr>
          <p:spPr>
            <a:xfrm>
              <a:off x="3765550" y="3367088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1692" name="Rectangle 9"/>
            <p:cNvSpPr/>
            <p:nvPr/>
          </p:nvSpPr>
          <p:spPr>
            <a:xfrm>
              <a:off x="3765550" y="3671888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1693" name="Rectangle 10"/>
            <p:cNvSpPr/>
            <p:nvPr/>
          </p:nvSpPr>
          <p:spPr>
            <a:xfrm>
              <a:off x="3765550" y="3976688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1694" name="Rectangle 11"/>
            <p:cNvSpPr/>
            <p:nvPr/>
          </p:nvSpPr>
          <p:spPr>
            <a:xfrm>
              <a:off x="3765550" y="4281488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1695" name="Rectangle 12"/>
            <p:cNvSpPr/>
            <p:nvPr/>
          </p:nvSpPr>
          <p:spPr>
            <a:xfrm>
              <a:off x="3765550" y="4586288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1696" name="Rectangle 13"/>
            <p:cNvSpPr/>
            <p:nvPr/>
          </p:nvSpPr>
          <p:spPr>
            <a:xfrm>
              <a:off x="3765550" y="4891088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1697" name="Rectangle 14"/>
            <p:cNvSpPr/>
            <p:nvPr/>
          </p:nvSpPr>
          <p:spPr>
            <a:xfrm>
              <a:off x="3765550" y="5195888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1698" name="Rectangle 15"/>
            <p:cNvSpPr/>
            <p:nvPr/>
          </p:nvSpPr>
          <p:spPr>
            <a:xfrm>
              <a:off x="4527550" y="1843088"/>
              <a:ext cx="730250" cy="3667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rPr>
                <a:t>0000</a:t>
              </a:r>
              <a:endPara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1699" name="Rectangle 16"/>
            <p:cNvSpPr/>
            <p:nvPr/>
          </p:nvSpPr>
          <p:spPr>
            <a:xfrm>
              <a:off x="4527550" y="2147888"/>
              <a:ext cx="730250" cy="3667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rPr>
                <a:t>0001</a:t>
              </a:r>
              <a:endPara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1700" name="Rectangle 17"/>
            <p:cNvSpPr/>
            <p:nvPr/>
          </p:nvSpPr>
          <p:spPr>
            <a:xfrm>
              <a:off x="4527550" y="2452688"/>
              <a:ext cx="730250" cy="3667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rPr>
                <a:t>0002</a:t>
              </a:r>
              <a:endPara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1701" name="Rectangle 18"/>
            <p:cNvSpPr/>
            <p:nvPr/>
          </p:nvSpPr>
          <p:spPr>
            <a:xfrm>
              <a:off x="4527550" y="2757488"/>
              <a:ext cx="730250" cy="3667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rPr>
                <a:t>0003</a:t>
              </a:r>
              <a:endPara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1702" name="Rectangle 19"/>
            <p:cNvSpPr/>
            <p:nvPr/>
          </p:nvSpPr>
          <p:spPr>
            <a:xfrm>
              <a:off x="4527550" y="3062288"/>
              <a:ext cx="730250" cy="3667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rPr>
                <a:t>0004</a:t>
              </a:r>
              <a:endPara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1703" name="Rectangle 20"/>
            <p:cNvSpPr/>
            <p:nvPr/>
          </p:nvSpPr>
          <p:spPr>
            <a:xfrm>
              <a:off x="4527550" y="3367088"/>
              <a:ext cx="730250" cy="3667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rPr>
                <a:t>0005</a:t>
              </a:r>
              <a:endPara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1704" name="Rectangle 21"/>
            <p:cNvSpPr/>
            <p:nvPr/>
          </p:nvSpPr>
          <p:spPr>
            <a:xfrm>
              <a:off x="4527550" y="3671888"/>
              <a:ext cx="730250" cy="3667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rPr>
                <a:t>0006</a:t>
              </a:r>
              <a:endPara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1705" name="Rectangle 22"/>
            <p:cNvSpPr/>
            <p:nvPr/>
          </p:nvSpPr>
          <p:spPr>
            <a:xfrm>
              <a:off x="4527550" y="3976688"/>
              <a:ext cx="730250" cy="3667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rPr>
                <a:t>0007</a:t>
              </a:r>
              <a:endPara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1706" name="Rectangle 23"/>
            <p:cNvSpPr/>
            <p:nvPr/>
          </p:nvSpPr>
          <p:spPr>
            <a:xfrm>
              <a:off x="4527550" y="4281488"/>
              <a:ext cx="730250" cy="3667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rPr>
                <a:t>0008</a:t>
              </a:r>
              <a:endPara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1707" name="Rectangle 24"/>
            <p:cNvSpPr/>
            <p:nvPr/>
          </p:nvSpPr>
          <p:spPr>
            <a:xfrm>
              <a:off x="4527550" y="4586288"/>
              <a:ext cx="730250" cy="3667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rPr>
                <a:t>0009</a:t>
              </a:r>
              <a:endPara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1708" name="Rectangle 25"/>
            <p:cNvSpPr/>
            <p:nvPr/>
          </p:nvSpPr>
          <p:spPr>
            <a:xfrm>
              <a:off x="4527550" y="4891088"/>
              <a:ext cx="730250" cy="3667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rPr>
                <a:t>0010</a:t>
              </a:r>
              <a:endPara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1709" name="Rectangle 26"/>
            <p:cNvSpPr/>
            <p:nvPr/>
          </p:nvSpPr>
          <p:spPr>
            <a:xfrm>
              <a:off x="4527550" y="5195888"/>
              <a:ext cx="730250" cy="3667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rPr>
                <a:t>0011</a:t>
              </a:r>
              <a:endPara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1710" name="Text Box 36"/>
            <p:cNvSpPr txBox="1"/>
            <p:nvPr/>
          </p:nvSpPr>
          <p:spPr>
            <a:xfrm>
              <a:off x="3657600" y="1462088"/>
              <a:ext cx="806450" cy="3667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Bytes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11" name="Text Box 37"/>
            <p:cNvSpPr txBox="1"/>
            <p:nvPr/>
          </p:nvSpPr>
          <p:spPr>
            <a:xfrm>
              <a:off x="4479925" y="1447800"/>
              <a:ext cx="774700" cy="36671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Addr.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12" name="Rectangle 38"/>
            <p:cNvSpPr/>
            <p:nvPr/>
          </p:nvSpPr>
          <p:spPr>
            <a:xfrm>
              <a:off x="3765550" y="5500688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1713" name="Rectangle 39"/>
            <p:cNvSpPr/>
            <p:nvPr/>
          </p:nvSpPr>
          <p:spPr>
            <a:xfrm>
              <a:off x="4527550" y="5500688"/>
              <a:ext cx="730250" cy="3667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rPr>
                <a:t>0012</a:t>
              </a:r>
              <a:endPara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1714" name="Rectangle 40"/>
            <p:cNvSpPr/>
            <p:nvPr/>
          </p:nvSpPr>
          <p:spPr>
            <a:xfrm>
              <a:off x="3765550" y="5805488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1715" name="Rectangle 41"/>
            <p:cNvSpPr/>
            <p:nvPr/>
          </p:nvSpPr>
          <p:spPr>
            <a:xfrm>
              <a:off x="4527550" y="5805488"/>
              <a:ext cx="730250" cy="3667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rPr>
                <a:t>0013</a:t>
              </a:r>
              <a:endPara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1716" name="Rectangle 42"/>
            <p:cNvSpPr/>
            <p:nvPr/>
          </p:nvSpPr>
          <p:spPr>
            <a:xfrm>
              <a:off x="3765550" y="6110288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1717" name="Rectangle 43"/>
            <p:cNvSpPr/>
            <p:nvPr/>
          </p:nvSpPr>
          <p:spPr>
            <a:xfrm>
              <a:off x="4527550" y="6110288"/>
              <a:ext cx="730250" cy="3667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rPr>
                <a:t>0014</a:t>
              </a:r>
              <a:endPara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508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One kind of storage device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Value has only fixed size (usually byte)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Name belongs to a set consisting of consecutive integers started from 0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The integer number is called address(</a:t>
            </a:r>
            <a:r>
              <a:rPr lang="zh-CN" altLang="en-US" dirty="0">
                <a:ea typeface="宋体" panose="02010600030101010101" pitchFamily="2" charset="-122"/>
              </a:rPr>
              <a:t>地址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The set is called address space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charRg st="27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charRg st="68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charRg st="140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charRg st="177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Word Size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3732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A virtual address(</a:t>
            </a:r>
            <a:r>
              <a:rPr lang="zh-CN" altLang="en-US" dirty="0">
                <a:ea typeface="宋体" panose="02010600030101010101" pitchFamily="2" charset="-122"/>
              </a:rPr>
              <a:t>虚拟地址</a:t>
            </a:r>
            <a:r>
              <a:rPr lang="en-US" altLang="zh-CN" dirty="0">
                <a:ea typeface="宋体" panose="02010600030101010101" pitchFamily="2" charset="-122"/>
              </a:rPr>
              <a:t>) is encoded by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a word with fixed size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Word size indicates the size of such kind of the word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Which defines the maximum size of the virtual address space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 most important system parameter determined by the word size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Word Size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5780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For machine with n-bit word size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Virtual address can range from 0 to 2</a:t>
            </a:r>
            <a:r>
              <a:rPr lang="en-US" altLang="zh-CN" baseline="30000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-1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Most current machines are 64 bits (8 bytes)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Potentially address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 </a:t>
            </a:r>
            <a:r>
              <a:rPr lang="en-US" altLang="zh-CN" dirty="0">
                <a:ea typeface="宋体" panose="02010600030101010101" pitchFamily="2" charset="-122"/>
              </a:rPr>
              <a:t>1.8 X 10</a:t>
            </a:r>
            <a:r>
              <a:rPr lang="en-US" altLang="zh-CN" baseline="30000" dirty="0">
                <a:ea typeface="宋体" panose="02010600030101010101" pitchFamily="2" charset="-122"/>
              </a:rPr>
              <a:t>19</a:t>
            </a:r>
            <a:r>
              <a:rPr lang="en-US" altLang="zh-CN" dirty="0">
                <a:ea typeface="宋体" panose="02010600030101010101" pitchFamily="2" charset="-122"/>
              </a:rPr>
              <a:t> bytes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Most current machines also support 32 bits (4 bytes)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Limits addresses to 4GB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Becoming too small for memory-intensive applications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Data Size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7827" name="Rectangle 3"/>
          <p:cNvSpPr>
            <a:spLocks noGrp="1"/>
          </p:cNvSpPr>
          <p:nvPr>
            <p:ph idx="1"/>
          </p:nvPr>
        </p:nvSpPr>
        <p:spPr>
          <a:xfrm>
            <a:off x="533400" y="1447800"/>
            <a:ext cx="7924800" cy="9906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Machines support multiple data formats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Always integral number of bytes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Data Size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5" name="Group 49"/>
          <p:cNvGraphicFramePr/>
          <p:nvPr>
            <p:custDataLst>
              <p:tags r:id="rId1"/>
            </p:custDataLst>
          </p:nvPr>
        </p:nvGraphicFramePr>
        <p:xfrm>
          <a:off x="914400" y="1600200"/>
          <a:ext cx="7086601" cy="5029200"/>
        </p:xfrm>
        <a:graphic>
          <a:graphicData uri="http://schemas.openxmlformats.org/drawingml/2006/table">
            <a:tbl>
              <a:tblPr/>
              <a:tblGrid>
                <a:gridCol w="1771650"/>
                <a:gridCol w="2343149"/>
                <a:gridCol w="1447800"/>
                <a:gridCol w="1524002"/>
              </a:tblGrid>
              <a:tr h="1524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 Declaration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Bytes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3463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Signed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Unsigned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32-bit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64-bit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3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char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unsigned char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3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short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unsigned short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3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unsigned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3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long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unsigned long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3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int32_t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uint_32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3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int64_t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uint_64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3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char *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3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float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3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double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intN_t and uintN_t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5344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Another class of integer types 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specifying N-bit signed and unsigned integers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Introduced by the ISO C99 standard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the file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stdint.h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Typical values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int8_t, int16_t, int32_t, int64_t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unit8_t, uint16_t, uint32_t, uint64_t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 are implementation dependent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Boolean Algebra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244" name="Rectangle 3"/>
          <p:cNvSpPr/>
          <p:nvPr/>
        </p:nvSpPr>
        <p:spPr>
          <a:xfrm>
            <a:off x="152400" y="1828800"/>
            <a:ext cx="4432300" cy="838200"/>
          </a:xfrm>
          <a:prstGeom prst="rect">
            <a:avLst/>
          </a:prstGeom>
          <a:noFill/>
          <a:ln w="12700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And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742950" lvl="1" indent="-285750" algn="ctr"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A&amp;B = 1 when both A=1 and B=1</a:t>
            </a:r>
            <a:endParaRPr lang="en-US" altLang="zh-CN" sz="1600" dirty="0">
              <a:ea typeface="宋体" panose="02010600030101010101" pitchFamily="2" charset="-122"/>
            </a:endParaRPr>
          </a:p>
        </p:txBody>
      </p:sp>
      <p:graphicFrame>
        <p:nvGraphicFramePr>
          <p:cNvPr id="10245" name="Object 2"/>
          <p:cNvGraphicFramePr>
            <a:graphicFrameLocks noChangeAspect="1"/>
          </p:cNvGraphicFramePr>
          <p:nvPr/>
        </p:nvGraphicFramePr>
        <p:xfrm>
          <a:off x="1524000" y="2514600"/>
          <a:ext cx="1397000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6243320" imgH="1376680" progId="Word.Document.8">
                  <p:embed/>
                </p:oleObj>
              </mc:Choice>
              <mc:Fallback>
                <p:oleObj name="" r:id="rId1" imgW="6243320" imgH="1376680" progId="Word.Document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rcRect r="77625"/>
                      <a:stretch>
                        <a:fillRect/>
                      </a:stretch>
                    </p:blipFill>
                    <p:spPr>
                      <a:xfrm>
                        <a:off x="1524000" y="2514600"/>
                        <a:ext cx="1397000" cy="1376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3"/>
          <p:cNvGraphicFramePr>
            <a:graphicFrameLocks noChangeAspect="1"/>
          </p:cNvGraphicFramePr>
          <p:nvPr/>
        </p:nvGraphicFramePr>
        <p:xfrm>
          <a:off x="1447800" y="4953000"/>
          <a:ext cx="1397000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6243320" imgH="1376680" progId="Word.Document.8">
                  <p:embed/>
                </p:oleObj>
              </mc:Choice>
              <mc:Fallback>
                <p:oleObj name="" r:id="rId3" imgW="6243320" imgH="1376680" progId="Word.Documen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rcRect r="77625"/>
                      <a:stretch>
                        <a:fillRect/>
                      </a:stretch>
                    </p:blipFill>
                    <p:spPr>
                      <a:xfrm>
                        <a:off x="1447800" y="4953000"/>
                        <a:ext cx="1397000" cy="1376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Rectangle 6"/>
          <p:cNvSpPr/>
          <p:nvPr/>
        </p:nvSpPr>
        <p:spPr>
          <a:xfrm>
            <a:off x="228600" y="4191000"/>
            <a:ext cx="4432300" cy="838200"/>
          </a:xfrm>
          <a:prstGeom prst="rect">
            <a:avLst/>
          </a:prstGeom>
          <a:noFill/>
          <a:ln w="12700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Not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742950" lvl="1" indent="-285750" algn="ctr"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~A = 1 when A=0</a:t>
            </a:r>
            <a:endParaRPr lang="en-US" altLang="zh-CN" sz="1600" dirty="0">
              <a:ea typeface="宋体" panose="02010600030101010101" pitchFamily="2" charset="-122"/>
            </a:endParaRPr>
          </a:p>
        </p:txBody>
      </p:sp>
      <p:sp>
        <p:nvSpPr>
          <p:cNvPr id="10248" name="Rectangle 7"/>
          <p:cNvSpPr/>
          <p:nvPr/>
        </p:nvSpPr>
        <p:spPr>
          <a:xfrm>
            <a:off x="4267200" y="1752600"/>
            <a:ext cx="4432300" cy="838200"/>
          </a:xfrm>
          <a:prstGeom prst="rect">
            <a:avLst/>
          </a:prstGeom>
          <a:noFill/>
          <a:ln w="12700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Or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742950" lvl="1" indent="-285750" algn="ctr"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A|B = 1 when either A=1 or B=1</a:t>
            </a:r>
            <a:endParaRPr lang="en-US" altLang="zh-CN" sz="1600" dirty="0">
              <a:ea typeface="宋体" panose="02010600030101010101" pitchFamily="2" charset="-122"/>
            </a:endParaRPr>
          </a:p>
        </p:txBody>
      </p:sp>
      <p:graphicFrame>
        <p:nvGraphicFramePr>
          <p:cNvPr id="10249" name="Object 4"/>
          <p:cNvGraphicFramePr>
            <a:graphicFrameLocks noChangeAspect="1"/>
          </p:cNvGraphicFramePr>
          <p:nvPr/>
        </p:nvGraphicFramePr>
        <p:xfrm>
          <a:off x="5638800" y="2514600"/>
          <a:ext cx="1397000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6243320" imgH="1376680" progId="Word.Document.8">
                  <p:embed/>
                </p:oleObj>
              </mc:Choice>
              <mc:Fallback>
                <p:oleObj name="" r:id="rId5" imgW="6243320" imgH="1376680" progId="Word.Document.8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rcRect r="77625"/>
                      <a:stretch>
                        <a:fillRect/>
                      </a:stretch>
                    </p:blipFill>
                    <p:spPr>
                      <a:xfrm>
                        <a:off x="5638800" y="2514600"/>
                        <a:ext cx="1397000" cy="1376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5"/>
          <p:cNvGraphicFramePr>
            <a:graphicFrameLocks noChangeAspect="1"/>
          </p:cNvGraphicFramePr>
          <p:nvPr/>
        </p:nvGraphicFramePr>
        <p:xfrm>
          <a:off x="5473700" y="5100638"/>
          <a:ext cx="1397000" cy="137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7" imgW="6243320" imgH="1376680" progId="Word.Document.8">
                  <p:embed/>
                </p:oleObj>
              </mc:Choice>
              <mc:Fallback>
                <p:oleObj name="" r:id="rId7" imgW="6243320" imgH="1376680" progId="Word.Document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8"/>
                      <a:srcRect r="77625"/>
                      <a:stretch>
                        <a:fillRect/>
                      </a:stretch>
                    </p:blipFill>
                    <p:spPr>
                      <a:xfrm>
                        <a:off x="5473700" y="5100638"/>
                        <a:ext cx="1397000" cy="1376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Rectangle 10"/>
          <p:cNvSpPr/>
          <p:nvPr/>
        </p:nvSpPr>
        <p:spPr>
          <a:xfrm>
            <a:off x="4267200" y="4186238"/>
            <a:ext cx="4432300" cy="838200"/>
          </a:xfrm>
          <a:prstGeom prst="rect">
            <a:avLst/>
          </a:prstGeom>
          <a:noFill/>
          <a:ln w="12700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Exclusive-Or (Xor)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742950" lvl="1" indent="-285750" algn="ctr"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A^B = 1 when either A=1 or B=1, but not both</a:t>
            </a:r>
            <a:endParaRPr lang="en-US" altLang="zh-CN" sz="1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Data Size Related Bugs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3972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Difficulty to make programs portable across different machines and compilers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program is sensitive to the exact sizes of the different data types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C standard sets lower bounds on the numeric ranges of the different data types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but there are no upper bounds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860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Data Size Related Bugs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6020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32-bit machines have been the standard from 1990s to 2010s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Many programs have been written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assuming the allocations listed as “32-bit” in the table 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With the increasing of 64-bit machines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many hidden word size dependencies show up as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bugs in migrating these programs to new machines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8068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At the time 32-bit dominated, many programmers assumed that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a program object declared as type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>
                <a:ea typeface="宋体" panose="02010600030101010101" pitchFamily="2" charset="-122"/>
              </a:rPr>
              <a:t> can be used to store 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pointer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This works fine for most 32-bit machines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But leads to problems on an 64-bit machine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901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Address issues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0116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IBM S/360: 24-bit address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PDP-11: 16-bit address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Intel 8086: 16-bit address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X86 (80386): 32-bit address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X86 32/64: 32/64-bit address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921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64-bit data models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28600" y="1600200"/>
          <a:ext cx="8347075" cy="4552950"/>
        </p:xfrm>
        <a:graphic>
          <a:graphicData uri="http://schemas.openxmlformats.org/drawingml/2006/table">
            <a:tbl>
              <a:tblPr/>
              <a:tblGrid>
                <a:gridCol w="608013"/>
                <a:gridCol w="609600"/>
                <a:gridCol w="687387"/>
                <a:gridCol w="687388"/>
                <a:gridCol w="688975"/>
                <a:gridCol w="715962"/>
                <a:gridCol w="687388"/>
                <a:gridCol w="717550"/>
                <a:gridCol w="715962"/>
                <a:gridCol w="715963"/>
                <a:gridCol w="717550"/>
                <a:gridCol w="795337"/>
              </a:tblGrid>
              <a:tr h="433488">
                <a:tc gridSpan="1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Processors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49052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4-bit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8-bit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12-bit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16-bit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18-bit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24-bit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31-bit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32-bit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36-bit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48-bit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64-bit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128-bit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488">
                <a:tc gridSpan="1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Applications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28734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16-bit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32-bit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64-bit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488">
                <a:tc gridSpan="1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Data Sizes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74620">
                <a:tc gridSpan="1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nibble   octet   byte   word  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dword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  qword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67733" marR="67733" marT="33864" marB="33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942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64-bit data models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2400" y="1725613"/>
          <a:ext cx="8763000" cy="3771900"/>
        </p:xfrm>
        <a:graphic>
          <a:graphicData uri="http://schemas.openxmlformats.org/drawingml/2006/table">
            <a:tbl>
              <a:tblPr/>
              <a:tblGrid>
                <a:gridCol w="1496776"/>
                <a:gridCol w="814151"/>
                <a:gridCol w="493476"/>
                <a:gridCol w="641114"/>
                <a:gridCol w="1188801"/>
                <a:gridCol w="1149114"/>
                <a:gridCol w="2979568"/>
              </a:tblGrid>
              <a:tr h="8096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Data model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short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int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long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long long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pointers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Sample operating systems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96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LLP64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64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64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Microsoft Win64 (X64/IA64)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94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LP64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64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64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64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Most Unix and Unix-like systems (Solaris, Linux, etc.)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15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ILP64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64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64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64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64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HAL(Fujitsu subsidiary) 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15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SILP64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64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64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64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64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64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 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?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Outline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Pointers and word size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Byte ordering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3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Virtual Memory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8308" name="Rectangle 3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The memory introduced in previous slides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is only an conceptual object and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does not exist actually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It provides the program with what appears to be a monolithic byte array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It is a conceptual image presented to the machine-level(</a:t>
            </a:r>
            <a:r>
              <a:rPr lang="zh-CN" altLang="en-US" dirty="0">
                <a:ea typeface="宋体" panose="02010600030101010101" pitchFamily="2" charset="-122"/>
              </a:rPr>
              <a:t>机器层面</a:t>
            </a:r>
            <a:r>
              <a:rPr lang="en-US" altLang="zh-CN" dirty="0">
                <a:ea typeface="宋体" panose="02010600030101010101" pitchFamily="2" charset="-122"/>
              </a:rPr>
              <a:t>) program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3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Virtual Memory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0356" name="Rectangle 3"/>
          <p:cNvSpPr>
            <a:spLocks noGrp="1"/>
          </p:cNvSpPr>
          <p:nvPr>
            <p:ph idx="1"/>
          </p:nvPr>
        </p:nvSpPr>
        <p:spPr>
          <a:xfrm>
            <a:off x="152400" y="1524000"/>
            <a:ext cx="86868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The actual implementation uses a combination of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Hardware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Software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Hardware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random-access memory (RAM) (physical)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disk storage (physical)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special hardware (performing the abstraction )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Software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and operating system software (abstraction)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5" name="图片 3" descr="13276091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1800" y="2667000"/>
            <a:ext cx="2228850" cy="16716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矩形 5"/>
          <p:cNvSpPr/>
          <p:nvPr/>
        </p:nvSpPr>
        <p:spPr>
          <a:xfrm>
            <a:off x="2667000" y="2133600"/>
            <a:ext cx="6324600" cy="3886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10240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0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Way to the Abstraction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2405" name="Rectangle 3"/>
          <p:cNvSpPr>
            <a:spLocks noGrp="1"/>
          </p:cNvSpPr>
          <p:nvPr>
            <p:ph idx="1"/>
          </p:nvPr>
        </p:nvSpPr>
        <p:spPr>
          <a:xfrm>
            <a:off x="152400" y="1524000"/>
            <a:ext cx="8610600" cy="7620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Taking something physical and abstract it logical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2406" name="TextBox 4"/>
          <p:cNvSpPr txBox="1"/>
          <p:nvPr/>
        </p:nvSpPr>
        <p:spPr>
          <a:xfrm>
            <a:off x="4640263" y="2133600"/>
            <a:ext cx="282733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b="1" dirty="0">
                <a:ea typeface="宋体" panose="02010600030101010101" pitchFamily="2" charset="-122"/>
              </a:rPr>
              <a:t>Virtual memory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102407" name="矩形 6"/>
          <p:cNvSpPr/>
          <p:nvPr/>
        </p:nvSpPr>
        <p:spPr>
          <a:xfrm>
            <a:off x="2819400" y="2895600"/>
            <a:ext cx="1905000" cy="2133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Operating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System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endParaRPr lang="en-US" altLang="zh-CN" sz="2400" b="1" dirty="0"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Special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hardware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102408" name="TextBox 7"/>
          <p:cNvSpPr txBox="1"/>
          <p:nvPr/>
        </p:nvSpPr>
        <p:spPr>
          <a:xfrm>
            <a:off x="2667000" y="5065713"/>
            <a:ext cx="2209800" cy="9540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b="1" dirty="0">
                <a:ea typeface="宋体" panose="02010600030101010101" pitchFamily="2" charset="-122"/>
              </a:rPr>
              <a:t>Abstraction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b="1" dirty="0">
                <a:ea typeface="宋体" panose="02010600030101010101" pitchFamily="2" charset="-122"/>
              </a:rPr>
              <a:t>layer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cxnSp>
        <p:nvCxnSpPr>
          <p:cNvPr id="102409" name="直接连接符 9"/>
          <p:cNvCxnSpPr>
            <a:stCxn id="102407" idx="1"/>
            <a:endCxn id="102407" idx="3"/>
          </p:cNvCxnSpPr>
          <p:nvPr/>
        </p:nvCxnSpPr>
        <p:spPr>
          <a:xfrm rot="-10800000" flipH="1">
            <a:off x="2819400" y="3962400"/>
            <a:ext cx="1905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2410" name="矩形 12"/>
          <p:cNvSpPr/>
          <p:nvPr/>
        </p:nvSpPr>
        <p:spPr>
          <a:xfrm>
            <a:off x="6858000" y="2895600"/>
            <a:ext cx="1905000" cy="2133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RAM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Chips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endParaRPr lang="en-US" altLang="zh-CN" sz="2400" b="1" dirty="0"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Disk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storage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102411" name="TextBox 13"/>
          <p:cNvSpPr txBox="1"/>
          <p:nvPr/>
        </p:nvSpPr>
        <p:spPr>
          <a:xfrm>
            <a:off x="7042150" y="5065713"/>
            <a:ext cx="1536700" cy="9540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b="1" dirty="0">
                <a:ea typeface="宋体" panose="02010600030101010101" pitchFamily="2" charset="-122"/>
              </a:rPr>
              <a:t>Physical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b="1" dirty="0">
                <a:ea typeface="宋体" panose="02010600030101010101" pitchFamily="2" charset="-122"/>
              </a:rPr>
              <a:t>layer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cxnSp>
        <p:nvCxnSpPr>
          <p:cNvPr id="102412" name="直接连接符 14"/>
          <p:cNvCxnSpPr>
            <a:stCxn id="102410" idx="1"/>
            <a:endCxn id="102410" idx="3"/>
          </p:cNvCxnSpPr>
          <p:nvPr/>
        </p:nvCxnSpPr>
        <p:spPr>
          <a:xfrm rot="-10800000" flipH="1">
            <a:off x="6858000" y="3962400"/>
            <a:ext cx="1905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2413" name="右箭头 15"/>
          <p:cNvSpPr/>
          <p:nvPr/>
        </p:nvSpPr>
        <p:spPr>
          <a:xfrm>
            <a:off x="228600" y="3733800"/>
            <a:ext cx="2514600" cy="484188"/>
          </a:xfrm>
          <a:prstGeom prst="rightArrow">
            <a:avLst>
              <a:gd name="adj1" fmla="val 50000"/>
              <a:gd name="adj2" fmla="val 50034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102414" name="TextBox 16"/>
          <p:cNvSpPr txBox="1"/>
          <p:nvPr/>
        </p:nvSpPr>
        <p:spPr>
          <a:xfrm>
            <a:off x="298450" y="2743200"/>
            <a:ext cx="2257425" cy="9540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WRITE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b="1" dirty="0">
                <a:ea typeface="宋体" panose="02010600030101010101" pitchFamily="2" charset="-122"/>
              </a:rPr>
              <a:t>(vadd value)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102415" name="TextBox 17"/>
          <p:cNvSpPr txBox="1"/>
          <p:nvPr/>
        </p:nvSpPr>
        <p:spPr>
          <a:xfrm>
            <a:off x="293688" y="4227513"/>
            <a:ext cx="226218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READ</a:t>
            </a:r>
            <a:r>
              <a:rPr lang="en-US" altLang="zh-CN" b="1" dirty="0">
                <a:ea typeface="宋体" panose="02010600030101010101" pitchFamily="2" charset="-122"/>
              </a:rPr>
              <a:t>(vadd)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102416" name="右箭头 18"/>
          <p:cNvSpPr/>
          <p:nvPr/>
        </p:nvSpPr>
        <p:spPr>
          <a:xfrm>
            <a:off x="4724400" y="3733800"/>
            <a:ext cx="2209800" cy="484188"/>
          </a:xfrm>
          <a:prstGeom prst="rightArrow">
            <a:avLst>
              <a:gd name="adj1" fmla="val 50000"/>
              <a:gd name="adj2" fmla="val 50055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102417" name="TextBox 19"/>
          <p:cNvSpPr txBox="1"/>
          <p:nvPr/>
        </p:nvSpPr>
        <p:spPr>
          <a:xfrm>
            <a:off x="4800600" y="3055938"/>
            <a:ext cx="1981200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WRITE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(padd value)</a:t>
            </a:r>
            <a:endParaRPr lang="zh-CN" altLang="en-US" sz="2400" b="1" dirty="0">
              <a:ea typeface="宋体" panose="02010600030101010101" pitchFamily="2" charset="-122"/>
            </a:endParaRPr>
          </a:p>
        </p:txBody>
      </p:sp>
      <p:sp>
        <p:nvSpPr>
          <p:cNvPr id="102418" name="TextBox 20"/>
          <p:cNvSpPr txBox="1"/>
          <p:nvPr/>
        </p:nvSpPr>
        <p:spPr>
          <a:xfrm>
            <a:off x="4800600" y="4110038"/>
            <a:ext cx="19812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READ</a:t>
            </a:r>
            <a:r>
              <a:rPr lang="en-US" altLang="zh-CN" sz="2400" b="1" dirty="0">
                <a:ea typeface="宋体" panose="02010600030101010101" pitchFamily="2" charset="-122"/>
              </a:rPr>
              <a:t>(padd)</a:t>
            </a:r>
            <a:endParaRPr lang="zh-CN" altLang="en-US" sz="24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General Boolean Algebras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292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Operate on Bit Vectors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Operations applied bitwise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2293" name="Group 4"/>
          <p:cNvGrpSpPr/>
          <p:nvPr/>
        </p:nvGrpSpPr>
        <p:grpSpPr>
          <a:xfrm>
            <a:off x="762000" y="2819400"/>
            <a:ext cx="1549400" cy="915988"/>
            <a:chOff x="3110" y="800"/>
            <a:chExt cx="976" cy="577"/>
          </a:xfrm>
        </p:grpSpPr>
        <p:sp>
          <p:nvSpPr>
            <p:cNvPr id="12303" name="Text Box 5"/>
            <p:cNvSpPr txBox="1"/>
            <p:nvPr/>
          </p:nvSpPr>
          <p:spPr>
            <a:xfrm>
              <a:off x="3110" y="800"/>
              <a:ext cx="976" cy="5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 </a:t>
              </a: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01101001</a:t>
              </a:r>
              <a:endPara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&amp; 01010101</a:t>
              </a:r>
              <a:endPara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 01000001</a:t>
              </a:r>
              <a:endPara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2304" name="Line 6"/>
            <p:cNvSpPr/>
            <p:nvPr/>
          </p:nvSpPr>
          <p:spPr>
            <a:xfrm>
              <a:off x="3168" y="1152"/>
              <a:ext cx="86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2294" name="Group 7"/>
          <p:cNvGrpSpPr/>
          <p:nvPr/>
        </p:nvGrpSpPr>
        <p:grpSpPr>
          <a:xfrm>
            <a:off x="2590800" y="2819400"/>
            <a:ext cx="1549400" cy="915988"/>
            <a:chOff x="3110" y="800"/>
            <a:chExt cx="976" cy="577"/>
          </a:xfrm>
        </p:grpSpPr>
        <p:sp>
          <p:nvSpPr>
            <p:cNvPr id="12301" name="Text Box 8"/>
            <p:cNvSpPr txBox="1"/>
            <p:nvPr/>
          </p:nvSpPr>
          <p:spPr>
            <a:xfrm>
              <a:off x="3110" y="800"/>
              <a:ext cx="976" cy="5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 </a:t>
              </a: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01101001</a:t>
              </a:r>
              <a:endPara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| 01010101</a:t>
              </a:r>
              <a:endPara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 01111101</a:t>
              </a:r>
              <a:endPara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2302" name="Line 9"/>
            <p:cNvSpPr/>
            <p:nvPr/>
          </p:nvSpPr>
          <p:spPr>
            <a:xfrm>
              <a:off x="3168" y="1152"/>
              <a:ext cx="86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2295" name="Group 10"/>
          <p:cNvGrpSpPr/>
          <p:nvPr/>
        </p:nvGrpSpPr>
        <p:grpSpPr>
          <a:xfrm>
            <a:off x="4419600" y="2819400"/>
            <a:ext cx="1549400" cy="915988"/>
            <a:chOff x="3110" y="800"/>
            <a:chExt cx="976" cy="577"/>
          </a:xfrm>
        </p:grpSpPr>
        <p:sp>
          <p:nvSpPr>
            <p:cNvPr id="12299" name="Text Box 11"/>
            <p:cNvSpPr txBox="1"/>
            <p:nvPr/>
          </p:nvSpPr>
          <p:spPr>
            <a:xfrm>
              <a:off x="3110" y="800"/>
              <a:ext cx="976" cy="5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 </a:t>
              </a: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01101001</a:t>
              </a:r>
              <a:endPara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^ 01010101</a:t>
              </a:r>
              <a:endPara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 00111100</a:t>
              </a:r>
              <a:endPara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2300" name="Line 12"/>
            <p:cNvSpPr/>
            <p:nvPr/>
          </p:nvSpPr>
          <p:spPr>
            <a:xfrm>
              <a:off x="3168" y="1152"/>
              <a:ext cx="86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2296" name="Group 13"/>
          <p:cNvGrpSpPr/>
          <p:nvPr/>
        </p:nvGrpSpPr>
        <p:grpSpPr>
          <a:xfrm>
            <a:off x="6324600" y="2819400"/>
            <a:ext cx="1549400" cy="915988"/>
            <a:chOff x="3110" y="800"/>
            <a:chExt cx="976" cy="577"/>
          </a:xfrm>
        </p:grpSpPr>
        <p:sp>
          <p:nvSpPr>
            <p:cNvPr id="12297" name="Text Box 14"/>
            <p:cNvSpPr txBox="1"/>
            <p:nvPr/>
          </p:nvSpPr>
          <p:spPr>
            <a:xfrm>
              <a:off x="3110" y="800"/>
              <a:ext cx="976" cy="5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 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~ 01010101</a:t>
              </a:r>
              <a:endPara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 10101010</a:t>
              </a:r>
              <a:endPara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2298" name="Line 15"/>
            <p:cNvSpPr/>
            <p:nvPr/>
          </p:nvSpPr>
          <p:spPr>
            <a:xfrm>
              <a:off x="3168" y="1152"/>
              <a:ext cx="86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451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sz="2400" dirty="0">
                <a:ea typeface="宋体" panose="02010600030101010101" pitchFamily="2" charset="-122"/>
              </a:rPr>
              <a:t>Subdivide Virtual Memory into More Manageable Units 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104452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One task of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compiler and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run-time system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To store the different </a:t>
            </a:r>
            <a:r>
              <a:rPr lang="en-US" altLang="zh-CN" i="1" dirty="0">
                <a:ea typeface="宋体" panose="02010600030101010101" pitchFamily="2" charset="-122"/>
              </a:rPr>
              <a:t>program objects</a:t>
            </a:r>
            <a:endParaRPr lang="en-US" altLang="zh-CN" i="1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Program data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Instructions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Control information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6499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688" y="100013"/>
            <a:ext cx="8810625" cy="6657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01320" y="1582420"/>
            <a:ext cx="22656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malloc:</a:t>
            </a:r>
            <a:r>
              <a:rPr lang="zh-CN" altLang="en-US"/>
              <a:t>分配内存</a:t>
            </a:r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Byte Ordering(</a:t>
            </a:r>
            <a:r>
              <a:rPr lang="zh-CN" altLang="en-US" dirty="0">
                <a:ea typeface="宋体" panose="02010600030101010101" pitchFamily="2" charset="-122"/>
              </a:rPr>
              <a:t>字节地址排序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8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How should a large object be stored in memory?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program objects that span multiple bytes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will be the address of the object?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will we order the bytes in memory?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multi-byte object is stored as 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contiguous sequence of bytes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the address of the object given by the smallest address of the bytes used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05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Byte Ordering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5344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Little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Endian(</a:t>
            </a:r>
            <a:r>
              <a:rPr kumimoji="0" lang="zh-CN" alt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字节序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Least significant byte has lowest address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Intel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Big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Endian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Least significant byte has highest address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Sun, IBM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Bi-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Endian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Machines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be configured to operate as either little- or big-endian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Many recent microprocessors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Big Endian(</a:t>
            </a:r>
            <a:r>
              <a:rPr lang="zh-CN" altLang="en-US" dirty="0">
                <a:ea typeface="宋体" panose="02010600030101010101" pitchFamily="2" charset="-122"/>
              </a:rPr>
              <a:t>字节序</a:t>
            </a:r>
            <a:r>
              <a:rPr lang="en-US" altLang="zh-CN" dirty="0">
                <a:ea typeface="宋体" panose="02010600030101010101" pitchFamily="2" charset="-122"/>
              </a:rPr>
              <a:t>) (0x1234567)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112644" name="Group 3"/>
          <p:cNvGrpSpPr/>
          <p:nvPr/>
        </p:nvGrpSpPr>
        <p:grpSpPr>
          <a:xfrm>
            <a:off x="609600" y="1828800"/>
            <a:ext cx="7772400" cy="1905000"/>
            <a:chOff x="1008" y="3024"/>
            <a:chExt cx="3456" cy="384"/>
          </a:xfrm>
        </p:grpSpPr>
        <p:sp>
          <p:nvSpPr>
            <p:cNvPr id="112645" name="Rectangle 4"/>
            <p:cNvSpPr/>
            <p:nvPr/>
          </p:nvSpPr>
          <p:spPr>
            <a:xfrm>
              <a:off x="1872" y="3024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0x100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12646" name="Rectangle 5"/>
            <p:cNvSpPr/>
            <p:nvPr/>
          </p:nvSpPr>
          <p:spPr>
            <a:xfrm>
              <a:off x="2304" y="3024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0x101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12647" name="Rectangle 6"/>
            <p:cNvSpPr/>
            <p:nvPr/>
          </p:nvSpPr>
          <p:spPr>
            <a:xfrm>
              <a:off x="2736" y="3024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0x102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12648" name="Rectangle 7"/>
            <p:cNvSpPr/>
            <p:nvPr/>
          </p:nvSpPr>
          <p:spPr>
            <a:xfrm>
              <a:off x="3168" y="3024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0x103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12649" name="Rectangle 8"/>
            <p:cNvSpPr/>
            <p:nvPr/>
          </p:nvSpPr>
          <p:spPr>
            <a:xfrm>
              <a:off x="1008" y="3216"/>
              <a:ext cx="43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12650" name="Rectangle 9"/>
            <p:cNvSpPr/>
            <p:nvPr/>
          </p:nvSpPr>
          <p:spPr>
            <a:xfrm>
              <a:off x="1440" y="3216"/>
              <a:ext cx="43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12651" name="Rectangle 10"/>
            <p:cNvSpPr/>
            <p:nvPr/>
          </p:nvSpPr>
          <p:spPr>
            <a:xfrm>
              <a:off x="1872" y="3216"/>
              <a:ext cx="43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01</a:t>
              </a:r>
              <a:endPara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12652" name="Rectangle 11"/>
            <p:cNvSpPr/>
            <p:nvPr/>
          </p:nvSpPr>
          <p:spPr>
            <a:xfrm>
              <a:off x="2304" y="3216"/>
              <a:ext cx="43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23</a:t>
              </a:r>
              <a:endPara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12653" name="Rectangle 12"/>
            <p:cNvSpPr/>
            <p:nvPr/>
          </p:nvSpPr>
          <p:spPr>
            <a:xfrm>
              <a:off x="2736" y="3216"/>
              <a:ext cx="43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45</a:t>
              </a:r>
              <a:endPara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12654" name="Rectangle 13"/>
            <p:cNvSpPr/>
            <p:nvPr/>
          </p:nvSpPr>
          <p:spPr>
            <a:xfrm>
              <a:off x="3168" y="3216"/>
              <a:ext cx="43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67</a:t>
              </a:r>
              <a:endPara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12655" name="Rectangle 14"/>
            <p:cNvSpPr/>
            <p:nvPr/>
          </p:nvSpPr>
          <p:spPr>
            <a:xfrm>
              <a:off x="3600" y="3216"/>
              <a:ext cx="43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12656" name="Rectangle 15"/>
            <p:cNvSpPr/>
            <p:nvPr/>
          </p:nvSpPr>
          <p:spPr>
            <a:xfrm>
              <a:off x="4032" y="3216"/>
              <a:ext cx="43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6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Little Endian (0x1234567)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114692" name="Group 3"/>
          <p:cNvGrpSpPr/>
          <p:nvPr/>
        </p:nvGrpSpPr>
        <p:grpSpPr>
          <a:xfrm>
            <a:off x="533400" y="1676400"/>
            <a:ext cx="8077200" cy="2133600"/>
            <a:chOff x="1008" y="3024"/>
            <a:chExt cx="3456" cy="384"/>
          </a:xfrm>
        </p:grpSpPr>
        <p:sp>
          <p:nvSpPr>
            <p:cNvPr id="114693" name="Rectangle 4"/>
            <p:cNvSpPr/>
            <p:nvPr/>
          </p:nvSpPr>
          <p:spPr>
            <a:xfrm>
              <a:off x="1872" y="3024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0x100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14694" name="Rectangle 5"/>
            <p:cNvSpPr/>
            <p:nvPr/>
          </p:nvSpPr>
          <p:spPr>
            <a:xfrm>
              <a:off x="2304" y="3024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0x101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14695" name="Rectangle 6"/>
            <p:cNvSpPr/>
            <p:nvPr/>
          </p:nvSpPr>
          <p:spPr>
            <a:xfrm>
              <a:off x="2736" y="3024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0x102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14696" name="Rectangle 7"/>
            <p:cNvSpPr/>
            <p:nvPr/>
          </p:nvSpPr>
          <p:spPr>
            <a:xfrm>
              <a:off x="3168" y="3024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0x103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14697" name="Rectangle 8"/>
            <p:cNvSpPr/>
            <p:nvPr/>
          </p:nvSpPr>
          <p:spPr>
            <a:xfrm>
              <a:off x="1008" y="3216"/>
              <a:ext cx="43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14698" name="Rectangle 9"/>
            <p:cNvSpPr/>
            <p:nvPr/>
          </p:nvSpPr>
          <p:spPr>
            <a:xfrm>
              <a:off x="1440" y="3216"/>
              <a:ext cx="43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14699" name="Rectangle 10"/>
            <p:cNvSpPr/>
            <p:nvPr/>
          </p:nvSpPr>
          <p:spPr>
            <a:xfrm>
              <a:off x="1872" y="3216"/>
              <a:ext cx="43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67</a:t>
              </a:r>
              <a:endPara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14700" name="Rectangle 11"/>
            <p:cNvSpPr/>
            <p:nvPr/>
          </p:nvSpPr>
          <p:spPr>
            <a:xfrm>
              <a:off x="2304" y="3216"/>
              <a:ext cx="43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45</a:t>
              </a:r>
              <a:endPara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14701" name="Rectangle 12"/>
            <p:cNvSpPr/>
            <p:nvPr/>
          </p:nvSpPr>
          <p:spPr>
            <a:xfrm>
              <a:off x="2736" y="3216"/>
              <a:ext cx="43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23</a:t>
              </a:r>
              <a:endPara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14702" name="Rectangle 13"/>
            <p:cNvSpPr/>
            <p:nvPr/>
          </p:nvSpPr>
          <p:spPr>
            <a:xfrm>
              <a:off x="3168" y="3216"/>
              <a:ext cx="43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01</a:t>
              </a:r>
              <a:endPara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14703" name="Rectangle 14"/>
            <p:cNvSpPr/>
            <p:nvPr/>
          </p:nvSpPr>
          <p:spPr>
            <a:xfrm>
              <a:off x="3600" y="3216"/>
              <a:ext cx="43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14704" name="Rectangle 15"/>
            <p:cNvSpPr/>
            <p:nvPr/>
          </p:nvSpPr>
          <p:spPr>
            <a:xfrm>
              <a:off x="4032" y="3216"/>
              <a:ext cx="43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How to Access an Object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6740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The actual machine-level program generated by C compiler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simply treats each program object as a block of bytes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 value of a pointer in C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is the virtual address of the first byte of the above block of storage(C</a:t>
            </a:r>
            <a:r>
              <a:rPr lang="zh-CN" altLang="en-US" dirty="0">
                <a:ea typeface="宋体" panose="02010600030101010101" pitchFamily="2" charset="-122"/>
              </a:rPr>
              <a:t>中</a:t>
            </a:r>
            <a:r>
              <a:rPr lang="en-US" altLang="zh-CN" dirty="0">
                <a:ea typeface="宋体" panose="02010600030101010101" pitchFamily="2" charset="-122"/>
              </a:rPr>
              <a:t>pointer</a:t>
            </a:r>
            <a:r>
              <a:rPr lang="zh-CN" altLang="en-US" dirty="0">
                <a:ea typeface="宋体" panose="02010600030101010101" pitchFamily="2" charset="-122"/>
              </a:rPr>
              <a:t>指向地址是对应虚拟地址的首字节对应的数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sz="7200" dirty="0"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7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How to Access an Object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8788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The C compiler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Associates </a:t>
            </a:r>
            <a:r>
              <a:rPr lang="en-US" altLang="zh-CN" i="1" dirty="0">
                <a:ea typeface="宋体" panose="02010600030101010101" pitchFamily="2" charset="-122"/>
              </a:rPr>
              <a:t>type </a:t>
            </a:r>
            <a:r>
              <a:rPr lang="en-US" altLang="zh-CN" dirty="0">
                <a:ea typeface="宋体" panose="02010600030101010101" pitchFamily="2" charset="-122"/>
              </a:rPr>
              <a:t>information with each pointer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在编译环节</a:t>
            </a:r>
            <a:r>
              <a:rPr lang="en-US" altLang="zh-CN" dirty="0">
                <a:ea typeface="宋体" panose="02010600030101010101" pitchFamily="2" charset="-122"/>
              </a:rPr>
              <a:t>C</a:t>
            </a:r>
            <a:r>
              <a:rPr lang="zh-CN" altLang="en-US" dirty="0">
                <a:ea typeface="宋体" panose="02010600030101010101" pitchFamily="2" charset="-122"/>
              </a:rPr>
              <a:t>中</a:t>
            </a:r>
            <a:r>
              <a:rPr lang="en-US" altLang="zh-CN" dirty="0">
                <a:ea typeface="宋体" panose="02010600030101010101" pitchFamily="2" charset="-122"/>
              </a:rPr>
              <a:t>pointer</a:t>
            </a:r>
            <a:r>
              <a:rPr lang="zh-CN" altLang="en-US" dirty="0">
                <a:ea typeface="宋体" panose="02010600030101010101" pitchFamily="2" charset="-122"/>
              </a:rPr>
              <a:t>会带有指向的数据类型信息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Generates different machine-level code to access the pointed value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stored at the location designated by the pointer depending on the </a:t>
            </a:r>
            <a:r>
              <a:rPr lang="en-US" altLang="zh-CN" sz="2400" i="1" dirty="0">
                <a:ea typeface="宋体" panose="02010600030101010101" pitchFamily="2" charset="-122"/>
              </a:rPr>
              <a:t>type</a:t>
            </a:r>
            <a:r>
              <a:rPr lang="en-US" altLang="zh-CN" sz="2400" dirty="0">
                <a:ea typeface="宋体" panose="02010600030101010101" pitchFamily="2" charset="-122"/>
              </a:rPr>
              <a:t> of that value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 actual machine-level program generated by C compiler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has no information about data </a:t>
            </a:r>
            <a:r>
              <a:rPr lang="en-US" altLang="zh-CN" i="1" dirty="0">
                <a:ea typeface="宋体" panose="02010600030101010101" pitchFamily="2" charset="-122"/>
              </a:rPr>
              <a:t>types</a:t>
            </a:r>
            <a:r>
              <a:rPr lang="en-US" altLang="zh-CN" dirty="0">
                <a:ea typeface="宋体" panose="02010600030101010101" pitchFamily="2" charset="-122"/>
              </a:rPr>
              <a:t> (</a:t>
            </a:r>
            <a:r>
              <a:rPr lang="zh-CN" altLang="en-US" dirty="0">
                <a:ea typeface="宋体" panose="02010600030101010101" pitchFamily="2" charset="-122"/>
              </a:rPr>
              <a:t>机器语言不带有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08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Code to Print Byte Representation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0836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001000" cy="47244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typedef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unsigned char *byte_pointer;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(typedef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的作用是声明一个新的类型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void show_bytes(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byte_pointer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start, int len)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int i;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for (i = 0; i &lt; len; i++)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	printf("0x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%p(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用于打印地址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\t0x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%.2x(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打印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进制数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\n",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		  start+i, start[i](C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中认为两者等效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));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printf("\n");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8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Code to Print Byte Representation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2884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001000" cy="4724400"/>
          </a:xfrm>
        </p:spPr>
        <p:txBody>
          <a:bodyPr vert="horz" wrap="square" lIns="91440" tIns="45720" rIns="91440" bIns="45720" anchor="t" anchorCtr="0"/>
          <a:p>
            <a:pPr>
              <a:spcBef>
                <a:spcPts val="3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void show_int(int x)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show_bytes(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(byte_pointer) &amp;x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sizeof(int)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void show_float(float x)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show_bytes((byte_pointer) &amp;x, sizeof(float));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void show_pointer(void *x)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show_bytes((byte_pointer) &amp;x, sizeof(void *));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14600" y="2428240"/>
            <a:ext cx="31242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</a:t>
            </a:r>
            <a:r>
              <a:rPr lang="zh-CN" altLang="en-US"/>
              <a:t>显式强制类型转化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142230" y="2507615"/>
            <a:ext cx="25539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不同机器数据类型占用空间可能不同，</a:t>
            </a:r>
            <a:r>
              <a:rPr lang="en-US" altLang="zh-CN"/>
              <a:t>sizeof</a:t>
            </a:r>
            <a:r>
              <a:rPr lang="zh-CN" altLang="en-US"/>
              <a:t>防止崩溃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General Boolean Algebras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4340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Representation of Sets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Width </a:t>
            </a:r>
            <a:r>
              <a:rPr lang="en-US" altLang="zh-CN" i="1" dirty="0"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 bit vector represents subsets of {0, …, </a:t>
            </a:r>
            <a:r>
              <a:rPr lang="en-US" altLang="zh-CN" i="1" dirty="0"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–1}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en-US" altLang="zh-CN" i="1" baseline="-25000" dirty="0">
                <a:ea typeface="宋体" panose="02010600030101010101" pitchFamily="2" charset="-122"/>
              </a:rPr>
              <a:t>j</a:t>
            </a:r>
            <a:r>
              <a:rPr lang="en-US" altLang="zh-CN" dirty="0">
                <a:ea typeface="宋体" panose="02010600030101010101" pitchFamily="2" charset="-122"/>
              </a:rPr>
              <a:t> = 1 if </a:t>
            </a:r>
            <a:r>
              <a:rPr lang="en-US" altLang="zh-CN" i="1" dirty="0">
                <a:ea typeface="宋体" panose="02010600030101010101" pitchFamily="2" charset="-122"/>
              </a:rPr>
              <a:t>j</a:t>
            </a:r>
            <a:r>
              <a:rPr lang="en-US" altLang="zh-CN" dirty="0">
                <a:ea typeface="宋体" panose="02010600030101010101" pitchFamily="2" charset="-122"/>
              </a:rPr>
              <a:t> 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A</a:t>
            </a:r>
            <a:endParaRPr lang="en-US" altLang="zh-CN" i="1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01101001	{ 0, 3, 5, 6 }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01010101	{ 0, 2, 4, 6 }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&amp; Intersection		01000001 { 0, 6 }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|  Union			01111101  { 0, 2, 3, 4, 5, 6 }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^ Symmetric difference  	00111100 { 2, 3, 4, 5 }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~Complement		  	10101010 { 1, 3, 5, 7 }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49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Features in 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4932" name="Rectangle 3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4724400"/>
          </a:xfrm>
        </p:spPr>
        <p:txBody>
          <a:bodyPr vert="horz" wrap="square" lIns="91440" tIns="45720" rIns="91440" bIns="45720" anchor="t" anchorCtr="0"/>
          <a:p>
            <a:pPr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typedef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Giving a name of type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Syntax(</a:t>
            </a:r>
            <a:r>
              <a:rPr lang="zh-CN" altLang="en-US" dirty="0">
                <a:ea typeface="宋体" panose="02010600030101010101" pitchFamily="2" charset="-122"/>
              </a:rPr>
              <a:t>语法</a:t>
            </a:r>
            <a:r>
              <a:rPr lang="en-US" altLang="zh-CN" dirty="0">
                <a:ea typeface="宋体" panose="02010600030101010101" pitchFamily="2" charset="-122"/>
              </a:rPr>
              <a:t>) is exactly like that of declaring a variable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printf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Format string: %d, %c, %x, %f, %p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sizeof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sizeof(T) returns </a:t>
            </a:r>
            <a:r>
              <a:rPr lang="en-US" altLang="zh-CN" b="1" dirty="0">
                <a:ea typeface="宋体" panose="02010600030101010101" pitchFamily="2" charset="-122"/>
              </a:rPr>
              <a:t>the number of bytes</a:t>
            </a:r>
            <a:r>
              <a:rPr lang="en-US" altLang="zh-CN" dirty="0">
                <a:ea typeface="宋体" panose="02010600030101010101" pitchFamily="2" charset="-122"/>
              </a:rPr>
              <a:t> required to store an object of type 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One step toward writing code that is portable across </a:t>
            </a:r>
            <a:r>
              <a:rPr lang="en-US" altLang="zh-CN" b="1" dirty="0">
                <a:ea typeface="宋体" panose="02010600030101010101" pitchFamily="2" charset="-122"/>
              </a:rPr>
              <a:t>different machine </a:t>
            </a:r>
            <a:r>
              <a:rPr lang="en-US" altLang="zh-CN" dirty="0">
                <a:ea typeface="宋体" panose="02010600030101010101" pitchFamily="2" charset="-122"/>
              </a:rPr>
              <a:t>types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</a:pP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300"/>
              </a:spcBef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9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69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Features in 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6980" name="Rectangle 3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4724400"/>
          </a:xfrm>
        </p:spPr>
        <p:txBody>
          <a:bodyPr vert="horz" wrap="square" lIns="91440" tIns="45720" rIns="91440" bIns="45720" anchor="t" anchorCtr="0"/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Pointers and arrays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start is declared as a pointer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b="1" dirty="0">
                <a:ea typeface="宋体" panose="02010600030101010101" pitchFamily="2" charset="-122"/>
              </a:rPr>
              <a:t>It is referenced as an array start[i] </a:t>
            </a:r>
            <a:endParaRPr lang="en-US" altLang="zh-CN" b="1" dirty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Pointer creation and dereferencing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Address of operator &amp;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&amp;x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Type casting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(byte_pointer) &amp;x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90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Code to Print Byte Representation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9028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001000" cy="47244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void test_show_bytes(int val) {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int ival = val;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float fval = (float) ival;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int *pval = &amp;ival;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show_int(ival);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show_float(fval);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show_pointer(pval);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10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1076" name="Rectangle 3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4572000"/>
          </a:xfrm>
        </p:spPr>
        <p:txBody>
          <a:bodyPr vert="horz" wrap="square" lIns="91440" tIns="45720" rIns="91440" bIns="45720" anchor="t" anchorCtr="0"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Linux 32: 	Intel IA32 processor running Linux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Windows: 	Intel IA32 processor running Windows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Sun: 	Sun Microsystems SPARC processor running Solaris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sv-SE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Linux 64: 	Intel x86-64 processor running Linux</a:t>
            </a:r>
            <a:endParaRPr lang="sv-SE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sv-SE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With argument 12345 which is 0x3039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3124" name="Rectangle 3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4572000"/>
          </a:xfrm>
        </p:spPr>
        <p:txBody>
          <a:bodyPr vert="horz" wrap="square" lIns="91440" tIns="45720" rIns="91440" bIns="45720" anchor="t" anchorCtr="0"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Linux 32: 	Intel IA32 processor running Linux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Windows: 	Intel IA32 processor running Windows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Sun: 	Sun Microsystems SPARC processor running Solaris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sv-SE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Linux 64: 	Intel x86-64 processor running Linux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3312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" y="661988"/>
            <a:ext cx="8915400" cy="5534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93065" y="6220460"/>
            <a:ext cx="80651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此图说明不同系统对不同类型数据的存储方式不同。</a:t>
            </a:r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517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5171" name="Rectangle 3"/>
          <p:cNvSpPr/>
          <p:nvPr/>
        </p:nvSpPr>
        <p:spPr>
          <a:xfrm>
            <a:off x="304800" y="1524000"/>
            <a:ext cx="8458200" cy="4495800"/>
          </a:xfrm>
          <a:prstGeom prst="rect">
            <a:avLst/>
          </a:prstGeom>
          <a:noFill/>
          <a:ln w="12700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fr-FR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int sum(int x, int y) {</a:t>
            </a:r>
            <a:endParaRPr lang="fr-FR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return x + y;(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在计算机内部以二进制方式运算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pt-BR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Linux 32: 	55 89 e5 8b 45 0c 03 45 08 c9 c3</a:t>
            </a:r>
            <a:endParaRPr lang="pt-BR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Windows: 	55 89 e5 8b 45 0c 03 45 08 5d c3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it-IT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Sun: 		81 c3 e0 08 90 02 00 09</a:t>
            </a:r>
            <a:endParaRPr lang="it-IT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Linux 64: 	55 48 89 e5 89 7d fc 89 75 f8 03 45 fc c9 c3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2443" name="Rectangle 27"/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Representing Codes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1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61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Byte Ordering Becomes Visible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6196" name="Rectangle 3"/>
          <p:cNvSpPr>
            <a:spLocks noGrp="1"/>
          </p:cNvSpPr>
          <p:nvPr>
            <p:ph idx="1"/>
          </p:nvPr>
        </p:nvSpPr>
        <p:spPr>
          <a:xfrm>
            <a:off x="381000" y="1447800"/>
            <a:ext cx="8458200" cy="48768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Circumvent the normal type system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Casting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Reference an object according to a different data type from which it was created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b="1" dirty="0">
                <a:ea typeface="宋体" panose="02010600030101010101" pitchFamily="2" charset="-122"/>
              </a:rPr>
              <a:t>Strongly discouraged for most application programming</a:t>
            </a:r>
            <a:endParaRPr lang="en-US" altLang="zh-CN" b="1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b="1" dirty="0">
                <a:ea typeface="宋体" panose="02010600030101010101" pitchFamily="2" charset="-122"/>
              </a:rPr>
              <a:t>Quite useful and even necessary for system-level programming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Disassembler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80483bd: 01 05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64 94 04 08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-&gt;add %eax, 0x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8049464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Communicate between different machines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824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8243" name="Rectangle 2"/>
          <p:cNvSpPr/>
          <p:nvPr/>
        </p:nvSpPr>
        <p:spPr>
          <a:xfrm>
            <a:off x="5181600" y="1524000"/>
            <a:ext cx="4191000" cy="533400"/>
          </a:xfrm>
          <a:prstGeom prst="rect">
            <a:avLst/>
          </a:prstGeom>
          <a:noFill/>
          <a:ln w="12700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char S[6] = "12345";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47844" name="Rectangle 4"/>
          <p:cNvSpPr>
            <a:spLocks noChangeArrowheads="1"/>
          </p:cNvSpPr>
          <p:nvPr/>
        </p:nvSpPr>
        <p:spPr bwMode="auto">
          <a:xfrm>
            <a:off x="228600" y="1600200"/>
            <a:ext cx="5562600" cy="44958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7" tIns="44450" rIns="90487" bIns="44450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Strings in C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Represented by array of characters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Each character encoded in 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ASCII format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String should be null-terminated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Final character = 0(\0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ASCII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= 0)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\a \b \f \n \r \t \v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\\ \? \’ \” \000 \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xhh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38245" name="Group 5"/>
          <p:cNvGrpSpPr/>
          <p:nvPr/>
        </p:nvGrpSpPr>
        <p:grpSpPr>
          <a:xfrm>
            <a:off x="5932488" y="2133600"/>
            <a:ext cx="2449512" cy="2286000"/>
            <a:chOff x="3833" y="1968"/>
            <a:chExt cx="1543" cy="1440"/>
          </a:xfrm>
        </p:grpSpPr>
        <p:sp>
          <p:nvSpPr>
            <p:cNvPr id="138247" name="Text Box 6"/>
            <p:cNvSpPr txBox="1"/>
            <p:nvPr/>
          </p:nvSpPr>
          <p:spPr>
            <a:xfrm>
              <a:off x="3833" y="1968"/>
              <a:ext cx="631" cy="23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Linux </a:t>
              </a: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S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8248" name="Text Box 7"/>
            <p:cNvSpPr txBox="1"/>
            <p:nvPr/>
          </p:nvSpPr>
          <p:spPr>
            <a:xfrm>
              <a:off x="4858" y="1968"/>
              <a:ext cx="518" cy="23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Sun </a:t>
              </a: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S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8249" name="Line 8"/>
            <p:cNvSpPr/>
            <p:nvPr/>
          </p:nvSpPr>
          <p:spPr>
            <a:xfrm>
              <a:off x="4368" y="2352"/>
              <a:ext cx="57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grpSp>
          <p:nvGrpSpPr>
            <p:cNvPr id="138250" name="Group 9"/>
            <p:cNvGrpSpPr/>
            <p:nvPr/>
          </p:nvGrpSpPr>
          <p:grpSpPr>
            <a:xfrm>
              <a:off x="4944" y="2256"/>
              <a:ext cx="384" cy="1152"/>
              <a:chOff x="4896" y="2256"/>
              <a:chExt cx="384" cy="1152"/>
            </a:xfrm>
          </p:grpSpPr>
          <p:sp>
            <p:nvSpPr>
              <p:cNvPr id="138263" name="Rectangle 10"/>
              <p:cNvSpPr/>
              <p:nvPr/>
            </p:nvSpPr>
            <p:spPr>
              <a:xfrm>
                <a:off x="4896" y="2640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33</a:t>
                </a:r>
                <a:endPara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8264" name="Rectangle 11"/>
              <p:cNvSpPr/>
              <p:nvPr/>
            </p:nvSpPr>
            <p:spPr>
              <a:xfrm>
                <a:off x="4896" y="2832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34</a:t>
                </a:r>
                <a:endPara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8265" name="Rectangle 12"/>
              <p:cNvSpPr/>
              <p:nvPr/>
            </p:nvSpPr>
            <p:spPr>
              <a:xfrm>
                <a:off x="4896" y="2256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31</a:t>
                </a:r>
                <a:endPara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8266" name="Rectangle 13"/>
              <p:cNvSpPr/>
              <p:nvPr/>
            </p:nvSpPr>
            <p:spPr>
              <a:xfrm>
                <a:off x="4896" y="2448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32</a:t>
                </a:r>
                <a:endPara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8267" name="Rectangle 14"/>
              <p:cNvSpPr/>
              <p:nvPr/>
            </p:nvSpPr>
            <p:spPr>
              <a:xfrm>
                <a:off x="4896" y="3024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35</a:t>
                </a:r>
                <a:endPara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8268" name="Rectangle 15"/>
              <p:cNvSpPr/>
              <p:nvPr/>
            </p:nvSpPr>
            <p:spPr>
              <a:xfrm>
                <a:off x="4896" y="3216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00</a:t>
                </a:r>
                <a:endPara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38251" name="Group 16"/>
            <p:cNvGrpSpPr/>
            <p:nvPr/>
          </p:nvGrpSpPr>
          <p:grpSpPr>
            <a:xfrm>
              <a:off x="3984" y="2256"/>
              <a:ext cx="384" cy="1152"/>
              <a:chOff x="4896" y="2256"/>
              <a:chExt cx="384" cy="1152"/>
            </a:xfrm>
          </p:grpSpPr>
          <p:sp>
            <p:nvSpPr>
              <p:cNvPr id="138257" name="Rectangle 17"/>
              <p:cNvSpPr/>
              <p:nvPr/>
            </p:nvSpPr>
            <p:spPr>
              <a:xfrm>
                <a:off x="4896" y="2640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33</a:t>
                </a:r>
                <a:endPara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8258" name="Rectangle 18"/>
              <p:cNvSpPr/>
              <p:nvPr/>
            </p:nvSpPr>
            <p:spPr>
              <a:xfrm>
                <a:off x="4896" y="2832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34</a:t>
                </a:r>
                <a:endPara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8259" name="Rectangle 19"/>
              <p:cNvSpPr/>
              <p:nvPr/>
            </p:nvSpPr>
            <p:spPr>
              <a:xfrm>
                <a:off x="4896" y="2256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31</a:t>
                </a:r>
                <a:endPara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8260" name="Rectangle 20"/>
              <p:cNvSpPr/>
              <p:nvPr/>
            </p:nvSpPr>
            <p:spPr>
              <a:xfrm>
                <a:off x="4896" y="2448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32</a:t>
                </a:r>
                <a:endPara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8261" name="Rectangle 21"/>
              <p:cNvSpPr/>
              <p:nvPr/>
            </p:nvSpPr>
            <p:spPr>
              <a:xfrm>
                <a:off x="4896" y="3024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35</a:t>
                </a:r>
                <a:endPara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8262" name="Rectangle 22"/>
              <p:cNvSpPr/>
              <p:nvPr/>
            </p:nvSpPr>
            <p:spPr>
              <a:xfrm>
                <a:off x="4896" y="3216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00</a:t>
                </a:r>
                <a:endPara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38252" name="Line 23"/>
            <p:cNvSpPr/>
            <p:nvPr/>
          </p:nvSpPr>
          <p:spPr>
            <a:xfrm>
              <a:off x="4368" y="2544"/>
              <a:ext cx="57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38253" name="Line 24"/>
            <p:cNvSpPr/>
            <p:nvPr/>
          </p:nvSpPr>
          <p:spPr>
            <a:xfrm>
              <a:off x="4368" y="2736"/>
              <a:ext cx="57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38254" name="Line 25"/>
            <p:cNvSpPr/>
            <p:nvPr/>
          </p:nvSpPr>
          <p:spPr>
            <a:xfrm>
              <a:off x="4368" y="2928"/>
              <a:ext cx="57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38255" name="Line 26"/>
            <p:cNvSpPr/>
            <p:nvPr/>
          </p:nvSpPr>
          <p:spPr>
            <a:xfrm>
              <a:off x="4368" y="3120"/>
              <a:ext cx="57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38256" name="Line 27"/>
            <p:cNvSpPr/>
            <p:nvPr/>
          </p:nvSpPr>
          <p:spPr>
            <a:xfrm>
              <a:off x="4368" y="3312"/>
              <a:ext cx="57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</p:grpSp>
      <p:sp>
        <p:nvSpPr>
          <p:cNvPr id="138246" name="Rectangle 28"/>
          <p:cNvSpPr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Representing Strings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4205" y="5165725"/>
            <a:ext cx="76053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</a:t>
            </a:r>
            <a:r>
              <a:rPr lang="en-US" altLang="zh-CN"/>
              <a:t>char</a:t>
            </a:r>
            <a:r>
              <a:rPr lang="zh-CN" altLang="en-US"/>
              <a:t>占用一个</a:t>
            </a:r>
            <a:r>
              <a:rPr lang="en-US" altLang="zh-CN"/>
              <a:t>byte</a:t>
            </a:r>
            <a:r>
              <a:rPr lang="zh-CN" altLang="en-US"/>
              <a:t>，所以不存在</a:t>
            </a:r>
            <a:r>
              <a:rPr lang="en-US" altLang="zh-CN"/>
              <a:t>byte ordering</a:t>
            </a:r>
            <a:r>
              <a:rPr lang="zh-CN" altLang="en-US"/>
              <a:t>的问题，故</a:t>
            </a:r>
            <a:r>
              <a:rPr lang="en-US" altLang="zh-CN"/>
              <a:t>string</a:t>
            </a:r>
            <a:r>
              <a:rPr lang="zh-CN" altLang="en-US"/>
              <a:t>基本上在不同系统中存储相同。</a:t>
            </a:r>
            <a:endParaRPr lang="zh-CN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926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9267" name="Rectangle 2"/>
          <p:cNvSpPr/>
          <p:nvPr/>
        </p:nvSpPr>
        <p:spPr>
          <a:xfrm>
            <a:off x="5181600" y="1524000"/>
            <a:ext cx="4191000" cy="533400"/>
          </a:xfrm>
          <a:prstGeom prst="rect">
            <a:avLst/>
          </a:prstGeom>
          <a:noFill/>
          <a:ln w="12700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char S[6] = "12345";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72419" name="Rectangle 3"/>
          <p:cNvSpPr>
            <a:spLocks noChangeArrowheads="1"/>
          </p:cNvSpPr>
          <p:nvPr/>
        </p:nvSpPr>
        <p:spPr bwMode="auto">
          <a:xfrm>
            <a:off x="228600" y="1524000"/>
            <a:ext cx="5791200" cy="44958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7" tIns="44450" rIns="90487" bIns="44450"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Compatibility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Byte ordering not an issue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1200150" marR="0" lvl="2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Data are single byte quantities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Text files generally platform independent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Except for different conventions of line termination character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!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39269" name="Group 4"/>
          <p:cNvGrpSpPr/>
          <p:nvPr/>
        </p:nvGrpSpPr>
        <p:grpSpPr>
          <a:xfrm>
            <a:off x="6008688" y="2133600"/>
            <a:ext cx="2373312" cy="2286000"/>
            <a:chOff x="3881" y="1968"/>
            <a:chExt cx="1495" cy="1440"/>
          </a:xfrm>
        </p:grpSpPr>
        <p:sp>
          <p:nvSpPr>
            <p:cNvPr id="139271" name="Text Box 5"/>
            <p:cNvSpPr txBox="1"/>
            <p:nvPr/>
          </p:nvSpPr>
          <p:spPr>
            <a:xfrm>
              <a:off x="3881" y="1968"/>
              <a:ext cx="631" cy="23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Linux </a:t>
              </a: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S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9272" name="Text Box 6"/>
            <p:cNvSpPr txBox="1"/>
            <p:nvPr/>
          </p:nvSpPr>
          <p:spPr>
            <a:xfrm>
              <a:off x="4858" y="1968"/>
              <a:ext cx="518" cy="23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Sun </a:t>
              </a: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S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9273" name="Line 7"/>
            <p:cNvSpPr/>
            <p:nvPr/>
          </p:nvSpPr>
          <p:spPr>
            <a:xfrm>
              <a:off x="4368" y="2352"/>
              <a:ext cx="57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grpSp>
          <p:nvGrpSpPr>
            <p:cNvPr id="139274" name="Group 8"/>
            <p:cNvGrpSpPr/>
            <p:nvPr/>
          </p:nvGrpSpPr>
          <p:grpSpPr>
            <a:xfrm>
              <a:off x="4944" y="2256"/>
              <a:ext cx="384" cy="1152"/>
              <a:chOff x="4896" y="2256"/>
              <a:chExt cx="384" cy="1152"/>
            </a:xfrm>
          </p:grpSpPr>
          <p:sp>
            <p:nvSpPr>
              <p:cNvPr id="139287" name="Rectangle 9"/>
              <p:cNvSpPr/>
              <p:nvPr/>
            </p:nvSpPr>
            <p:spPr>
              <a:xfrm>
                <a:off x="4896" y="2640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33</a:t>
                </a:r>
                <a:endPara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9288" name="Rectangle 10"/>
              <p:cNvSpPr/>
              <p:nvPr/>
            </p:nvSpPr>
            <p:spPr>
              <a:xfrm>
                <a:off x="4896" y="2832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34</a:t>
                </a:r>
                <a:endPara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9289" name="Rectangle 11"/>
              <p:cNvSpPr/>
              <p:nvPr/>
            </p:nvSpPr>
            <p:spPr>
              <a:xfrm>
                <a:off x="4896" y="2256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31</a:t>
                </a:r>
                <a:endPara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9290" name="Rectangle 12"/>
              <p:cNvSpPr/>
              <p:nvPr/>
            </p:nvSpPr>
            <p:spPr>
              <a:xfrm>
                <a:off x="4896" y="2448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32</a:t>
                </a:r>
                <a:endPara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9291" name="Rectangle 13"/>
              <p:cNvSpPr/>
              <p:nvPr/>
            </p:nvSpPr>
            <p:spPr>
              <a:xfrm>
                <a:off x="4896" y="3024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35</a:t>
                </a:r>
                <a:endPara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9292" name="Rectangle 14"/>
              <p:cNvSpPr/>
              <p:nvPr/>
            </p:nvSpPr>
            <p:spPr>
              <a:xfrm>
                <a:off x="4896" y="3216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00</a:t>
                </a:r>
                <a:endPara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39275" name="Group 15"/>
            <p:cNvGrpSpPr/>
            <p:nvPr/>
          </p:nvGrpSpPr>
          <p:grpSpPr>
            <a:xfrm>
              <a:off x="3984" y="2256"/>
              <a:ext cx="384" cy="1152"/>
              <a:chOff x="4896" y="2256"/>
              <a:chExt cx="384" cy="1152"/>
            </a:xfrm>
          </p:grpSpPr>
          <p:sp>
            <p:nvSpPr>
              <p:cNvPr id="139281" name="Rectangle 16"/>
              <p:cNvSpPr/>
              <p:nvPr/>
            </p:nvSpPr>
            <p:spPr>
              <a:xfrm>
                <a:off x="4896" y="2640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33</a:t>
                </a:r>
                <a:endPara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9282" name="Rectangle 17"/>
              <p:cNvSpPr/>
              <p:nvPr/>
            </p:nvSpPr>
            <p:spPr>
              <a:xfrm>
                <a:off x="4896" y="2832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34</a:t>
                </a:r>
                <a:endPara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9283" name="Rectangle 18"/>
              <p:cNvSpPr/>
              <p:nvPr/>
            </p:nvSpPr>
            <p:spPr>
              <a:xfrm>
                <a:off x="4896" y="2256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31</a:t>
                </a:r>
                <a:endPara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9284" name="Rectangle 19"/>
              <p:cNvSpPr/>
              <p:nvPr/>
            </p:nvSpPr>
            <p:spPr>
              <a:xfrm>
                <a:off x="4896" y="2448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32</a:t>
                </a:r>
                <a:endPara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9285" name="Rectangle 20"/>
              <p:cNvSpPr/>
              <p:nvPr/>
            </p:nvSpPr>
            <p:spPr>
              <a:xfrm>
                <a:off x="4896" y="3024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35</a:t>
                </a:r>
                <a:endPara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9286" name="Rectangle 21"/>
              <p:cNvSpPr/>
              <p:nvPr/>
            </p:nvSpPr>
            <p:spPr>
              <a:xfrm>
                <a:off x="4896" y="3216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00</a:t>
                </a:r>
                <a:endPara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39276" name="Line 22"/>
            <p:cNvSpPr/>
            <p:nvPr/>
          </p:nvSpPr>
          <p:spPr>
            <a:xfrm>
              <a:off x="4368" y="2544"/>
              <a:ext cx="57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39277" name="Line 23"/>
            <p:cNvSpPr/>
            <p:nvPr/>
          </p:nvSpPr>
          <p:spPr>
            <a:xfrm>
              <a:off x="4368" y="2736"/>
              <a:ext cx="57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39278" name="Line 24"/>
            <p:cNvSpPr/>
            <p:nvPr/>
          </p:nvSpPr>
          <p:spPr>
            <a:xfrm>
              <a:off x="4368" y="2928"/>
              <a:ext cx="57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39279" name="Line 25"/>
            <p:cNvSpPr/>
            <p:nvPr/>
          </p:nvSpPr>
          <p:spPr>
            <a:xfrm>
              <a:off x="4368" y="3120"/>
              <a:ext cx="57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39280" name="Line 26"/>
            <p:cNvSpPr/>
            <p:nvPr/>
          </p:nvSpPr>
          <p:spPr>
            <a:xfrm>
              <a:off x="4368" y="3312"/>
              <a:ext cx="57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</p:grpSp>
      <p:sp>
        <p:nvSpPr>
          <p:cNvPr id="572443" name="Rectangle 27"/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Representing Strings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02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02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Representing Strings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6084" name="Rectangle 3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4724400"/>
          </a:xfrm>
        </p:spPr>
        <p:txBody>
          <a:bodyPr vert="horz" wrap="square" lIns="91440" tIns="45720" rIns="91440" bIns="45720" anchor="t" anchorCtr="0"/>
          <a:p>
            <a:pPr lvl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/* strlen: return length of string s */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int strlen(char *s)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	char *p = s ;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初始地址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None/>
            </a:pP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	while (*p != ‘\0’)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		p++ ;			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找到字符串结束的地址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	return p-s ;(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由于地址连续，所以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p-s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就是长度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&lt;string.h&gt;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RGB Color Model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1638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447800"/>
            <a:ext cx="6934200" cy="49926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23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23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Representing Strings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6084" name="Rectangle 3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4724400"/>
          </a:xfrm>
        </p:spPr>
        <p:txBody>
          <a:bodyPr vert="horz" wrap="square" lIns="91440" tIns="45720" rIns="91440" bIns="45720" anchor="t" anchorCtr="0"/>
          <a:p>
            <a:pPr lvl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/* trim: remove trailing blanks, tabs, newlines */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int trim(char s[])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	int n;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None/>
            </a:pP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	for (n = strlen(s)-1; n &gt;= 0; n--)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	    if ( s[n] != ‘ ‘ &amp;&amp; s[n] != ‘\t’ &amp;&amp; s[n] != ‘\n’)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			break;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	s[n+1] = ‘\0’;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	return n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charRg st="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RGB Color Model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18436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0200" y="1524000"/>
            <a:ext cx="3457575" cy="4337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7" name="图片 6" descr="200px-AdditiveColor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733800" cy="3733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8" name="TextBox 7"/>
          <p:cNvSpPr txBox="1"/>
          <p:nvPr/>
        </p:nvSpPr>
        <p:spPr>
          <a:xfrm>
            <a:off x="1828800" y="5867400"/>
            <a:ext cx="99218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ea typeface="宋体" panose="02010600030101010101" pitchFamily="2" charset="-122"/>
              </a:rPr>
              <a:t>Cyan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18439" name="TextBox 8"/>
          <p:cNvSpPr txBox="1"/>
          <p:nvPr/>
        </p:nvSpPr>
        <p:spPr>
          <a:xfrm rot="5400000">
            <a:off x="4171950" y="2924175"/>
            <a:ext cx="16478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ea typeface="宋体" panose="02010600030101010101" pitchFamily="2" charset="-122"/>
              </a:rPr>
              <a:t>Magenta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cxnSp>
        <p:nvCxnSpPr>
          <p:cNvPr id="18440" name="直接箭头连接符 10"/>
          <p:cNvCxnSpPr>
            <a:stCxn id="18438" idx="0"/>
          </p:cNvCxnSpPr>
          <p:nvPr/>
        </p:nvCxnSpPr>
        <p:spPr>
          <a:xfrm flipV="1">
            <a:off x="2325688" y="4572000"/>
            <a:ext cx="36512" cy="1295400"/>
          </a:xfrm>
          <a:prstGeom prst="straightConnector1">
            <a:avLst/>
          </a:prstGeom>
          <a:ln w="508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18441" name="直接箭头连接符 13"/>
          <p:cNvCxnSpPr>
            <a:stCxn id="18439" idx="2"/>
          </p:cNvCxnSpPr>
          <p:nvPr/>
        </p:nvCxnSpPr>
        <p:spPr>
          <a:xfrm flipH="1" flipV="1">
            <a:off x="3048000" y="3124200"/>
            <a:ext cx="1685925" cy="61913"/>
          </a:xfrm>
          <a:prstGeom prst="straightConnector1">
            <a:avLst/>
          </a:prstGeom>
          <a:ln w="4445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RGB Color Model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5344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would be the complement of each of the eight colors listed above?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complement of a color is formed by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turning off the lights that are on and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turning on the lights that are off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Describe the effect of applying Boolean operations on the following colors: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Blue 	| 	Green 		=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Yellow 	&amp; 	Cyan 		=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Red 	^ 	Magenta	 =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450,&quot;width&quot;:7240}"/>
</p:tagLst>
</file>

<file path=ppt/tags/tag2.xml><?xml version="1.0" encoding="utf-8"?>
<p:tagLst xmlns:p="http://schemas.openxmlformats.org/presentationml/2006/main">
  <p:tag name="KSO_WM_UNIT_TABLE_BEAUTIFY" val="smartTable{6d5caf64-2680-4be7-ab07-c4cf2b617d0c}"/>
</p:tagLst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0</TotalTime>
  <Words>15775</Words>
  <Application>WPS 演示</Application>
  <PresentationFormat>全屏显示(4:3)</PresentationFormat>
  <Paragraphs>1301</Paragraphs>
  <Slides>70</Slides>
  <Notes>67</Notes>
  <HiddenSlides>4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70</vt:i4>
      </vt:variant>
    </vt:vector>
  </HeadingPairs>
  <TitlesOfParts>
    <vt:vector size="88" baseType="lpstr">
      <vt:lpstr>Arial</vt:lpstr>
      <vt:lpstr>宋体</vt:lpstr>
      <vt:lpstr>Wingdings</vt:lpstr>
      <vt:lpstr>Comic Sans MS</vt:lpstr>
      <vt:lpstr>Times New Roman</vt:lpstr>
      <vt:lpstr>Courier New</vt:lpstr>
      <vt:lpstr>Symbol</vt:lpstr>
      <vt:lpstr>微软雅黑</vt:lpstr>
      <vt:lpstr>Arial Unicode MS</vt:lpstr>
      <vt:lpstr>Helvetica</vt:lpstr>
      <vt:lpstr>仿宋_GB2312</vt:lpstr>
      <vt:lpstr>仿宋</vt:lpstr>
      <vt:lpstr>icfp99</vt:lpstr>
      <vt:lpstr>Word.Document.8</vt:lpstr>
      <vt:lpstr>Word.Document.8</vt:lpstr>
      <vt:lpstr>Word.Document.8</vt:lpstr>
      <vt:lpstr>Word.Document.8</vt:lpstr>
      <vt:lpstr>Word.Document.8</vt:lpstr>
      <vt:lpstr>Manipulating Information</vt:lpstr>
      <vt:lpstr>Outline</vt:lpstr>
      <vt:lpstr>Boolean Algebra</vt:lpstr>
      <vt:lpstr>Boolean Algebra</vt:lpstr>
      <vt:lpstr>General Boolean Algebras</vt:lpstr>
      <vt:lpstr>General Boolean Algebras</vt:lpstr>
      <vt:lpstr>RGB Color Model</vt:lpstr>
      <vt:lpstr>RGB Color Model</vt:lpstr>
      <vt:lpstr>RGB Color Model</vt:lpstr>
      <vt:lpstr>Bit-Level Operations in C</vt:lpstr>
      <vt:lpstr>Bit-Level Operations in C</vt:lpstr>
      <vt:lpstr>Cool Stuff with Xor</vt:lpstr>
      <vt:lpstr>Cool Stuff with Xor</vt:lpstr>
      <vt:lpstr>Cool Stuff with Xor</vt:lpstr>
      <vt:lpstr>Mask Operations</vt:lpstr>
      <vt:lpstr>Mask Operations</vt:lpstr>
      <vt:lpstr>Mask Operations</vt:lpstr>
      <vt:lpstr>Bis &amp; Bic</vt:lpstr>
      <vt:lpstr>Logical Operations in C</vt:lpstr>
      <vt:lpstr>Logical Operations in C</vt:lpstr>
      <vt:lpstr>Short Cut in Logical Operations </vt:lpstr>
      <vt:lpstr>Shift Operations in C(移位运算符)</vt:lpstr>
      <vt:lpstr>Shift Operations in C</vt:lpstr>
      <vt:lpstr>Shift Operations in C</vt:lpstr>
      <vt:lpstr>bitCount</vt:lpstr>
      <vt:lpstr>Sum 8 groups of 4 bits each(32位数分为8组)</vt:lpstr>
      <vt:lpstr>Combine the sums</vt:lpstr>
      <vt:lpstr>Information Storage</vt:lpstr>
      <vt:lpstr>Outline</vt:lpstr>
      <vt:lpstr>Outline</vt:lpstr>
      <vt:lpstr>Computer Hardware - Von Neumann Architecture</vt:lpstr>
      <vt:lpstr>Storage</vt:lpstr>
      <vt:lpstr>READ/WRITE operations</vt:lpstr>
      <vt:lpstr>Memory</vt:lpstr>
      <vt:lpstr>Word Size</vt:lpstr>
      <vt:lpstr>Word Size</vt:lpstr>
      <vt:lpstr>Data Size</vt:lpstr>
      <vt:lpstr>Data Size</vt:lpstr>
      <vt:lpstr>intN_t and uintN_t</vt:lpstr>
      <vt:lpstr>Data Size Related Bugs</vt:lpstr>
      <vt:lpstr>Data Size Related Bugs</vt:lpstr>
      <vt:lpstr>Example</vt:lpstr>
      <vt:lpstr>Address issues</vt:lpstr>
      <vt:lpstr>64-bit data models</vt:lpstr>
      <vt:lpstr>64-bit data models</vt:lpstr>
      <vt:lpstr>Outline</vt:lpstr>
      <vt:lpstr>Virtual Memory</vt:lpstr>
      <vt:lpstr>Virtual Memory</vt:lpstr>
      <vt:lpstr>Way to the Abstraction</vt:lpstr>
      <vt:lpstr>Subdivide Virtual Memory into More Manageable Units </vt:lpstr>
      <vt:lpstr>PowerPoint 演示文稿</vt:lpstr>
      <vt:lpstr>Byte Ordering(字节地址排序)</vt:lpstr>
      <vt:lpstr>Byte Ordering</vt:lpstr>
      <vt:lpstr>Big Endian(字节序) (0x1234567)</vt:lpstr>
      <vt:lpstr>Little Endian (0x1234567)</vt:lpstr>
      <vt:lpstr>How to Access an Object </vt:lpstr>
      <vt:lpstr>How to Access an Object </vt:lpstr>
      <vt:lpstr>Code to Print Byte Representation</vt:lpstr>
      <vt:lpstr>Code to Print Byte Representation</vt:lpstr>
      <vt:lpstr>Features in C</vt:lpstr>
      <vt:lpstr>Features in C</vt:lpstr>
      <vt:lpstr>Code to Print Byte Representation</vt:lpstr>
      <vt:lpstr>Example</vt:lpstr>
      <vt:lpstr>Example</vt:lpstr>
      <vt:lpstr>PowerPoint 演示文稿</vt:lpstr>
      <vt:lpstr>Byte Ordering Becomes Visible </vt:lpstr>
      <vt:lpstr>PowerPoint 演示文稿</vt:lpstr>
      <vt:lpstr>PowerPoint 演示文稿</vt:lpstr>
      <vt:lpstr>Representing Strings</vt:lpstr>
      <vt:lpstr>Representing Strings</vt:lpstr>
    </vt:vector>
  </TitlesOfParts>
  <Company>Digital Integrity,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李昱翰</cp:lastModifiedBy>
  <cp:revision>411</cp:revision>
  <dcterms:created xsi:type="dcterms:W3CDTF">2000-01-15T07:54:00Z</dcterms:created>
  <dcterms:modified xsi:type="dcterms:W3CDTF">2022-01-01T06:04:35Z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2A41E55C287045009975C7C597E2DCB5</vt:lpwstr>
  </property>
  <property fmtid="{D5CDD505-2E9C-101B-9397-08002B2CF9AE}" pid="3" name="KSOProductBuildVer">
    <vt:lpwstr>2052-11.1.0.11194</vt:lpwstr>
  </property>
</Properties>
</file>