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99" r:id="rId3"/>
    <p:sldId id="900" r:id="rId5"/>
    <p:sldId id="944" r:id="rId6"/>
    <p:sldId id="945" r:id="rId7"/>
    <p:sldId id="946" r:id="rId8"/>
    <p:sldId id="902" r:id="rId9"/>
    <p:sldId id="904" r:id="rId10"/>
    <p:sldId id="905" r:id="rId11"/>
    <p:sldId id="906" r:id="rId12"/>
    <p:sldId id="907" r:id="rId13"/>
    <p:sldId id="908" r:id="rId14"/>
    <p:sldId id="909" r:id="rId15"/>
    <p:sldId id="911" r:id="rId16"/>
    <p:sldId id="912" r:id="rId17"/>
    <p:sldId id="913" r:id="rId18"/>
    <p:sldId id="914" r:id="rId19"/>
    <p:sldId id="915" r:id="rId20"/>
    <p:sldId id="916" r:id="rId21"/>
    <p:sldId id="942" r:id="rId22"/>
    <p:sldId id="943" r:id="rId23"/>
    <p:sldId id="918" r:id="rId24"/>
    <p:sldId id="947" r:id="rId25"/>
    <p:sldId id="948" r:id="rId26"/>
    <p:sldId id="949" r:id="rId27"/>
    <p:sldId id="920" r:id="rId28"/>
    <p:sldId id="921" r:id="rId29"/>
    <p:sldId id="922" r:id="rId30"/>
    <p:sldId id="923" r:id="rId31"/>
    <p:sldId id="924" r:id="rId32"/>
    <p:sldId id="925" r:id="rId33"/>
    <p:sldId id="926" r:id="rId34"/>
    <p:sldId id="927" r:id="rId35"/>
    <p:sldId id="930" r:id="rId36"/>
    <p:sldId id="931" r:id="rId37"/>
    <p:sldId id="932" r:id="rId38"/>
    <p:sldId id="933" r:id="rId39"/>
    <p:sldId id="934" r:id="rId40"/>
    <p:sldId id="935" r:id="rId41"/>
    <p:sldId id="950" r:id="rId42"/>
    <p:sldId id="937" r:id="rId43"/>
    <p:sldId id="938" r:id="rId44"/>
    <p:sldId id="939" r:id="rId45"/>
    <p:sldId id="940" r:id="rId46"/>
    <p:sldId id="941" r:id="rId47"/>
  </p:sldIdLst>
  <p:sldSz cx="9144000" cy="6858000" type="screen4x3"/>
  <p:notesSz cx="6858000" cy="9144000"/>
  <p:custDataLst>
    <p:tags r:id="rId51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CC66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99"/>
    <p:restoredTop sz="96277"/>
  </p:normalViewPr>
  <p:slideViewPr>
    <p:cSldViewPr showGuides="1">
      <p:cViewPr varScale="1">
        <p:scale>
          <a:sx n="96" d="100"/>
          <a:sy n="96" d="100"/>
        </p:scale>
        <p:origin x="867" y="45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gs" Target="tags/tag1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322560-89C5-443C-B85C-33BE7C0B9DD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latin typeface="Times New Roman" panose="02020603050405020304" pitchFamily="18" charset="0"/>
              </a:rPr>
            </a:fld>
            <a:endParaRPr lang="zh-CN" altLang="en-US" sz="1200" b="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DBFF2E-F53E-4515-A4D6-DF5941A3E6C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75FAF-9B8A-446F-AE4F-A0A67545FBC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C9FBA5-EBDF-4DA5-98FA-A59DC08C6CE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F53614-B9FF-440A-B23E-57185A3987C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C9FBA5-EBDF-4DA5-98FA-A59DC08C6CE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F53614-B9FF-440A-B23E-57185A3987C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C9FBA5-EBDF-4DA5-98FA-A59DC08C6CE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F53614-B9FF-440A-B23E-57185A3987C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C9FBA5-EBDF-4DA5-98FA-A59DC08C6CE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F53614-B9FF-440A-B23E-57185A3987C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600200"/>
            <a:ext cx="40767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886200"/>
            <a:ext cx="40767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C9FBA5-EBDF-4DA5-98FA-A59DC08C6CE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F53614-B9FF-440A-B23E-57185A3987C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C9FBA5-EBDF-4DA5-98FA-A59DC08C6CE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F53614-B9FF-440A-B23E-57185A3987C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C9FBA5-EBDF-4DA5-98FA-A59DC08C6CE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F53614-B9FF-440A-B23E-57185A3987C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C9FBA5-EBDF-4DA5-98FA-A59DC08C6CE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F53614-B9FF-440A-B23E-57185A3987C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C9FBA5-EBDF-4DA5-98FA-A59DC08C6CE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F53614-B9FF-440A-B23E-57185A3987C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C9FBA5-EBDF-4DA5-98FA-A59DC08C6CE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F53614-B9FF-440A-B23E-57185A3987C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C9FBA5-EBDF-4DA5-98FA-A59DC08C6CE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F53614-B9FF-440A-B23E-57185A3987C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C9FBA5-EBDF-4DA5-98FA-A59DC08C6CE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F53614-B9FF-440A-B23E-57185A3987C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C9FBA5-EBDF-4DA5-98FA-A59DC08C6CE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F53614-B9FF-440A-B23E-57185A3987C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C9FBA5-EBDF-4DA5-98FA-A59DC08C6CE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F53614-B9FF-440A-B23E-57185A3987C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1" Type="http://schemas.openxmlformats.org/officeDocument/2006/relationships/notesSlide" Target="../notesSlides/notesSlide7.xml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Representing Information (2)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Two’s Complement Encoding Examples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Binary/Hexadecimal Representation for -12345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ea typeface="宋体" panose="02010600030101010101" pitchFamily="2" charset="-122"/>
              </a:rPr>
              <a:t>Binary:  0011 0000 0011 1001 (12345)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Hex:  	        3       0      3      9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Binary:  1100 1111 1100 0110 (after complement)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Hex:  	        C     F     C      6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Binary:  1100 1111 1100 0111 (add 1)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Hex:  	        C     F     C      7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Numeric Range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Unsigned Values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Umin=0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Umax=2</a:t>
            </a:r>
            <a:r>
              <a:rPr lang="en-US" altLang="zh-CN" baseline="30000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-1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baseline="300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Two’s Complement Values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Tmin  = -2</a:t>
            </a:r>
            <a:r>
              <a:rPr lang="en-US" altLang="zh-CN" baseline="30000" dirty="0">
                <a:ea typeface="宋体" panose="02010600030101010101" pitchFamily="2" charset="-122"/>
              </a:rPr>
              <a:t>w-1</a:t>
            </a:r>
            <a:endParaRPr lang="en-US" altLang="zh-CN" baseline="300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Tmax = 2</a:t>
            </a:r>
            <a:r>
              <a:rPr lang="en-US" altLang="zh-CN" baseline="30000" dirty="0">
                <a:ea typeface="宋体" panose="02010600030101010101" pitchFamily="2" charset="-122"/>
              </a:rPr>
              <a:t>w-1</a:t>
            </a:r>
            <a:r>
              <a:rPr lang="en-US" altLang="zh-CN" dirty="0">
                <a:ea typeface="宋体" panose="02010600030101010101" pitchFamily="2" charset="-122"/>
              </a:rPr>
              <a:t>-1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Numeric Range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Relationship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|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TMin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| =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TMax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+ 1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Umax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=	 2*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TMax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 + 1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-1 has the same bit representation as 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Umax, </a:t>
            </a:r>
            <a:endParaRPr lang="en-US" altLang="zh-CN" i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a string of all 1s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Numeric value 0 is represented as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b="1" dirty="0">
                <a:ea typeface="宋体" panose="02010600030101010101" pitchFamily="2" charset="-122"/>
              </a:rPr>
              <a:t>a string of all 0s in both representations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Alternative representations of signed numbers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Ones’ Complement: (</a:t>
            </a:r>
            <a:r>
              <a:rPr lang="zh-CN" altLang="en-US" dirty="0">
                <a:ea typeface="宋体" panose="02010600030101010101" pitchFamily="2" charset="-122"/>
              </a:rPr>
              <a:t>反码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most significant bit has weight 2</a:t>
            </a:r>
            <a:r>
              <a:rPr lang="en-US" altLang="zh-CN" baseline="30000" dirty="0">
                <a:ea typeface="宋体" panose="02010600030101010101" pitchFamily="2" charset="-122"/>
              </a:rPr>
              <a:t>w-1</a:t>
            </a:r>
            <a:r>
              <a:rPr lang="en-US" altLang="zh-CN" dirty="0">
                <a:ea typeface="宋体" panose="02010600030101010101" pitchFamily="2" charset="-122"/>
              </a:rPr>
              <a:t>-1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 Sign-Magnitude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b="1" dirty="0">
                <a:ea typeface="宋体" panose="02010600030101010101" pitchFamily="2" charset="-122"/>
              </a:rPr>
              <a:t>most significant bit is a sign bit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that determines whether the remaining bits should be given negative or positive weight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/>
          <p:nvPr/>
        </p:nvSpPr>
        <p:spPr>
          <a:xfrm>
            <a:off x="4529138" y="323850"/>
            <a:ext cx="127000" cy="60007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/>
          <p:nvPr/>
        </p:nvSpPr>
        <p:spPr>
          <a:xfrm>
            <a:off x="4332288" y="1066800"/>
            <a:ext cx="4506912" cy="5334000"/>
          </a:xfrm>
          <a:prstGeom prst="rect">
            <a:avLst/>
          </a:prstGeom>
          <a:noFill/>
          <a:ln w="12700"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ctr" eaLnBrk="1" hangingPunct="1"/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25" name="Group 4"/>
          <p:cNvGrpSpPr/>
          <p:nvPr/>
        </p:nvGrpSpPr>
        <p:grpSpPr>
          <a:xfrm>
            <a:off x="304800" y="152400"/>
            <a:ext cx="8382000" cy="6400800"/>
            <a:chOff x="480" y="768"/>
            <a:chExt cx="1960" cy="3256"/>
          </a:xfrm>
        </p:grpSpPr>
        <p:sp>
          <p:nvSpPr>
            <p:cNvPr id="30726" name="Rectangle 5"/>
            <p:cNvSpPr/>
            <p:nvPr/>
          </p:nvSpPr>
          <p:spPr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Helvetica" pitchFamily="34" charset="0"/>
                  <a:ea typeface="宋体" panose="02010600030101010101" pitchFamily="2" charset="-122"/>
                </a:rPr>
                <a:t>X</a:t>
              </a:r>
              <a:endParaRPr lang="en-US" altLang="zh-CN" sz="1800" b="1" i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7" name="Rectangle 6"/>
            <p:cNvSpPr/>
            <p:nvPr/>
          </p:nvSpPr>
          <p:spPr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B2T(</a:t>
              </a:r>
              <a:r>
                <a:rPr lang="en-US" altLang="zh-CN" sz="1800" b="1" i="1" dirty="0">
                  <a:latin typeface="Helvetica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)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8" name="Rectangle 7"/>
            <p:cNvSpPr/>
            <p:nvPr/>
          </p:nvSpPr>
          <p:spPr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B2U(</a:t>
              </a:r>
              <a:r>
                <a:rPr lang="en-US" altLang="zh-CN" sz="1800" b="1" i="1" dirty="0">
                  <a:latin typeface="Helvetica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)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9" name="Rectangle 8"/>
            <p:cNvSpPr/>
            <p:nvPr/>
          </p:nvSpPr>
          <p:spPr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0000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0730" name="Rectangle 9"/>
            <p:cNvSpPr/>
            <p:nvPr/>
          </p:nvSpPr>
          <p:spPr>
            <a:xfrm>
              <a:off x="1824" y="960"/>
              <a:ext cx="616" cy="18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1" name="Rectangle 10"/>
            <p:cNvSpPr/>
            <p:nvPr/>
          </p:nvSpPr>
          <p:spPr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0001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0732" name="Rectangle 11"/>
            <p:cNvSpPr/>
            <p:nvPr/>
          </p:nvSpPr>
          <p:spPr>
            <a:xfrm>
              <a:off x="1824" y="1152"/>
              <a:ext cx="616" cy="18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3" name="Rectangle 12"/>
            <p:cNvSpPr/>
            <p:nvPr/>
          </p:nvSpPr>
          <p:spPr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0010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0734" name="Rectangle 13"/>
            <p:cNvSpPr/>
            <p:nvPr/>
          </p:nvSpPr>
          <p:spPr>
            <a:xfrm>
              <a:off x="1824" y="1344"/>
              <a:ext cx="616" cy="18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5" name="Rectangle 14"/>
            <p:cNvSpPr/>
            <p:nvPr/>
          </p:nvSpPr>
          <p:spPr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0011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0736" name="Rectangle 15"/>
            <p:cNvSpPr/>
            <p:nvPr/>
          </p:nvSpPr>
          <p:spPr>
            <a:xfrm>
              <a:off x="1824" y="1536"/>
              <a:ext cx="616" cy="18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7" name="Rectangle 16"/>
            <p:cNvSpPr/>
            <p:nvPr/>
          </p:nvSpPr>
          <p:spPr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0100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0738" name="Rectangle 17"/>
            <p:cNvSpPr/>
            <p:nvPr/>
          </p:nvSpPr>
          <p:spPr>
            <a:xfrm>
              <a:off x="1824" y="1728"/>
              <a:ext cx="616" cy="18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9" name="Rectangle 18"/>
            <p:cNvSpPr/>
            <p:nvPr/>
          </p:nvSpPr>
          <p:spPr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0101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0740" name="Rectangle 19"/>
            <p:cNvSpPr/>
            <p:nvPr/>
          </p:nvSpPr>
          <p:spPr>
            <a:xfrm>
              <a:off x="1824" y="1920"/>
              <a:ext cx="616" cy="18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5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1" name="Rectangle 20"/>
            <p:cNvSpPr/>
            <p:nvPr/>
          </p:nvSpPr>
          <p:spPr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0110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0742" name="Rectangle 21"/>
            <p:cNvSpPr/>
            <p:nvPr/>
          </p:nvSpPr>
          <p:spPr>
            <a:xfrm>
              <a:off x="1824" y="2112"/>
              <a:ext cx="616" cy="18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3" name="Rectangle 22"/>
            <p:cNvSpPr/>
            <p:nvPr/>
          </p:nvSpPr>
          <p:spPr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0111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0744" name="Rectangle 23"/>
            <p:cNvSpPr/>
            <p:nvPr/>
          </p:nvSpPr>
          <p:spPr>
            <a:xfrm>
              <a:off x="1824" y="2304"/>
              <a:ext cx="616" cy="18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7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5" name="Rectangle 24"/>
            <p:cNvSpPr/>
            <p:nvPr/>
          </p:nvSpPr>
          <p:spPr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–8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6" name="Rectangle 25"/>
            <p:cNvSpPr/>
            <p:nvPr/>
          </p:nvSpPr>
          <p:spPr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8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7" name="Rectangle 26"/>
            <p:cNvSpPr/>
            <p:nvPr/>
          </p:nvSpPr>
          <p:spPr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–7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8" name="Rectangle 27"/>
            <p:cNvSpPr/>
            <p:nvPr/>
          </p:nvSpPr>
          <p:spPr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9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9" name="Rectangle 28"/>
            <p:cNvSpPr/>
            <p:nvPr/>
          </p:nvSpPr>
          <p:spPr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–6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0" name="Rectangle 29"/>
            <p:cNvSpPr/>
            <p:nvPr/>
          </p:nvSpPr>
          <p:spPr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10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1" name="Rectangle 30"/>
            <p:cNvSpPr/>
            <p:nvPr/>
          </p:nvSpPr>
          <p:spPr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–5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2" name="Rectangle 31"/>
            <p:cNvSpPr/>
            <p:nvPr/>
          </p:nvSpPr>
          <p:spPr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11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3" name="Rectangle 32"/>
            <p:cNvSpPr/>
            <p:nvPr/>
          </p:nvSpPr>
          <p:spPr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–4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4" name="Rectangle 33"/>
            <p:cNvSpPr/>
            <p:nvPr/>
          </p:nvSpPr>
          <p:spPr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12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5" name="Rectangle 34"/>
            <p:cNvSpPr/>
            <p:nvPr/>
          </p:nvSpPr>
          <p:spPr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–3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6" name="Rectangle 35"/>
            <p:cNvSpPr/>
            <p:nvPr/>
          </p:nvSpPr>
          <p:spPr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13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7" name="Rectangle 36"/>
            <p:cNvSpPr/>
            <p:nvPr/>
          </p:nvSpPr>
          <p:spPr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–2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8" name="Rectangle 37"/>
            <p:cNvSpPr/>
            <p:nvPr/>
          </p:nvSpPr>
          <p:spPr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14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9" name="Rectangle 38"/>
            <p:cNvSpPr/>
            <p:nvPr/>
          </p:nvSpPr>
          <p:spPr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–1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0" name="Rectangle 39"/>
            <p:cNvSpPr/>
            <p:nvPr/>
          </p:nvSpPr>
          <p:spPr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15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1" name="Rectangle 40"/>
            <p:cNvSpPr/>
            <p:nvPr/>
          </p:nvSpPr>
          <p:spPr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1000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0762" name="Rectangle 41"/>
            <p:cNvSpPr/>
            <p:nvPr/>
          </p:nvSpPr>
          <p:spPr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1001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0763" name="Rectangle 42"/>
            <p:cNvSpPr/>
            <p:nvPr/>
          </p:nvSpPr>
          <p:spPr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1010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0764" name="Rectangle 43"/>
            <p:cNvSpPr/>
            <p:nvPr/>
          </p:nvSpPr>
          <p:spPr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1011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0765" name="Rectangle 44"/>
            <p:cNvSpPr/>
            <p:nvPr/>
          </p:nvSpPr>
          <p:spPr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1100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0766" name="Rectangle 45"/>
            <p:cNvSpPr/>
            <p:nvPr/>
          </p:nvSpPr>
          <p:spPr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1101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0767" name="Rectangle 46"/>
            <p:cNvSpPr/>
            <p:nvPr/>
          </p:nvSpPr>
          <p:spPr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1110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0768" name="Rectangle 47"/>
            <p:cNvSpPr/>
            <p:nvPr/>
          </p:nvSpPr>
          <p:spPr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1111</a:t>
              </a:r>
              <a:endPara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0769" name="Rectangle 48"/>
            <p:cNvSpPr/>
            <p:nvPr/>
          </p:nvSpPr>
          <p:spPr>
            <a:xfrm>
              <a:off x="1200" y="960"/>
              <a:ext cx="616" cy="18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0" name="Rectangle 49"/>
            <p:cNvSpPr/>
            <p:nvPr/>
          </p:nvSpPr>
          <p:spPr>
            <a:xfrm>
              <a:off x="1200" y="1152"/>
              <a:ext cx="616" cy="18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1" name="Rectangle 50"/>
            <p:cNvSpPr/>
            <p:nvPr/>
          </p:nvSpPr>
          <p:spPr>
            <a:xfrm>
              <a:off x="1200" y="1344"/>
              <a:ext cx="616" cy="18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2" name="Rectangle 51"/>
            <p:cNvSpPr/>
            <p:nvPr/>
          </p:nvSpPr>
          <p:spPr>
            <a:xfrm>
              <a:off x="1200" y="1536"/>
              <a:ext cx="616" cy="18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3" name="Rectangle 52"/>
            <p:cNvSpPr/>
            <p:nvPr/>
          </p:nvSpPr>
          <p:spPr>
            <a:xfrm>
              <a:off x="1200" y="1728"/>
              <a:ext cx="616" cy="18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4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4" name="Rectangle 53"/>
            <p:cNvSpPr/>
            <p:nvPr/>
          </p:nvSpPr>
          <p:spPr>
            <a:xfrm>
              <a:off x="1200" y="1920"/>
              <a:ext cx="616" cy="18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5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5" name="Rectangle 54"/>
            <p:cNvSpPr/>
            <p:nvPr/>
          </p:nvSpPr>
          <p:spPr>
            <a:xfrm>
              <a:off x="1200" y="2112"/>
              <a:ext cx="616" cy="18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6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6" name="Rectangle 55"/>
            <p:cNvSpPr/>
            <p:nvPr/>
          </p:nvSpPr>
          <p:spPr>
            <a:xfrm>
              <a:off x="1200" y="2304"/>
              <a:ext cx="616" cy="18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Helvetica" pitchFamily="34" charset="0"/>
                  <a:ea typeface="宋体" panose="02010600030101010101" pitchFamily="2" charset="-122"/>
                </a:rPr>
                <a:t>7</a:t>
              </a:r>
              <a:endParaRPr lang="zh-CN" altLang="en-US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7" name="Rectangle 56"/>
            <p:cNvSpPr/>
            <p:nvPr/>
          </p:nvSpPr>
          <p:spPr>
            <a:xfrm>
              <a:off x="484" y="772"/>
              <a:ext cx="1952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0778" name="Rectangle 57"/>
            <p:cNvSpPr/>
            <p:nvPr/>
          </p:nvSpPr>
          <p:spPr>
            <a:xfrm>
              <a:off x="484" y="964"/>
              <a:ext cx="1952" cy="305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Mappings between logical and physical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Uniqueness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Every bit pattern represents </a:t>
            </a:r>
            <a:r>
              <a:rPr lang="en-US" altLang="zh-CN" b="1" dirty="0">
                <a:ea typeface="宋体" panose="02010600030101010101" pitchFamily="2" charset="-122"/>
              </a:rPr>
              <a:t>unique</a:t>
            </a:r>
            <a:r>
              <a:rPr lang="en-US" altLang="zh-CN" dirty="0">
                <a:ea typeface="宋体" panose="02010600030101010101" pitchFamily="2" charset="-122"/>
              </a:rPr>
              <a:t> integer value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representable integer has unique bit encoding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Mappings between logical and physical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Invert Mappings (from logical to physical)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U2B(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  =  B2U</a:t>
            </a:r>
            <a:r>
              <a:rPr lang="en-US" altLang="zh-CN" baseline="30000" dirty="0">
                <a:ea typeface="宋体" panose="02010600030101010101" pitchFamily="2" charset="-122"/>
              </a:rPr>
              <a:t>-1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Bit pattern for unsigned integer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T2B(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  =  B2T</a:t>
            </a:r>
            <a:r>
              <a:rPr lang="en-US" altLang="zh-CN" baseline="30000" dirty="0">
                <a:ea typeface="宋体" panose="02010600030101010101" pitchFamily="2" charset="-122"/>
              </a:rPr>
              <a:t>-1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Bit pattern for two’s comp integer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Relation Between 2’s Comp. &amp; Unsigned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/>
          <p:nvPr/>
        </p:nvSpPr>
        <p:spPr>
          <a:xfrm>
            <a:off x="381000" y="4822825"/>
            <a:ext cx="4419600" cy="13493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grpSp>
        <p:nvGrpSpPr>
          <p:cNvPr id="36869" name="Group 4"/>
          <p:cNvGrpSpPr/>
          <p:nvPr/>
        </p:nvGrpSpPr>
        <p:grpSpPr>
          <a:xfrm>
            <a:off x="609600" y="1524000"/>
            <a:ext cx="6313488" cy="1582738"/>
            <a:chOff x="384" y="1090"/>
            <a:chExt cx="3977" cy="997"/>
          </a:xfrm>
        </p:grpSpPr>
        <p:sp>
          <p:nvSpPr>
            <p:cNvPr id="36895" name="Rectangle 5"/>
            <p:cNvSpPr/>
            <p:nvPr/>
          </p:nvSpPr>
          <p:spPr>
            <a:xfrm>
              <a:off x="2024" y="1160"/>
              <a:ext cx="1472" cy="656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t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T2U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96" name="Rectangle 6"/>
            <p:cNvSpPr/>
            <p:nvPr/>
          </p:nvSpPr>
          <p:spPr>
            <a:xfrm>
              <a:off x="2216" y="1400"/>
              <a:ext cx="368" cy="17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T2B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97" name="Rectangle 7"/>
            <p:cNvSpPr/>
            <p:nvPr/>
          </p:nvSpPr>
          <p:spPr>
            <a:xfrm>
              <a:off x="2936" y="1400"/>
              <a:ext cx="368" cy="17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B2U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98" name="Line 8"/>
            <p:cNvSpPr/>
            <p:nvPr/>
          </p:nvSpPr>
          <p:spPr>
            <a:xfrm>
              <a:off x="1592" y="1488"/>
              <a:ext cx="60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99" name="Line 9"/>
            <p:cNvSpPr/>
            <p:nvPr/>
          </p:nvSpPr>
          <p:spPr>
            <a:xfrm>
              <a:off x="3320" y="1488"/>
              <a:ext cx="60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900" name="Line 10"/>
            <p:cNvSpPr/>
            <p:nvPr/>
          </p:nvSpPr>
          <p:spPr>
            <a:xfrm>
              <a:off x="2600" y="1488"/>
              <a:ext cx="32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901" name="Rectangle 11"/>
            <p:cNvSpPr/>
            <p:nvPr/>
          </p:nvSpPr>
          <p:spPr>
            <a:xfrm>
              <a:off x="384" y="1104"/>
              <a:ext cx="1437" cy="2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Two’s Complement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02" name="Rectangle 12"/>
            <p:cNvSpPr/>
            <p:nvPr/>
          </p:nvSpPr>
          <p:spPr>
            <a:xfrm>
              <a:off x="3591" y="1090"/>
              <a:ext cx="770" cy="2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Unsigned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03" name="Rectangle 13"/>
            <p:cNvSpPr/>
            <p:nvPr/>
          </p:nvSpPr>
          <p:spPr>
            <a:xfrm>
              <a:off x="1815" y="1858"/>
              <a:ext cx="1890" cy="2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Helvetica" pitchFamily="34" charset="0"/>
                  <a:ea typeface="宋体" panose="02010600030101010101" pitchFamily="2" charset="-122"/>
                </a:rPr>
                <a:t>Maintain Same Bit Pattern</a:t>
              </a:r>
              <a:endParaRPr lang="en-US" altLang="zh-CN" sz="1800" b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04" name="Rectangle 14"/>
            <p:cNvSpPr/>
            <p:nvPr/>
          </p:nvSpPr>
          <p:spPr>
            <a:xfrm>
              <a:off x="1287" y="1378"/>
              <a:ext cx="178" cy="2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i="1" dirty="0">
                  <a:latin typeface="Times" pitchFamily="18" charset="0"/>
                  <a:ea typeface="宋体" panose="02010600030101010101" pitchFamily="2" charset="-122"/>
                </a:rPr>
                <a:t>x</a:t>
              </a:r>
              <a:endParaRPr lang="en-US" altLang="zh-CN" sz="1800" i="1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5" name="Rectangle 15"/>
            <p:cNvSpPr/>
            <p:nvPr/>
          </p:nvSpPr>
          <p:spPr>
            <a:xfrm>
              <a:off x="3975" y="1378"/>
              <a:ext cx="250" cy="2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i="1" dirty="0">
                  <a:latin typeface="Times" pitchFamily="18" charset="0"/>
                  <a:ea typeface="宋体" panose="02010600030101010101" pitchFamily="2" charset="-122"/>
                </a:rPr>
                <a:t>ux</a:t>
              </a:r>
              <a:endParaRPr lang="en-US" altLang="zh-CN" sz="1800" i="1" dirty="0"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6906" name="Rectangle 16"/>
            <p:cNvSpPr/>
            <p:nvPr/>
          </p:nvSpPr>
          <p:spPr>
            <a:xfrm>
              <a:off x="2631" y="1570"/>
              <a:ext cx="202" cy="2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487" tIns="44450" rIns="90487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i="1" dirty="0">
                  <a:latin typeface="Times" pitchFamily="18" charset="0"/>
                  <a:ea typeface="宋体" panose="02010600030101010101" pitchFamily="2" charset="-122"/>
                </a:rPr>
                <a:t>X</a:t>
              </a:r>
              <a:endParaRPr lang="en-US" altLang="zh-CN" sz="1800" i="1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870" name="组合 41"/>
          <p:cNvGrpSpPr/>
          <p:nvPr/>
        </p:nvGrpSpPr>
        <p:grpSpPr>
          <a:xfrm>
            <a:off x="4038600" y="2944813"/>
            <a:ext cx="4343400" cy="1779587"/>
            <a:chOff x="4038600" y="3124200"/>
            <a:chExt cx="4343400" cy="1779290"/>
          </a:xfrm>
        </p:grpSpPr>
        <p:grpSp>
          <p:nvGrpSpPr>
            <p:cNvPr id="36872" name="Group 17"/>
            <p:cNvGrpSpPr/>
            <p:nvPr/>
          </p:nvGrpSpPr>
          <p:grpSpPr>
            <a:xfrm>
              <a:off x="5029200" y="3603625"/>
              <a:ext cx="2743200" cy="228600"/>
              <a:chOff x="2832" y="2208"/>
              <a:chExt cx="1728" cy="144"/>
            </a:xfrm>
          </p:grpSpPr>
          <p:sp>
            <p:nvSpPr>
              <p:cNvPr id="36888" name="Rectangle 18"/>
              <p:cNvSpPr/>
              <p:nvPr/>
            </p:nvSpPr>
            <p:spPr>
              <a:xfrm>
                <a:off x="2832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+</a:t>
                </a:r>
                <a:endParaRPr lang="zh-CN" altLang="en-US" sz="24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9" name="Rectangle 19"/>
              <p:cNvSpPr/>
              <p:nvPr/>
            </p:nvSpPr>
            <p:spPr>
              <a:xfrm>
                <a:off x="2976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+</a:t>
                </a:r>
                <a:endParaRPr lang="zh-CN" altLang="en-US" sz="24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90" name="Rectangle 20"/>
              <p:cNvSpPr/>
              <p:nvPr/>
            </p:nvSpPr>
            <p:spPr>
              <a:xfrm>
                <a:off x="3120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+</a:t>
                </a:r>
                <a:endParaRPr lang="zh-CN" altLang="en-US" sz="24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91" name="Rectangle 21"/>
              <p:cNvSpPr/>
              <p:nvPr/>
            </p:nvSpPr>
            <p:spPr>
              <a:xfrm>
                <a:off x="4128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+</a:t>
                </a:r>
                <a:endParaRPr lang="zh-CN" altLang="en-US" sz="24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92" name="Rectangle 22"/>
              <p:cNvSpPr/>
              <p:nvPr/>
            </p:nvSpPr>
            <p:spPr>
              <a:xfrm>
                <a:off x="4272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+</a:t>
                </a:r>
                <a:endParaRPr lang="zh-CN" altLang="en-US" sz="24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93" name="Rectangle 23"/>
              <p:cNvSpPr/>
              <p:nvPr/>
            </p:nvSpPr>
            <p:spPr>
              <a:xfrm>
                <a:off x="4416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+</a:t>
                </a:r>
                <a:endParaRPr lang="zh-CN" altLang="en-US" sz="24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94" name="Rectangle 24"/>
              <p:cNvSpPr/>
              <p:nvPr/>
            </p:nvSpPr>
            <p:spPr>
              <a:xfrm>
                <a:off x="3264" y="2208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• • •</a:t>
                </a:r>
                <a:endParaRPr lang="zh-CN" altLang="en-US" sz="24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6873" name="Group 25"/>
            <p:cNvGrpSpPr/>
            <p:nvPr/>
          </p:nvGrpSpPr>
          <p:grpSpPr>
            <a:xfrm>
              <a:off x="5029200" y="4060825"/>
              <a:ext cx="2743200" cy="228600"/>
              <a:chOff x="2832" y="2208"/>
              <a:chExt cx="1728" cy="144"/>
            </a:xfrm>
          </p:grpSpPr>
          <p:sp>
            <p:nvSpPr>
              <p:cNvPr id="36881" name="Rectangle 26"/>
              <p:cNvSpPr/>
              <p:nvPr/>
            </p:nvSpPr>
            <p:spPr>
              <a:xfrm>
                <a:off x="2832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-</a:t>
                </a:r>
                <a:endParaRPr lang="zh-CN" altLang="en-US" sz="24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2" name="Rectangle 27"/>
              <p:cNvSpPr/>
              <p:nvPr/>
            </p:nvSpPr>
            <p:spPr>
              <a:xfrm>
                <a:off x="2976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+</a:t>
                </a:r>
                <a:endParaRPr lang="zh-CN" altLang="en-US" sz="24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3" name="Rectangle 28"/>
              <p:cNvSpPr/>
              <p:nvPr/>
            </p:nvSpPr>
            <p:spPr>
              <a:xfrm>
                <a:off x="3120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+</a:t>
                </a:r>
                <a:endParaRPr lang="zh-CN" altLang="en-US" sz="24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4" name="Rectangle 29"/>
              <p:cNvSpPr/>
              <p:nvPr/>
            </p:nvSpPr>
            <p:spPr>
              <a:xfrm>
                <a:off x="4128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+</a:t>
                </a:r>
                <a:endParaRPr lang="zh-CN" altLang="en-US" sz="24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5" name="Rectangle 30"/>
              <p:cNvSpPr/>
              <p:nvPr/>
            </p:nvSpPr>
            <p:spPr>
              <a:xfrm>
                <a:off x="4272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+</a:t>
                </a:r>
                <a:endParaRPr lang="zh-CN" altLang="en-US" sz="24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6" name="Rectangle 31"/>
              <p:cNvSpPr/>
              <p:nvPr/>
            </p:nvSpPr>
            <p:spPr>
              <a:xfrm>
                <a:off x="4416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+</a:t>
                </a:r>
                <a:endParaRPr lang="zh-CN" altLang="en-US" sz="24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87" name="Rectangle 32"/>
              <p:cNvSpPr/>
              <p:nvPr/>
            </p:nvSpPr>
            <p:spPr>
              <a:xfrm>
                <a:off x="3264" y="2208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• • •</a:t>
                </a:r>
                <a:endParaRPr lang="zh-CN" altLang="en-US" sz="24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874" name="Rectangle 33"/>
            <p:cNvSpPr/>
            <p:nvPr/>
          </p:nvSpPr>
          <p:spPr>
            <a:xfrm>
              <a:off x="4534620" y="3527425"/>
              <a:ext cx="474810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i="1" dirty="0">
                  <a:latin typeface="Times" pitchFamily="18" charset="0"/>
                  <a:ea typeface="宋体" panose="02010600030101010101" pitchFamily="2" charset="-122"/>
                </a:rPr>
                <a:t>ux</a:t>
              </a:r>
              <a:endParaRPr lang="en-US" altLang="zh-CN" sz="2400" i="1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5" name="Rectangle 34"/>
            <p:cNvSpPr/>
            <p:nvPr/>
          </p:nvSpPr>
          <p:spPr>
            <a:xfrm>
              <a:off x="4554414" y="3984625"/>
              <a:ext cx="320922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i="1" dirty="0">
                  <a:latin typeface="Times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i="1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6" name="Line 35"/>
            <p:cNvSpPr/>
            <p:nvPr/>
          </p:nvSpPr>
          <p:spPr>
            <a:xfrm>
              <a:off x="4038600" y="4365625"/>
              <a:ext cx="38862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77" name="Rectangle 36"/>
            <p:cNvSpPr/>
            <p:nvPr/>
          </p:nvSpPr>
          <p:spPr>
            <a:xfrm>
              <a:off x="4166832" y="3984625"/>
              <a:ext cx="369012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-</a:t>
              </a:r>
              <a:endParaRPr lang="zh-CN" altLang="en-US" sz="2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6878" name="Rectangle 37"/>
            <p:cNvSpPr/>
            <p:nvPr/>
          </p:nvSpPr>
          <p:spPr>
            <a:xfrm>
              <a:off x="4810561" y="3124200"/>
              <a:ext cx="697628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i="1" dirty="0">
                  <a:latin typeface="Times" pitchFamily="18" charset="0"/>
                  <a:ea typeface="宋体" panose="02010600030101010101" pitchFamily="2" charset="-122"/>
                </a:rPr>
                <a:t>w</a:t>
              </a:r>
              <a:r>
                <a:rPr lang="en-US" altLang="zh-CN" sz="2400" dirty="0">
                  <a:latin typeface="Times" pitchFamily="18" charset="0"/>
                  <a:ea typeface="宋体" panose="02010600030101010101" pitchFamily="2" charset="-122"/>
                </a:rPr>
                <a:t>–1</a:t>
              </a:r>
              <a:endParaRPr lang="en-US" altLang="zh-CN" sz="2400" i="1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9" name="Rectangle 38"/>
            <p:cNvSpPr/>
            <p:nvPr/>
          </p:nvSpPr>
          <p:spPr>
            <a:xfrm>
              <a:off x="7523748" y="3222625"/>
              <a:ext cx="338555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dirty="0">
                  <a:latin typeface="Times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0" name="Rectangle 39"/>
            <p:cNvSpPr/>
            <p:nvPr/>
          </p:nvSpPr>
          <p:spPr>
            <a:xfrm>
              <a:off x="4343400" y="4441825"/>
              <a:ext cx="4038600" cy="461665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dirty="0">
                  <a:latin typeface="Times" pitchFamily="18" charset="0"/>
                  <a:ea typeface="宋体" panose="02010600030101010101" pitchFamily="2" charset="-122"/>
                </a:rPr>
                <a:t>+2</a:t>
              </a:r>
              <a:r>
                <a:rPr lang="en-US" altLang="zh-CN" sz="2400" i="1" baseline="30000" dirty="0">
                  <a:latin typeface="Times" pitchFamily="18" charset="0"/>
                  <a:ea typeface="宋体" panose="02010600030101010101" pitchFamily="2" charset="-122"/>
                </a:rPr>
                <a:t>w</a:t>
              </a:r>
              <a:r>
                <a:rPr lang="en-US" altLang="zh-CN" sz="2400" baseline="30000" dirty="0">
                  <a:latin typeface="Times" pitchFamily="18" charset="0"/>
                  <a:ea typeface="宋体" panose="02010600030101010101" pitchFamily="2" charset="-122"/>
                </a:rPr>
                <a:t>–1</a:t>
              </a:r>
              <a:r>
                <a:rPr lang="en-US" altLang="zh-CN" sz="2400" dirty="0">
                  <a:latin typeface="Times" pitchFamily="18" charset="0"/>
                  <a:ea typeface="宋体" panose="02010600030101010101" pitchFamily="2" charset="-122"/>
                </a:rPr>
                <a:t> –  –2</a:t>
              </a:r>
              <a:r>
                <a:rPr lang="en-US" altLang="zh-CN" sz="2400" i="1" baseline="30000" dirty="0">
                  <a:latin typeface="Times" pitchFamily="18" charset="0"/>
                  <a:ea typeface="宋体" panose="02010600030101010101" pitchFamily="2" charset="-122"/>
                </a:rPr>
                <a:t>w</a:t>
              </a:r>
              <a:r>
                <a:rPr lang="en-US" altLang="zh-CN" sz="2400" baseline="30000" dirty="0">
                  <a:latin typeface="Times" pitchFamily="18" charset="0"/>
                  <a:ea typeface="宋体" panose="02010600030101010101" pitchFamily="2" charset="-122"/>
                </a:rPr>
                <a:t>–1</a:t>
              </a:r>
              <a:r>
                <a:rPr lang="en-US" altLang="zh-CN" sz="2400" dirty="0">
                  <a:latin typeface="Times" pitchFamily="18" charset="0"/>
                  <a:ea typeface="宋体" panose="02010600030101010101" pitchFamily="2" charset="-122"/>
                </a:rPr>
                <a:t>  =  2*2</a:t>
              </a:r>
              <a:r>
                <a:rPr lang="en-US" altLang="zh-CN" sz="2400" i="1" baseline="30000" dirty="0">
                  <a:latin typeface="Times" pitchFamily="18" charset="0"/>
                  <a:ea typeface="宋体" panose="02010600030101010101" pitchFamily="2" charset="-122"/>
                </a:rPr>
                <a:t>w</a:t>
              </a:r>
              <a:r>
                <a:rPr lang="en-US" altLang="zh-CN" sz="2400" baseline="30000" dirty="0">
                  <a:latin typeface="Times" pitchFamily="18" charset="0"/>
                  <a:ea typeface="宋体" panose="02010600030101010101" pitchFamily="2" charset="-122"/>
                </a:rPr>
                <a:t>–1</a:t>
              </a:r>
              <a:r>
                <a:rPr lang="en-US" altLang="zh-CN" sz="2400" dirty="0">
                  <a:latin typeface="Times" pitchFamily="18" charset="0"/>
                  <a:ea typeface="宋体" panose="02010600030101010101" pitchFamily="2" charset="-122"/>
                </a:rPr>
                <a:t>  =  2</a:t>
              </a:r>
              <a:r>
                <a:rPr lang="en-US" altLang="zh-CN" sz="2400" i="1" baseline="30000" dirty="0">
                  <a:latin typeface="Times" pitchFamily="18" charset="0"/>
                  <a:ea typeface="宋体" panose="02010600030101010101" pitchFamily="2" charset="-122"/>
                </a:rPr>
                <a:t>w</a:t>
              </a:r>
              <a:endParaRPr lang="en-US" altLang="zh-CN" sz="2400" i="1" baseline="30000" dirty="0">
                <a:latin typeface="Times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6871" name="Object 40"/>
          <p:cNvGraphicFramePr>
            <a:graphicFrameLocks noChangeAspect="1"/>
          </p:cNvGraphicFramePr>
          <p:nvPr/>
        </p:nvGraphicFramePr>
        <p:xfrm>
          <a:off x="671513" y="4953000"/>
          <a:ext cx="36718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209800" imgH="609600" progId="Equation.3">
                  <p:embed/>
                </p:oleObj>
              </mc:Choice>
              <mc:Fallback>
                <p:oleObj name="" r:id="rId1" imgW="2209800" imgH="609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1513" y="4953000"/>
                        <a:ext cx="3671887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Conversion between two Representations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38916" name="Group 3"/>
          <p:cNvGrpSpPr/>
          <p:nvPr/>
        </p:nvGrpSpPr>
        <p:grpSpPr>
          <a:xfrm>
            <a:off x="874713" y="1524000"/>
            <a:ext cx="7202487" cy="5014913"/>
            <a:chOff x="528" y="1056"/>
            <a:chExt cx="4537" cy="3159"/>
          </a:xfrm>
        </p:grpSpPr>
        <p:sp>
          <p:nvSpPr>
            <p:cNvPr id="38917" name="Rectangle 4"/>
            <p:cNvSpPr/>
            <p:nvPr/>
          </p:nvSpPr>
          <p:spPr>
            <a:xfrm>
              <a:off x="3072" y="2064"/>
              <a:ext cx="288" cy="115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8918" name="Rectangle 5"/>
            <p:cNvSpPr/>
            <p:nvPr/>
          </p:nvSpPr>
          <p:spPr>
            <a:xfrm>
              <a:off x="2016" y="2064"/>
              <a:ext cx="288" cy="1152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8919" name="Rectangle 6"/>
            <p:cNvSpPr/>
            <p:nvPr/>
          </p:nvSpPr>
          <p:spPr>
            <a:xfrm>
              <a:off x="2016" y="3216"/>
              <a:ext cx="288" cy="960"/>
            </a:xfrm>
            <a:prstGeom prst="rect">
              <a:avLst/>
            </a:prstGeom>
            <a:solidFill>
              <a:schemeClr val="bg2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8920" name="Rectangle 7"/>
            <p:cNvSpPr/>
            <p:nvPr/>
          </p:nvSpPr>
          <p:spPr>
            <a:xfrm>
              <a:off x="3072" y="1104"/>
              <a:ext cx="288" cy="960"/>
            </a:xfrm>
            <a:prstGeom prst="rect">
              <a:avLst/>
            </a:prstGeom>
            <a:solidFill>
              <a:schemeClr val="bg2"/>
            </a:solidFill>
            <a:ln w="254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grpSp>
          <p:nvGrpSpPr>
            <p:cNvPr id="38921" name="Group 8"/>
            <p:cNvGrpSpPr/>
            <p:nvPr/>
          </p:nvGrpSpPr>
          <p:grpSpPr>
            <a:xfrm>
              <a:off x="1488" y="1056"/>
              <a:ext cx="2784" cy="3159"/>
              <a:chOff x="2736" y="768"/>
              <a:chExt cx="2784" cy="3159"/>
            </a:xfrm>
          </p:grpSpPr>
          <p:sp>
            <p:nvSpPr>
              <p:cNvPr id="38926" name="Oval 9"/>
              <p:cNvSpPr/>
              <p:nvPr/>
            </p:nvSpPr>
            <p:spPr>
              <a:xfrm>
                <a:off x="3312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8927" name="Text Box 10"/>
              <p:cNvSpPr txBox="1"/>
              <p:nvPr/>
            </p:nvSpPr>
            <p:spPr>
              <a:xfrm>
                <a:off x="2736" y="2736"/>
                <a:ext cx="480" cy="23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zh-CN" altLang="en-US" sz="1800" dirty="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8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28" name="Line 11"/>
              <p:cNvSpPr/>
              <p:nvPr/>
            </p:nvSpPr>
            <p:spPr>
              <a:xfrm>
                <a:off x="3408" y="2832"/>
                <a:ext cx="1056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29" name="Oval 12"/>
              <p:cNvSpPr/>
              <p:nvPr/>
            </p:nvSpPr>
            <p:spPr>
              <a:xfrm>
                <a:off x="3312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8930" name="Text Box 13"/>
              <p:cNvSpPr txBox="1"/>
              <p:nvPr/>
            </p:nvSpPr>
            <p:spPr>
              <a:xfrm>
                <a:off x="2784" y="1776"/>
                <a:ext cx="476" cy="23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en-US" altLang="zh-CN" sz="1800" i="1" dirty="0">
                    <a:latin typeface="Helvetica" pitchFamily="34" charset="0"/>
                    <a:ea typeface="宋体" panose="02010600030101010101" pitchFamily="2" charset="-122"/>
                  </a:rPr>
                  <a:t>TMax</a:t>
                </a:r>
                <a:endParaRPr lang="en-US" altLang="zh-CN" sz="1800" i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31" name="Line 14"/>
              <p:cNvSpPr/>
              <p:nvPr/>
            </p:nvSpPr>
            <p:spPr>
              <a:xfrm>
                <a:off x="3408" y="1872"/>
                <a:ext cx="1056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32" name="Oval 15"/>
              <p:cNvSpPr/>
              <p:nvPr/>
            </p:nvSpPr>
            <p:spPr>
              <a:xfrm>
                <a:off x="3312" y="37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8933" name="Text Box 16"/>
              <p:cNvSpPr txBox="1"/>
              <p:nvPr/>
            </p:nvSpPr>
            <p:spPr>
              <a:xfrm>
                <a:off x="2776" y="3696"/>
                <a:ext cx="436" cy="23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en-US" altLang="zh-CN" sz="1800" i="1" dirty="0">
                    <a:latin typeface="Helvetica" pitchFamily="34" charset="0"/>
                    <a:ea typeface="宋体" panose="02010600030101010101" pitchFamily="2" charset="-122"/>
                  </a:rPr>
                  <a:t>TMin</a:t>
                </a:r>
                <a:endParaRPr lang="en-US" altLang="zh-CN" sz="1800" i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34" name="Oval 17"/>
              <p:cNvSpPr/>
              <p:nvPr/>
            </p:nvSpPr>
            <p:spPr>
              <a:xfrm>
                <a:off x="3312" y="297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8935" name="Text Box 18"/>
              <p:cNvSpPr txBox="1"/>
              <p:nvPr/>
            </p:nvSpPr>
            <p:spPr>
              <a:xfrm>
                <a:off x="2736" y="2928"/>
                <a:ext cx="480" cy="23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zh-CN" altLang="en-US" sz="1800" dirty="0">
                    <a:latin typeface="Helvetica" pitchFamily="34" charset="0"/>
                    <a:ea typeface="宋体" panose="02010600030101010101" pitchFamily="2" charset="-122"/>
                  </a:rPr>
                  <a:t>–1</a:t>
                </a:r>
                <a:endParaRPr lang="zh-CN" altLang="en-US" sz="18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36" name="Oval 19"/>
              <p:cNvSpPr/>
              <p:nvPr/>
            </p:nvSpPr>
            <p:spPr>
              <a:xfrm>
                <a:off x="3312" y="31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8937" name="Text Box 20"/>
              <p:cNvSpPr txBox="1"/>
              <p:nvPr/>
            </p:nvSpPr>
            <p:spPr>
              <a:xfrm>
                <a:off x="2736" y="3120"/>
                <a:ext cx="480" cy="23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zh-CN" altLang="en-US" sz="1800" dirty="0">
                    <a:latin typeface="Helvetica" pitchFamily="34" charset="0"/>
                    <a:ea typeface="宋体" panose="02010600030101010101" pitchFamily="2" charset="-122"/>
                  </a:rPr>
                  <a:t>–2</a:t>
                </a:r>
                <a:endParaRPr lang="zh-CN" altLang="en-US" sz="18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38" name="Oval 21"/>
              <p:cNvSpPr/>
              <p:nvPr/>
            </p:nvSpPr>
            <p:spPr>
              <a:xfrm>
                <a:off x="4464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8939" name="Oval 22"/>
              <p:cNvSpPr/>
              <p:nvPr/>
            </p:nvSpPr>
            <p:spPr>
              <a:xfrm>
                <a:off x="4464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8940" name="Oval 23"/>
              <p:cNvSpPr/>
              <p:nvPr/>
            </p:nvSpPr>
            <p:spPr>
              <a:xfrm>
                <a:off x="4464" y="163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8941" name="Oval 24"/>
              <p:cNvSpPr/>
              <p:nvPr/>
            </p:nvSpPr>
            <p:spPr>
              <a:xfrm>
                <a:off x="4464" y="86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8942" name="Oval 25"/>
              <p:cNvSpPr/>
              <p:nvPr/>
            </p:nvSpPr>
            <p:spPr>
              <a:xfrm>
                <a:off x="4464" y="10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8943" name="Freeform 26"/>
              <p:cNvSpPr/>
              <p:nvPr/>
            </p:nvSpPr>
            <p:spPr>
              <a:xfrm>
                <a:off x="3408" y="912"/>
                <a:ext cx="1056" cy="2112"/>
              </a:xfrm>
              <a:custGeom>
                <a:avLst/>
                <a:gdLst>
                  <a:gd name="txL" fmla="*/ 0 w 1056"/>
                  <a:gd name="txT" fmla="*/ 0 h 2112"/>
                  <a:gd name="txR" fmla="*/ 1056 w 1056"/>
                  <a:gd name="txB" fmla="*/ 2112 h 2112"/>
                </a:gdLst>
                <a:ahLst/>
                <a:cxnLst>
                  <a:cxn ang="0">
                    <a:pos x="0" y="2112"/>
                  </a:cxn>
                  <a:cxn ang="0">
                    <a:pos x="144" y="2112"/>
                  </a:cxn>
                  <a:cxn ang="0">
                    <a:pos x="912" y="0"/>
                  </a:cxn>
                  <a:cxn ang="0">
                    <a:pos x="1056" y="0"/>
                  </a:cxn>
                </a:cxnLst>
                <a:rect l="txL" t="txT" r="txR" b="txB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944" name="Freeform 27"/>
              <p:cNvSpPr/>
              <p:nvPr/>
            </p:nvSpPr>
            <p:spPr>
              <a:xfrm>
                <a:off x="3408" y="1104"/>
                <a:ext cx="1056" cy="2112"/>
              </a:xfrm>
              <a:custGeom>
                <a:avLst/>
                <a:gdLst>
                  <a:gd name="txL" fmla="*/ 0 w 1056"/>
                  <a:gd name="txT" fmla="*/ 0 h 2112"/>
                  <a:gd name="txR" fmla="*/ 1056 w 1056"/>
                  <a:gd name="txB" fmla="*/ 2112 h 2112"/>
                </a:gdLst>
                <a:ahLst/>
                <a:cxnLst>
                  <a:cxn ang="0">
                    <a:pos x="0" y="2112"/>
                  </a:cxn>
                  <a:cxn ang="0">
                    <a:pos x="144" y="2112"/>
                  </a:cxn>
                  <a:cxn ang="0">
                    <a:pos x="912" y="0"/>
                  </a:cxn>
                  <a:cxn ang="0">
                    <a:pos x="1056" y="0"/>
                  </a:cxn>
                </a:cxnLst>
                <a:rect l="txL" t="txT" r="txR" b="txB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945" name="Freeform 28"/>
              <p:cNvSpPr/>
              <p:nvPr/>
            </p:nvSpPr>
            <p:spPr>
              <a:xfrm>
                <a:off x="3408" y="1680"/>
                <a:ext cx="1056" cy="2112"/>
              </a:xfrm>
              <a:custGeom>
                <a:avLst/>
                <a:gdLst>
                  <a:gd name="txL" fmla="*/ 0 w 1056"/>
                  <a:gd name="txT" fmla="*/ 0 h 2112"/>
                  <a:gd name="txR" fmla="*/ 1056 w 1056"/>
                  <a:gd name="txB" fmla="*/ 2112 h 2112"/>
                </a:gdLst>
                <a:ahLst/>
                <a:cxnLst>
                  <a:cxn ang="0">
                    <a:pos x="0" y="2112"/>
                  </a:cxn>
                  <a:cxn ang="0">
                    <a:pos x="144" y="2112"/>
                  </a:cxn>
                  <a:cxn ang="0">
                    <a:pos x="912" y="0"/>
                  </a:cxn>
                  <a:cxn ang="0">
                    <a:pos x="1056" y="0"/>
                  </a:cxn>
                </a:cxnLst>
                <a:rect l="txL" t="txT" r="txR" b="txB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946" name="Text Box 29"/>
              <p:cNvSpPr txBox="1"/>
              <p:nvPr/>
            </p:nvSpPr>
            <p:spPr>
              <a:xfrm>
                <a:off x="4656" y="2736"/>
                <a:ext cx="480" cy="23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dirty="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8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47" name="Text Box 30"/>
              <p:cNvSpPr txBox="1"/>
              <p:nvPr/>
            </p:nvSpPr>
            <p:spPr>
              <a:xfrm>
                <a:off x="4608" y="768"/>
                <a:ext cx="576" cy="23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i="1" dirty="0">
                    <a:latin typeface="Helvetica" pitchFamily="34" charset="0"/>
                    <a:ea typeface="宋体" panose="02010600030101010101" pitchFamily="2" charset="-122"/>
                  </a:rPr>
                  <a:t>UMax</a:t>
                </a:r>
                <a:endParaRPr lang="en-US" altLang="zh-CN" sz="1800" i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48" name="Text Box 31"/>
              <p:cNvSpPr txBox="1"/>
              <p:nvPr/>
            </p:nvSpPr>
            <p:spPr>
              <a:xfrm>
                <a:off x="4608" y="960"/>
                <a:ext cx="912" cy="23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i="1" dirty="0">
                    <a:latin typeface="Helvetica" pitchFamily="34" charset="0"/>
                    <a:ea typeface="宋体" panose="02010600030101010101" pitchFamily="2" charset="-122"/>
                  </a:rPr>
                  <a:t>UMax</a:t>
                </a:r>
                <a:r>
                  <a:rPr lang="en-US" altLang="zh-CN" sz="1800" dirty="0">
                    <a:latin typeface="Helvetica" pitchFamily="34" charset="0"/>
                    <a:ea typeface="宋体" panose="02010600030101010101" pitchFamily="2" charset="-122"/>
                  </a:rPr>
                  <a:t> – 1</a:t>
                </a:r>
                <a:endParaRPr lang="en-US" altLang="zh-CN" sz="1800" i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49" name="Text Box 32"/>
              <p:cNvSpPr txBox="1"/>
              <p:nvPr/>
            </p:nvSpPr>
            <p:spPr>
              <a:xfrm>
                <a:off x="4656" y="1776"/>
                <a:ext cx="476" cy="23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i="1" dirty="0">
                    <a:latin typeface="Helvetica" pitchFamily="34" charset="0"/>
                    <a:ea typeface="宋体" panose="02010600030101010101" pitchFamily="2" charset="-122"/>
                  </a:rPr>
                  <a:t>TMax</a:t>
                </a:r>
                <a:endParaRPr lang="en-US" altLang="zh-CN" sz="1800" i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50" name="Text Box 33"/>
              <p:cNvSpPr txBox="1"/>
              <p:nvPr/>
            </p:nvSpPr>
            <p:spPr>
              <a:xfrm>
                <a:off x="4656" y="1584"/>
                <a:ext cx="760" cy="23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1800" i="1" dirty="0">
                    <a:latin typeface="Helvetica" pitchFamily="34" charset="0"/>
                    <a:ea typeface="宋体" panose="02010600030101010101" pitchFamily="2" charset="-122"/>
                  </a:rPr>
                  <a:t>TMax  </a:t>
                </a:r>
                <a:r>
                  <a:rPr lang="en-US" altLang="zh-CN" sz="1800" dirty="0">
                    <a:latin typeface="Helvetica" pitchFamily="34" charset="0"/>
                    <a:ea typeface="宋体" panose="02010600030101010101" pitchFamily="2" charset="-122"/>
                  </a:rPr>
                  <a:t>+ 1</a:t>
                </a:r>
                <a:endParaRPr lang="en-US" altLang="zh-CN" sz="1800" i="1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8922" name="Rectangle 34"/>
            <p:cNvSpPr/>
            <p:nvPr/>
          </p:nvSpPr>
          <p:spPr>
            <a:xfrm>
              <a:off x="528" y="2832"/>
              <a:ext cx="836" cy="44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2000" dirty="0">
                  <a:latin typeface="Helvetica" pitchFamily="34" charset="0"/>
                  <a:ea typeface="宋体" panose="02010600030101010101" pitchFamily="2" charset="-122"/>
                </a:rPr>
                <a:t>2’</a:t>
              </a: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s Comp.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Range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3" name="Freeform 35"/>
            <p:cNvSpPr/>
            <p:nvPr/>
          </p:nvSpPr>
          <p:spPr>
            <a:xfrm>
              <a:off x="1536" y="2064"/>
              <a:ext cx="96" cy="2112"/>
            </a:xfrm>
            <a:custGeom>
              <a:avLst/>
              <a:gdLst>
                <a:gd name="txL" fmla="*/ 0 w 144"/>
                <a:gd name="txT" fmla="*/ 0 h 2160"/>
                <a:gd name="txR" fmla="*/ 144 w 144"/>
                <a:gd name="txB" fmla="*/ 2160 h 2160"/>
              </a:gdLst>
              <a:ahLst/>
              <a:cxnLst>
                <a:cxn ang="0">
                  <a:pos x="1" y="1378"/>
                </a:cxn>
                <a:cxn ang="0">
                  <a:pos x="0" y="1378"/>
                </a:cxn>
                <a:cxn ang="0">
                  <a:pos x="0" y="0"/>
                </a:cxn>
                <a:cxn ang="0">
                  <a:pos x="1" y="0"/>
                </a:cxn>
              </a:cxnLst>
              <a:rect l="txL" t="txT" r="txR" b="txB"/>
              <a:pathLst>
                <a:path w="144" h="2160">
                  <a:moveTo>
                    <a:pt x="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24" name="Freeform 36"/>
            <p:cNvSpPr/>
            <p:nvPr/>
          </p:nvSpPr>
          <p:spPr>
            <a:xfrm flipH="1">
              <a:off x="4080" y="1104"/>
              <a:ext cx="96" cy="2112"/>
            </a:xfrm>
            <a:custGeom>
              <a:avLst/>
              <a:gdLst>
                <a:gd name="txL" fmla="*/ 0 w 144"/>
                <a:gd name="txT" fmla="*/ 0 h 2160"/>
                <a:gd name="txR" fmla="*/ 144 w 144"/>
                <a:gd name="txB" fmla="*/ 2160 h 2160"/>
              </a:gdLst>
              <a:ahLst/>
              <a:cxnLst>
                <a:cxn ang="0">
                  <a:pos x="1" y="1378"/>
                </a:cxn>
                <a:cxn ang="0">
                  <a:pos x="0" y="1378"/>
                </a:cxn>
                <a:cxn ang="0">
                  <a:pos x="0" y="0"/>
                </a:cxn>
                <a:cxn ang="0">
                  <a:pos x="1" y="0"/>
                </a:cxn>
              </a:cxnLst>
              <a:rect l="txL" t="txT" r="txR" b="txB"/>
              <a:pathLst>
                <a:path w="144" h="2160">
                  <a:moveTo>
                    <a:pt x="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25" name="Rectangle 37"/>
            <p:cNvSpPr/>
            <p:nvPr/>
          </p:nvSpPr>
          <p:spPr>
            <a:xfrm>
              <a:off x="4272" y="1920"/>
              <a:ext cx="793" cy="44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Unsigned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Range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200" dirty="0">
                <a:latin typeface="+mj-lt"/>
                <a:ea typeface="宋体" panose="02010600030101010101" pitchFamily="2" charset="-122"/>
                <a:cs typeface="+mj-cs"/>
              </a:rPr>
              <a:t>Casting among Integral Data Type</a:t>
            </a: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 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Encodings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Unsigned and two’s complement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Suggested reading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Chap 2.2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Conversions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Signed vs. unsigned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Long vs. short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Chap 2.2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Integral data type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Signed type (for </a:t>
            </a:r>
            <a:r>
              <a:rPr lang="en-US" altLang="zh-CN" b="1" dirty="0">
                <a:ea typeface="宋体" panose="02010600030101010101" pitchFamily="2" charset="-122"/>
              </a:rPr>
              <a:t>integer</a:t>
            </a:r>
            <a:r>
              <a:rPr lang="en-US" altLang="zh-CN" dirty="0">
                <a:ea typeface="宋体" panose="02010600030101010101" pitchFamily="2" charset="-122"/>
              </a:rPr>
              <a:t> numbers)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char, short [int], int, long [int]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Unsigned type (for </a:t>
            </a:r>
            <a:r>
              <a:rPr lang="en-US" altLang="zh-CN" b="1" dirty="0">
                <a:ea typeface="宋体" panose="02010600030101010101" pitchFamily="2" charset="-122"/>
              </a:rPr>
              <a:t>nonnegative</a:t>
            </a:r>
            <a:r>
              <a:rPr lang="en-US" altLang="zh-CN" dirty="0">
                <a:ea typeface="宋体" panose="02010600030101010101" pitchFamily="2" charset="-122"/>
              </a:rPr>
              <a:t> numbers)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unsigned char, unsigned short [int],          unsigned [int], unsigned long [int]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Java has no unsigned data type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Using byte to replace the char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Typical Ranges for C integral data types 32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726020" name="Group 4"/>
          <p:cNvGraphicFramePr>
            <a:graphicFrameLocks noGrp="1"/>
          </p:cNvGraphicFramePr>
          <p:nvPr>
            <p:ph sz="half" idx="1"/>
          </p:nvPr>
        </p:nvGraphicFramePr>
        <p:xfrm>
          <a:off x="384175" y="1447800"/>
          <a:ext cx="8350251" cy="5000627"/>
        </p:xfrm>
        <a:graphic>
          <a:graphicData uri="http://schemas.openxmlformats.org/drawingml/2006/table">
            <a:tbl>
              <a:tblPr/>
              <a:tblGrid>
                <a:gridCol w="2057635"/>
                <a:gridCol w="3124874"/>
                <a:gridCol w="3167742"/>
              </a:tblGrid>
              <a:tr h="3962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declaration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Typical 32-bit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9620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minimum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maximum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 char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short [int]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 short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-32,768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32,767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65,535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 [int]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2,147,483,647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 [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 long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2,147,483,647 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int32_t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uint32_t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2,147,483,647 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int64_t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uint64_t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-9,223,372,036,854,775,800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9,223,372,036,854,775,800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18,446,744,073,709,551,615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Typical Ranges for C integral data types 64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726020" name="Group 4"/>
          <p:cNvGraphicFramePr>
            <a:graphicFrameLocks noGrp="1"/>
          </p:cNvGraphicFramePr>
          <p:nvPr>
            <p:ph sz="half" idx="1"/>
          </p:nvPr>
        </p:nvGraphicFramePr>
        <p:xfrm>
          <a:off x="384175" y="1447800"/>
          <a:ext cx="8350251" cy="5000627"/>
        </p:xfrm>
        <a:graphic>
          <a:graphicData uri="http://schemas.openxmlformats.org/drawingml/2006/table">
            <a:tbl>
              <a:tblPr/>
              <a:tblGrid>
                <a:gridCol w="2057635"/>
                <a:gridCol w="3124874"/>
                <a:gridCol w="3167742"/>
              </a:tblGrid>
              <a:tr h="3962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declaration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Typical 32-bit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9620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minimum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maximum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 char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short [int]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 short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-32,768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32,767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65,535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 [int]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2,147,483,647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 [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 long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-9,223,372,036,854,775,800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9,223,372,036,854,775,800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18,446,744,073,709,551,615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int32_t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uint32_t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2,147,483,647 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int64_t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uint64_t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-9,223,372,036,854,775,800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9,223,372,036,854,775,800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18,446,744,073,709,551,615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Guaranteed Ranges for C integral data types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726020" name="Group 4"/>
          <p:cNvGraphicFramePr>
            <a:graphicFrameLocks noGrp="1"/>
          </p:cNvGraphicFramePr>
          <p:nvPr>
            <p:ph sz="half" idx="1"/>
          </p:nvPr>
        </p:nvGraphicFramePr>
        <p:xfrm>
          <a:off x="384175" y="1447800"/>
          <a:ext cx="8350251" cy="5000627"/>
        </p:xfrm>
        <a:graphic>
          <a:graphicData uri="http://schemas.openxmlformats.org/drawingml/2006/table">
            <a:tbl>
              <a:tblPr/>
              <a:tblGrid>
                <a:gridCol w="2057635"/>
                <a:gridCol w="3124874"/>
                <a:gridCol w="3167742"/>
              </a:tblGrid>
              <a:tr h="3962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declaration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Typical 32-bit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39620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minimum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maximum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 char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-127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short [int]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 short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-32,767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32,767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65,535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 [int]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-32,767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32,767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65,535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 [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unsigned long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2,147,483,647 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int32_t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uint32_t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2,147,483,647 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int64_t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uint64_t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-9,223,372,036,854,775,800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9,223,372,036,854,775,800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18,446,744,073,709,551,615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Casting among Signed and Unsigned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 Allows a variable of one type to be interpreted  as other data type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Type conversion (implicitly)(</a:t>
            </a:r>
            <a:r>
              <a:rPr lang="zh-CN" altLang="en-US" dirty="0">
                <a:ea typeface="宋体" panose="02010600030101010101" pitchFamily="2" charset="-122"/>
              </a:rPr>
              <a:t>隐式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Type casting (explicitly)(</a:t>
            </a:r>
            <a:r>
              <a:rPr lang="zh-CN" altLang="en-US" dirty="0">
                <a:ea typeface="宋体" panose="02010600030101010101" pitchFamily="2" charset="-122"/>
              </a:rPr>
              <a:t>显式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Signed vs. Unsigned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Casting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Explicit casting between signed &amp; unsigned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same as U2T and T2U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int tx, ty;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unsigned ux, uy;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tx = (int) ux;(</a:t>
            </a:r>
            <a:r>
              <a:rPr lang="zh-CN" altLang="en-US" sz="2400" dirty="0">
                <a:ea typeface="宋体" panose="02010600030101010101" pitchFamily="2" charset="-122"/>
              </a:rPr>
              <a:t>显式类型转化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uy = (unsigned) ty;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Signed vs. Unsigned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Conversion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Implicit casting also occurs via assignments and procedure calls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</a:rPr>
              <a:t> tx, ty;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unsigned</a:t>
            </a:r>
            <a:r>
              <a:rPr lang="en-US" altLang="zh-CN" sz="2400" dirty="0">
                <a:ea typeface="宋体" panose="02010600030101010101" pitchFamily="2" charset="-122"/>
              </a:rPr>
              <a:t> ux, uy;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tx = ux;(</a:t>
            </a:r>
            <a:r>
              <a:rPr lang="zh-CN" altLang="en-US" sz="2400" dirty="0">
                <a:ea typeface="宋体" panose="02010600030101010101" pitchFamily="2" charset="-122"/>
              </a:rPr>
              <a:t>隐式类型转化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uy = ty;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Casting from Signed to Unsigned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short int           x =  12345;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unsigned short int ux = (unsigned short) x;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short int           y  = -12345;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unsigned short int uy = (unsigned short) y;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Resulting Value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 change in bit representation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Nonnegative values unchanged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i="1" dirty="0">
                <a:ea typeface="宋体" panose="02010600030101010101" pitchFamily="2" charset="-122"/>
              </a:rPr>
              <a:t>ux</a:t>
            </a:r>
            <a:r>
              <a:rPr lang="en-US" altLang="zh-CN" sz="2400" dirty="0">
                <a:ea typeface="宋体" panose="02010600030101010101" pitchFamily="2" charset="-122"/>
              </a:rPr>
              <a:t> = 12345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Negative values change into (large) positive values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i="1" dirty="0">
                <a:ea typeface="宋体" panose="02010600030101010101" pitchFamily="2" charset="-122"/>
              </a:rPr>
              <a:t>uy</a:t>
            </a:r>
            <a:r>
              <a:rPr lang="en-US" altLang="zh-CN" sz="2400" dirty="0">
                <a:ea typeface="宋体" panose="02010600030101010101" pitchFamily="2" charset="-122"/>
              </a:rPr>
              <a:t> = 53191	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44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04800"/>
            <a:ext cx="8229600" cy="640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4" name="Text Box 3"/>
          <p:cNvSpPr txBox="1"/>
          <p:nvPr/>
        </p:nvSpPr>
        <p:spPr>
          <a:xfrm>
            <a:off x="92075" y="6202363"/>
            <a:ext cx="396875" cy="482600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400" b="1" dirty="0">
                <a:ea typeface="宋体" panose="02010600030101010101" pitchFamily="2" charset="-122"/>
                <a:hlinkClick r:id="" action="ppaction://noaction"/>
              </a:rPr>
              <a:t>back</a:t>
            </a:r>
            <a:endParaRPr lang="en-US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Unsigned Representation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609600" y="1752600"/>
            <a:ext cx="8001000" cy="1905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Binary (physical)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Bit vector [x</a:t>
            </a:r>
            <a:r>
              <a:rPr lang="en-US" altLang="zh-CN" baseline="-25000" dirty="0">
                <a:ea typeface="宋体" panose="02010600030101010101" pitchFamily="2" charset="-122"/>
              </a:rPr>
              <a:t>w-1</a:t>
            </a:r>
            <a:r>
              <a:rPr lang="en-US" altLang="zh-CN" dirty="0">
                <a:ea typeface="宋体" panose="02010600030101010101" pitchFamily="2" charset="-122"/>
              </a:rPr>
              <a:t>,x</a:t>
            </a:r>
            <a:r>
              <a:rPr lang="en-US" altLang="zh-CN" baseline="-25000" dirty="0">
                <a:ea typeface="宋体" panose="02010600030101010101" pitchFamily="2" charset="-122"/>
              </a:rPr>
              <a:t>w-2</a:t>
            </a:r>
            <a:r>
              <a:rPr lang="en-US" altLang="zh-CN" dirty="0">
                <a:ea typeface="宋体" panose="02010600030101010101" pitchFamily="2" charset="-122"/>
              </a:rPr>
              <a:t>,x</a:t>
            </a:r>
            <a:r>
              <a:rPr lang="en-US" altLang="zh-CN" baseline="-25000" dirty="0">
                <a:ea typeface="宋体" panose="02010600030101010101" pitchFamily="2" charset="-122"/>
              </a:rPr>
              <a:t>w-3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]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Binary to Unsigned (logical)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aphicFrame>
        <p:nvGraphicFramePr>
          <p:cNvPr id="8197" name="Object 2"/>
          <p:cNvGraphicFramePr>
            <a:graphicFrameLocks noChangeAspect="1"/>
          </p:cNvGraphicFramePr>
          <p:nvPr/>
        </p:nvGraphicFramePr>
        <p:xfrm>
          <a:off x="2438400" y="3810000"/>
          <a:ext cx="3352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133600" imgH="596900" progId="Equation.3">
                  <p:embed/>
                </p:oleObj>
              </mc:Choice>
              <mc:Fallback>
                <p:oleObj name="" r:id="rId1" imgW="2133600" imgH="596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3810000"/>
                        <a:ext cx="3352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Unsigned Constants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By default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constants are considered to be signed integers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常量被认为是</a:t>
            </a:r>
            <a:r>
              <a:rPr lang="en-US" altLang="zh-CN" dirty="0">
                <a:ea typeface="宋体" panose="02010600030101010101" pitchFamily="2" charset="-122"/>
              </a:rPr>
              <a:t>signed</a:t>
            </a:r>
            <a:r>
              <a:rPr lang="zh-CN" altLang="en-US" dirty="0">
                <a:ea typeface="宋体" panose="02010600030101010101" pitchFamily="2" charset="-122"/>
              </a:rPr>
              <a:t>类型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Unsigned if have “U” as suffix(</a:t>
            </a:r>
            <a:r>
              <a:rPr lang="zh-CN" altLang="en-US" dirty="0">
                <a:ea typeface="宋体" panose="02010600030101010101" pitchFamily="2" charset="-122"/>
              </a:rPr>
              <a:t>后缀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0U, 4294967259U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Casting Convention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Expression Evaluation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If mix unsigned and signed in single expression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4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signed values implicitly cast to unsigned(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同时存在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signed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unsigned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是默认全部隐式转化为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unsigned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Including comparison operations &lt;, &gt;, ==, &lt;=, &gt;=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Examples for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= 32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Casting Convention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12700">
              <a:buNone/>
            </a:pPr>
            <a:r>
              <a:rPr lang="en-US" altLang="zh-CN" dirty="0">
                <a:ea typeface="宋体" panose="02010600030101010101" pitchFamily="2" charset="-122"/>
              </a:rPr>
              <a:t>Constant1	Constant2	Relation 	Evaluation 	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00025" lvl="1" indent="-762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0		0U		==		unsigned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00025" lvl="1" indent="-762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-1		0		&lt;		signed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00025" lvl="1" indent="-7620">
              <a:buNone/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	-1		0U		&gt;		unsigned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00025" lvl="1" indent="-762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2147483647	-2147483648 	&gt;		signed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00025" lvl="1" indent="-762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2147483647U	-2147483648 	&lt;		unsigned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00025" lvl="1" indent="-762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-1		-2 		&gt;		signed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200025" lvl="1" indent="-762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(unsigned)-1	-2 		&gt;		unsigned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400" y="2667000"/>
            <a:ext cx="1734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隐式变为</a:t>
            </a:r>
            <a:r>
              <a:rPr lang="en-US" altLang="zh-CN"/>
              <a:t>u)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From short to long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9636" name="Rectangle 3"/>
          <p:cNvSpPr/>
          <p:nvPr/>
        </p:nvSpPr>
        <p:spPr>
          <a:xfrm>
            <a:off x="533400" y="1524000"/>
            <a:ext cx="7848600" cy="4367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short int x =  12345;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int ix = (int) x; 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short int y = -12345;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int iy = (int) y;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We need to expand the data size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Casting among unsigned types is normal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Casing among signed types is trick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Expanding the Bit Representation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4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Zero extension(unsigned </a:t>
            </a:r>
            <a:r>
              <a:rPr lang="zh-CN" altLang="en-US" dirty="0">
                <a:ea typeface="宋体" panose="02010600030101010101" pitchFamily="2" charset="-122"/>
              </a:rPr>
              <a:t>类型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Add leading 0s to the representation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Sign extension(signed </a:t>
            </a:r>
            <a:r>
              <a:rPr lang="zh-CN" altLang="en-US" dirty="0">
                <a:ea typeface="宋体" panose="02010600030101010101" pitchFamily="2" charset="-122"/>
              </a:rPr>
              <a:t>类型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[x</a:t>
            </a:r>
            <a:r>
              <a:rPr lang="en-US" altLang="zh-CN" baseline="-25000" dirty="0">
                <a:ea typeface="宋体" panose="02010600030101010101" pitchFamily="2" charset="-122"/>
              </a:rPr>
              <a:t>w-1</a:t>
            </a:r>
            <a:r>
              <a:rPr lang="en-US" altLang="zh-CN" dirty="0">
                <a:ea typeface="宋体" panose="02010600030101010101" pitchFamily="2" charset="-122"/>
              </a:rPr>
              <a:t>,x</a:t>
            </a:r>
            <a:r>
              <a:rPr lang="en-US" altLang="zh-CN" baseline="-25000" dirty="0">
                <a:ea typeface="宋体" panose="02010600030101010101" pitchFamily="2" charset="-122"/>
              </a:rPr>
              <a:t>w-2</a:t>
            </a:r>
            <a:r>
              <a:rPr lang="en-US" altLang="zh-CN" dirty="0">
                <a:ea typeface="宋体" panose="02010600030101010101" pitchFamily="2" charset="-122"/>
              </a:rPr>
              <a:t>,x</a:t>
            </a:r>
            <a:r>
              <a:rPr lang="en-US" altLang="zh-CN" baseline="-25000" dirty="0">
                <a:ea typeface="宋体" panose="02010600030101010101" pitchFamily="2" charset="-122"/>
              </a:rPr>
              <a:t>w-3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]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71685" name="Group 4"/>
          <p:cNvGrpSpPr/>
          <p:nvPr/>
        </p:nvGrpSpPr>
        <p:grpSpPr>
          <a:xfrm>
            <a:off x="82550" y="3657600"/>
            <a:ext cx="4946650" cy="1981200"/>
            <a:chOff x="244" y="2304"/>
            <a:chExt cx="3116" cy="1248"/>
          </a:xfrm>
        </p:grpSpPr>
        <p:grpSp>
          <p:nvGrpSpPr>
            <p:cNvPr id="71715" name="Group 5"/>
            <p:cNvGrpSpPr/>
            <p:nvPr/>
          </p:nvGrpSpPr>
          <p:grpSpPr>
            <a:xfrm>
              <a:off x="1632" y="2352"/>
              <a:ext cx="1728" cy="144"/>
              <a:chOff x="2928" y="2400"/>
              <a:chExt cx="1728" cy="144"/>
            </a:xfrm>
          </p:grpSpPr>
          <p:sp>
            <p:nvSpPr>
              <p:cNvPr id="71743" name="Rectangle 6"/>
              <p:cNvSpPr/>
              <p:nvPr/>
            </p:nvSpPr>
            <p:spPr>
              <a:xfrm>
                <a:off x="2928" y="240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44" name="Rectangle 7"/>
              <p:cNvSpPr/>
              <p:nvPr/>
            </p:nvSpPr>
            <p:spPr>
              <a:xfrm>
                <a:off x="3072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45" name="Rectangle 8"/>
              <p:cNvSpPr/>
              <p:nvPr/>
            </p:nvSpPr>
            <p:spPr>
              <a:xfrm>
                <a:off x="3216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46" name="Rectangle 9"/>
              <p:cNvSpPr/>
              <p:nvPr/>
            </p:nvSpPr>
            <p:spPr>
              <a:xfrm>
                <a:off x="4224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47" name="Rectangle 10"/>
              <p:cNvSpPr/>
              <p:nvPr/>
            </p:nvSpPr>
            <p:spPr>
              <a:xfrm>
                <a:off x="4368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48" name="Rectangle 11"/>
              <p:cNvSpPr/>
              <p:nvPr/>
            </p:nvSpPr>
            <p:spPr>
              <a:xfrm>
                <a:off x="4512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49" name="Rectangle 12"/>
              <p:cNvSpPr/>
              <p:nvPr/>
            </p:nvSpPr>
            <p:spPr>
              <a:xfrm>
                <a:off x="3360" y="2400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• • •</a:t>
                </a: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716" name="Rectangle 13"/>
            <p:cNvSpPr/>
            <p:nvPr/>
          </p:nvSpPr>
          <p:spPr>
            <a:xfrm>
              <a:off x="1432" y="2304"/>
              <a:ext cx="24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Times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800" dirty="0">
                  <a:latin typeface="Times" pitchFamily="18" charset="0"/>
                  <a:ea typeface="宋体" panose="02010600030101010101" pitchFamily="2" charset="-122"/>
                </a:rPr>
                <a:t> </a:t>
              </a:r>
              <a:endParaRPr lang="en-US" altLang="zh-CN" sz="1800" dirty="0"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71717" name="Rectangle 14"/>
            <p:cNvSpPr/>
            <p:nvPr/>
          </p:nvSpPr>
          <p:spPr>
            <a:xfrm>
              <a:off x="244" y="3312"/>
              <a:ext cx="284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Times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800" dirty="0">
                  <a:latin typeface="Times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dirty="0">
                  <a:latin typeface="Symbol" panose="05050102010706020507" pitchFamily="18" charset="2"/>
                  <a:ea typeface="宋体" panose="02010600030101010101" pitchFamily="2" charset="-122"/>
                </a:rPr>
                <a:t></a:t>
              </a:r>
              <a:endParaRPr lang="en-US" altLang="zh-CN" sz="1800" dirty="0"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71718" name="Line 15"/>
            <p:cNvSpPr/>
            <p:nvPr/>
          </p:nvSpPr>
          <p:spPr>
            <a:xfrm>
              <a:off x="1728" y="2544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19" name="Line 16"/>
            <p:cNvSpPr/>
            <p:nvPr/>
          </p:nvSpPr>
          <p:spPr>
            <a:xfrm flipH="1">
              <a:off x="1584" y="2544"/>
              <a:ext cx="144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71720" name="Group 17"/>
            <p:cNvGrpSpPr/>
            <p:nvPr/>
          </p:nvGrpSpPr>
          <p:grpSpPr>
            <a:xfrm>
              <a:off x="528" y="3408"/>
              <a:ext cx="2832" cy="144"/>
              <a:chOff x="1824" y="3456"/>
              <a:chExt cx="2832" cy="144"/>
            </a:xfrm>
          </p:grpSpPr>
          <p:sp>
            <p:nvSpPr>
              <p:cNvPr id="71730" name="Rectangle 18"/>
              <p:cNvSpPr/>
              <p:nvPr/>
            </p:nvSpPr>
            <p:spPr>
              <a:xfrm>
                <a:off x="2112" y="3456"/>
                <a:ext cx="528" cy="144"/>
              </a:xfrm>
              <a:prstGeom prst="rect">
                <a:avLst/>
              </a:prstGeom>
              <a:solidFill>
                <a:schemeClr val="bg2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• • •</a:t>
                </a: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31" name="Rectangle 19"/>
              <p:cNvSpPr/>
              <p:nvPr/>
            </p:nvSpPr>
            <p:spPr>
              <a:xfrm>
                <a:off x="2784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32" name="Rectangle 20"/>
              <p:cNvSpPr/>
              <p:nvPr/>
            </p:nvSpPr>
            <p:spPr>
              <a:xfrm>
                <a:off x="2640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33" name="Rectangle 21"/>
              <p:cNvSpPr/>
              <p:nvPr/>
            </p:nvSpPr>
            <p:spPr>
              <a:xfrm>
                <a:off x="1968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34" name="Rectangle 22"/>
              <p:cNvSpPr/>
              <p:nvPr/>
            </p:nvSpPr>
            <p:spPr>
              <a:xfrm>
                <a:off x="1824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1735" name="Group 23"/>
              <p:cNvGrpSpPr/>
              <p:nvPr/>
            </p:nvGrpSpPr>
            <p:grpSpPr>
              <a:xfrm>
                <a:off x="2928" y="3456"/>
                <a:ext cx="1728" cy="144"/>
                <a:chOff x="2928" y="3456"/>
                <a:chExt cx="1728" cy="144"/>
              </a:xfrm>
            </p:grpSpPr>
            <p:sp>
              <p:nvSpPr>
                <p:cNvPr id="71736" name="Rectangle 24"/>
                <p:cNvSpPr/>
                <p:nvPr/>
              </p:nvSpPr>
              <p:spPr>
                <a:xfrm>
                  <a:off x="2928" y="3456"/>
                  <a:ext cx="144" cy="144"/>
                </a:xfrm>
                <a:prstGeom prst="rect">
                  <a:avLst/>
                </a:prstGeom>
                <a:solidFill>
                  <a:schemeClr val="bg2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1800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737" name="Rectangle 25"/>
                <p:cNvSpPr/>
                <p:nvPr/>
              </p:nvSpPr>
              <p:spPr>
                <a:xfrm>
                  <a:off x="3072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1800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738" name="Rectangle 26"/>
                <p:cNvSpPr/>
                <p:nvPr/>
              </p:nvSpPr>
              <p:spPr>
                <a:xfrm>
                  <a:off x="3216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1800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739" name="Rectangle 27"/>
                <p:cNvSpPr/>
                <p:nvPr/>
              </p:nvSpPr>
              <p:spPr>
                <a:xfrm>
                  <a:off x="4224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1800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740" name="Rectangle 28"/>
                <p:cNvSpPr/>
                <p:nvPr/>
              </p:nvSpPr>
              <p:spPr>
                <a:xfrm>
                  <a:off x="4368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1800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741" name="Rectangle 29"/>
                <p:cNvSpPr/>
                <p:nvPr/>
              </p:nvSpPr>
              <p:spPr>
                <a:xfrm>
                  <a:off x="4512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1800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742" name="Rectangle 30"/>
                <p:cNvSpPr/>
                <p:nvPr/>
              </p:nvSpPr>
              <p:spPr>
                <a:xfrm>
                  <a:off x="3360" y="3456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r>
                    <a:rPr lang="zh-CN" altLang="en-US" sz="1800" dirty="0"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• • •</a:t>
                  </a:r>
                  <a:endParaRPr lang="zh-CN" altLang="en-US" sz="1800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1721" name="Line 31"/>
            <p:cNvSpPr/>
            <p:nvPr/>
          </p:nvSpPr>
          <p:spPr>
            <a:xfrm flipH="1">
              <a:off x="1440" y="2544"/>
              <a:ext cx="288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22" name="Line 32"/>
            <p:cNvSpPr/>
            <p:nvPr/>
          </p:nvSpPr>
          <p:spPr>
            <a:xfrm flipH="1">
              <a:off x="768" y="2544"/>
              <a:ext cx="96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23" name="Line 33"/>
            <p:cNvSpPr/>
            <p:nvPr/>
          </p:nvSpPr>
          <p:spPr>
            <a:xfrm flipH="1">
              <a:off x="624" y="2544"/>
              <a:ext cx="1104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24" name="Line 34"/>
            <p:cNvSpPr/>
            <p:nvPr/>
          </p:nvSpPr>
          <p:spPr>
            <a:xfrm>
              <a:off x="1872" y="2544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25" name="Line 35"/>
            <p:cNvSpPr/>
            <p:nvPr/>
          </p:nvSpPr>
          <p:spPr>
            <a:xfrm>
              <a:off x="2016" y="2544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26" name="Line 36"/>
            <p:cNvSpPr/>
            <p:nvPr/>
          </p:nvSpPr>
          <p:spPr>
            <a:xfrm>
              <a:off x="3024" y="2544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27" name="Line 37"/>
            <p:cNvSpPr/>
            <p:nvPr/>
          </p:nvSpPr>
          <p:spPr>
            <a:xfrm>
              <a:off x="3168" y="2544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28" name="Line 38"/>
            <p:cNvSpPr/>
            <p:nvPr/>
          </p:nvSpPr>
          <p:spPr>
            <a:xfrm>
              <a:off x="3312" y="2544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29" name="Rectangle 39"/>
            <p:cNvSpPr/>
            <p:nvPr/>
          </p:nvSpPr>
          <p:spPr>
            <a:xfrm>
              <a:off x="1056" y="3072"/>
              <a:ext cx="451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400" dirty="0">
                  <a:latin typeface="Courier New" panose="02070309020205020404" pitchFamily="49" charset="0"/>
                  <a:ea typeface="宋体" panose="02010600030101010101" pitchFamily="2" charset="-122"/>
                </a:rPr>
                <a:t>• • •</a:t>
              </a:r>
              <a:endParaRPr lang="zh-CN" altLang="en-US" sz="14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686" name="Group 40"/>
          <p:cNvGrpSpPr/>
          <p:nvPr/>
        </p:nvGrpSpPr>
        <p:grpSpPr>
          <a:xfrm>
            <a:off x="5257800" y="3276600"/>
            <a:ext cx="3581400" cy="2805113"/>
            <a:chOff x="1920" y="1576"/>
            <a:chExt cx="2256" cy="1767"/>
          </a:xfrm>
        </p:grpSpPr>
        <p:sp>
          <p:nvSpPr>
            <p:cNvPr id="71687" name="Rectangle 41"/>
            <p:cNvSpPr/>
            <p:nvPr/>
          </p:nvSpPr>
          <p:spPr>
            <a:xfrm>
              <a:off x="2448" y="1872"/>
              <a:ext cx="144" cy="144"/>
            </a:xfrm>
            <a:prstGeom prst="rect">
              <a:avLst/>
            </a:prstGeom>
            <a:solidFill>
              <a:schemeClr val="bg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-</a:t>
              </a:r>
              <a:endPara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688" name="Rectangle 42"/>
            <p:cNvSpPr/>
            <p:nvPr/>
          </p:nvSpPr>
          <p:spPr>
            <a:xfrm>
              <a:off x="2592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689" name="Rectangle 43"/>
            <p:cNvSpPr/>
            <p:nvPr/>
          </p:nvSpPr>
          <p:spPr>
            <a:xfrm>
              <a:off x="2736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690" name="Rectangle 44"/>
            <p:cNvSpPr/>
            <p:nvPr/>
          </p:nvSpPr>
          <p:spPr>
            <a:xfrm>
              <a:off x="3744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691" name="Rectangle 45"/>
            <p:cNvSpPr/>
            <p:nvPr/>
          </p:nvSpPr>
          <p:spPr>
            <a:xfrm>
              <a:off x="3888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692" name="Rectangle 46"/>
            <p:cNvSpPr/>
            <p:nvPr/>
          </p:nvSpPr>
          <p:spPr>
            <a:xfrm>
              <a:off x="4032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693" name="Rectangle 47"/>
            <p:cNvSpPr/>
            <p:nvPr/>
          </p:nvSpPr>
          <p:spPr>
            <a:xfrm>
              <a:off x="2880" y="1872"/>
              <a:ext cx="86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• • •</a:t>
              </a:r>
              <a:endPara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694" name="Rectangle 48"/>
            <p:cNvSpPr/>
            <p:nvPr/>
          </p:nvSpPr>
          <p:spPr>
            <a:xfrm>
              <a:off x="2064" y="1824"/>
              <a:ext cx="24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Times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800" dirty="0">
                  <a:latin typeface="Times" pitchFamily="18" charset="0"/>
                  <a:ea typeface="宋体" panose="02010600030101010101" pitchFamily="2" charset="-122"/>
                </a:rPr>
                <a:t> </a:t>
              </a:r>
              <a:endParaRPr lang="en-US" altLang="zh-CN" sz="1800" dirty="0"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71695" name="Rectangle 49"/>
            <p:cNvSpPr/>
            <p:nvPr/>
          </p:nvSpPr>
          <p:spPr>
            <a:xfrm>
              <a:off x="1920" y="2832"/>
              <a:ext cx="284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Times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800" dirty="0">
                  <a:latin typeface="Times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dirty="0">
                  <a:latin typeface="Symbol" panose="05050102010706020507" pitchFamily="18" charset="2"/>
                  <a:ea typeface="宋体" panose="02010600030101010101" pitchFamily="2" charset="-122"/>
                </a:rPr>
                <a:t></a:t>
              </a:r>
              <a:endParaRPr lang="en-US" altLang="zh-CN" sz="1800" dirty="0"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71696" name="Line 50"/>
            <p:cNvSpPr/>
            <p:nvPr/>
          </p:nvSpPr>
          <p:spPr>
            <a:xfrm>
              <a:off x="2544" y="2064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697" name="Line 51"/>
            <p:cNvSpPr/>
            <p:nvPr/>
          </p:nvSpPr>
          <p:spPr>
            <a:xfrm flipH="1">
              <a:off x="2400" y="2064"/>
              <a:ext cx="144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698" name="Rectangle 52"/>
            <p:cNvSpPr/>
            <p:nvPr/>
          </p:nvSpPr>
          <p:spPr>
            <a:xfrm>
              <a:off x="2304" y="2928"/>
              <a:ext cx="144" cy="144"/>
            </a:xfrm>
            <a:prstGeom prst="rect">
              <a:avLst/>
            </a:prstGeom>
            <a:solidFill>
              <a:schemeClr val="bg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-</a:t>
              </a:r>
              <a:endPara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699" name="Rectangle 53"/>
            <p:cNvSpPr/>
            <p:nvPr/>
          </p:nvSpPr>
          <p:spPr>
            <a:xfrm>
              <a:off x="2448" y="2928"/>
              <a:ext cx="144" cy="144"/>
            </a:xfrm>
            <a:prstGeom prst="rect">
              <a:avLst/>
            </a:prstGeom>
            <a:solidFill>
              <a:schemeClr val="bg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+</a:t>
              </a:r>
              <a:endPara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00" name="Rectangle 54"/>
            <p:cNvSpPr/>
            <p:nvPr/>
          </p:nvSpPr>
          <p:spPr>
            <a:xfrm>
              <a:off x="2592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01" name="Rectangle 55"/>
            <p:cNvSpPr/>
            <p:nvPr/>
          </p:nvSpPr>
          <p:spPr>
            <a:xfrm>
              <a:off x="2736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02" name="Rectangle 56"/>
            <p:cNvSpPr/>
            <p:nvPr/>
          </p:nvSpPr>
          <p:spPr>
            <a:xfrm>
              <a:off x="3744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03" name="Rectangle 57"/>
            <p:cNvSpPr/>
            <p:nvPr/>
          </p:nvSpPr>
          <p:spPr>
            <a:xfrm>
              <a:off x="3888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04" name="Rectangle 58"/>
            <p:cNvSpPr/>
            <p:nvPr/>
          </p:nvSpPr>
          <p:spPr>
            <a:xfrm>
              <a:off x="4032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05" name="Rectangle 59"/>
            <p:cNvSpPr/>
            <p:nvPr/>
          </p:nvSpPr>
          <p:spPr>
            <a:xfrm>
              <a:off x="2880" y="2928"/>
              <a:ext cx="864" cy="144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rPr>
                <a:t>• • •</a:t>
              </a:r>
              <a:endParaRPr lang="zh-CN" altLang="en-US" sz="18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71706" name="Line 60"/>
            <p:cNvSpPr/>
            <p:nvPr/>
          </p:nvSpPr>
          <p:spPr>
            <a:xfrm>
              <a:off x="2688" y="2064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07" name="Line 61"/>
            <p:cNvSpPr/>
            <p:nvPr/>
          </p:nvSpPr>
          <p:spPr>
            <a:xfrm>
              <a:off x="2832" y="2064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08" name="Line 62"/>
            <p:cNvSpPr/>
            <p:nvPr/>
          </p:nvSpPr>
          <p:spPr>
            <a:xfrm>
              <a:off x="3840" y="2064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09" name="Line 63"/>
            <p:cNvSpPr/>
            <p:nvPr/>
          </p:nvSpPr>
          <p:spPr>
            <a:xfrm>
              <a:off x="3984" y="2064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10" name="Line 64"/>
            <p:cNvSpPr/>
            <p:nvPr/>
          </p:nvSpPr>
          <p:spPr>
            <a:xfrm>
              <a:off x="4128" y="2064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11" name="Line 65"/>
            <p:cNvSpPr/>
            <p:nvPr/>
          </p:nvSpPr>
          <p:spPr>
            <a:xfrm>
              <a:off x="2304" y="3208"/>
              <a:ext cx="1872" cy="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  <p:sp>
          <p:nvSpPr>
            <p:cNvPr id="71712" name="Rectangle 66"/>
            <p:cNvSpPr/>
            <p:nvPr/>
          </p:nvSpPr>
          <p:spPr>
            <a:xfrm>
              <a:off x="3216" y="3112"/>
              <a:ext cx="384" cy="231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i="1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+1</a:t>
              </a:r>
              <a:endParaRPr lang="en-US" altLang="zh-CN" sz="1800" i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13" name="Line 67"/>
            <p:cNvSpPr/>
            <p:nvPr/>
          </p:nvSpPr>
          <p:spPr>
            <a:xfrm>
              <a:off x="2448" y="1680"/>
              <a:ext cx="172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  <p:sp>
          <p:nvSpPr>
            <p:cNvPr id="71714" name="Rectangle 68"/>
            <p:cNvSpPr/>
            <p:nvPr/>
          </p:nvSpPr>
          <p:spPr>
            <a:xfrm>
              <a:off x="3216" y="1576"/>
              <a:ext cx="220" cy="231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i="1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1800" i="1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8475" y="5932170"/>
            <a:ext cx="7273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目的：保持变换后值不变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From short to long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3732" name="Rectangle 3"/>
          <p:cNvSpPr/>
          <p:nvPr/>
        </p:nvSpPr>
        <p:spPr>
          <a:xfrm>
            <a:off x="533400" y="1524000"/>
            <a:ext cx="7848600" cy="310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short int sx = 12345;	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0x0309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int x = (int) sx; 	: 0x00000309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short int sy =-12345;: 0xcfc7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int y = (int) sy;		: 0xffffcfc7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usinged ux = sy;		: 0xffffcfc7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From short to long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5780" name="Rectangle 4"/>
          <p:cNvSpPr/>
          <p:nvPr/>
        </p:nvSpPr>
        <p:spPr>
          <a:xfrm>
            <a:off x="533400" y="1524000"/>
            <a:ext cx="7848600" cy="4894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fun1(unsigned word)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return (int) ((word &lt;&lt; 24) &gt;&gt; 24);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fun2(unsigned word)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return ((int) word &lt;&lt; 24) &gt;&gt; 24;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w 			fun1(w) 		fun2(w)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0x00000076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0x87654321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0x000000C9	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0xEDCBA987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Describe in words the useful computation each of these functions performs.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81363" y="4089400"/>
            <a:ext cx="418623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00000076	   	00000076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4465638"/>
            <a:ext cx="418623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00000021	   	00000021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1363" y="4821238"/>
            <a:ext cx="44577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000000C9	   	FFFFFFC9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1363" y="5189538"/>
            <a:ext cx="43878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00000087	   	FFFFFF87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03595" y="1651635"/>
            <a:ext cx="3164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unsigned &gt;&gt;:</a:t>
            </a:r>
            <a:r>
              <a:rPr lang="zh-CN" altLang="en-US"/>
              <a:t>补</a:t>
            </a:r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signed &gt;&gt; :</a:t>
            </a:r>
            <a:r>
              <a:rPr lang="zh-CN" altLang="en-US"/>
              <a:t>补符号位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From long to short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7828" name="Rectangle 4"/>
          <p:cNvSpPr/>
          <p:nvPr/>
        </p:nvSpPr>
        <p:spPr>
          <a:xfrm>
            <a:off x="533400" y="1524000"/>
            <a:ext cx="7848600" cy="31076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int       x  = 53191;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short int sx = x;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int       y  = -12345;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Short int sy = y;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We need to truncate(</a:t>
            </a:r>
            <a:r>
              <a:rPr lang="zh-CN" altLang="en-US" dirty="0">
                <a:ea typeface="宋体" panose="02010600030101010101" pitchFamily="2" charset="-122"/>
              </a:rPr>
              <a:t>截断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短</a:t>
            </a:r>
            <a:r>
              <a:rPr lang="en-US" altLang="zh-CN" dirty="0">
                <a:ea typeface="宋体" panose="02010600030101010101" pitchFamily="2" charset="-122"/>
              </a:rPr>
              <a:t>) the data size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Casing from long to short is trick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Truncating Numbers(signed unsigned</a:t>
            </a:r>
            <a:r>
              <a:rPr lang="zh-CN" altLang="en-US" dirty="0">
                <a:ea typeface="宋体" panose="02010600030101010101" pitchFamily="2" charset="-122"/>
              </a:rPr>
              <a:t>都是直接截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751789" name="Group 17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45475" cy="2209801"/>
        </p:xfrm>
        <a:graphic>
          <a:graphicData uri="http://schemas.openxmlformats.org/drawingml/2006/table">
            <a:tbl>
              <a:tblPr/>
              <a:tblGrid>
                <a:gridCol w="457200"/>
                <a:gridCol w="1139825"/>
                <a:gridCol w="1685925"/>
                <a:gridCol w="4962525"/>
              </a:tblGrid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Decimal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Hex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Binary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x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53191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00 00 CF C7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00000000 00000000 11001111 11000111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sx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-12345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CF C7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          11001111 11000111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y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-12345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FF FF CF C7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11111111 11111111 11001111 11000111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sy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-12345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CF C7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          11001111 11000111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9908" name="Group 174"/>
          <p:cNvGrpSpPr/>
          <p:nvPr/>
        </p:nvGrpSpPr>
        <p:grpSpPr>
          <a:xfrm>
            <a:off x="1295400" y="4052888"/>
            <a:ext cx="5334000" cy="2271712"/>
            <a:chOff x="48" y="2592"/>
            <a:chExt cx="3360" cy="1431"/>
          </a:xfrm>
        </p:grpSpPr>
        <p:grpSp>
          <p:nvGrpSpPr>
            <p:cNvPr id="79909" name="Group 175"/>
            <p:cNvGrpSpPr/>
            <p:nvPr/>
          </p:nvGrpSpPr>
          <p:grpSpPr>
            <a:xfrm>
              <a:off x="1680" y="3792"/>
              <a:ext cx="1728" cy="144"/>
              <a:chOff x="1680" y="3792"/>
              <a:chExt cx="1728" cy="144"/>
            </a:xfrm>
          </p:grpSpPr>
          <p:sp>
            <p:nvSpPr>
              <p:cNvPr id="79932" name="Rectangle 176"/>
              <p:cNvSpPr/>
              <p:nvPr/>
            </p:nvSpPr>
            <p:spPr>
              <a:xfrm>
                <a:off x="1680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chemeClr val="bg1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933" name="Rectangle 177"/>
              <p:cNvSpPr/>
              <p:nvPr/>
            </p:nvSpPr>
            <p:spPr>
              <a:xfrm>
                <a:off x="1824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934" name="Rectangle 178"/>
              <p:cNvSpPr/>
              <p:nvPr/>
            </p:nvSpPr>
            <p:spPr>
              <a:xfrm>
                <a:off x="1968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935" name="Rectangle 179"/>
              <p:cNvSpPr/>
              <p:nvPr/>
            </p:nvSpPr>
            <p:spPr>
              <a:xfrm>
                <a:off x="2976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936" name="Rectangle 180"/>
              <p:cNvSpPr/>
              <p:nvPr/>
            </p:nvSpPr>
            <p:spPr>
              <a:xfrm>
                <a:off x="3120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937" name="Rectangle 181"/>
              <p:cNvSpPr/>
              <p:nvPr/>
            </p:nvSpPr>
            <p:spPr>
              <a:xfrm>
                <a:off x="3264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938" name="Rectangle 182"/>
              <p:cNvSpPr/>
              <p:nvPr/>
            </p:nvSpPr>
            <p:spPr>
              <a:xfrm>
                <a:off x="2112" y="37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• • •</a:t>
                </a: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9910" name="Rectangle 183"/>
            <p:cNvSpPr/>
            <p:nvPr/>
          </p:nvSpPr>
          <p:spPr>
            <a:xfrm>
              <a:off x="96" y="3792"/>
              <a:ext cx="248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Times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800" dirty="0">
                  <a:latin typeface="Times" pitchFamily="18" charset="0"/>
                  <a:ea typeface="宋体" panose="02010600030101010101" pitchFamily="2" charset="-122"/>
                </a:rPr>
                <a:t> </a:t>
              </a:r>
              <a:endParaRPr lang="en-US" altLang="zh-CN" sz="1800" dirty="0"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79911" name="Rectangle 184"/>
            <p:cNvSpPr/>
            <p:nvPr/>
          </p:nvSpPr>
          <p:spPr>
            <a:xfrm>
              <a:off x="48" y="2592"/>
              <a:ext cx="284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b="1" i="1" dirty="0">
                  <a:latin typeface="Times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800" dirty="0">
                  <a:latin typeface="Times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dirty="0">
                  <a:latin typeface="Symbol" panose="05050102010706020507" pitchFamily="18" charset="2"/>
                  <a:ea typeface="宋体" panose="02010600030101010101" pitchFamily="2" charset="-122"/>
                </a:rPr>
                <a:t></a:t>
              </a:r>
              <a:endParaRPr lang="en-US" altLang="zh-CN" sz="1800" dirty="0"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79912" name="Line 185"/>
            <p:cNvSpPr/>
            <p:nvPr/>
          </p:nvSpPr>
          <p:spPr>
            <a:xfrm>
              <a:off x="1728" y="2928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79913" name="Group 186"/>
            <p:cNvGrpSpPr/>
            <p:nvPr/>
          </p:nvGrpSpPr>
          <p:grpSpPr>
            <a:xfrm>
              <a:off x="528" y="2640"/>
              <a:ext cx="2832" cy="144"/>
              <a:chOff x="528" y="2640"/>
              <a:chExt cx="2832" cy="144"/>
            </a:xfrm>
          </p:grpSpPr>
          <p:sp>
            <p:nvSpPr>
              <p:cNvPr id="79919" name="Rectangle 187"/>
              <p:cNvSpPr/>
              <p:nvPr/>
            </p:nvSpPr>
            <p:spPr>
              <a:xfrm>
                <a:off x="816" y="2640"/>
                <a:ext cx="528" cy="144"/>
              </a:xfrm>
              <a:prstGeom prst="rect">
                <a:avLst/>
              </a:prstGeom>
              <a:solidFill>
                <a:schemeClr val="bg2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180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• • •</a:t>
                </a: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920" name="Rectangle 188"/>
              <p:cNvSpPr/>
              <p:nvPr/>
            </p:nvSpPr>
            <p:spPr>
              <a:xfrm>
                <a:off x="1488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921" name="Rectangle 189"/>
              <p:cNvSpPr/>
              <p:nvPr/>
            </p:nvSpPr>
            <p:spPr>
              <a:xfrm>
                <a:off x="1344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922" name="Rectangle 190"/>
              <p:cNvSpPr/>
              <p:nvPr/>
            </p:nvSpPr>
            <p:spPr>
              <a:xfrm>
                <a:off x="672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923" name="Rectangle 191"/>
              <p:cNvSpPr/>
              <p:nvPr/>
            </p:nvSpPr>
            <p:spPr>
              <a:xfrm>
                <a:off x="528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zh-CN" altLang="en-US" sz="180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9924" name="Group 192"/>
              <p:cNvGrpSpPr/>
              <p:nvPr/>
            </p:nvGrpSpPr>
            <p:grpSpPr>
              <a:xfrm>
                <a:off x="1632" y="2640"/>
                <a:ext cx="1728" cy="144"/>
                <a:chOff x="1632" y="2640"/>
                <a:chExt cx="1728" cy="144"/>
              </a:xfrm>
            </p:grpSpPr>
            <p:sp>
              <p:nvSpPr>
                <p:cNvPr id="79925" name="Rectangle 193"/>
                <p:cNvSpPr/>
                <p:nvPr/>
              </p:nvSpPr>
              <p:spPr>
                <a:xfrm>
                  <a:off x="1632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1800" dirty="0">
                    <a:solidFill>
                      <a:schemeClr val="bg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26" name="Rectangle 194"/>
                <p:cNvSpPr/>
                <p:nvPr/>
              </p:nvSpPr>
              <p:spPr>
                <a:xfrm>
                  <a:off x="1776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1800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27" name="Rectangle 195"/>
                <p:cNvSpPr/>
                <p:nvPr/>
              </p:nvSpPr>
              <p:spPr>
                <a:xfrm>
                  <a:off x="1920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1800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28" name="Rectangle 196"/>
                <p:cNvSpPr/>
                <p:nvPr/>
              </p:nvSpPr>
              <p:spPr>
                <a:xfrm>
                  <a:off x="2928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1800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29" name="Rectangle 197"/>
                <p:cNvSpPr/>
                <p:nvPr/>
              </p:nvSpPr>
              <p:spPr>
                <a:xfrm>
                  <a:off x="3072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1800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30" name="Rectangle 198"/>
                <p:cNvSpPr/>
                <p:nvPr/>
              </p:nvSpPr>
              <p:spPr>
                <a:xfrm>
                  <a:off x="3216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1800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31" name="Rectangle 199"/>
                <p:cNvSpPr/>
                <p:nvPr/>
              </p:nvSpPr>
              <p:spPr>
                <a:xfrm>
                  <a:off x="2064" y="264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r>
                    <a:rPr lang="zh-CN" altLang="en-US" sz="1800" dirty="0"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• • •</a:t>
                  </a:r>
                  <a:endParaRPr lang="zh-CN" altLang="en-US" sz="1800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9914" name="Line 200"/>
            <p:cNvSpPr/>
            <p:nvPr/>
          </p:nvSpPr>
          <p:spPr>
            <a:xfrm>
              <a:off x="1872" y="2928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9915" name="Line 201"/>
            <p:cNvSpPr/>
            <p:nvPr/>
          </p:nvSpPr>
          <p:spPr>
            <a:xfrm>
              <a:off x="2016" y="2928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9916" name="Line 202"/>
            <p:cNvSpPr/>
            <p:nvPr/>
          </p:nvSpPr>
          <p:spPr>
            <a:xfrm>
              <a:off x="3024" y="2928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9917" name="Line 203"/>
            <p:cNvSpPr/>
            <p:nvPr/>
          </p:nvSpPr>
          <p:spPr>
            <a:xfrm>
              <a:off x="3168" y="2928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9918" name="Line 204"/>
            <p:cNvSpPr/>
            <p:nvPr/>
          </p:nvSpPr>
          <p:spPr>
            <a:xfrm>
              <a:off x="3312" y="2928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7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Truncating Numbers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7828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 bwMode="auto">
          <a:xfrm>
            <a:off x="457200" y="1600200"/>
            <a:ext cx="8077200" cy="4419600"/>
          </a:xfrm>
          <a:blipFill>
            <a:blip r:embed="rId1"/>
            <a:stretch>
              <a:fillRect l="-1962" t="-4138"/>
            </a:stretch>
          </a:blipFill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Two’s Complement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Binary (physical)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Bit vector [x</a:t>
            </a:r>
            <a:r>
              <a:rPr lang="en-US" altLang="zh-CN" baseline="-25000" dirty="0">
                <a:ea typeface="宋体" panose="02010600030101010101" pitchFamily="2" charset="-122"/>
              </a:rPr>
              <a:t>w-1</a:t>
            </a:r>
            <a:r>
              <a:rPr lang="en-US" altLang="zh-CN" dirty="0">
                <a:ea typeface="宋体" panose="02010600030101010101" pitchFamily="2" charset="-122"/>
              </a:rPr>
              <a:t>,x</a:t>
            </a:r>
            <a:r>
              <a:rPr lang="en-US" altLang="zh-CN" baseline="-25000" dirty="0">
                <a:ea typeface="宋体" panose="02010600030101010101" pitchFamily="2" charset="-122"/>
              </a:rPr>
              <a:t>w-2</a:t>
            </a:r>
            <a:r>
              <a:rPr lang="en-US" altLang="zh-CN" dirty="0">
                <a:ea typeface="宋体" panose="02010600030101010101" pitchFamily="2" charset="-122"/>
              </a:rPr>
              <a:t>,x</a:t>
            </a:r>
            <a:r>
              <a:rPr lang="en-US" altLang="zh-CN" baseline="-25000" dirty="0">
                <a:ea typeface="宋体" panose="02010600030101010101" pitchFamily="2" charset="-122"/>
              </a:rPr>
              <a:t>w-3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]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Binary to Signed (logical)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2’s complement(</a:t>
            </a:r>
            <a:r>
              <a:rPr lang="zh-CN" altLang="en-US" dirty="0">
                <a:ea typeface="宋体" panose="02010600030101010101" pitchFamily="2" charset="-122"/>
              </a:rPr>
              <a:t>二进制补码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245" name="Object 2"/>
          <p:cNvGraphicFramePr>
            <a:graphicFrameLocks noChangeAspect="1"/>
          </p:cNvGraphicFramePr>
          <p:nvPr/>
        </p:nvGraphicFramePr>
        <p:xfrm>
          <a:off x="1981200" y="3429000"/>
          <a:ext cx="4800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340100" imgH="596900" progId="Equation.3">
                  <p:embed/>
                </p:oleObj>
              </mc:Choice>
              <mc:Fallback>
                <p:oleObj name="" r:id="rId1" imgW="3340100" imgH="596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3429000"/>
                        <a:ext cx="4800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Line 5"/>
          <p:cNvSpPr/>
          <p:nvPr/>
        </p:nvSpPr>
        <p:spPr>
          <a:xfrm flipH="1" flipV="1">
            <a:off x="4276725" y="4238625"/>
            <a:ext cx="1066800" cy="609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7" name="Rectangle 6"/>
          <p:cNvSpPr/>
          <p:nvPr/>
        </p:nvSpPr>
        <p:spPr>
          <a:xfrm>
            <a:off x="5028883" y="4419600"/>
            <a:ext cx="1327150" cy="642620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Sign</a:t>
            </a: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Bit(</a:t>
            </a:r>
            <a:r>
              <a:rPr lang="zh-CN" altLang="en-US" sz="1800" b="1" dirty="0">
                <a:latin typeface="Helvetica" pitchFamily="34" charset="0"/>
                <a:ea typeface="宋体" panose="02010600030101010101" pitchFamily="2" charset="-122"/>
              </a:rPr>
              <a:t>符号位</a:t>
            </a: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)</a:t>
            </a: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Advice on Signed vs. Unsigned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3972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Non-intuitive Features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float sum_elements ( float a[],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unsigned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length 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int i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for ( i = 0;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&lt;= length – 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 i++)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result += a[i] 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8485" y="5713095"/>
            <a:ext cx="64319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bug:unsigend </a:t>
            </a:r>
            <a:r>
              <a:rPr lang="zh-CN" altLang="en-US"/>
              <a:t>没有负数，若</a:t>
            </a:r>
            <a:r>
              <a:rPr lang="en-US" altLang="zh-CN"/>
              <a:t>length=0</a:t>
            </a:r>
            <a:r>
              <a:rPr lang="zh-CN" altLang="en-US"/>
              <a:t>，则循环会进行</a:t>
            </a:r>
            <a:r>
              <a:rPr lang="en-US" altLang="zh-CN"/>
              <a:t>2^32-1</a:t>
            </a:r>
            <a:r>
              <a:rPr lang="zh-CN" altLang="en-US"/>
              <a:t>次，最终越界崩溃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Advice on Signed vs. Unsigned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6020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4196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/* Prototype for library function strlen */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size_t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strlen(const char *s); /*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size_t is usigned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*/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/* Determine whether string s is longer than string t */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/* WARNING: This function is buggy */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 strlonger(char *s, char *t) {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return strlen(s) - strlen(t) &gt; 0;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(return strlen(s) &gt; strlen(t);)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8490" y="2607310"/>
            <a:ext cx="6849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提醒：一定注意引用的函数的各个参数的具体类型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Advice on Signed vs. Unsigned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8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/*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 * Illustration of code vulnerability similar to that found in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 * FreeBSD’s implementation of getpeername()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 /* Declaration of library function memcpy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 void *memcpy(void *dest, void *src,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size_t 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Advice on Signed vs. Unsigned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0116" name="Rectangle 3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8768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 /* Kernel memory region holding user-accessible data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 #define KSIZE 1024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11 char kbuf[KSIZE];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13 /* Copy at most maxlen bytes from kernel region to user buffer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14 int copy_from_kernel(void *user_dest, int maxlen) {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15 	/* Byte count len is minimum of buffer size and maxlen */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nl-NL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16	 	</a:t>
            </a:r>
            <a:r>
              <a:rPr lang="nl-NL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len </a:t>
            </a:r>
            <a:r>
              <a:rPr lang="nl-NL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KSIZE &lt; maxlen ? KSIZE : maxlen;</a:t>
            </a:r>
            <a:endParaRPr lang="nl-NL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17 	memcpy(user_dest, kbuf,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18 	return len;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19 }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Invoking(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调用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copy_from_kernel() with a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negative maxlen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Advice on Signed vs. Unsigned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164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Collections of bits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Bit vectors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Masks(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掩码操作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Addresses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Multiprecision Arithmetic(</a:t>
            </a:r>
            <a:r>
              <a:rPr lang="zh-CN" altLang="en-US" dirty="0">
                <a:ea typeface="宋体" panose="02010600030101010101" pitchFamily="2" charset="-122"/>
              </a:rPr>
              <a:t>需要用到一些数学库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Numbers are represented by arrays of words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From Two’s Complement to Binary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 bwMode="auto">
          <a:xfrm>
            <a:off x="457200" y="1600200"/>
            <a:ext cx="8153400" cy="4343400"/>
          </a:xfrm>
          <a:blipFill>
            <a:blip r:embed="rId1"/>
            <a:stretch>
              <a:fillRect l="-1943" t="-2809"/>
            </a:stretch>
          </a:blipFill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Two’s Complement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Binary (physical)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Bit vector [x</a:t>
            </a:r>
            <a:r>
              <a:rPr lang="en-US" altLang="zh-CN" baseline="-25000" dirty="0">
                <a:ea typeface="宋体" panose="02010600030101010101" pitchFamily="2" charset="-122"/>
              </a:rPr>
              <a:t>w-1</a:t>
            </a:r>
            <a:r>
              <a:rPr lang="en-US" altLang="zh-CN" dirty="0">
                <a:ea typeface="宋体" panose="02010600030101010101" pitchFamily="2" charset="-122"/>
              </a:rPr>
              <a:t>,x</a:t>
            </a:r>
            <a:r>
              <a:rPr lang="en-US" altLang="zh-CN" baseline="-25000" dirty="0">
                <a:ea typeface="宋体" panose="02010600030101010101" pitchFamily="2" charset="-122"/>
              </a:rPr>
              <a:t>w-2</a:t>
            </a:r>
            <a:r>
              <a:rPr lang="en-US" altLang="zh-CN" dirty="0">
                <a:ea typeface="宋体" panose="02010600030101010101" pitchFamily="2" charset="-122"/>
              </a:rPr>
              <a:t>,x</a:t>
            </a:r>
            <a:r>
              <a:rPr lang="en-US" altLang="zh-CN" baseline="-25000" dirty="0">
                <a:ea typeface="宋体" panose="02010600030101010101" pitchFamily="2" charset="-122"/>
              </a:rPr>
              <a:t>w-3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]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Binary to Signed (logical)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2’s complement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/>
        </p:nvGraphicFramePr>
        <p:xfrm>
          <a:off x="1981200" y="3429000"/>
          <a:ext cx="4800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340100" imgH="596900" progId="Equation.3">
                  <p:embed/>
                </p:oleObj>
              </mc:Choice>
              <mc:Fallback>
                <p:oleObj name="" r:id="rId1" imgW="3340100" imgH="596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3429000"/>
                        <a:ext cx="4800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Line 5"/>
          <p:cNvSpPr/>
          <p:nvPr/>
        </p:nvSpPr>
        <p:spPr>
          <a:xfrm flipH="1" flipV="1">
            <a:off x="4276725" y="4238625"/>
            <a:ext cx="1066800" cy="609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3" name="Rectangle 6"/>
          <p:cNvSpPr/>
          <p:nvPr/>
        </p:nvSpPr>
        <p:spPr>
          <a:xfrm>
            <a:off x="5343525" y="4543425"/>
            <a:ext cx="676275" cy="638175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Sign</a:t>
            </a: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Helvetica" pitchFamily="34" charset="0"/>
                <a:ea typeface="宋体" panose="02010600030101010101" pitchFamily="2" charset="-122"/>
              </a:rPr>
              <a:t>Bit</a:t>
            </a:r>
            <a:endParaRPr lang="en-US" altLang="zh-CN" sz="18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From Two’s Complement to Binary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425700" y="3467100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77800" imgH="368300" progId="Equation.3">
                  <p:embed/>
                </p:oleObj>
              </mc:Choice>
              <mc:Fallback>
                <p:oleObj name="" r:id="rId1" imgW="177800" imgH="368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5700" y="3467100"/>
                        <a:ext cx="1778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"/>
          <p:cNvGraphicFramePr>
            <a:graphicFrameLocks noChangeAspect="1"/>
          </p:cNvGraphicFramePr>
          <p:nvPr/>
        </p:nvGraphicFramePr>
        <p:xfrm>
          <a:off x="609600" y="4419600"/>
          <a:ext cx="64897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476500" imgH="431800" progId="Equation.3">
                  <p:embed/>
                </p:oleObj>
              </mc:Choice>
              <mc:Fallback>
                <p:oleObj name="" r:id="rId3" imgW="2476500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4419600"/>
                        <a:ext cx="64897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3"/>
          <p:cNvGraphicFramePr>
            <a:graphicFrameLocks noChangeAspect="1"/>
          </p:cNvGraphicFramePr>
          <p:nvPr/>
        </p:nvGraphicFramePr>
        <p:xfrm>
          <a:off x="533400" y="1506538"/>
          <a:ext cx="77501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616200" imgH="444500" progId="Equation.3">
                  <p:embed/>
                </p:oleObj>
              </mc:Choice>
              <mc:Fallback>
                <p:oleObj name="" r:id="rId5" imgW="2616200" imgH="4445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1506538"/>
                        <a:ext cx="7750175" cy="124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3"/>
          <p:cNvGraphicFramePr>
            <a:graphicFrameLocks noChangeAspect="1"/>
          </p:cNvGraphicFramePr>
          <p:nvPr/>
        </p:nvGraphicFramePr>
        <p:xfrm>
          <a:off x="533400" y="2971800"/>
          <a:ext cx="77724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2514600" imgH="431800" progId="Equation.3">
                  <p:embed/>
                </p:oleObj>
              </mc:Choice>
              <mc:Fallback>
                <p:oleObj name="" r:id="rId7" imgW="2514600" imgH="431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2971800"/>
                        <a:ext cx="7772400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83260" y="5962015"/>
            <a:ext cx="7165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-x = ~x + 1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38215" y="3901440"/>
            <a:ext cx="1505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(~y)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Two’s Complement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type="body" sz="half" idx="1"/>
          </p:nvPr>
        </p:nvSpPr>
        <p:spPr>
          <a:xfrm>
            <a:off x="304800" y="2895600"/>
            <a:ext cx="8382000" cy="31242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What does it mean?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Computing the </a:t>
            </a:r>
            <a:r>
              <a:rPr lang="en-US" altLang="zh-CN" b="1" dirty="0">
                <a:ea typeface="宋体" panose="02010600030101010101" pitchFamily="2" charset="-122"/>
              </a:rPr>
              <a:t>negation of x into binary</a:t>
            </a:r>
            <a:r>
              <a:rPr lang="en-US" altLang="zh-CN" dirty="0">
                <a:ea typeface="宋体" panose="02010600030101010101" pitchFamily="2" charset="-122"/>
              </a:rPr>
              <a:t> with w-bits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Complementing the result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Adding 1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ClrTx/>
              <a:buSzTx/>
              <a:buFontTx/>
            </a:pP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8437" name="Object 3"/>
          <p:cNvGraphicFramePr>
            <a:graphicFrameLocks noChangeAspect="1"/>
          </p:cNvGraphicFramePr>
          <p:nvPr/>
        </p:nvGraphicFramePr>
        <p:xfrm>
          <a:off x="762000" y="1524000"/>
          <a:ext cx="4891088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548765" imgH="431800" progId="Equation.3">
                  <p:embed/>
                </p:oleObj>
              </mc:Choice>
              <mc:Fallback>
                <p:oleObj name="" r:id="rId1" imgW="1548765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1524000"/>
                        <a:ext cx="4891088" cy="1284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From a Number to Two’s Complement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8001000" cy="42672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-5		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5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0101 (binary for 5)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1010  (after complement)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1011 (add 1)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8383</Words>
  <Application>WPS 演示</Application>
  <PresentationFormat>全屏显示(4:3)</PresentationFormat>
  <Paragraphs>895</Paragraphs>
  <Slides>44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44</vt:i4>
      </vt:variant>
    </vt:vector>
  </HeadingPairs>
  <TitlesOfParts>
    <vt:vector size="65" baseType="lpstr">
      <vt:lpstr>Arial</vt:lpstr>
      <vt:lpstr>宋体</vt:lpstr>
      <vt:lpstr>Wingdings</vt:lpstr>
      <vt:lpstr>Comic Sans MS</vt:lpstr>
      <vt:lpstr>Times New Roman</vt:lpstr>
      <vt:lpstr>Symbol</vt:lpstr>
      <vt:lpstr>Helvetica</vt:lpstr>
      <vt:lpstr>微软雅黑</vt:lpstr>
      <vt:lpstr>Arial Unicode MS</vt:lpstr>
      <vt:lpstr>Courier New</vt:lpstr>
      <vt:lpstr>Times</vt:lpstr>
      <vt:lpstr>icfp99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Representing Information (2)</vt:lpstr>
      <vt:lpstr>Outline</vt:lpstr>
      <vt:lpstr>Unsigned Representation</vt:lpstr>
      <vt:lpstr>Two’s Complement</vt:lpstr>
      <vt:lpstr>From Two’s Complement to Binary</vt:lpstr>
      <vt:lpstr>Two’s Complement</vt:lpstr>
      <vt:lpstr>From Two’s Complement to Binary</vt:lpstr>
      <vt:lpstr>Two’s Complement</vt:lpstr>
      <vt:lpstr>From a Number to Two’s Complement</vt:lpstr>
      <vt:lpstr>Two’s Complement Encoding Examples</vt:lpstr>
      <vt:lpstr>Numeric Range</vt:lpstr>
      <vt:lpstr>Numeric Range</vt:lpstr>
      <vt:lpstr>Alternative representations of signed numbers</vt:lpstr>
      <vt:lpstr>PowerPoint 演示文稿</vt:lpstr>
      <vt:lpstr>Mappings between logical and physical</vt:lpstr>
      <vt:lpstr>Mappings between logical and physical</vt:lpstr>
      <vt:lpstr>Relation Between 2’s Comp. &amp; Unsigned</vt:lpstr>
      <vt:lpstr>Conversion between two Representations</vt:lpstr>
      <vt:lpstr>Casting among Integral Data Type </vt:lpstr>
      <vt:lpstr>Outline</vt:lpstr>
      <vt:lpstr>Integral data type in C</vt:lpstr>
      <vt:lpstr>Typical Ranges for C integral data types 32</vt:lpstr>
      <vt:lpstr>Typical Ranges for C integral data types 64</vt:lpstr>
      <vt:lpstr>Guaranteed Ranges for C integral data types</vt:lpstr>
      <vt:lpstr>Casting among Signed and Unsigned in C</vt:lpstr>
      <vt:lpstr>Signed vs. Unsigned in C</vt:lpstr>
      <vt:lpstr>Signed vs. Unsigned in C</vt:lpstr>
      <vt:lpstr>Casting from Signed to Unsigned</vt:lpstr>
      <vt:lpstr>PowerPoint 演示文稿</vt:lpstr>
      <vt:lpstr>Unsigned Constants in C</vt:lpstr>
      <vt:lpstr>Casting Convention</vt:lpstr>
      <vt:lpstr>Casting Convention</vt:lpstr>
      <vt:lpstr>From short to long</vt:lpstr>
      <vt:lpstr>Expanding the Bit Representation</vt:lpstr>
      <vt:lpstr>From short to long</vt:lpstr>
      <vt:lpstr>From short to long</vt:lpstr>
      <vt:lpstr>From long to short</vt:lpstr>
      <vt:lpstr>Truncating Numbers(signed unsigned都是直接截)</vt:lpstr>
      <vt:lpstr>Truncating Numbers</vt:lpstr>
      <vt:lpstr>Advice on Signed vs. Unsigned</vt:lpstr>
      <vt:lpstr>Advice on Signed vs. Unsigned</vt:lpstr>
      <vt:lpstr>Advice on Signed vs. Unsigned</vt:lpstr>
      <vt:lpstr>Advice on Signed vs. Unsigned</vt:lpstr>
      <vt:lpstr>Advice on Signed vs. Unsigned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412</cp:revision>
  <dcterms:created xsi:type="dcterms:W3CDTF">2000-01-15T07:54:00Z</dcterms:created>
  <dcterms:modified xsi:type="dcterms:W3CDTF">2022-06-23T10:58:17Z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602E087DEAF543CBB4600F6D060A9D3A</vt:lpwstr>
  </property>
  <property fmtid="{D5CDD505-2E9C-101B-9397-08002B2CF9AE}" pid="3" name="KSOProductBuildVer">
    <vt:lpwstr>2052-11.1.0.11744</vt:lpwstr>
  </property>
</Properties>
</file>