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25" r:id="rId3"/>
    <p:sldId id="926" r:id="rId5"/>
    <p:sldId id="927" r:id="rId6"/>
    <p:sldId id="928" r:id="rId7"/>
    <p:sldId id="929" r:id="rId8"/>
    <p:sldId id="930" r:id="rId9"/>
    <p:sldId id="931" r:id="rId10"/>
    <p:sldId id="932" r:id="rId11"/>
    <p:sldId id="934" r:id="rId12"/>
    <p:sldId id="935" r:id="rId13"/>
    <p:sldId id="936" r:id="rId14"/>
    <p:sldId id="938" r:id="rId15"/>
    <p:sldId id="939" r:id="rId16"/>
    <p:sldId id="1045" r:id="rId17"/>
    <p:sldId id="942" r:id="rId18"/>
    <p:sldId id="943" r:id="rId19"/>
    <p:sldId id="944" r:id="rId20"/>
    <p:sldId id="945" r:id="rId21"/>
    <p:sldId id="1062" r:id="rId22"/>
    <p:sldId id="946" r:id="rId23"/>
    <p:sldId id="947" r:id="rId24"/>
    <p:sldId id="948" r:id="rId25"/>
    <p:sldId id="949" r:id="rId26"/>
    <p:sldId id="950" r:id="rId27"/>
    <p:sldId id="951" r:id="rId2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719"/>
    <p:restoredTop sz="86460"/>
  </p:normalViewPr>
  <p:slideViewPr>
    <p:cSldViewPr showGuides="1">
      <p:cViewPr varScale="1">
        <p:scale>
          <a:sx n="100" d="100"/>
          <a:sy n="100" d="100"/>
        </p:scale>
        <p:origin x="1059" y="48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BE26FA-DC44-482B-BB03-1B7CE8F1453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5E350A-C5CC-41B8-A0AB-BCE63C2FADA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ED8004-A349-4230-B7CB-B2B96BF3B2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BBD63A-CB77-4F26-AA58-CF76C06A448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977CB-B72A-42FB-8B2D-0F2E5CB02E8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Arithmetic Operations 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3513"/>
            <a:ext cx="8294688" cy="6465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97000"/>
            <a:ext cx="5943600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Detecting Tadd Overflow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Task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 =  TAdd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Determine if </a:t>
            </a:r>
            <a:r>
              <a:rPr lang="en-US" altLang="zh-CN" i="1" dirty="0">
                <a:ea typeface="宋体" panose="02010600030101010101" pitchFamily="2" charset="-122"/>
              </a:rPr>
              <a:t>s  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Claim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Overflow iff either: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i="1" dirty="0">
                <a:ea typeface="宋体" panose="02010600030101010101" pitchFamily="2" charset="-122"/>
              </a:rPr>
              <a:t>        u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 &lt; 0,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 0 (NegOver)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i="1" dirty="0">
                <a:ea typeface="宋体" panose="02010600030101010101" pitchFamily="2" charset="-122"/>
              </a:rPr>
              <a:t>        u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 0,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&lt; 0 (PosOver)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ovf = (u&lt;0 == v&lt;0) &amp;&amp; (u&lt;0 != s&lt;0);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Mathematical Properties of TAdd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Two’s Complement Under TAdd Forms a Group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Closed, Commutative, Associative, 0 is additive identity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Every element has additive inverse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Let 	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TAdd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 , TComp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w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 ))  =  0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514600" y="3886200"/>
          <a:ext cx="5373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06800" imgH="622300" progId="Equation.3">
                  <p:embed/>
                </p:oleObj>
              </mc:Choice>
              <mc:Fallback>
                <p:oleObj name="" r:id="rId1" imgW="3606800" imgH="622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14600" y="3886200"/>
                        <a:ext cx="5373688" cy="927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Detecting Tadd Overflow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43800" cy="4419600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tadd_ok_bugy(int x, int 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int sum = x + y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(sum-x == y) &amp;&amp; (sum-y == x)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Abelian group(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x+y-x=y+x-x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, always true)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tsub_ok_bugy(int x, int y)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tadd_ok(x, -y)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TMIN, -y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is also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TMIN.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If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is negative, add will always overflow, sub will not. 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9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191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Mathematical Properties of TAdd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Isomorphic Algebra to UAdd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TAdd</a:t>
            </a:r>
            <a:r>
              <a:rPr lang="en-US" altLang="zh-CN" i="1" baseline="-25000" dirty="0">
                <a:ea typeface="宋体" panose="02010600030101010101" pitchFamily="2" charset="-122"/>
              </a:rPr>
              <a:t>w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 =  U2T (UAdd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(T2U(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), T2U(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)))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7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Since both have identical bit patterns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ea typeface="宋体" panose="02010600030101010101" pitchFamily="2" charset="-122"/>
              </a:rPr>
              <a:t>T2U(TAdd</a:t>
            </a:r>
            <a:r>
              <a:rPr lang="en-US" altLang="zh-CN" i="1" baseline="-25000" dirty="0">
                <a:ea typeface="宋体" panose="02010600030101010101" pitchFamily="2" charset="-122"/>
              </a:rPr>
              <a:t>w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)) =  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(T2U(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), T2U(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Negating with Complement &amp; Increment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5029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~x + 1 == -x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Complement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Observation: ~x + x == 1111…111 == -1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Increment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~x + x + (-x + 1)  ==	-1 + (-x + 1)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~x + 1	==  -x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4821" name="Group 4"/>
          <p:cNvGrpSpPr/>
          <p:nvPr/>
        </p:nvGrpSpPr>
        <p:grpSpPr>
          <a:xfrm>
            <a:off x="5867400" y="1524000"/>
            <a:ext cx="2971800" cy="1600200"/>
            <a:chOff x="2160" y="1968"/>
            <a:chExt cx="1872" cy="1008"/>
          </a:xfrm>
        </p:grpSpPr>
        <p:grpSp>
          <p:nvGrpSpPr>
            <p:cNvPr id="34822" name="Group 5"/>
            <p:cNvGrpSpPr/>
            <p:nvPr/>
          </p:nvGrpSpPr>
          <p:grpSpPr>
            <a:xfrm>
              <a:off x="2448" y="1968"/>
              <a:ext cx="1536" cy="288"/>
              <a:chOff x="2448" y="1968"/>
              <a:chExt cx="1536" cy="288"/>
            </a:xfrm>
          </p:grpSpPr>
          <p:sp>
            <p:nvSpPr>
              <p:cNvPr id="34845" name="Rectangle 6"/>
              <p:cNvSpPr/>
              <p:nvPr/>
            </p:nvSpPr>
            <p:spPr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6" name="Rectangle 7"/>
              <p:cNvSpPr/>
              <p:nvPr/>
            </p:nvSpPr>
            <p:spPr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7" name="Rectangle 8"/>
              <p:cNvSpPr/>
              <p:nvPr/>
            </p:nvSpPr>
            <p:spPr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8" name="Rectangle 9"/>
              <p:cNvSpPr/>
              <p:nvPr/>
            </p:nvSpPr>
            <p:spPr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9" name="Rectangle 10"/>
              <p:cNvSpPr/>
              <p:nvPr/>
            </p:nvSpPr>
            <p:spPr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0" name="Rectangle 11"/>
              <p:cNvSpPr/>
              <p:nvPr/>
            </p:nvSpPr>
            <p:spPr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1" name="Rectangle 12"/>
              <p:cNvSpPr/>
              <p:nvPr/>
            </p:nvSpPr>
            <p:spPr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2" name="Rectangle 13"/>
              <p:cNvSpPr/>
              <p:nvPr/>
            </p:nvSpPr>
            <p:spPr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53" name="Rectangle 14"/>
              <p:cNvSpPr/>
              <p:nvPr/>
            </p:nvSpPr>
            <p:spPr>
              <a:xfrm>
                <a:off x="2448" y="1968"/>
                <a:ext cx="346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</a:t>
                </a:r>
                <a:endPara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23" name="Group 15"/>
            <p:cNvGrpSpPr/>
            <p:nvPr/>
          </p:nvGrpSpPr>
          <p:grpSpPr>
            <a:xfrm>
              <a:off x="2448" y="2304"/>
              <a:ext cx="1536" cy="288"/>
              <a:chOff x="2448" y="2448"/>
              <a:chExt cx="1536" cy="288"/>
            </a:xfrm>
          </p:grpSpPr>
          <p:sp>
            <p:nvSpPr>
              <p:cNvPr id="34836" name="Rectangle 16"/>
              <p:cNvSpPr/>
              <p:nvPr/>
            </p:nvSpPr>
            <p:spPr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7" name="Rectangle 17"/>
              <p:cNvSpPr/>
              <p:nvPr/>
            </p:nvSpPr>
            <p:spPr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8" name="Rectangle 18"/>
              <p:cNvSpPr/>
              <p:nvPr/>
            </p:nvSpPr>
            <p:spPr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9" name="Rectangle 19"/>
              <p:cNvSpPr/>
              <p:nvPr/>
            </p:nvSpPr>
            <p:spPr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0" name="Rectangle 20"/>
              <p:cNvSpPr/>
              <p:nvPr/>
            </p:nvSpPr>
            <p:spPr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1" name="Rectangle 21"/>
              <p:cNvSpPr/>
              <p:nvPr/>
            </p:nvSpPr>
            <p:spPr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2" name="Rectangle 22"/>
              <p:cNvSpPr/>
              <p:nvPr/>
            </p:nvSpPr>
            <p:spPr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3" name="Rectangle 23"/>
              <p:cNvSpPr/>
              <p:nvPr/>
            </p:nvSpPr>
            <p:spPr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4" name="Rectangle 24"/>
              <p:cNvSpPr/>
              <p:nvPr/>
            </p:nvSpPr>
            <p:spPr>
              <a:xfrm>
                <a:off x="2448" y="2448"/>
                <a:ext cx="346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~</a:t>
                </a:r>
                <a:r>
                  <a:rPr lang="en-US" altLang="zh-CN" sz="20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</a:t>
                </a:r>
                <a:endPara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24" name="Rectangle 25"/>
            <p:cNvSpPr/>
            <p:nvPr/>
          </p:nvSpPr>
          <p:spPr>
            <a:xfrm>
              <a:off x="2160" y="2304"/>
              <a:ext cx="23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+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Line 26"/>
            <p:cNvSpPr/>
            <p:nvPr/>
          </p:nvSpPr>
          <p:spPr>
            <a:xfrm>
              <a:off x="2208" y="2640"/>
              <a:ext cx="182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4826" name="Group 27"/>
            <p:cNvGrpSpPr/>
            <p:nvPr/>
          </p:nvGrpSpPr>
          <p:grpSpPr>
            <a:xfrm>
              <a:off x="2448" y="2688"/>
              <a:ext cx="1536" cy="288"/>
              <a:chOff x="2448" y="1968"/>
              <a:chExt cx="1536" cy="288"/>
            </a:xfrm>
          </p:grpSpPr>
          <p:sp>
            <p:nvSpPr>
              <p:cNvPr id="34827" name="Rectangle 28"/>
              <p:cNvSpPr/>
              <p:nvPr/>
            </p:nvSpPr>
            <p:spPr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8" name="Rectangle 29"/>
              <p:cNvSpPr/>
              <p:nvPr/>
            </p:nvSpPr>
            <p:spPr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9" name="Rectangle 30"/>
              <p:cNvSpPr/>
              <p:nvPr/>
            </p:nvSpPr>
            <p:spPr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0" name="Rectangle 31"/>
              <p:cNvSpPr/>
              <p:nvPr/>
            </p:nvSpPr>
            <p:spPr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1" name="Rectangle 32"/>
              <p:cNvSpPr/>
              <p:nvPr/>
            </p:nvSpPr>
            <p:spPr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2" name="Rectangle 33"/>
              <p:cNvSpPr/>
              <p:nvPr/>
            </p:nvSpPr>
            <p:spPr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3" name="Rectangle 34"/>
              <p:cNvSpPr/>
              <p:nvPr/>
            </p:nvSpPr>
            <p:spPr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4" name="Rectangle 35"/>
              <p:cNvSpPr/>
              <p:nvPr/>
            </p:nvSpPr>
            <p:spPr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1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5" name="Rectangle 36"/>
              <p:cNvSpPr/>
              <p:nvPr/>
            </p:nvSpPr>
            <p:spPr>
              <a:xfrm>
                <a:off x="2448" y="1968"/>
                <a:ext cx="346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-1</a:t>
                </a:r>
                <a:endParaRPr lang="zh-CN" altLang="en-US" sz="20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Computing Exact Product of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-bit numbers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Either signed or unsigned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Ranges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Unsigned: 0 ≤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*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≤ (2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1) 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 =  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+1</a:t>
            </a:r>
            <a:r>
              <a:rPr lang="en-US" altLang="zh-CN" dirty="0">
                <a:ea typeface="宋体" panose="02010600030101010101" pitchFamily="2" charset="-122"/>
              </a:rPr>
              <a:t> + 1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Up to 2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ea typeface="宋体" panose="02010600030101010101" pitchFamily="2" charset="-122"/>
              </a:rPr>
              <a:t> bits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Two’s complement min: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*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≥–2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–1</a:t>
            </a:r>
            <a:r>
              <a:rPr lang="en-US" altLang="zh-CN" dirty="0">
                <a:ea typeface="宋体" panose="02010600030101010101" pitchFamily="2" charset="-122"/>
              </a:rPr>
              <a:t>*(2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–1</a:t>
            </a:r>
            <a:r>
              <a:rPr lang="en-US" altLang="zh-CN" dirty="0">
                <a:ea typeface="宋体" panose="02010600030101010101" pitchFamily="2" charset="-122"/>
              </a:rPr>
              <a:t>–1) = –2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–2</a:t>
            </a:r>
            <a:r>
              <a:rPr lang="en-US" altLang="zh-CN" dirty="0">
                <a:ea typeface="宋体" panose="02010600030101010101" pitchFamily="2" charset="-122"/>
              </a:rPr>
              <a:t> + 2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–1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Up to 2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ea typeface="宋体" panose="02010600030101010101" pitchFamily="2" charset="-122"/>
              </a:rPr>
              <a:t>–1 bits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Two’s complement max: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*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≤ (–2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–1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 =  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baseline="30000" dirty="0">
                <a:ea typeface="宋体" panose="02010600030101010101" pitchFamily="2" charset="-122"/>
              </a:rPr>
              <a:t>–2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Up to 2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ea typeface="宋体" panose="02010600030101010101" pitchFamily="2" charset="-122"/>
              </a:rPr>
              <a:t> bits, but only for </a:t>
            </a:r>
            <a:r>
              <a:rPr lang="en-US" altLang="zh-CN" sz="2400" i="1" dirty="0">
                <a:ea typeface="宋体" panose="02010600030101010101" pitchFamily="2" charset="-122"/>
              </a:rPr>
              <a:t>TMinw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endParaRPr lang="en-US" altLang="zh-CN" sz="2400" baseline="30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447800"/>
            <a:ext cx="8382000" cy="4419600"/>
          </a:xfrm>
          <a:blipFill>
            <a:blip r:embed="rId1"/>
            <a:stretch>
              <a:fillRect l="-1891" t="-2759" b="-5517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81200"/>
            <a:ext cx="4429125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4675"/>
            <a:ext cx="5981700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7725"/>
            <a:ext cx="232410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4695825"/>
            <a:ext cx="176212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372100"/>
            <a:ext cx="401955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Maintaining Exact Results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Would need to keep expanding word size with each product computed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Done in software by “arbitrary precision” arithmetic packages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9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24000"/>
            <a:ext cx="8305800" cy="270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Arithmetic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Unsigned addition, multiplication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Signed addition, negation, multiplication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Shift to perform power-of-2 multiply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2.3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Multiplication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Maintaining Exact Results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Would need to keep expanding word size with each product computed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Done in software by “arbitrary precision” arithmetic packages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Power-of-2 Multiply with Shift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5060" name="Group 5"/>
          <p:cNvGrpSpPr/>
          <p:nvPr/>
        </p:nvGrpSpPr>
        <p:grpSpPr>
          <a:xfrm>
            <a:off x="533400" y="1981200"/>
            <a:ext cx="7848600" cy="2500313"/>
            <a:chOff x="720" y="1248"/>
            <a:chExt cx="4944" cy="1575"/>
          </a:xfrm>
        </p:grpSpPr>
        <p:grpSp>
          <p:nvGrpSpPr>
            <p:cNvPr id="45061" name="Group 6"/>
            <p:cNvGrpSpPr/>
            <p:nvPr/>
          </p:nvGrpSpPr>
          <p:grpSpPr>
            <a:xfrm>
              <a:off x="3840" y="1488"/>
              <a:ext cx="1728" cy="144"/>
              <a:chOff x="2976" y="816"/>
              <a:chExt cx="1728" cy="144"/>
            </a:xfrm>
          </p:grpSpPr>
          <p:sp>
            <p:nvSpPr>
              <p:cNvPr id="45102" name="Rectangle 7" descr="Light upward diagonal"/>
              <p:cNvSpPr/>
              <p:nvPr/>
            </p:nvSpPr>
            <p:spPr>
              <a:xfrm>
                <a:off x="2976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3" name="Rectangle 8" descr="Light upward diagonal"/>
              <p:cNvSpPr/>
              <p:nvPr/>
            </p:nvSpPr>
            <p:spPr>
              <a:xfrm>
                <a:off x="3120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4" name="Rectangle 9" descr="Light upward diagonal"/>
              <p:cNvSpPr/>
              <p:nvPr/>
            </p:nvSpPr>
            <p:spPr>
              <a:xfrm>
                <a:off x="3264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5" name="Rectangle 10" descr="Light upward diagonal"/>
              <p:cNvSpPr/>
              <p:nvPr/>
            </p:nvSpPr>
            <p:spPr>
              <a:xfrm>
                <a:off x="4272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6" name="Rectangle 11" descr="Light upward diagonal"/>
              <p:cNvSpPr/>
              <p:nvPr/>
            </p:nvSpPr>
            <p:spPr>
              <a:xfrm>
                <a:off x="4416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7" name="Rectangle 12" descr="Light upward diagonal"/>
              <p:cNvSpPr/>
              <p:nvPr/>
            </p:nvSpPr>
            <p:spPr>
              <a:xfrm>
                <a:off x="4560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8" name="Rectangle 13" descr="Light upward diagonal"/>
              <p:cNvSpPr/>
              <p:nvPr/>
            </p:nvSpPr>
            <p:spPr>
              <a:xfrm>
                <a:off x="3408" y="816"/>
                <a:ext cx="86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62" name="Rectangle 14"/>
            <p:cNvSpPr/>
            <p:nvPr/>
          </p:nvSpPr>
          <p:spPr>
            <a:xfrm>
              <a:off x="384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3" name="Rectangle 15"/>
            <p:cNvSpPr/>
            <p:nvPr/>
          </p:nvSpPr>
          <p:spPr>
            <a:xfrm>
              <a:off x="4416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4" name="Rectangle 16"/>
            <p:cNvSpPr/>
            <p:nvPr/>
          </p:nvSpPr>
          <p:spPr>
            <a:xfrm>
              <a:off x="4560" y="1776"/>
              <a:ext cx="144" cy="14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Rectangle 17"/>
            <p:cNvSpPr/>
            <p:nvPr/>
          </p:nvSpPr>
          <p:spPr>
            <a:xfrm>
              <a:off x="470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Rectangle 18"/>
            <p:cNvSpPr/>
            <p:nvPr/>
          </p:nvSpPr>
          <p:spPr>
            <a:xfrm>
              <a:off x="5280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Rectangle 19"/>
            <p:cNvSpPr/>
            <p:nvPr/>
          </p:nvSpPr>
          <p:spPr>
            <a:xfrm>
              <a:off x="5424" y="1776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8" name="Rectangle 20"/>
            <p:cNvSpPr/>
            <p:nvPr/>
          </p:nvSpPr>
          <p:spPr>
            <a:xfrm>
              <a:off x="3984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•••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Rectangle 21"/>
            <p:cNvSpPr/>
            <p:nvPr/>
          </p:nvSpPr>
          <p:spPr>
            <a:xfrm>
              <a:off x="3456" y="1440"/>
              <a:ext cx="18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Rectangle 22"/>
            <p:cNvSpPr/>
            <p:nvPr/>
          </p:nvSpPr>
          <p:spPr>
            <a:xfrm>
              <a:off x="3456" y="1728"/>
              <a:ext cx="231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Times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 b="1" i="1" baseline="30000" dirty="0">
                  <a:latin typeface="Times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Line 23"/>
            <p:cNvSpPr/>
            <p:nvPr/>
          </p:nvSpPr>
          <p:spPr>
            <a:xfrm>
              <a:off x="1680" y="1968"/>
              <a:ext cx="39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2" name="Rectangle 24"/>
            <p:cNvSpPr/>
            <p:nvPr/>
          </p:nvSpPr>
          <p:spPr>
            <a:xfrm>
              <a:off x="3216" y="1728"/>
              <a:ext cx="20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*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Rectangle 25"/>
            <p:cNvSpPr/>
            <p:nvPr/>
          </p:nvSpPr>
          <p:spPr>
            <a:xfrm>
              <a:off x="2352" y="2016"/>
              <a:ext cx="411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 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· 2</a:t>
              </a:r>
              <a:r>
                <a:rPr lang="en-US" altLang="zh-CN" sz="1800" b="1" i="1" baseline="30000" dirty="0">
                  <a:latin typeface="Times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Line 26"/>
            <p:cNvSpPr/>
            <p:nvPr/>
          </p:nvSpPr>
          <p:spPr>
            <a:xfrm flipV="1">
              <a:off x="1680" y="2256"/>
              <a:ext cx="39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5" name="Text Box 27"/>
            <p:cNvSpPr txBox="1"/>
            <p:nvPr/>
          </p:nvSpPr>
          <p:spPr>
            <a:xfrm>
              <a:off x="720" y="2016"/>
              <a:ext cx="159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True Product: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6" name="Text Box 28"/>
            <p:cNvSpPr txBox="1"/>
            <p:nvPr/>
          </p:nvSpPr>
          <p:spPr>
            <a:xfrm>
              <a:off x="720" y="1584"/>
              <a:ext cx="119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Operands: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7" name="Text Box 29"/>
            <p:cNvSpPr txBox="1"/>
            <p:nvPr/>
          </p:nvSpPr>
          <p:spPr>
            <a:xfrm>
              <a:off x="720" y="2400"/>
              <a:ext cx="1536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Discard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k 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bits: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8" name="Rectangle 30"/>
            <p:cNvSpPr/>
            <p:nvPr/>
          </p:nvSpPr>
          <p:spPr>
            <a:xfrm>
              <a:off x="2773" y="2352"/>
              <a:ext cx="955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UMult</a:t>
              </a:r>
              <a:r>
                <a:rPr lang="en-US" altLang="zh-CN" sz="1800" b="1" i="1" baseline="-25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 , 2</a:t>
              </a:r>
              <a:r>
                <a:rPr lang="en-US" altLang="zh-CN" sz="1800" b="1" i="1" baseline="30000" dirty="0">
                  <a:latin typeface="Times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Rectangle 31"/>
            <p:cNvSpPr/>
            <p:nvPr/>
          </p:nvSpPr>
          <p:spPr>
            <a:xfrm>
              <a:off x="4848" y="1776"/>
              <a:ext cx="432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•••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0" name="Rectangle 32"/>
            <p:cNvSpPr/>
            <p:nvPr/>
          </p:nvSpPr>
          <p:spPr>
            <a:xfrm>
              <a:off x="4512" y="1248"/>
              <a:ext cx="180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81" name="Group 33"/>
            <p:cNvGrpSpPr/>
            <p:nvPr/>
          </p:nvGrpSpPr>
          <p:grpSpPr>
            <a:xfrm>
              <a:off x="2976" y="2064"/>
              <a:ext cx="1728" cy="144"/>
              <a:chOff x="2976" y="816"/>
              <a:chExt cx="1728" cy="144"/>
            </a:xfrm>
          </p:grpSpPr>
          <p:sp>
            <p:nvSpPr>
              <p:cNvPr id="45095" name="Rectangle 34" descr="Light upward diagonal"/>
              <p:cNvSpPr/>
              <p:nvPr/>
            </p:nvSpPr>
            <p:spPr>
              <a:xfrm>
                <a:off x="2976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6" name="Rectangle 35" descr="Light upward diagonal"/>
              <p:cNvSpPr/>
              <p:nvPr/>
            </p:nvSpPr>
            <p:spPr>
              <a:xfrm>
                <a:off x="3120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7" name="Rectangle 36" descr="Light upward diagonal"/>
              <p:cNvSpPr/>
              <p:nvPr/>
            </p:nvSpPr>
            <p:spPr>
              <a:xfrm>
                <a:off x="3264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8" name="Rectangle 37" descr="Light upward diagonal"/>
              <p:cNvSpPr/>
              <p:nvPr/>
            </p:nvSpPr>
            <p:spPr>
              <a:xfrm>
                <a:off x="4272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99" name="Rectangle 38" descr="Light upward diagonal"/>
              <p:cNvSpPr/>
              <p:nvPr/>
            </p:nvSpPr>
            <p:spPr>
              <a:xfrm>
                <a:off x="4416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0" name="Rectangle 39" descr="Light upward diagonal"/>
              <p:cNvSpPr/>
              <p:nvPr/>
            </p:nvSpPr>
            <p:spPr>
              <a:xfrm>
                <a:off x="4560" y="816"/>
                <a:ext cx="14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01" name="Rectangle 40" descr="Light upward diagonal"/>
              <p:cNvSpPr/>
              <p:nvPr/>
            </p:nvSpPr>
            <p:spPr>
              <a:xfrm>
                <a:off x="3408" y="816"/>
                <a:ext cx="864" cy="144"/>
              </a:xfrm>
              <a:prstGeom prst="rect">
                <a:avLst/>
              </a:prstGeom>
              <a:blipFill rotWithShape="0">
                <a:blip r:embed="rId1"/>
              </a:blip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82" name="Rectangle 41"/>
            <p:cNvSpPr/>
            <p:nvPr/>
          </p:nvSpPr>
          <p:spPr>
            <a:xfrm>
              <a:off x="470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Rectangle 42"/>
            <p:cNvSpPr/>
            <p:nvPr/>
          </p:nvSpPr>
          <p:spPr>
            <a:xfrm>
              <a:off x="5280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4" name="Rectangle 43"/>
            <p:cNvSpPr/>
            <p:nvPr/>
          </p:nvSpPr>
          <p:spPr>
            <a:xfrm>
              <a:off x="5424" y="2064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5" name="Rectangle 44"/>
            <p:cNvSpPr/>
            <p:nvPr/>
          </p:nvSpPr>
          <p:spPr>
            <a:xfrm>
              <a:off x="4848" y="2064"/>
              <a:ext cx="432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•••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6" name="Rectangle 45"/>
            <p:cNvSpPr/>
            <p:nvPr/>
          </p:nvSpPr>
          <p:spPr>
            <a:xfrm>
              <a:off x="2784" y="2592"/>
              <a:ext cx="939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TMult</a:t>
              </a:r>
              <a:r>
                <a:rPr lang="en-US" altLang="zh-CN" sz="1800" b="1" i="1" baseline="-25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 , 2</a:t>
              </a:r>
              <a:r>
                <a:rPr lang="en-US" altLang="zh-CN" sz="1800" b="1" i="1" baseline="30000" dirty="0">
                  <a:latin typeface="Times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7" name="Rectangle 46"/>
            <p:cNvSpPr/>
            <p:nvPr/>
          </p:nvSpPr>
          <p:spPr>
            <a:xfrm>
              <a:off x="470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8" name="Rectangle 47"/>
            <p:cNvSpPr/>
            <p:nvPr/>
          </p:nvSpPr>
          <p:spPr>
            <a:xfrm>
              <a:off x="5280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89" name="Rectangle 48"/>
            <p:cNvSpPr/>
            <p:nvPr/>
          </p:nvSpPr>
          <p:spPr>
            <a:xfrm>
              <a:off x="5424" y="235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Rectangle 49"/>
            <p:cNvSpPr/>
            <p:nvPr/>
          </p:nvSpPr>
          <p:spPr>
            <a:xfrm>
              <a:off x="4848" y="2352"/>
              <a:ext cx="432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•••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1" name="Rectangle 50" descr="Light upward diagonal"/>
            <p:cNvSpPr/>
            <p:nvPr/>
          </p:nvSpPr>
          <p:spPr>
            <a:xfrm>
              <a:off x="4272" y="2352"/>
              <a:ext cx="144" cy="14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2" name="Rectangle 51" descr="Light upward diagonal"/>
            <p:cNvSpPr/>
            <p:nvPr/>
          </p:nvSpPr>
          <p:spPr>
            <a:xfrm>
              <a:off x="4416" y="2352"/>
              <a:ext cx="144" cy="14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3" name="Rectangle 52" descr="Light upward diagonal"/>
            <p:cNvSpPr/>
            <p:nvPr/>
          </p:nvSpPr>
          <p:spPr>
            <a:xfrm>
              <a:off x="4560" y="2352"/>
              <a:ext cx="144" cy="14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5094" name="Rectangle 53" descr="Light upward diagonal"/>
            <p:cNvSpPr/>
            <p:nvPr/>
          </p:nvSpPr>
          <p:spPr>
            <a:xfrm>
              <a:off x="3840" y="2352"/>
              <a:ext cx="432" cy="144"/>
            </a:xfrm>
            <a:prstGeom prst="rect">
              <a:avLst/>
            </a:prstGeom>
            <a:blipFill rotWithShape="0">
              <a:blip r:embed="rId1"/>
            </a:blip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•••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4490" y="4707890"/>
            <a:ext cx="7712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计算机一般会将一个乘法分解成几个乘法，使其尽量满足</a:t>
            </a:r>
            <a:r>
              <a:rPr lang="en-US" altLang="zh-CN"/>
              <a:t>2^k</a:t>
            </a:r>
            <a:r>
              <a:rPr lang="zh-CN" altLang="en-US"/>
              <a:t>，从而只通过左移位运算来简化乘法。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Power-of-2 Multiply with Shift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 &lt;&lt; k gives u * </a:t>
            </a:r>
            <a:r>
              <a:rPr lang="en-US" altLang="zh-CN" i="1" dirty="0"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ea typeface="宋体" panose="02010600030101010101" pitchFamily="2" charset="-122"/>
              </a:rPr>
              <a:t>k</a:t>
            </a:r>
            <a:endParaRPr lang="en-US" altLang="zh-CN" i="1" baseline="300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Both signed and unsigned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 &lt;&lt; 3	==	u * 8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 &lt;&lt; 5 - u &lt;&lt; 3	==	u * 24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Most machines shift and add much faster than multiply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Compiler will generate this code automatically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Security Vulnerability in the XDR Library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/*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* Illustration of code vulnerability similar to that found in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* Sun’s XDR library.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Security Vulnerability in the XDR Library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 void* copy_elements(void *ele_src[], int ele_cnt, size_t ele_size)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 		/*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 		 * Allocate buffer for ele_cnt objects, each of ele_size bytes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  		 * and copy from locations designated by ele_src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		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	void *result = malloc(ele_cnt * ele_size);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	if (result == NULL)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 		/* malloc failed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		return NULL;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574675" y="3810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Security Vulnerability in the XDR Library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57200" y="1447800"/>
            <a:ext cx="8229600" cy="4419600"/>
          </a:xfrm>
          <a:blipFill rotWithShape="0">
            <a:blip r:embed="rId1"/>
            <a:stretch>
              <a:fillRect l="-1111" t="-1103" b="-12690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9971" y="5856316"/>
            <a:ext cx="5914055" cy="461665"/>
          </a:xfrm>
          <a:prstGeom prst="rect">
            <a:avLst/>
          </a:prstGeom>
          <a:blipFill rotWithShape="0">
            <a:blip r:embed="rId2"/>
            <a:stretch>
              <a:fillRect l="-1545" t="-10667" b="-30667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196" name="Group 48"/>
          <p:cNvGrpSpPr/>
          <p:nvPr/>
        </p:nvGrpSpPr>
        <p:grpSpPr>
          <a:xfrm>
            <a:off x="609600" y="1981200"/>
            <a:ext cx="8001000" cy="2700338"/>
            <a:chOff x="384" y="1248"/>
            <a:chExt cx="4512" cy="1057"/>
          </a:xfrm>
        </p:grpSpPr>
        <p:grpSp>
          <p:nvGrpSpPr>
            <p:cNvPr id="8197" name="Group 4"/>
            <p:cNvGrpSpPr/>
            <p:nvPr/>
          </p:nvGrpSpPr>
          <p:grpSpPr>
            <a:xfrm>
              <a:off x="3072" y="1296"/>
              <a:ext cx="1728" cy="144"/>
              <a:chOff x="2976" y="816"/>
              <a:chExt cx="1728" cy="144"/>
            </a:xfrm>
          </p:grpSpPr>
          <p:sp>
            <p:nvSpPr>
              <p:cNvPr id="8234" name="Rectangle 5"/>
              <p:cNvSpPr/>
              <p:nvPr/>
            </p:nvSpPr>
            <p:spPr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5" name="Rectangle 6"/>
              <p:cNvSpPr/>
              <p:nvPr/>
            </p:nvSpPr>
            <p:spPr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6" name="Rectangle 7"/>
              <p:cNvSpPr/>
              <p:nvPr/>
            </p:nvSpPr>
            <p:spPr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7" name="Rectangle 8"/>
              <p:cNvSpPr/>
              <p:nvPr/>
            </p:nvSpPr>
            <p:spPr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8" name="Rectangle 9"/>
              <p:cNvSpPr/>
              <p:nvPr/>
            </p:nvSpPr>
            <p:spPr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9" name="Rectangle 10"/>
              <p:cNvSpPr/>
              <p:nvPr/>
            </p:nvSpPr>
            <p:spPr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Rectangle 11"/>
              <p:cNvSpPr/>
              <p:nvPr/>
            </p:nvSpPr>
            <p:spPr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8" name="Group 12"/>
            <p:cNvGrpSpPr/>
            <p:nvPr/>
          </p:nvGrpSpPr>
          <p:grpSpPr>
            <a:xfrm>
              <a:off x="3072" y="1584"/>
              <a:ext cx="1728" cy="144"/>
              <a:chOff x="2976" y="1104"/>
              <a:chExt cx="1728" cy="144"/>
            </a:xfrm>
          </p:grpSpPr>
          <p:sp>
            <p:nvSpPr>
              <p:cNvPr id="8227" name="Rectangle 13"/>
              <p:cNvSpPr/>
              <p:nvPr/>
            </p:nvSpPr>
            <p:spPr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Rectangle 14"/>
              <p:cNvSpPr/>
              <p:nvPr/>
            </p:nvSpPr>
            <p:spPr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9" name="Rectangle 15"/>
              <p:cNvSpPr/>
              <p:nvPr/>
            </p:nvSpPr>
            <p:spPr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0" name="Rectangle 16"/>
              <p:cNvSpPr/>
              <p:nvPr/>
            </p:nvSpPr>
            <p:spPr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1" name="Rectangle 17"/>
              <p:cNvSpPr/>
              <p:nvPr/>
            </p:nvSpPr>
            <p:spPr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2" name="Rectangle 18"/>
              <p:cNvSpPr/>
              <p:nvPr/>
            </p:nvSpPr>
            <p:spPr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Rectangle 19"/>
              <p:cNvSpPr/>
              <p:nvPr/>
            </p:nvSpPr>
            <p:spPr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9" name="Rectangle 20"/>
            <p:cNvSpPr/>
            <p:nvPr/>
          </p:nvSpPr>
          <p:spPr>
            <a:xfrm>
              <a:off x="2688" y="1248"/>
              <a:ext cx="169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0" name="Rectangle 21"/>
            <p:cNvSpPr/>
            <p:nvPr/>
          </p:nvSpPr>
          <p:spPr>
            <a:xfrm>
              <a:off x="2688" y="1536"/>
              <a:ext cx="161" cy="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1" name="Line 22"/>
            <p:cNvSpPr/>
            <p:nvPr/>
          </p:nvSpPr>
          <p:spPr>
            <a:xfrm>
              <a:off x="2448" y="1776"/>
              <a:ext cx="2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2" name="Rectangle 23"/>
            <p:cNvSpPr/>
            <p:nvPr/>
          </p:nvSpPr>
          <p:spPr>
            <a:xfrm>
              <a:off x="2448" y="1536"/>
              <a:ext cx="181" cy="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+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8203" name="Group 24"/>
            <p:cNvGrpSpPr/>
            <p:nvPr/>
          </p:nvGrpSpPr>
          <p:grpSpPr>
            <a:xfrm>
              <a:off x="2928" y="1872"/>
              <a:ext cx="1872" cy="144"/>
              <a:chOff x="2832" y="1392"/>
              <a:chExt cx="1872" cy="144"/>
            </a:xfrm>
          </p:grpSpPr>
          <p:grpSp>
            <p:nvGrpSpPr>
              <p:cNvPr id="8218" name="Group 25"/>
              <p:cNvGrpSpPr/>
              <p:nvPr/>
            </p:nvGrpSpPr>
            <p:grpSpPr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8220" name="Rectangle 26"/>
                <p:cNvSpPr/>
                <p:nvPr/>
              </p:nvSpPr>
              <p:spPr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1" name="Rectangle 27"/>
                <p:cNvSpPr/>
                <p:nvPr/>
              </p:nvSpPr>
              <p:spPr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2" name="Rectangle 28"/>
                <p:cNvSpPr/>
                <p:nvPr/>
              </p:nvSpPr>
              <p:spPr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3" name="Rectangle 29"/>
                <p:cNvSpPr/>
                <p:nvPr/>
              </p:nvSpPr>
              <p:spPr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4" name="Rectangle 30"/>
                <p:cNvSpPr/>
                <p:nvPr/>
              </p:nvSpPr>
              <p:spPr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5" name="Rectangle 31"/>
                <p:cNvSpPr/>
                <p:nvPr/>
              </p:nvSpPr>
              <p:spPr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6" name="Rectangle 32"/>
                <p:cNvSpPr/>
                <p:nvPr/>
              </p:nvSpPr>
              <p:spPr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zh-CN" altLang="en-US" sz="1800" b="1" dirty="0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• • •</a:t>
                  </a:r>
                  <a:endPara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19" name="Rectangle 33"/>
              <p:cNvSpPr/>
              <p:nvPr/>
            </p:nvSpPr>
            <p:spPr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4" name="Rectangle 34"/>
            <p:cNvSpPr/>
            <p:nvPr/>
          </p:nvSpPr>
          <p:spPr>
            <a:xfrm>
              <a:off x="2490" y="1824"/>
              <a:ext cx="363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u 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+ </a:t>
              </a: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1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05" name="Group 35"/>
            <p:cNvGrpSpPr/>
            <p:nvPr/>
          </p:nvGrpSpPr>
          <p:grpSpPr>
            <a:xfrm>
              <a:off x="3072" y="2160"/>
              <a:ext cx="1728" cy="144"/>
              <a:chOff x="2976" y="1392"/>
              <a:chExt cx="1728" cy="144"/>
            </a:xfrm>
          </p:grpSpPr>
          <p:sp>
            <p:nvSpPr>
              <p:cNvPr id="8211" name="Rectangle 36"/>
              <p:cNvSpPr/>
              <p:nvPr/>
            </p:nvSpPr>
            <p:spPr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2" name="Rectangle 37"/>
              <p:cNvSpPr/>
              <p:nvPr/>
            </p:nvSpPr>
            <p:spPr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3" name="Rectangle 38"/>
              <p:cNvSpPr/>
              <p:nvPr/>
            </p:nvSpPr>
            <p:spPr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4" name="Rectangle 39"/>
              <p:cNvSpPr/>
              <p:nvPr/>
            </p:nvSpPr>
            <p:spPr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5" name="Rectangle 40"/>
              <p:cNvSpPr/>
              <p:nvPr/>
            </p:nvSpPr>
            <p:spPr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6" name="Rectangle 41"/>
              <p:cNvSpPr/>
              <p:nvPr/>
            </p:nvSpPr>
            <p:spPr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7" name="Rectangle 42"/>
              <p:cNvSpPr/>
              <p:nvPr/>
            </p:nvSpPr>
            <p:spPr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6" name="Line 43"/>
            <p:cNvSpPr/>
            <p:nvPr/>
          </p:nvSpPr>
          <p:spPr>
            <a:xfrm>
              <a:off x="2448" y="2064"/>
              <a:ext cx="2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7" name="Text Box 44"/>
            <p:cNvSpPr txBox="1"/>
            <p:nvPr/>
          </p:nvSpPr>
          <p:spPr>
            <a:xfrm>
              <a:off x="384" y="1776"/>
              <a:ext cx="136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True Sum: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+1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Text Box 45"/>
            <p:cNvSpPr txBox="1"/>
            <p:nvPr/>
          </p:nvSpPr>
          <p:spPr>
            <a:xfrm>
              <a:off x="384" y="1344"/>
              <a:ext cx="1070" cy="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Operands: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Text Box 46"/>
            <p:cNvSpPr txBox="1"/>
            <p:nvPr/>
          </p:nvSpPr>
          <p:spPr>
            <a:xfrm>
              <a:off x="384" y="2160"/>
              <a:ext cx="1536" cy="14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Discard Carry: 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 bits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Rectangle 47"/>
            <p:cNvSpPr/>
            <p:nvPr/>
          </p:nvSpPr>
          <p:spPr>
            <a:xfrm>
              <a:off x="2039" y="2150"/>
              <a:ext cx="833" cy="1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" pitchFamily="18" charset="0"/>
                  <a:ea typeface="宋体" panose="02010600030101010101" pitchFamily="2" charset="-122"/>
                </a:rPr>
                <a:t>UAdd</a:t>
              </a:r>
              <a:r>
                <a:rPr lang="en-US" altLang="zh-CN" sz="2000" b="1" i="1" baseline="-25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000" b="1" dirty="0">
                  <a:latin typeface="Times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 i="1" dirty="0">
                  <a:latin typeface="Times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 , </a:t>
              </a: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1" dirty="0">
                  <a:latin typeface="Times" pitchFamily="18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70280" y="4936490"/>
            <a:ext cx="5811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unsigned </a:t>
            </a:r>
            <a:r>
              <a:rPr lang="zh-CN" altLang="en-US">
                <a:solidFill>
                  <a:srgbClr val="FF0000"/>
                </a:solidFill>
              </a:rPr>
              <a:t>直接相加直接舍弃可能存在的最高位越界进位（</a:t>
            </a:r>
            <a:r>
              <a:rPr lang="en-US" altLang="zh-CN">
                <a:solidFill>
                  <a:srgbClr val="FF0000"/>
                </a:solidFill>
              </a:rPr>
              <a:t>mod 2^w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24800" cy="2590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Standard Addition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Ignores carry output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Implements Modular Arithmetic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 = UAdd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= (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v)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mod 2</a:t>
            </a:r>
            <a:r>
              <a:rPr lang="en-US" altLang="zh-CN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endParaRPr lang="en-US" altLang="zh-CN" i="1" baseline="30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i="1" baseline="30000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i="1" baseline="30000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i="1" baseline="30000" dirty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2"/>
          <p:cNvGraphicFramePr/>
          <p:nvPr>
            <p:ph sz="half" idx="2"/>
          </p:nvPr>
        </p:nvGraphicFramePr>
        <p:xfrm>
          <a:off x="990600" y="4191000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96000" imgH="4064000" progId="Equation.3">
                  <p:embed/>
                </p:oleObj>
              </mc:Choice>
              <mc:Fallback>
                <p:oleObj name="" r:id="rId1" imgW="6096000" imgH="406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r="31808" b="80063"/>
                      <a:stretch>
                        <a:fillRect/>
                      </a:stretch>
                    </p:blipFill>
                    <p:spPr>
                      <a:xfrm>
                        <a:off x="990600" y="4191000"/>
                        <a:ext cx="6096000" cy="1143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bg2">
                            <a:alpha val="10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Practice Problem 2.27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Write a function with the following prototype: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Determine whether arguments can be added without overflow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uadd_ok(unsigned x, unsigned y);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This function should return 1 if arguments x and y can be added without causing overflow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5343525"/>
            <a:ext cx="5715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1" indent="0">
              <a:spcBef>
                <a:spcPct val="0"/>
              </a:spcBef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Overflow iff (X+Y) &lt; X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8425"/>
            <a:ext cx="8458200" cy="660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 Forms an Abelian Group(</a:t>
            </a:r>
            <a:r>
              <a:rPr lang="zh-CN" altLang="en-US" dirty="0">
                <a:ea typeface="宋体" panose="02010600030101010101" pitchFamily="2" charset="-122"/>
              </a:rPr>
              <a:t>阿贝尔群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Closed under addition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0  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 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  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 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Associative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, UAdd</a:t>
            </a:r>
            <a:r>
              <a:rPr lang="en-US" altLang="zh-CN" i="1" baseline="-25000" dirty="0">
                <a:ea typeface="宋体" panose="02010600030101010101" pitchFamily="2" charset="-122"/>
              </a:rPr>
              <a:t>w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)) = 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(UAdd</a:t>
            </a:r>
            <a:r>
              <a:rPr lang="en-US" altLang="zh-CN" i="1" baseline="-25000" dirty="0">
                <a:ea typeface="宋体" panose="02010600030101010101" pitchFamily="2" charset="-122"/>
              </a:rPr>
              <a:t>w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),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0 is additive identity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0)  =  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Addition Forms an Abelian Group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Every element has additive inverse(</a:t>
            </a:r>
            <a:r>
              <a:rPr lang="zh-CN" altLang="en-US" dirty="0">
                <a:ea typeface="宋体" panose="02010600030101010101" pitchFamily="2" charset="-122"/>
              </a:rPr>
              <a:t>相反数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Let 	UComp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)  = 2</a:t>
            </a:r>
            <a:r>
              <a:rPr lang="en-US" altLang="zh-CN" i="1" baseline="30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UAdd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UComp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))  =  0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Commutative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) = UAdd</a:t>
            </a:r>
            <a:r>
              <a:rPr lang="en-US" altLang="zh-CN" i="1" baseline="-25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, </a:t>
            </a:r>
            <a:r>
              <a:rPr lang="en-US" altLang="zh-CN" i="1" dirty="0"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Signed Addition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21336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Functionality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True sum requires </a:t>
            </a:r>
            <a:r>
              <a:rPr lang="en-US" altLang="zh-CN" b="1" i="1" dirty="0">
                <a:ea typeface="宋体" panose="02010600030101010101" pitchFamily="2" charset="-122"/>
              </a:rPr>
              <a:t>w</a:t>
            </a:r>
            <a:r>
              <a:rPr lang="en-US" altLang="zh-CN" b="1" dirty="0">
                <a:ea typeface="宋体" panose="02010600030101010101" pitchFamily="2" charset="-122"/>
              </a:rPr>
              <a:t>+1</a:t>
            </a:r>
            <a:r>
              <a:rPr lang="en-US" altLang="zh-CN" dirty="0">
                <a:ea typeface="宋体" panose="02010600030101010101" pitchFamily="2" charset="-122"/>
              </a:rPr>
              <a:t>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Drop off MSB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Treat remaining bits as 2’s comp. integer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609600" y="3962400"/>
          <a:ext cx="8153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616700" imgH="1422400" progId="Equation.3">
                  <p:embed/>
                </p:oleObj>
              </mc:Choice>
              <mc:Fallback>
                <p:oleObj name="" r:id="rId1" imgW="6616700" imgH="1422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" y="3962400"/>
                        <a:ext cx="8153400" cy="1600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4008</Words>
  <Application>WPS 演示</Application>
  <PresentationFormat>全屏显示(4:3)</PresentationFormat>
  <Paragraphs>387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Comic Sans MS</vt:lpstr>
      <vt:lpstr>Times New Roman</vt:lpstr>
      <vt:lpstr>Courier New</vt:lpstr>
      <vt:lpstr>Times</vt:lpstr>
      <vt:lpstr>Helvetica</vt:lpstr>
      <vt:lpstr>Symbol</vt:lpstr>
      <vt:lpstr>微软雅黑</vt:lpstr>
      <vt:lpstr>Arial Unicode MS</vt:lpstr>
      <vt:lpstr>icfp99</vt:lpstr>
      <vt:lpstr>Equation.3</vt:lpstr>
      <vt:lpstr>Equation.3</vt:lpstr>
      <vt:lpstr>Equation.3</vt:lpstr>
      <vt:lpstr>Arithmetic Operations </vt:lpstr>
      <vt:lpstr>Outline</vt:lpstr>
      <vt:lpstr>Unsigned Addition</vt:lpstr>
      <vt:lpstr>Unsigned Addition</vt:lpstr>
      <vt:lpstr>Unsigned Addition</vt:lpstr>
      <vt:lpstr>Unsigned Addition</vt:lpstr>
      <vt:lpstr>Unsigned Addition Forms an Abelian Group(阿贝尔群)</vt:lpstr>
      <vt:lpstr>Unsigned Addition Forms an Abelian Group</vt:lpstr>
      <vt:lpstr>Signed Addition</vt:lpstr>
      <vt:lpstr>Signed Addition</vt:lpstr>
      <vt:lpstr>Signed Addition</vt:lpstr>
      <vt:lpstr>Detecting Tadd Overflow</vt:lpstr>
      <vt:lpstr>Mathematical Properties of TAdd</vt:lpstr>
      <vt:lpstr>Detecting Tadd Overflow</vt:lpstr>
      <vt:lpstr>Mathematical Properties of TAdd</vt:lpstr>
      <vt:lpstr>Negating with Complement &amp; Increment</vt:lpstr>
      <vt:lpstr>Multiplication</vt:lpstr>
      <vt:lpstr>Multiplication</vt:lpstr>
      <vt:lpstr>Multiplication</vt:lpstr>
      <vt:lpstr>Multiplication</vt:lpstr>
      <vt:lpstr>Power-of-2 Multiply with Shift</vt:lpstr>
      <vt:lpstr>Power-of-2 Multiply with Shift</vt:lpstr>
      <vt:lpstr>Security Vulnerability in the XDR Library</vt:lpstr>
      <vt:lpstr>Security Vulnerability in the XDR Library</vt:lpstr>
      <vt:lpstr>Security Vulnerability in the XDR Library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431</cp:revision>
  <dcterms:created xsi:type="dcterms:W3CDTF">2000-01-15T07:54:00Z</dcterms:created>
  <dcterms:modified xsi:type="dcterms:W3CDTF">2021-11-03T09:29:54Z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DDE8797343DA41309E15DC3CD831BC88</vt:lpwstr>
  </property>
  <property fmtid="{D5CDD505-2E9C-101B-9397-08002B2CF9AE}" pid="3" name="KSOProductBuildVer">
    <vt:lpwstr>2052-11.1.0.10938</vt:lpwstr>
  </property>
</Properties>
</file>