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046" r:id="rId3"/>
    <p:sldId id="1047" r:id="rId5"/>
    <p:sldId id="1048" r:id="rId6"/>
    <p:sldId id="1049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8" r:id="rId16"/>
    <p:sldId id="1059" r:id="rId17"/>
    <p:sldId id="1060" r:id="rId18"/>
    <p:sldId id="1061" r:id="rId19"/>
    <p:sldId id="1191" r:id="rId20"/>
    <p:sldId id="1074" r:id="rId21"/>
    <p:sldId id="1075" r:id="rId22"/>
    <p:sldId id="1076" r:id="rId23"/>
    <p:sldId id="1077" r:id="rId24"/>
    <p:sldId id="1078" r:id="rId25"/>
    <p:sldId id="1079" r:id="rId26"/>
    <p:sldId id="1080" r:id="rId27"/>
    <p:sldId id="1081" r:id="rId28"/>
    <p:sldId id="1082" r:id="rId29"/>
    <p:sldId id="1083" r:id="rId30"/>
    <p:sldId id="1084" r:id="rId31"/>
    <p:sldId id="1085" r:id="rId32"/>
    <p:sldId id="1086" r:id="rId33"/>
    <p:sldId id="1087" r:id="rId34"/>
    <p:sldId id="1088" r:id="rId35"/>
    <p:sldId id="1089" r:id="rId36"/>
    <p:sldId id="1090" r:id="rId37"/>
    <p:sldId id="1091" r:id="rId38"/>
    <p:sldId id="1092" r:id="rId39"/>
    <p:sldId id="1093" r:id="rId40"/>
    <p:sldId id="1094" r:id="rId41"/>
    <p:sldId id="1095" r:id="rId42"/>
    <p:sldId id="1096" r:id="rId43"/>
    <p:sldId id="1097" r:id="rId44"/>
    <p:sldId id="1098" r:id="rId45"/>
    <p:sldId id="1099" r:id="rId46"/>
    <p:sldId id="1100" r:id="rId47"/>
    <p:sldId id="1192" r:id="rId48"/>
    <p:sldId id="1193" r:id="rId49"/>
    <p:sldId id="1194" r:id="rId50"/>
    <p:sldId id="1101" r:id="rId51"/>
    <p:sldId id="1102" r:id="rId52"/>
    <p:sldId id="1103" r:id="rId53"/>
    <p:sldId id="1104" r:id="rId54"/>
    <p:sldId id="1105" r:id="rId55"/>
    <p:sldId id="1106" r:id="rId56"/>
    <p:sldId id="1195" r:id="rId5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719"/>
    <p:restoredTop sz="86460"/>
  </p:normalViewPr>
  <p:slideViewPr>
    <p:cSldViewPr showGuides="1">
      <p:cViewPr varScale="1">
        <p:scale>
          <a:sx n="100" d="100"/>
          <a:sy n="100" d="100"/>
        </p:scale>
        <p:origin x="1059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92D453-1DBD-4256-A252-1CD0EDAAD6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8602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8806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90117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BC73CD-E584-41A5-90D6-D333A01894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AC5D38-32D4-4D29-9A49-52475B818E6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EB8C33-4DF0-40BA-9F70-6AB43DC5F3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CBCB0-2D60-440B-ABA0-C5CC3A5CB0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X86  Historical Perspective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Moor’s Law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447800"/>
            <a:ext cx="8958263" cy="509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Our Coverage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IA32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traditional x86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shark&gt; gcc –m32 hello.c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x86-64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standard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shark&gt; gcc hello.c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shark&gt; gcc –m64 hello.c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Characteristics of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high level </a:t>
            </a:r>
            <a:r>
              <a:rPr lang="en-US" altLang="zh-CN" sz="2400" dirty="0">
                <a:ea typeface="宋体" panose="02010600030101010101" pitchFamily="2" charset="-122"/>
              </a:rPr>
              <a:t>programming languages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Abstraction (</a:t>
            </a:r>
            <a:r>
              <a:rPr lang="zh-CN" altLang="en-US" dirty="0">
                <a:ea typeface="宋体" panose="02010600030101010101" pitchFamily="2" charset="-122"/>
              </a:rPr>
              <a:t>高级语言的高效可靠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Productive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reliable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Type checking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 efficient as hand written code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Can be compiled and executed 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number of different</a:t>
            </a:r>
            <a:r>
              <a:rPr lang="en-US" altLang="zh-CN" dirty="0">
                <a:ea typeface="宋体" panose="02010600030101010101" pitchFamily="2" charset="-122"/>
              </a:rPr>
              <a:t> machines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Characteristics of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assembly</a:t>
            </a:r>
            <a:r>
              <a:rPr lang="en-US" altLang="zh-CN" sz="2400" dirty="0">
                <a:ea typeface="宋体" panose="02010600030101010101" pitchFamily="2" charset="-122"/>
              </a:rPr>
              <a:t> programming languages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Managing memory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Low level instructions to carry out the computation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Highly machine specific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should we understand the assembly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Understand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optimization(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优化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capabilities of the compiler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Analyze the underlying inefficiencies in the code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Sometimes the run-time behavior of a program is needed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writing assembly code to understand assembly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Different set of skills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Transformations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Relation between source code and assembly code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Reverse engineering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Trying to understand the process by which a system was created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By studying the system and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By working backward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609600"/>
          </a:xfrm>
        </p:spPr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Understanding how compilation systems works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Optimizing(</a:t>
            </a:r>
            <a:r>
              <a:rPr lang="zh-CN" altLang="en-US" dirty="0">
                <a:ea typeface="宋体" panose="02010600030101010101" pitchFamily="2" charset="-122"/>
              </a:rPr>
              <a:t>优化</a:t>
            </a:r>
            <a:r>
              <a:rPr lang="en-US" altLang="zh-CN" dirty="0">
                <a:ea typeface="宋体" panose="02010600030101010101" pitchFamily="2" charset="-122"/>
              </a:rPr>
              <a:t>) Program Performance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Understanding link-time error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Avoid Security hole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Buffer Overflow(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缓存溢出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Operand(</a:t>
            </a:r>
            <a:r>
              <a:rPr lang="zh-CN" altLang="en-US" sz="3600" dirty="0">
                <a:latin typeface="+mj-lt"/>
                <a:ea typeface="宋体" panose="02010600030101010101" pitchFamily="2" charset="-122"/>
                <a:cs typeface="+mj-cs"/>
              </a:rPr>
              <a:t>操作数</a:t>
            </a: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) spcifiers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 constructs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Different data types can be declared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Assignment, Arithmetic expression evaluation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control(</a:t>
            </a:r>
            <a:r>
              <a:rPr lang="zh-CN" altLang="en-US" dirty="0">
                <a:ea typeface="宋体" panose="02010600030101010101" pitchFamily="2" charset="-122"/>
              </a:rPr>
              <a:t>控制行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Loops(</a:t>
            </a:r>
            <a:r>
              <a:rPr lang="zh-CN" altLang="en-US" dirty="0">
                <a:ea typeface="宋体" panose="02010600030101010101" pitchFamily="2" charset="-122"/>
              </a:rPr>
              <a:t>循环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Procedure calls and returns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940050" name="Group 1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01000" cy="45720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57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//C code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long mult2(long, long);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multstore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(long x, long y, long *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long t = mult2(x, y);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*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t;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Historical Perspective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3.1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42094" name="Group 14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241925"/>
        </p:xfrm>
        <a:graphic>
          <a:graphicData uri="http://schemas.openxmlformats.org/drawingml/2006/table">
            <a:tbl>
              <a:tblPr/>
              <a:tblGrid>
                <a:gridCol w="3428999"/>
                <a:gridCol w="5029201"/>
              </a:tblGrid>
              <a:tr h="222475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 mult2(long, long);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(long x, long y, long *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long t = mult2(x, y);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*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0171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Obtain with command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-S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mstore.c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Assembly file 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mstore.s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pushq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call  mult2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(%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ret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弧形 1"/>
          <p:cNvSpPr/>
          <p:nvPr/>
        </p:nvSpPr>
        <p:spPr bwMode="auto">
          <a:xfrm>
            <a:off x="7010400" y="3319463"/>
            <a:ext cx="1676400" cy="2700338"/>
          </a:xfrm>
          <a:prstGeom prst="arc">
            <a:avLst>
              <a:gd name="adj1" fmla="val 16200000"/>
              <a:gd name="adj2" fmla="val 631619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Source Code and Assembly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807" name="椭圆 4"/>
          <p:cNvSpPr/>
          <p:nvPr/>
        </p:nvSpPr>
        <p:spPr>
          <a:xfrm>
            <a:off x="1447800" y="4191000"/>
            <a:ext cx="304800" cy="304800"/>
          </a:xfrm>
          <a:prstGeom prst="ellipse">
            <a:avLst/>
          </a:prstGeom>
          <a:noFill/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33808" name="组合 10"/>
          <p:cNvGrpSpPr/>
          <p:nvPr/>
        </p:nvGrpSpPr>
        <p:grpSpPr>
          <a:xfrm>
            <a:off x="4724400" y="3043238"/>
            <a:ext cx="3944621" cy="2919412"/>
            <a:chOff x="4781131" y="867218"/>
            <a:chExt cx="4256993" cy="2918464"/>
          </a:xfrm>
        </p:grpSpPr>
        <p:sp>
          <p:nvSpPr>
            <p:cNvPr id="33809" name="TextBox 4"/>
            <p:cNvSpPr txBox="1"/>
            <p:nvPr/>
          </p:nvSpPr>
          <p:spPr>
            <a:xfrm>
              <a:off x="4781131" y="3324136"/>
              <a:ext cx="3188511" cy="4615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movq  %rax, (%rbx)</a:t>
              </a:r>
              <a:endPara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6425816" y="867218"/>
              <a:ext cx="2612308" cy="46022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instruction(</a:t>
              </a:r>
              <a:r>
                <a:rPr kumimoji="0" lang="zh-CN" altLang="en-US" sz="2400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指令</a:t>
              </a:r>
              <a:r>
                <a:rPr kumimoji="0" lang="en-US" altLang="zh-CN" sz="2400" kern="1200" cap="none" spc="0" normalizeH="0" baseline="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18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C Codes to Assembly codes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Performs a very elementary operation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only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assign one signed integer to a content of  a pointer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 code: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*dest = 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Assembly code: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movq  %rax, (%rbx)</a:t>
            </a:r>
            <a:endParaRPr lang="en-US" altLang="zh-CN" sz="2400" u="sng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move a 8-byte integer 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%rax</a:t>
            </a:r>
            <a:r>
              <a:rPr lang="en-US" altLang="zh-CN" sz="2400" dirty="0">
                <a:ea typeface="宋体" panose="02010600030101010101" pitchFamily="2" charset="-122"/>
              </a:rPr>
              <a:t>) to an address 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(%rbx)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Operands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high level languages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Either constants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Or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*dest = t + 4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04800" y="4114800"/>
            <a:ext cx="1219200" cy="1071563"/>
            <a:chOff x="96" y="3216"/>
            <a:chExt cx="768" cy="675"/>
          </a:xfrm>
        </p:grpSpPr>
        <p:sp>
          <p:nvSpPr>
            <p:cNvPr id="37898" name="Text Box 5"/>
            <p:cNvSpPr txBox="1"/>
            <p:nvPr/>
          </p:nvSpPr>
          <p:spPr>
            <a:xfrm rot="-8810868">
              <a:off x="96" y="3216"/>
              <a:ext cx="346" cy="67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variable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Line 6"/>
            <p:cNvSpPr/>
            <p:nvPr/>
          </p:nvSpPr>
          <p:spPr>
            <a:xfrm flipV="1">
              <a:off x="336" y="3504"/>
              <a:ext cx="52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1925638" y="4648200"/>
            <a:ext cx="1198562" cy="1031875"/>
            <a:chOff x="902" y="3500"/>
            <a:chExt cx="755" cy="702"/>
          </a:xfrm>
        </p:grpSpPr>
        <p:sp>
          <p:nvSpPr>
            <p:cNvPr id="37896" name="Text Box 8"/>
            <p:cNvSpPr txBox="1"/>
            <p:nvPr/>
          </p:nvSpPr>
          <p:spPr>
            <a:xfrm>
              <a:off x="902" y="3914"/>
              <a:ext cx="7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constant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Line 9"/>
            <p:cNvSpPr/>
            <p:nvPr/>
          </p:nvSpPr>
          <p:spPr>
            <a:xfrm flipV="1">
              <a:off x="1248" y="3500"/>
              <a:ext cx="313" cy="4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6871" name="Line 6"/>
          <p:cNvSpPr/>
          <p:nvPr/>
        </p:nvSpPr>
        <p:spPr>
          <a:xfrm flipV="1">
            <a:off x="685800" y="4572000"/>
            <a:ext cx="1789113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Assembly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Operands: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t:	Register(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寄存器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	%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rax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*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dest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	Memory	M[%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rbx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]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4:	Immediate(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立即数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 	$4(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常量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movq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%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rbx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*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dest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t ;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ddq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$4, (%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rbx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	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 *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dest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+= 4 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IA-64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198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19200"/>
            <a:ext cx="8229600" cy="526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TextBox 4"/>
          <p:cNvSpPr txBox="1"/>
          <p:nvPr/>
        </p:nvSpPr>
        <p:spPr>
          <a:xfrm>
            <a:off x="3124200" y="381000"/>
            <a:ext cx="16240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990" name="TextBox 7"/>
          <p:cNvSpPr txBox="1"/>
          <p:nvPr/>
        </p:nvSpPr>
        <p:spPr>
          <a:xfrm>
            <a:off x="6265863" y="381000"/>
            <a:ext cx="1541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Memory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41991" name="直接箭头连接符 9"/>
          <p:cNvCxnSpPr>
            <a:stCxn id="41990" idx="2"/>
          </p:cNvCxnSpPr>
          <p:nvPr/>
        </p:nvCxnSpPr>
        <p:spPr>
          <a:xfrm>
            <a:off x="7035800" y="904875"/>
            <a:ext cx="50800" cy="19907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1992" name="TextBox 10"/>
          <p:cNvSpPr txBox="1"/>
          <p:nvPr/>
        </p:nvSpPr>
        <p:spPr>
          <a:xfrm>
            <a:off x="2770188" y="6096000"/>
            <a:ext cx="9128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Disk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41993" name="直接箭头连接符 12"/>
          <p:cNvCxnSpPr/>
          <p:nvPr/>
        </p:nvCxnSpPr>
        <p:spPr>
          <a:xfrm flipV="1">
            <a:off x="3733800" y="6096000"/>
            <a:ext cx="160020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57200" y="3951288"/>
            <a:ext cx="8229600" cy="2678113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Registers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The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fastest storage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units in computer systems, typically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64-bit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long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133600" y="838200"/>
            <a:ext cx="1447800" cy="990600"/>
          </a:xfrm>
          <a:prstGeom prst="straightConnector1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14" grpId="0" bldLvl="0" animBg="1"/>
      <p:bldP spid="14" grpId="1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READ/WRITE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Two important concepts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Name and value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WRITE(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name, value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      value </a:t>
            </a:r>
            <a:r>
              <a:rPr lang="en-US" altLang="zh-CN" dirty="0">
                <a:latin typeface="Times New Roman" panose="02020603050405020304" pitchFamily="18" charset="0"/>
                <a:ea typeface="仿宋_GB2312"/>
              </a:rPr>
              <a:t>← READ(</a:t>
            </a:r>
            <a:r>
              <a:rPr lang="en-US" altLang="zh-CN" i="1" dirty="0">
                <a:latin typeface="Times New Roman" panose="02020603050405020304" pitchFamily="18" charset="0"/>
                <a:ea typeface="仿宋_GB2312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ea typeface="仿宋_GB2312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仿宋_GB231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WRITE</a:t>
            </a:r>
            <a:r>
              <a:rPr lang="en-US" altLang="zh-CN" dirty="0">
                <a:ea typeface="宋体" panose="02010600030101010101" pitchFamily="2" charset="-122"/>
              </a:rPr>
              <a:t> operation specifies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value to be remembered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name by which one can recall that value in the future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READ operation specifies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name of some previous remembered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memory device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returns </a:t>
            </a:r>
            <a:r>
              <a:rPr lang="en-US" altLang="zh-CN" dirty="0">
                <a:ea typeface="宋体" panose="02010600030101010101" pitchFamily="2" charset="-122"/>
              </a:rPr>
              <a:t>that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Registers vs. Virtual 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6482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How to name registers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Using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specific names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example, in IA-64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%rax, %rcx, %rdx, %rbx, %rsi, %rdi, %rsp, %rbp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%r8, %r9, %r10, %r11, %r12, %13, %r14, %r15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How to name virtual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Using address as we have studied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What’s the difference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Accessing values in Registers is fast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Number of the registers is small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Most modern instructions can access registers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only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0300" y="3752215"/>
            <a:ext cx="2628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64</a:t>
            </a:r>
            <a:r>
              <a:rPr lang="zh-CN" altLang="en-US"/>
              <a:t>位机器最大虚拟地址</a:t>
            </a:r>
            <a:r>
              <a:rPr lang="en-US" altLang="zh-CN"/>
              <a:t>:48</a:t>
            </a:r>
            <a:r>
              <a:rPr lang="zh-CN" altLang="en-US"/>
              <a:t>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04570" y="6200775"/>
            <a:ext cx="6996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与内存进行交换</a:t>
            </a:r>
            <a:r>
              <a:rPr lang="en-US" altLang="zh-CN"/>
              <a:t>(</a:t>
            </a:r>
            <a:r>
              <a:rPr lang="zh-CN" altLang="en-US"/>
              <a:t>与</a:t>
            </a:r>
            <a:r>
              <a:rPr lang="en-US" altLang="zh-CN"/>
              <a:t>register</a:t>
            </a:r>
            <a:r>
              <a:rPr lang="zh-CN" altLang="en-US"/>
              <a:t>相比</a:t>
            </a:r>
            <a:r>
              <a:rPr lang="en-US" altLang="zh-CN"/>
              <a:t>)</a:t>
            </a:r>
            <a:r>
              <a:rPr lang="zh-CN" altLang="en-US"/>
              <a:t>速度过慢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Where are the variables? — registers &amp; 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116" name="Group 4"/>
          <p:cNvGraphicFramePr>
            <a:graphicFrameLocks noGrp="1"/>
          </p:cNvGraphicFramePr>
          <p:nvPr/>
        </p:nvGraphicFramePr>
        <p:xfrm>
          <a:off x="6477000" y="1662113"/>
          <a:ext cx="1055688" cy="4808538"/>
        </p:xfrm>
        <a:graphic>
          <a:graphicData uri="http://schemas.openxmlformats.org/drawingml/2006/table">
            <a:tbl>
              <a:tblPr/>
              <a:tblGrid>
                <a:gridCol w="1055688"/>
              </a:tblGrid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 …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8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93" marR="91493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51" name="Text Box 24"/>
          <p:cNvSpPr txBox="1"/>
          <p:nvPr/>
        </p:nvSpPr>
        <p:spPr>
          <a:xfrm>
            <a:off x="5181600" y="1676400"/>
            <a:ext cx="1295400" cy="4770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0xffffffffffff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0xfffffffffffe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0x2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7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2" name="Text Box 25"/>
          <p:cNvSpPr txBox="1"/>
          <p:nvPr/>
        </p:nvSpPr>
        <p:spPr>
          <a:xfrm>
            <a:off x="3663950" y="2890838"/>
            <a:ext cx="16700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addresses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3" name="Text Box 28"/>
          <p:cNvSpPr txBox="1"/>
          <p:nvPr/>
        </p:nvSpPr>
        <p:spPr>
          <a:xfrm>
            <a:off x="7934325" y="2755900"/>
            <a:ext cx="14890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154" name="组合 119"/>
          <p:cNvGrpSpPr/>
          <p:nvPr/>
        </p:nvGrpSpPr>
        <p:grpSpPr>
          <a:xfrm>
            <a:off x="7620000" y="1828800"/>
            <a:ext cx="381000" cy="4527550"/>
            <a:chOff x="5105400" y="3439762"/>
            <a:chExt cx="1752600" cy="2580038"/>
          </a:xfrm>
        </p:grpSpPr>
        <p:sp>
          <p:nvSpPr>
            <p:cNvPr id="48163" name="Line 29"/>
            <p:cNvSpPr/>
            <p:nvPr/>
          </p:nvSpPr>
          <p:spPr>
            <a:xfrm flipH="1">
              <a:off x="5181600" y="4114800"/>
              <a:ext cx="1676400" cy="381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64" name="Line 30"/>
            <p:cNvSpPr/>
            <p:nvPr/>
          </p:nvSpPr>
          <p:spPr>
            <a:xfrm flipH="1">
              <a:off x="5181600" y="4114800"/>
              <a:ext cx="1676400" cy="1905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65" name="Line 31"/>
            <p:cNvSpPr/>
            <p:nvPr/>
          </p:nvSpPr>
          <p:spPr>
            <a:xfrm flipH="1" flipV="1">
              <a:off x="5105400" y="3439762"/>
              <a:ext cx="1752600" cy="6750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8155" name="组合 123"/>
          <p:cNvGrpSpPr/>
          <p:nvPr/>
        </p:nvGrpSpPr>
        <p:grpSpPr>
          <a:xfrm>
            <a:off x="5181600" y="1828800"/>
            <a:ext cx="914400" cy="4419600"/>
            <a:chOff x="1905000" y="3359405"/>
            <a:chExt cx="1964827" cy="2518645"/>
          </a:xfrm>
        </p:grpSpPr>
        <p:sp>
          <p:nvSpPr>
            <p:cNvPr id="48158" name="Line 26"/>
            <p:cNvSpPr/>
            <p:nvPr/>
          </p:nvSpPr>
          <p:spPr>
            <a:xfrm flipV="1">
              <a:off x="1905000" y="3359405"/>
              <a:ext cx="818678" cy="7553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59" name="Line 27"/>
            <p:cNvSpPr/>
            <p:nvPr/>
          </p:nvSpPr>
          <p:spPr>
            <a:xfrm flipV="1">
              <a:off x="1905000" y="3663379"/>
              <a:ext cx="818678" cy="4514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60" name="Line 32"/>
            <p:cNvSpPr/>
            <p:nvPr/>
          </p:nvSpPr>
          <p:spPr>
            <a:xfrm>
              <a:off x="2068736" y="4271328"/>
              <a:ext cx="1801091" cy="9119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61" name="Line 33"/>
            <p:cNvSpPr/>
            <p:nvPr/>
          </p:nvSpPr>
          <p:spPr>
            <a:xfrm>
              <a:off x="1905000" y="4114800"/>
              <a:ext cx="1801091" cy="17632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62" name="Line 34"/>
            <p:cNvSpPr/>
            <p:nvPr/>
          </p:nvSpPr>
          <p:spPr>
            <a:xfrm>
              <a:off x="1905000" y="4114800"/>
              <a:ext cx="1964827" cy="13724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8156" name="文本框 1"/>
          <p:cNvSpPr txBox="1"/>
          <p:nvPr/>
        </p:nvSpPr>
        <p:spPr>
          <a:xfrm>
            <a:off x="444500" y="1962150"/>
            <a:ext cx="35179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16(</a:t>
            </a:r>
            <a:r>
              <a:rPr lang="zh-CN" altLang="en-US" sz="2400" b="1" dirty="0"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ea typeface="宋体" panose="02010600030101010101" pitchFamily="2" charset="-122"/>
              </a:rPr>
              <a:t>) integer registers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每个</a:t>
            </a:r>
            <a:r>
              <a:rPr lang="en-US" altLang="zh-CN" sz="2400" b="1" dirty="0">
                <a:ea typeface="宋体" panose="02010600030101010101" pitchFamily="2" charset="-122"/>
              </a:rPr>
              <a:t>8-byte long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48157" name="文本框 28"/>
          <p:cNvSpPr txBox="1"/>
          <p:nvPr/>
        </p:nvSpPr>
        <p:spPr>
          <a:xfrm>
            <a:off x="341313" y="3870325"/>
            <a:ext cx="421798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16 (</a:t>
            </a:r>
            <a:r>
              <a:rPr lang="zh-CN" altLang="en-US" sz="2400" b="1" dirty="0"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ea typeface="宋体" panose="02010600030101010101" pitchFamily="2" charset="-122"/>
              </a:rPr>
              <a:t>)floating point registers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每个</a:t>
            </a:r>
            <a:r>
              <a:rPr lang="en-US" altLang="zh-CN" sz="2400" b="1" dirty="0">
                <a:ea typeface="宋体" panose="02010600030101010101" pitchFamily="2" charset="-122"/>
              </a:rPr>
              <a:t>32-byte long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16 8-byte integer registers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017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7800"/>
            <a:ext cx="8077200" cy="473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91150" y="696595"/>
            <a:ext cx="3371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向下兼容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16 8-byte integer registers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22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7800"/>
            <a:ext cx="8077200" cy="4646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 Historical Perspective – X86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Long evolutionary development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Started from rather primitive 16-bit processors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Added more features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Take the advantage of the technology improvements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Satisfy the demands for higher performance and for supporting more advanced operating systems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 Laden with features providing backward compatibility that are obsolete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16 floating point registers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427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447800"/>
            <a:ext cx="8058150" cy="4792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16 floating point registers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63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7800"/>
            <a:ext cx="8077200" cy="5113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Operands (recall)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Counterparts in assembly languages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Immediate ( constant 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 ( variable 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Memory ( variable 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ea typeface="宋体" panose="02010600030101010101" pitchFamily="2" charset="-122"/>
              </a:rPr>
              <a:t>				movq 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%rax, </a:t>
            </a:r>
            <a:r>
              <a:rPr lang="en-US" altLang="zh-CN" b="1" dirty="0">
                <a:solidFill>
                  <a:srgbClr val="CC3300"/>
                </a:solidFill>
                <a:ea typeface="宋体" panose="02010600030101010101" pitchFamily="2" charset="-122"/>
              </a:rPr>
              <a:t>8(%rbp)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ea typeface="宋体" panose="02010600030101010101" pitchFamily="2" charset="-122"/>
              </a:rPr>
              <a:t>				addq   </a:t>
            </a:r>
            <a:r>
              <a:rPr lang="en-US" altLang="zh-CN" b="1" dirty="0">
                <a:solidFill>
                  <a:srgbClr val="660066"/>
                </a:solidFill>
                <a:ea typeface="宋体" panose="02010600030101010101" pitchFamily="2" charset="-122"/>
              </a:rPr>
              <a:t>$4</a:t>
            </a:r>
            <a:r>
              <a:rPr lang="en-US" altLang="zh-CN" b="1" dirty="0"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%rax</a:t>
            </a:r>
            <a:endParaRPr lang="en-US" altLang="zh-CN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419600" y="3276600"/>
            <a:ext cx="1143000" cy="1219200"/>
            <a:chOff x="2688" y="2688"/>
            <a:chExt cx="720" cy="768"/>
          </a:xfrm>
        </p:grpSpPr>
        <p:sp>
          <p:nvSpPr>
            <p:cNvPr id="58380" name="Text Box 5"/>
            <p:cNvSpPr txBox="1"/>
            <p:nvPr/>
          </p:nvSpPr>
          <p:spPr>
            <a:xfrm>
              <a:off x="2784" y="2928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1" name="Text Box 6"/>
            <p:cNvSpPr txBox="1"/>
            <p:nvPr/>
          </p:nvSpPr>
          <p:spPr>
            <a:xfrm>
              <a:off x="2688" y="2688"/>
              <a:ext cx="64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register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2" name="Line 7"/>
            <p:cNvSpPr/>
            <p:nvPr/>
          </p:nvSpPr>
          <p:spPr>
            <a:xfrm>
              <a:off x="3072" y="302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8"/>
          <p:cNvGrpSpPr/>
          <p:nvPr/>
        </p:nvGrpSpPr>
        <p:grpSpPr>
          <a:xfrm>
            <a:off x="6400800" y="4419600"/>
            <a:ext cx="2314575" cy="400050"/>
            <a:chOff x="4032" y="3360"/>
            <a:chExt cx="1458" cy="252"/>
          </a:xfrm>
        </p:grpSpPr>
        <p:sp>
          <p:nvSpPr>
            <p:cNvPr id="58378" name="Text Box 9"/>
            <p:cNvSpPr txBox="1"/>
            <p:nvPr/>
          </p:nvSpPr>
          <p:spPr>
            <a:xfrm>
              <a:off x="4800" y="3360"/>
              <a:ext cx="69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memory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9" name="Line 10"/>
            <p:cNvSpPr/>
            <p:nvPr/>
          </p:nvSpPr>
          <p:spPr>
            <a:xfrm flipH="1">
              <a:off x="4032" y="350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1"/>
          <p:cNvGrpSpPr/>
          <p:nvPr/>
        </p:nvGrpSpPr>
        <p:grpSpPr>
          <a:xfrm>
            <a:off x="4648200" y="5216525"/>
            <a:ext cx="2974975" cy="498475"/>
            <a:chOff x="2928" y="3888"/>
            <a:chExt cx="1874" cy="314"/>
          </a:xfrm>
        </p:grpSpPr>
        <p:sp>
          <p:nvSpPr>
            <p:cNvPr id="58376" name="Text Box 12"/>
            <p:cNvSpPr txBox="1"/>
            <p:nvPr/>
          </p:nvSpPr>
          <p:spPr>
            <a:xfrm>
              <a:off x="3878" y="3914"/>
              <a:ext cx="9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immediate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Line 13"/>
            <p:cNvSpPr/>
            <p:nvPr/>
          </p:nvSpPr>
          <p:spPr>
            <a:xfrm flipH="1" flipV="1">
              <a:off x="2928" y="3888"/>
              <a:ext cx="86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Express Operands in Assembly (</a:t>
            </a:r>
            <a:r>
              <a:rPr lang="en-US" altLang="zh-CN" sz="2400" b="0" dirty="0">
                <a:ea typeface="宋体" panose="02010600030101010101" pitchFamily="2" charset="-122"/>
              </a:rPr>
              <a:t>Addressing Mode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Immediate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represents a constant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format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$</a:t>
            </a:r>
            <a:r>
              <a:rPr lang="en-US" altLang="zh-CN" dirty="0">
                <a:ea typeface="宋体" panose="02010600030101010101" pitchFamily="2" charset="-122"/>
              </a:rPr>
              <a:t>imm ($4, $0xffffffffffffffff)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Registers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Register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mode r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%r</a:t>
            </a:r>
            <a:r>
              <a:rPr lang="en-US" altLang="zh-CN" sz="2400" dirty="0">
                <a:ea typeface="宋体" panose="02010600030101010101" pitchFamily="2" charset="-122"/>
              </a:rPr>
              <a:t>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value stored in the register %rax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Noted as R[r</a:t>
            </a:r>
            <a:r>
              <a:rPr lang="en-US" altLang="zh-CN" sz="24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] (R[%rax])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Virtual spaces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linear(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线性的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array</a:t>
            </a:r>
            <a:r>
              <a:rPr lang="en-US" altLang="zh-CN" dirty="0">
                <a:ea typeface="宋体" panose="02010600030101010101" pitchFamily="2" charset="-122"/>
              </a:rPr>
              <a:t> of bytes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with its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own unique</a:t>
            </a:r>
            <a:r>
              <a:rPr lang="en-US" altLang="zh-CN" dirty="0">
                <a:ea typeface="宋体" panose="02010600030101010101" pitchFamily="2" charset="-122"/>
              </a:rPr>
              <a:t> address (array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index</a:t>
            </a:r>
            <a:r>
              <a:rPr lang="en-US" altLang="zh-CN" dirty="0">
                <a:ea typeface="宋体" panose="02010600030101010101" pitchFamily="2" charset="-122"/>
              </a:rPr>
              <a:t>) starting 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zero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65284" name="Group 4"/>
          <p:cNvGraphicFramePr>
            <a:graphicFrameLocks noGrp="1"/>
          </p:cNvGraphicFramePr>
          <p:nvPr/>
        </p:nvGraphicFramePr>
        <p:xfrm>
          <a:off x="3962400" y="3352800"/>
          <a:ext cx="1371600" cy="2740028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 … … 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9" name="Text Box 24"/>
          <p:cNvSpPr txBox="1"/>
          <p:nvPr/>
        </p:nvSpPr>
        <p:spPr>
          <a:xfrm>
            <a:off x="2514600" y="3352800"/>
            <a:ext cx="1295400" cy="2717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0xffffffffffff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0xfffffffffffe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0x2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0x1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0x0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0" name="Text Box 25"/>
          <p:cNvSpPr txBox="1"/>
          <p:nvPr/>
        </p:nvSpPr>
        <p:spPr>
          <a:xfrm>
            <a:off x="457200" y="4038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addresses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1" name="Line 26"/>
          <p:cNvSpPr/>
          <p:nvPr/>
        </p:nvSpPr>
        <p:spPr>
          <a:xfrm flipV="1">
            <a:off x="1905000" y="3581400"/>
            <a:ext cx="914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92" name="Line 27"/>
          <p:cNvSpPr/>
          <p:nvPr/>
        </p:nvSpPr>
        <p:spPr>
          <a:xfrm flipV="1">
            <a:off x="1905000" y="3886200"/>
            <a:ext cx="914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93" name="Text Box 28"/>
          <p:cNvSpPr txBox="1"/>
          <p:nvPr/>
        </p:nvSpPr>
        <p:spPr>
          <a:xfrm>
            <a:off x="6781800" y="38862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contents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4" name="Line 29"/>
          <p:cNvSpPr/>
          <p:nvPr/>
        </p:nvSpPr>
        <p:spPr>
          <a:xfrm flipH="1">
            <a:off x="5181600" y="4114800"/>
            <a:ext cx="1676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95" name="Line 30"/>
          <p:cNvSpPr/>
          <p:nvPr/>
        </p:nvSpPr>
        <p:spPr>
          <a:xfrm flipH="1">
            <a:off x="5181600" y="4114800"/>
            <a:ext cx="1676400" cy="1905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96" name="Line 31"/>
          <p:cNvSpPr/>
          <p:nvPr/>
        </p:nvSpPr>
        <p:spPr>
          <a:xfrm flipH="1" flipV="1">
            <a:off x="5105400" y="3581400"/>
            <a:ext cx="1752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97" name="Line 32"/>
          <p:cNvSpPr/>
          <p:nvPr/>
        </p:nvSpPr>
        <p:spPr>
          <a:xfrm>
            <a:off x="1905000" y="4114800"/>
            <a:ext cx="1447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98" name="Line 33"/>
          <p:cNvSpPr/>
          <p:nvPr/>
        </p:nvSpPr>
        <p:spPr>
          <a:xfrm>
            <a:off x="1905000" y="4114800"/>
            <a:ext cx="144780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99" name="Line 34"/>
          <p:cNvSpPr/>
          <p:nvPr/>
        </p:nvSpPr>
        <p:spPr>
          <a:xfrm>
            <a:off x="1905000" y="4114800"/>
            <a:ext cx="15240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References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name of the array is annotated as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 dirty="0">
                <a:ea typeface="宋体" panose="02010600030101010101" pitchFamily="2" charset="-122"/>
              </a:rPr>
              <a:t> is a memory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>
                <a:ea typeface="宋体" panose="02010600030101010101" pitchFamily="2" charset="-122"/>
              </a:rPr>
              <a:t> is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content</a:t>
            </a:r>
            <a:r>
              <a:rPr lang="en-US" altLang="zh-CN" dirty="0">
                <a:ea typeface="宋体" panose="02010600030101010101" pitchFamily="2" charset="-122"/>
              </a:rPr>
              <a:t> of the memory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starting at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used as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array index</a:t>
            </a:r>
            <a:endParaRPr lang="en-US" altLang="zh-CN" i="1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many bytes are there in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addr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depends on the context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Indexed Addressing Mode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expression for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memory address (or an array index)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Most general form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Imm</a:t>
            </a:r>
            <a:r>
              <a:rPr lang="zh-CN" altLang="en-US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Constant “displacement” Imm:  1, 2, 4 or 8 bytes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Base register r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: Any of 64-bit integer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Index register r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: Any of 64-bit integer registers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S: </a:t>
            </a:r>
            <a:r>
              <a:rPr lang="en-US" altLang="zh-CN" dirty="0">
                <a:ea typeface="宋体" panose="02010600030101010101" pitchFamily="2" charset="-122"/>
              </a:rPr>
              <a:t>Scale: 1, 2, 4, or 8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Addressing Mode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address represented by the above form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imm + R[r</a:t>
            </a:r>
            <a:r>
              <a:rPr lang="en-US" altLang="zh-CN" baseline="-25000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] + R[r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* 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gives the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M[imm + R[r</a:t>
            </a:r>
            <a:r>
              <a:rPr lang="en-US" altLang="zh-CN" baseline="-25000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] + R[r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* s]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73474" name="Group 2"/>
          <p:cNvGraphicFramePr>
            <a:graphicFrameLocks noGrp="1"/>
          </p:cNvGraphicFramePr>
          <p:nvPr/>
        </p:nvGraphicFramePr>
        <p:xfrm>
          <a:off x="420688" y="1524000"/>
          <a:ext cx="8342313" cy="4953002"/>
        </p:xfrm>
        <a:graphic>
          <a:graphicData uri="http://schemas.openxmlformats.org/drawingml/2006/table">
            <a:tbl>
              <a:tblPr/>
              <a:tblGrid>
                <a:gridCol w="1355725"/>
                <a:gridCol w="1757362"/>
                <a:gridCol w="2994025"/>
                <a:gridCol w="2235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Type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Form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Operand value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Immediate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Immediate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Register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Register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M[Imm]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Absolute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Indirect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 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]]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Base+displacement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]+ 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]]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Indexed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 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]+ 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]]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indexed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]*s]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Scaled indexed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]+ 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]*s]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Scaled indexed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Imm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+ 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]+ R[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]*s]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Scaled indexed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14" name="Rectangle 5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Addressing Mode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75522" name="Group 2"/>
          <p:cNvGraphicFramePr>
            <a:graphicFrameLocks noGrp="1"/>
          </p:cNvGraphicFramePr>
          <p:nvPr/>
        </p:nvGraphicFramePr>
        <p:xfrm>
          <a:off x="762000" y="228600"/>
          <a:ext cx="3048000" cy="229711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0xFF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0x108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0xAB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0x110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0x13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9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0x118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0x11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5542" name="Group 22"/>
          <p:cNvGraphicFramePr>
            <a:graphicFrameLocks noGrp="1"/>
          </p:cNvGraphicFramePr>
          <p:nvPr/>
        </p:nvGraphicFramePr>
        <p:xfrm>
          <a:off x="5257800" y="457200"/>
          <a:ext cx="2971800" cy="190500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Register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Value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rax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0x100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rcx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rdx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5559" name="Rectangle 39"/>
          <p:cNvSpPr/>
          <p:nvPr/>
        </p:nvSpPr>
        <p:spPr>
          <a:xfrm>
            <a:off x="4457700" y="5041900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0xAB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45" name="Rectangle 40"/>
          <p:cNvSpPr/>
          <p:nvPr/>
        </p:nvSpPr>
        <p:spPr>
          <a:xfrm>
            <a:off x="838200" y="5041900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0x108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5561" name="Rectangle 41"/>
          <p:cNvSpPr/>
          <p:nvPr/>
        </p:nvSpPr>
        <p:spPr>
          <a:xfrm>
            <a:off x="4457700" y="5559425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(0x108)0xAB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47" name="Rectangle 42"/>
          <p:cNvSpPr/>
          <p:nvPr/>
        </p:nvSpPr>
        <p:spPr>
          <a:xfrm>
            <a:off x="838200" y="5559425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260(%rcx,%rdx)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5563" name="Rectangle 43"/>
          <p:cNvSpPr/>
          <p:nvPr/>
        </p:nvSpPr>
        <p:spPr>
          <a:xfrm>
            <a:off x="4457700" y="6076950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(0x118)0x11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49" name="Rectangle 44"/>
          <p:cNvSpPr/>
          <p:nvPr/>
        </p:nvSpPr>
        <p:spPr>
          <a:xfrm>
            <a:off x="838200" y="6076950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(%rax,%rdx,8)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5565" name="Rectangle 45"/>
          <p:cNvSpPr/>
          <p:nvPr/>
        </p:nvSpPr>
        <p:spPr>
          <a:xfrm>
            <a:off x="4457700" y="4524375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0x108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51" name="Rectangle 46"/>
          <p:cNvSpPr/>
          <p:nvPr/>
        </p:nvSpPr>
        <p:spPr>
          <a:xfrm>
            <a:off x="838200" y="4524375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$0x108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5567" name="Rectangle 47"/>
          <p:cNvSpPr/>
          <p:nvPr/>
        </p:nvSpPr>
        <p:spPr>
          <a:xfrm>
            <a:off x="4457700" y="4006850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0xFF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53" name="Rectangle 48"/>
          <p:cNvSpPr/>
          <p:nvPr/>
        </p:nvSpPr>
        <p:spPr>
          <a:xfrm>
            <a:off x="838200" y="4006850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(%rax)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5569" name="Rectangle 49"/>
          <p:cNvSpPr/>
          <p:nvPr/>
        </p:nvSpPr>
        <p:spPr>
          <a:xfrm>
            <a:off x="4457700" y="3489325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0x100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55" name="Rectangle 50"/>
          <p:cNvSpPr/>
          <p:nvPr/>
        </p:nvSpPr>
        <p:spPr>
          <a:xfrm>
            <a:off x="838200" y="3489325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56" name="Rectangle 51"/>
          <p:cNvSpPr/>
          <p:nvPr/>
        </p:nvSpPr>
        <p:spPr>
          <a:xfrm>
            <a:off x="4457700" y="2971800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Value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2757" name="Rectangle 52"/>
          <p:cNvSpPr/>
          <p:nvPr/>
        </p:nvSpPr>
        <p:spPr>
          <a:xfrm>
            <a:off x="838200" y="2971800"/>
            <a:ext cx="3619500" cy="51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Operand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2758" name="Line 53"/>
          <p:cNvSpPr/>
          <p:nvPr/>
        </p:nvSpPr>
        <p:spPr>
          <a:xfrm>
            <a:off x="838200" y="2971800"/>
            <a:ext cx="7239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59" name="Line 54"/>
          <p:cNvSpPr/>
          <p:nvPr/>
        </p:nvSpPr>
        <p:spPr>
          <a:xfrm>
            <a:off x="838200" y="3489325"/>
            <a:ext cx="7239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0" name="Line 55"/>
          <p:cNvSpPr/>
          <p:nvPr/>
        </p:nvSpPr>
        <p:spPr>
          <a:xfrm>
            <a:off x="838200" y="4006850"/>
            <a:ext cx="7239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1" name="Line 56"/>
          <p:cNvSpPr/>
          <p:nvPr/>
        </p:nvSpPr>
        <p:spPr>
          <a:xfrm>
            <a:off x="838200" y="4524375"/>
            <a:ext cx="7239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2" name="Line 57"/>
          <p:cNvSpPr/>
          <p:nvPr/>
        </p:nvSpPr>
        <p:spPr>
          <a:xfrm>
            <a:off x="838200" y="5041900"/>
            <a:ext cx="7239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3" name="Line 58"/>
          <p:cNvSpPr/>
          <p:nvPr/>
        </p:nvSpPr>
        <p:spPr>
          <a:xfrm>
            <a:off x="838200" y="6594475"/>
            <a:ext cx="7239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4" name="Line 59"/>
          <p:cNvSpPr/>
          <p:nvPr/>
        </p:nvSpPr>
        <p:spPr>
          <a:xfrm>
            <a:off x="838200" y="2971800"/>
            <a:ext cx="0" cy="36226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5" name="Line 60"/>
          <p:cNvSpPr/>
          <p:nvPr/>
        </p:nvSpPr>
        <p:spPr>
          <a:xfrm>
            <a:off x="4457700" y="2971800"/>
            <a:ext cx="0" cy="36226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6" name="Line 61"/>
          <p:cNvSpPr/>
          <p:nvPr/>
        </p:nvSpPr>
        <p:spPr>
          <a:xfrm>
            <a:off x="8077200" y="2971800"/>
            <a:ext cx="0" cy="3622675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7" name="Line 62"/>
          <p:cNvSpPr/>
          <p:nvPr/>
        </p:nvSpPr>
        <p:spPr>
          <a:xfrm>
            <a:off x="838200" y="6076950"/>
            <a:ext cx="7239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8" name="Line 63"/>
          <p:cNvSpPr/>
          <p:nvPr/>
        </p:nvSpPr>
        <p:spPr>
          <a:xfrm>
            <a:off x="838200" y="5559425"/>
            <a:ext cx="7239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55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59" grpId="0"/>
      <p:bldP spid="875561" grpId="0"/>
      <p:bldP spid="875563" grpId="0"/>
      <p:bldP spid="875565" grpId="0"/>
      <p:bldP spid="875567" grpId="0"/>
      <p:bldP spid="8755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X86 family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宋体" panose="02010600030101010101" pitchFamily="2" charset="-122"/>
              </a:rPr>
              <a:t>8086(1978, 29</a:t>
            </a:r>
            <a:r>
              <a:rPr lang="en-US" altLang="zh-CN" dirty="0">
                <a:ea typeface="宋体" panose="02010600030101010101" pitchFamily="2" charset="-122"/>
              </a:rPr>
              <a:t>K)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heart of the IBM PC &amp; DOS (8088)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16-bit, 1M bytes addressable, 640K for users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x87 for floating pointing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80286(1982, 134K)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More (now obsolete) addressing modes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Basis of the IBM PC-AT &amp; Windows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i386(1985, 275K)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32 bits architecture, flat addressing model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Support a Unix operating system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Understanding Machine Execution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Assembly Programmer’s View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Rectangle 4"/>
          <p:cNvSpPr/>
          <p:nvPr/>
        </p:nvSpPr>
        <p:spPr>
          <a:xfrm>
            <a:off x="457200" y="1371600"/>
            <a:ext cx="3276600" cy="5334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Rectangle 5"/>
          <p:cNvSpPr/>
          <p:nvPr/>
        </p:nvSpPr>
        <p:spPr>
          <a:xfrm>
            <a:off x="5486400" y="1371600"/>
            <a:ext cx="3124200" cy="5334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76806" name="Group 6"/>
          <p:cNvGrpSpPr/>
          <p:nvPr/>
        </p:nvGrpSpPr>
        <p:grpSpPr>
          <a:xfrm>
            <a:off x="5407025" y="1582738"/>
            <a:ext cx="2746375" cy="5032375"/>
            <a:chOff x="238" y="144"/>
            <a:chExt cx="1730" cy="4144"/>
          </a:xfrm>
        </p:grpSpPr>
        <p:sp>
          <p:nvSpPr>
            <p:cNvPr id="76821" name="Rectangle 7"/>
            <p:cNvSpPr/>
            <p:nvPr/>
          </p:nvSpPr>
          <p:spPr>
            <a:xfrm>
              <a:off x="1056" y="3168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6822" name="Rectangle 8"/>
            <p:cNvSpPr/>
            <p:nvPr/>
          </p:nvSpPr>
          <p:spPr>
            <a:xfrm>
              <a:off x="1056" y="2160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6823" name="Rectangle 9"/>
            <p:cNvSpPr/>
            <p:nvPr/>
          </p:nvSpPr>
          <p:spPr>
            <a:xfrm>
              <a:off x="1056" y="1152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6824" name="Rectangle 10"/>
            <p:cNvSpPr/>
            <p:nvPr/>
          </p:nvSpPr>
          <p:spPr>
            <a:xfrm>
              <a:off x="1056" y="144"/>
              <a:ext cx="912" cy="10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6825" name="Text Box 18"/>
            <p:cNvSpPr txBox="1"/>
            <p:nvPr/>
          </p:nvSpPr>
          <p:spPr>
            <a:xfrm>
              <a:off x="240" y="3984"/>
              <a:ext cx="811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000000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6826" name="Rectangle 19"/>
            <p:cNvSpPr/>
            <p:nvPr/>
          </p:nvSpPr>
          <p:spPr>
            <a:xfrm>
              <a:off x="1056" y="144"/>
              <a:ext cx="912" cy="403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6827" name="Rectangle 20"/>
            <p:cNvSpPr/>
            <p:nvPr/>
          </p:nvSpPr>
          <p:spPr>
            <a:xfrm>
              <a:off x="1056" y="1152"/>
              <a:ext cx="912" cy="240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Stack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8" name="Rectangle 21"/>
            <p:cNvSpPr/>
            <p:nvPr/>
          </p:nvSpPr>
          <p:spPr>
            <a:xfrm>
              <a:off x="1056" y="2976"/>
              <a:ext cx="912" cy="192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DLLs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9" name="Rectangle 22"/>
            <p:cNvSpPr/>
            <p:nvPr/>
          </p:nvSpPr>
          <p:spPr>
            <a:xfrm>
              <a:off x="1056" y="3792"/>
              <a:ext cx="912" cy="192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latin typeface="Helvetica" pitchFamily="34" charset="0"/>
                  <a:ea typeface="宋体" panose="02010600030101010101" pitchFamily="2" charset="-122"/>
                </a:rPr>
                <a:t>Text</a:t>
              </a:r>
              <a:endPara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30" name="Rectangle 23"/>
            <p:cNvSpPr/>
            <p:nvPr/>
          </p:nvSpPr>
          <p:spPr>
            <a:xfrm>
              <a:off x="1056" y="3600"/>
              <a:ext cx="912" cy="192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FF00"/>
                  </a:solidFill>
                  <a:ea typeface="宋体" panose="02010600030101010101" pitchFamily="2" charset="-122"/>
                </a:rPr>
                <a:t>Data</a:t>
              </a:r>
              <a:endParaRPr lang="en-US" altLang="zh-CN" sz="2000" b="1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831" name="Rectangle 24"/>
            <p:cNvSpPr/>
            <p:nvPr/>
          </p:nvSpPr>
          <p:spPr>
            <a:xfrm>
              <a:off x="1056" y="3168"/>
              <a:ext cx="912" cy="432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Heap</a:t>
              </a:r>
              <a:endParaRPr lang="en-US" altLang="zh-CN" sz="2000" b="1" dirty="0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32" name="Rectangle 25"/>
            <p:cNvSpPr/>
            <p:nvPr/>
          </p:nvSpPr>
          <p:spPr>
            <a:xfrm>
              <a:off x="1056" y="2016"/>
              <a:ext cx="912" cy="960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Heap</a:t>
              </a:r>
              <a:endParaRPr lang="en-US" altLang="zh-CN" sz="2000" b="1" dirty="0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33" name="Text Box 26"/>
            <p:cNvSpPr txBox="1"/>
            <p:nvPr/>
          </p:nvSpPr>
          <p:spPr>
            <a:xfrm>
              <a:off x="238" y="3808"/>
              <a:ext cx="811" cy="3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0400000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66" name="Rectangle 33"/>
          <p:cNvSpPr>
            <a:spLocks noChangeArrowheads="1"/>
          </p:cNvSpPr>
          <p:nvPr/>
        </p:nvSpPr>
        <p:spPr bwMode="auto">
          <a:xfrm>
            <a:off x="838200" y="1600200"/>
            <a:ext cx="2514600" cy="16764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Integer Registers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7" name="Rectangle 34"/>
          <p:cNvSpPr>
            <a:spLocks noChangeArrowheads="1"/>
          </p:cNvSpPr>
          <p:nvPr/>
        </p:nvSpPr>
        <p:spPr bwMode="auto">
          <a:xfrm>
            <a:off x="838200" y="3657600"/>
            <a:ext cx="2514600" cy="1600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 Registers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9" name="Rectangle 43"/>
          <p:cNvSpPr/>
          <p:nvPr/>
        </p:nvSpPr>
        <p:spPr>
          <a:xfrm>
            <a:off x="838200" y="5334000"/>
            <a:ext cx="2514600" cy="381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%rip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0" name="Rectangle 44"/>
          <p:cNvSpPr/>
          <p:nvPr/>
        </p:nvSpPr>
        <p:spPr>
          <a:xfrm>
            <a:off x="838200" y="5867400"/>
            <a:ext cx="2514600" cy="381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%eflag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1" name="Line 45"/>
          <p:cNvSpPr/>
          <p:nvPr/>
        </p:nvSpPr>
        <p:spPr>
          <a:xfrm>
            <a:off x="3733800" y="35814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6812" name="Line 46"/>
          <p:cNvSpPr/>
          <p:nvPr/>
        </p:nvSpPr>
        <p:spPr>
          <a:xfrm>
            <a:off x="3733800" y="22098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13" name="Line 47"/>
          <p:cNvSpPr/>
          <p:nvPr/>
        </p:nvSpPr>
        <p:spPr>
          <a:xfrm>
            <a:off x="3738563" y="55245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6814" name="Text Box 48"/>
          <p:cNvSpPr txBox="1"/>
          <p:nvPr/>
        </p:nvSpPr>
        <p:spPr>
          <a:xfrm>
            <a:off x="3733800" y="16764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Addresses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5" name="Text Box 49"/>
          <p:cNvSpPr txBox="1"/>
          <p:nvPr/>
        </p:nvSpPr>
        <p:spPr>
          <a:xfrm>
            <a:off x="3733800" y="2971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6" name="Text Box 50"/>
          <p:cNvSpPr txBox="1"/>
          <p:nvPr/>
        </p:nvSpPr>
        <p:spPr>
          <a:xfrm>
            <a:off x="3871913" y="512921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Instructions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7" name="TextBox 42"/>
          <p:cNvSpPr txBox="1"/>
          <p:nvPr/>
        </p:nvSpPr>
        <p:spPr>
          <a:xfrm>
            <a:off x="4000500" y="4343400"/>
            <a:ext cx="8620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CPU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76818" name="直接箭头连接符 45"/>
          <p:cNvCxnSpPr>
            <a:stCxn id="76817" idx="1"/>
          </p:cNvCxnSpPr>
          <p:nvPr/>
        </p:nvCxnSpPr>
        <p:spPr>
          <a:xfrm flipH="1" flipV="1">
            <a:off x="3695700" y="4267200"/>
            <a:ext cx="304800" cy="338138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6819" name="TextBox 46"/>
          <p:cNvSpPr txBox="1"/>
          <p:nvPr/>
        </p:nvSpPr>
        <p:spPr>
          <a:xfrm>
            <a:off x="6248400" y="228600"/>
            <a:ext cx="15430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Memory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76820" name="直接箭头连接符 48"/>
          <p:cNvCxnSpPr>
            <a:stCxn id="76819" idx="2"/>
            <a:endCxn id="76805" idx="0"/>
          </p:cNvCxnSpPr>
          <p:nvPr/>
        </p:nvCxnSpPr>
        <p:spPr>
          <a:xfrm>
            <a:off x="7019925" y="752475"/>
            <a:ext cx="28575" cy="619125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5561330" y="1801495"/>
            <a:ext cx="1220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最底层的</a:t>
            </a:r>
            <a:r>
              <a:rPr lang="en-US" altLang="zh-CN"/>
              <a:t>0000000</a:t>
            </a:r>
            <a:r>
              <a:rPr lang="zh-CN" altLang="en-US"/>
              <a:t>始终为空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Programmer-Visible States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 Counter(</a:t>
            </a:r>
            <a:r>
              <a:rPr lang="zh-CN" altLang="en-US" dirty="0">
                <a:ea typeface="宋体" panose="02010600030101010101" pitchFamily="2" charset="-122"/>
              </a:rPr>
              <a:t>程序计数器</a:t>
            </a:r>
            <a:r>
              <a:rPr lang="en-US" altLang="zh-CN" dirty="0">
                <a:ea typeface="宋体" panose="02010600030101010101" pitchFamily="2" charset="-122"/>
              </a:rPr>
              <a:t>)(%rip)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Address of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next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Register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Heavily used program 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Integer and floating-point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Programmer-Visible States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Conditional code register(</a:t>
            </a:r>
            <a:r>
              <a:rPr lang="zh-CN" altLang="en-US" dirty="0">
                <a:ea typeface="宋体" panose="02010600030101010101" pitchFamily="2" charset="-122"/>
              </a:rPr>
              <a:t>条件码寄存器</a:t>
            </a:r>
            <a:r>
              <a:rPr lang="en-US" altLang="zh-CN" dirty="0">
                <a:ea typeface="宋体" panose="02010600030101010101" pitchFamily="2" charset="-122"/>
              </a:rPr>
              <a:t>) (%eflags)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Hold status information about the most recently executed(</a:t>
            </a:r>
            <a:r>
              <a:rPr lang="zh-CN" altLang="en-US" dirty="0">
                <a:ea typeface="宋体" panose="02010600030101010101" pitchFamily="2" charset="-122"/>
              </a:rPr>
              <a:t>执行</a:t>
            </a:r>
            <a:r>
              <a:rPr lang="en-US" altLang="zh-CN" dirty="0">
                <a:ea typeface="宋体" panose="02010600030101010101" pitchFamily="2" charset="-122"/>
              </a:rPr>
              <a:t>)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Implement conditional changes in the control flow(</a:t>
            </a:r>
            <a:r>
              <a:rPr lang="zh-CN" altLang="en-US" dirty="0">
                <a:ea typeface="宋体" panose="02010600030101010101" pitchFamily="2" charset="-122"/>
              </a:rPr>
              <a:t>控制流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Virtual Memory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106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Assembly Instructions and their Execution Mode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Instruction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Performs only a very elementary 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Typically operates data stored in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Transfers data between memory and a register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Program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a sequence of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Sequential(</a:t>
            </a:r>
            <a:r>
              <a:rPr lang="zh-CN" altLang="en-US" dirty="0">
                <a:ea typeface="宋体" panose="02010600030101010101" pitchFamily="2" charset="-122"/>
              </a:rPr>
              <a:t>连续的</a:t>
            </a:r>
            <a:r>
              <a:rPr lang="en-US" altLang="zh-CN" dirty="0">
                <a:ea typeface="宋体" panose="02010600030101010101" pitchFamily="2" charset="-122"/>
              </a:rPr>
              <a:t>) execution mode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Normally one by one in sequential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Conditionally branch to a new instruction address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14"/>
          <p:cNvGraphicFramePr/>
          <p:nvPr/>
        </p:nvGraphicFramePr>
        <p:xfrm>
          <a:off x="3657600" y="1728788"/>
          <a:ext cx="5181600" cy="4443413"/>
        </p:xfrm>
        <a:graphic>
          <a:graphicData uri="http://schemas.openxmlformats.org/drawingml/2006/table">
            <a:tbl>
              <a:tblPr/>
              <a:tblGrid>
                <a:gridCol w="5181600"/>
              </a:tblGrid>
              <a:tr h="4443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multstore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: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pushq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rbx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rbx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	call  mult2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popq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%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rbx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	ret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Relocatable Object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5571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3581400"/>
        </p:xfrm>
        <a:graphic>
          <a:graphicData uri="http://schemas.openxmlformats.org/drawingml/2006/table">
            <a:tbl>
              <a:tblPr/>
              <a:tblGrid>
                <a:gridCol w="4116388"/>
                <a:gridCol w="4189412"/>
              </a:tblGrid>
              <a:tr h="358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48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89 d3 e8 00 00 00 00 48 89 03 5b c3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Obtain with command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-c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Relocatable object file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mstore.o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04" name="椭圆 4"/>
          <p:cNvSpPr/>
          <p:nvPr/>
        </p:nvSpPr>
        <p:spPr>
          <a:xfrm>
            <a:off x="6283325" y="2057400"/>
            <a:ext cx="439738" cy="381000"/>
          </a:xfrm>
          <a:prstGeom prst="ellipse">
            <a:avLst/>
          </a:prstGeom>
          <a:noFill/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Executable Object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5571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846638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4846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mulstore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(long, long, long*)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 {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long d;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3, &amp;d);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3 --&gt; %d\n”, d);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return 0;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 mult2(long a, long b) {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long s = a * b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return s;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Executable Object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5571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511675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320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Disassembly of function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multitore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binary file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mstore.o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0000000000400540&lt;</a:t>
                      </a:r>
                      <a:r>
                        <a:rPr kumimoji="0" lang="en-US" altLang="zh-CN" sz="2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&gt;: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400540: 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                            push %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400541: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 d3	     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rdx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400544:   e8 42 00 00 00 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callq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40058b&lt;mult2&gt;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400549:   48 89 03	 	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%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(%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40054c:   5b	 	 	 pop   %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40054d:   c3	 	 	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retq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Obtain with command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–o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prog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main.c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objdump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–d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prog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Understanding Machine Execution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0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Where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sequence of instructions</a:t>
            </a:r>
            <a:r>
              <a:rPr lang="en-US" altLang="zh-CN" dirty="0">
                <a:ea typeface="宋体" panose="02010600030101010101" pitchFamily="2" charset="-122"/>
              </a:rPr>
              <a:t> are stored?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Code area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the instructions are executed?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%rip stores an address of memory,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from the address, machine can read a whole instruction once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then execute it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increase %rip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%rip is also called program counter (PC)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Code Layout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8" name="Rectangle 43"/>
          <p:cNvSpPr>
            <a:spLocks noChangeAspect="1"/>
          </p:cNvSpPr>
          <p:nvPr/>
        </p:nvSpPr>
        <p:spPr>
          <a:xfrm>
            <a:off x="3621088" y="1665288"/>
            <a:ext cx="2665412" cy="6969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kernel virtual memory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Rectangle 44"/>
          <p:cNvSpPr>
            <a:spLocks noChangeAspect="1"/>
          </p:cNvSpPr>
          <p:nvPr/>
        </p:nvSpPr>
        <p:spPr>
          <a:xfrm>
            <a:off x="3621088" y="2362200"/>
            <a:ext cx="2665412" cy="19812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Rectangle 48"/>
          <p:cNvSpPr>
            <a:spLocks noChangeAspect="1"/>
          </p:cNvSpPr>
          <p:nvPr/>
        </p:nvSpPr>
        <p:spPr>
          <a:xfrm>
            <a:off x="3621088" y="5181600"/>
            <a:ext cx="2665412" cy="7366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rPr>
              <a:t>Read only code</a:t>
            </a:r>
            <a:endParaRPr lang="en-US" altLang="zh-CN" sz="2000" b="1" dirty="0">
              <a:solidFill>
                <a:srgbClr val="FFFF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Rectangle 49"/>
          <p:cNvSpPr>
            <a:spLocks noChangeAspect="1"/>
          </p:cNvSpPr>
          <p:nvPr/>
        </p:nvSpPr>
        <p:spPr>
          <a:xfrm>
            <a:off x="3621088" y="4648200"/>
            <a:ext cx="2665412" cy="558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 only data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2" name="Rectangle 50"/>
          <p:cNvSpPr>
            <a:spLocks noChangeAspect="1"/>
          </p:cNvSpPr>
          <p:nvPr/>
        </p:nvSpPr>
        <p:spPr>
          <a:xfrm>
            <a:off x="3621088" y="4038600"/>
            <a:ext cx="2665412" cy="6096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Read/write data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3" name="Rectangle 55"/>
          <p:cNvSpPr>
            <a:spLocks noChangeAspect="1"/>
          </p:cNvSpPr>
          <p:nvPr/>
        </p:nvSpPr>
        <p:spPr>
          <a:xfrm>
            <a:off x="3621088" y="5903913"/>
            <a:ext cx="2665412" cy="344487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forbidden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4" name="Text Box 58"/>
          <p:cNvSpPr txBox="1">
            <a:spLocks noChangeAspect="1"/>
          </p:cNvSpPr>
          <p:nvPr/>
        </p:nvSpPr>
        <p:spPr>
          <a:xfrm>
            <a:off x="6518275" y="1524000"/>
            <a:ext cx="2378075" cy="76993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memory invisible to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user 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5" name="Line 59"/>
          <p:cNvSpPr>
            <a:spLocks noChangeAspect="1"/>
          </p:cNvSpPr>
          <p:nvPr/>
        </p:nvSpPr>
        <p:spPr>
          <a:xfrm flipV="1">
            <a:off x="6389688" y="1625600"/>
            <a:ext cx="0" cy="384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196" name="Text Box 62"/>
          <p:cNvSpPr txBox="1"/>
          <p:nvPr/>
        </p:nvSpPr>
        <p:spPr>
          <a:xfrm>
            <a:off x="457200" y="3159125"/>
            <a:ext cx="1584325" cy="1730375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Linux/x86</a:t>
            </a:r>
            <a:endParaRPr lang="en-US" altLang="zh-CN" sz="20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process</a:t>
            </a:r>
            <a:endParaRPr lang="en-US" altLang="zh-CN" sz="20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memory </a:t>
            </a:r>
            <a:endParaRPr lang="en-US" altLang="zh-CN" sz="20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image</a:t>
            </a:r>
            <a:endParaRPr lang="en-US" altLang="zh-CN" sz="20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3197" name="TextBox 26"/>
          <p:cNvSpPr txBox="1"/>
          <p:nvPr/>
        </p:nvSpPr>
        <p:spPr>
          <a:xfrm>
            <a:off x="2262188" y="5649913"/>
            <a:ext cx="12096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0x400000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8" name="TextBox 27"/>
          <p:cNvSpPr txBox="1"/>
          <p:nvPr/>
        </p:nvSpPr>
        <p:spPr>
          <a:xfrm>
            <a:off x="7019925" y="5334000"/>
            <a:ext cx="727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%rip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cxnSp>
        <p:nvCxnSpPr>
          <p:cNvPr id="93199" name="直接箭头连接符 31"/>
          <p:cNvCxnSpPr>
            <a:stCxn id="93198" idx="1"/>
            <a:endCxn id="93190" idx="3"/>
          </p:cNvCxnSpPr>
          <p:nvPr/>
        </p:nvCxnSpPr>
        <p:spPr>
          <a:xfrm flipH="1">
            <a:off x="6286500" y="5534025"/>
            <a:ext cx="733425" cy="15875"/>
          </a:xfrm>
          <a:prstGeom prst="straightConnector1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01000" cy="762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X86 family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I486(1989, 1.9M)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Integrated the floating-point unit onto the processor chip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Pentium(1993, 3.1M)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Improved performance, added minor extensions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PentiumPro(1995, 5.5M)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P6 microarchitecture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Conditional mov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Pentium II(1997, 7M)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Continuation of the P6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34200" y="5513388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Sequential execution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0000000000400540&lt;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multstore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&gt;: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400540: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                  push 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400541: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89 d3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400544:   e8 42 00 00 00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40058b&lt;mult2&gt;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400549:   48 89 03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(%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40054c:   5b	 	pop   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40054d:   c3	 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retq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37" name="矩形 5"/>
          <p:cNvSpPr/>
          <p:nvPr/>
        </p:nvSpPr>
        <p:spPr>
          <a:xfrm>
            <a:off x="6400800" y="2922588"/>
            <a:ext cx="533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95238" name="Rectangle 43"/>
          <p:cNvSpPr>
            <a:spLocks noChangeAspect="1"/>
          </p:cNvSpPr>
          <p:nvPr/>
        </p:nvSpPr>
        <p:spPr>
          <a:xfrm>
            <a:off x="5703888" y="1589088"/>
            <a:ext cx="2665412" cy="6969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kernel virtual memory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39" name="Rectangle 44"/>
          <p:cNvSpPr>
            <a:spLocks noChangeAspect="1"/>
          </p:cNvSpPr>
          <p:nvPr/>
        </p:nvSpPr>
        <p:spPr>
          <a:xfrm>
            <a:off x="5703888" y="2286000"/>
            <a:ext cx="2665412" cy="19812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0" name="Rectangle 48"/>
          <p:cNvSpPr>
            <a:spLocks noChangeAspect="1"/>
          </p:cNvSpPr>
          <p:nvPr/>
        </p:nvSpPr>
        <p:spPr>
          <a:xfrm>
            <a:off x="5703888" y="5105400"/>
            <a:ext cx="2665412" cy="7366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rPr>
              <a:t>Read only code</a:t>
            </a:r>
            <a:endParaRPr lang="en-US" altLang="zh-CN" sz="2000" b="1" dirty="0">
              <a:solidFill>
                <a:srgbClr val="FFFF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1" name="Rectangle 49"/>
          <p:cNvSpPr>
            <a:spLocks noChangeAspect="1"/>
          </p:cNvSpPr>
          <p:nvPr/>
        </p:nvSpPr>
        <p:spPr>
          <a:xfrm>
            <a:off x="5703888" y="4572000"/>
            <a:ext cx="2665412" cy="5588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 only data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2" name="Rectangle 50"/>
          <p:cNvSpPr>
            <a:spLocks noChangeAspect="1"/>
          </p:cNvSpPr>
          <p:nvPr/>
        </p:nvSpPr>
        <p:spPr>
          <a:xfrm>
            <a:off x="5703888" y="3962400"/>
            <a:ext cx="2665412" cy="6096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Read/write data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3" name="Rectangle 55"/>
          <p:cNvSpPr>
            <a:spLocks noChangeAspect="1"/>
          </p:cNvSpPr>
          <p:nvPr/>
        </p:nvSpPr>
        <p:spPr>
          <a:xfrm>
            <a:off x="5703888" y="5827713"/>
            <a:ext cx="2665412" cy="344487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forbidden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5244" name="TextBox 26"/>
          <p:cNvSpPr txBox="1"/>
          <p:nvPr/>
        </p:nvSpPr>
        <p:spPr>
          <a:xfrm>
            <a:off x="4329113" y="5549900"/>
            <a:ext cx="12096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0x400540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45" name="TextBox 27"/>
          <p:cNvSpPr txBox="1"/>
          <p:nvPr/>
        </p:nvSpPr>
        <p:spPr>
          <a:xfrm>
            <a:off x="8367713" y="5467350"/>
            <a:ext cx="727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%rip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cxnSp>
        <p:nvCxnSpPr>
          <p:cNvPr id="95246" name="直接箭头连接符 31"/>
          <p:cNvCxnSpPr>
            <a:endCxn id="95240" idx="3"/>
          </p:cNvCxnSpPr>
          <p:nvPr/>
        </p:nvCxnSpPr>
        <p:spPr>
          <a:xfrm flipH="1" flipV="1">
            <a:off x="8369300" y="5473700"/>
            <a:ext cx="317500" cy="76200"/>
          </a:xfrm>
          <a:prstGeom prst="straightConnector1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226300" y="601980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Sequential execution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 txBox="1"/>
          <p:nvPr/>
        </p:nvSpPr>
        <p:spPr>
          <a:xfrm>
            <a:off x="241300" y="838200"/>
            <a:ext cx="5168900" cy="441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400540: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                       push %rbx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400541: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89 d3	           mov  %rdx, %rbx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400544:   e8 42 00 00 00   callq   40058b&lt;mult2&gt;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400549:   48 89 03	           mov    %rax, (%rbx)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40054c:   5b	           pop   %rbx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40054d:   c3	           retq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926013" y="609600"/>
          <a:ext cx="4065588" cy="5943600"/>
        </p:xfrm>
        <a:graphic>
          <a:graphicData uri="http://schemas.openxmlformats.org/drawingml/2006/table">
            <a:tbl>
              <a:tblPr/>
              <a:tblGrid>
                <a:gridCol w="1245885"/>
                <a:gridCol w="533457"/>
                <a:gridCol w="2286245"/>
              </a:tblGrid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c3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40054c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5b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  %</a:t>
                      </a: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rbx</a:t>
                      </a:r>
                      <a:endParaRPr lang="en-US" altLang="zh-CN" sz="20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%</a:t>
                      </a: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(%</a:t>
                      </a: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400548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400544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e8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callq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40058b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d3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rdx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400540             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%</a:t>
                      </a:r>
                      <a:r>
                        <a:rPr lang="en-US" altLang="zh-CN" sz="2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7349" name="矩形 11"/>
          <p:cNvSpPr/>
          <p:nvPr/>
        </p:nvSpPr>
        <p:spPr>
          <a:xfrm>
            <a:off x="381000" y="6172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544638" y="6116638"/>
            <a:ext cx="3757612" cy="461962"/>
            <a:chOff x="1245275" y="6172200"/>
            <a:chExt cx="3757148" cy="461665"/>
          </a:xfrm>
        </p:grpSpPr>
        <p:grpSp>
          <p:nvGrpSpPr>
            <p:cNvPr id="97381" name="组合 14"/>
            <p:cNvGrpSpPr/>
            <p:nvPr/>
          </p:nvGrpSpPr>
          <p:grpSpPr>
            <a:xfrm>
              <a:off x="1245275" y="6172200"/>
              <a:ext cx="2326605" cy="461665"/>
              <a:chOff x="2209800" y="6172200"/>
              <a:chExt cx="2326605" cy="461665"/>
            </a:xfrm>
          </p:grpSpPr>
          <p:sp>
            <p:nvSpPr>
              <p:cNvPr id="97383" name="TextBox 12"/>
              <p:cNvSpPr txBox="1"/>
              <p:nvPr/>
            </p:nvSpPr>
            <p:spPr>
              <a:xfrm>
                <a:off x="3133712" y="6172200"/>
                <a:ext cx="1402693" cy="39985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40 05 40     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84" name="TextBox 13"/>
              <p:cNvSpPr txBox="1"/>
              <p:nvPr/>
            </p:nvSpPr>
            <p:spPr>
              <a:xfrm>
                <a:off x="2209800" y="6172200"/>
                <a:ext cx="56137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7382" name="直接箭头连接符 16"/>
            <p:cNvCxnSpPr/>
            <p:nvPr/>
          </p:nvCxnSpPr>
          <p:spPr>
            <a:xfrm>
              <a:off x="4038600" y="6400800"/>
              <a:ext cx="963823" cy="22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97351" name="矩形 19"/>
          <p:cNvSpPr/>
          <p:nvPr/>
        </p:nvSpPr>
        <p:spPr>
          <a:xfrm>
            <a:off x="381000" y="5791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4" name="组合 20"/>
          <p:cNvGrpSpPr/>
          <p:nvPr/>
        </p:nvGrpSpPr>
        <p:grpSpPr>
          <a:xfrm>
            <a:off x="1536700" y="5638800"/>
            <a:ext cx="3708400" cy="461963"/>
            <a:chOff x="1245275" y="6172200"/>
            <a:chExt cx="3707725" cy="461665"/>
          </a:xfrm>
        </p:grpSpPr>
        <p:grpSp>
          <p:nvGrpSpPr>
            <p:cNvPr id="97377" name="组合 14"/>
            <p:cNvGrpSpPr/>
            <p:nvPr/>
          </p:nvGrpSpPr>
          <p:grpSpPr>
            <a:xfrm>
              <a:off x="1245275" y="6172200"/>
              <a:ext cx="2326609" cy="461665"/>
              <a:chOff x="2209800" y="6172200"/>
              <a:chExt cx="2326609" cy="461665"/>
            </a:xfrm>
          </p:grpSpPr>
          <p:sp>
            <p:nvSpPr>
              <p:cNvPr id="97379" name="TextBox 23"/>
              <p:cNvSpPr txBox="1"/>
              <p:nvPr/>
            </p:nvSpPr>
            <p:spPr>
              <a:xfrm>
                <a:off x="3133716" y="6172200"/>
                <a:ext cx="1402693" cy="39985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40 05 41     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80" name="TextBox 24"/>
              <p:cNvSpPr txBox="1"/>
              <p:nvPr/>
            </p:nvSpPr>
            <p:spPr>
              <a:xfrm>
                <a:off x="2209800" y="6172200"/>
                <a:ext cx="56137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7378" name="直接箭头连接符 22"/>
            <p:cNvCxnSpPr/>
            <p:nvPr/>
          </p:nvCxnSpPr>
          <p:spPr>
            <a:xfrm>
              <a:off x="4038600" y="6400800"/>
              <a:ext cx="914400" cy="3932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97353" name="矩形 25"/>
          <p:cNvSpPr/>
          <p:nvPr/>
        </p:nvSpPr>
        <p:spPr>
          <a:xfrm>
            <a:off x="381000" y="5029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6" name="组合 26"/>
          <p:cNvGrpSpPr/>
          <p:nvPr/>
        </p:nvGrpSpPr>
        <p:grpSpPr>
          <a:xfrm>
            <a:off x="1550988" y="4589463"/>
            <a:ext cx="3717925" cy="461962"/>
            <a:chOff x="1245275" y="6172200"/>
            <a:chExt cx="3716690" cy="461665"/>
          </a:xfrm>
        </p:grpSpPr>
        <p:grpSp>
          <p:nvGrpSpPr>
            <p:cNvPr id="97373" name="组合 14"/>
            <p:cNvGrpSpPr/>
            <p:nvPr/>
          </p:nvGrpSpPr>
          <p:grpSpPr>
            <a:xfrm>
              <a:off x="1245275" y="6172200"/>
              <a:ext cx="2326609" cy="461665"/>
              <a:chOff x="2209800" y="6172200"/>
              <a:chExt cx="2326609" cy="461665"/>
            </a:xfrm>
          </p:grpSpPr>
          <p:sp>
            <p:nvSpPr>
              <p:cNvPr id="97375" name="TextBox 29"/>
              <p:cNvSpPr txBox="1"/>
              <p:nvPr/>
            </p:nvSpPr>
            <p:spPr>
              <a:xfrm>
                <a:off x="3133716" y="6172200"/>
                <a:ext cx="1402693" cy="39985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40 05 44     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76" name="TextBox 30"/>
              <p:cNvSpPr txBox="1"/>
              <p:nvPr/>
            </p:nvSpPr>
            <p:spPr>
              <a:xfrm>
                <a:off x="2209800" y="6172200"/>
                <a:ext cx="56137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7374" name="直接箭头连接符 28"/>
            <p:cNvCxnSpPr/>
            <p:nvPr/>
          </p:nvCxnSpPr>
          <p:spPr>
            <a:xfrm>
              <a:off x="4038600" y="6400800"/>
              <a:ext cx="923365" cy="22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97355" name="矩形 31"/>
          <p:cNvSpPr/>
          <p:nvPr/>
        </p:nvSpPr>
        <p:spPr>
          <a:xfrm>
            <a:off x="381000" y="2743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9" name="组合 32"/>
          <p:cNvGrpSpPr/>
          <p:nvPr/>
        </p:nvGrpSpPr>
        <p:grpSpPr>
          <a:xfrm>
            <a:off x="1536700" y="2590800"/>
            <a:ext cx="3738563" cy="461963"/>
            <a:chOff x="1245275" y="6172200"/>
            <a:chExt cx="3738049" cy="461665"/>
          </a:xfrm>
        </p:grpSpPr>
        <p:grpSp>
          <p:nvGrpSpPr>
            <p:cNvPr id="97369" name="组合 14"/>
            <p:cNvGrpSpPr/>
            <p:nvPr/>
          </p:nvGrpSpPr>
          <p:grpSpPr>
            <a:xfrm>
              <a:off x="1245275" y="6172200"/>
              <a:ext cx="2326609" cy="461665"/>
              <a:chOff x="2209800" y="6172200"/>
              <a:chExt cx="2326609" cy="461665"/>
            </a:xfrm>
          </p:grpSpPr>
          <p:sp>
            <p:nvSpPr>
              <p:cNvPr id="97371" name="TextBox 35"/>
              <p:cNvSpPr txBox="1"/>
              <p:nvPr/>
            </p:nvSpPr>
            <p:spPr>
              <a:xfrm>
                <a:off x="3133716" y="6172200"/>
                <a:ext cx="1402693" cy="3998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40 05 49     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72" name="TextBox 36"/>
              <p:cNvSpPr txBox="1"/>
              <p:nvPr/>
            </p:nvSpPr>
            <p:spPr>
              <a:xfrm>
                <a:off x="2209800" y="6172200"/>
                <a:ext cx="561372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7370" name="直接箭头连接符 34"/>
            <p:cNvCxnSpPr/>
            <p:nvPr/>
          </p:nvCxnSpPr>
          <p:spPr>
            <a:xfrm>
              <a:off x="4038600" y="6400800"/>
              <a:ext cx="944724" cy="22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97357" name="矩形 37"/>
          <p:cNvSpPr/>
          <p:nvPr/>
        </p:nvSpPr>
        <p:spPr>
          <a:xfrm>
            <a:off x="381000" y="1066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11" name="组合 38"/>
          <p:cNvGrpSpPr/>
          <p:nvPr/>
        </p:nvGrpSpPr>
        <p:grpSpPr>
          <a:xfrm>
            <a:off x="1574800" y="1403350"/>
            <a:ext cx="3690938" cy="461963"/>
            <a:chOff x="1245275" y="6172200"/>
            <a:chExt cx="3690664" cy="461665"/>
          </a:xfrm>
        </p:grpSpPr>
        <p:grpSp>
          <p:nvGrpSpPr>
            <p:cNvPr id="97365" name="组合 14"/>
            <p:cNvGrpSpPr/>
            <p:nvPr/>
          </p:nvGrpSpPr>
          <p:grpSpPr>
            <a:xfrm>
              <a:off x="1245275" y="6172200"/>
              <a:ext cx="2319397" cy="461665"/>
              <a:chOff x="2209800" y="6172200"/>
              <a:chExt cx="2319397" cy="461665"/>
            </a:xfrm>
          </p:grpSpPr>
          <p:sp>
            <p:nvSpPr>
              <p:cNvPr id="97367" name="TextBox 41"/>
              <p:cNvSpPr txBox="1"/>
              <p:nvPr/>
            </p:nvSpPr>
            <p:spPr>
              <a:xfrm>
                <a:off x="3140928" y="6172200"/>
                <a:ext cx="1388269" cy="3998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40 05 4c     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68" name="TextBox 42"/>
              <p:cNvSpPr txBox="1"/>
              <p:nvPr/>
            </p:nvSpPr>
            <p:spPr>
              <a:xfrm>
                <a:off x="2209800" y="6172200"/>
                <a:ext cx="561372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7366" name="直接箭头连接符 40"/>
            <p:cNvCxnSpPr/>
            <p:nvPr/>
          </p:nvCxnSpPr>
          <p:spPr>
            <a:xfrm>
              <a:off x="4038600" y="6400800"/>
              <a:ext cx="897339" cy="22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97359" name="矩形 43"/>
          <p:cNvSpPr/>
          <p:nvPr/>
        </p:nvSpPr>
        <p:spPr>
          <a:xfrm>
            <a:off x="381000" y="685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49" name="组合 38"/>
          <p:cNvGrpSpPr/>
          <p:nvPr/>
        </p:nvGrpSpPr>
        <p:grpSpPr>
          <a:xfrm>
            <a:off x="1571625" y="990600"/>
            <a:ext cx="3690938" cy="461963"/>
            <a:chOff x="1245275" y="6172200"/>
            <a:chExt cx="3690664" cy="461665"/>
          </a:xfrm>
        </p:grpSpPr>
        <p:grpSp>
          <p:nvGrpSpPr>
            <p:cNvPr id="97361" name="组合 14"/>
            <p:cNvGrpSpPr/>
            <p:nvPr/>
          </p:nvGrpSpPr>
          <p:grpSpPr>
            <a:xfrm>
              <a:off x="1245275" y="6172200"/>
              <a:ext cx="2333821" cy="461665"/>
              <a:chOff x="2209800" y="6172200"/>
              <a:chExt cx="2333821" cy="461665"/>
            </a:xfrm>
          </p:grpSpPr>
          <p:sp>
            <p:nvSpPr>
              <p:cNvPr id="97363" name="TextBox 41"/>
              <p:cNvSpPr txBox="1"/>
              <p:nvPr/>
            </p:nvSpPr>
            <p:spPr>
              <a:xfrm>
                <a:off x="3126503" y="6172200"/>
                <a:ext cx="1417118" cy="39985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40 05 4d     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64" name="TextBox 42"/>
              <p:cNvSpPr txBox="1"/>
              <p:nvPr/>
            </p:nvSpPr>
            <p:spPr>
              <a:xfrm>
                <a:off x="2209800" y="6172200"/>
                <a:ext cx="561372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PC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97362" name="直接箭头连接符 40"/>
            <p:cNvCxnSpPr/>
            <p:nvPr/>
          </p:nvCxnSpPr>
          <p:spPr>
            <a:xfrm>
              <a:off x="4038600" y="6400800"/>
              <a:ext cx="897339" cy="22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layout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93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Object model in assembly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large, byte-addressable array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distinctions even between signed or unsigned integers(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汇编代码中无符号区别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Code, user data, OS 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Run-time stack for managing procedure call and return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Blocks of memory allocated by user(heap)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Layout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1380" name="Rectangle 43"/>
          <p:cNvSpPr>
            <a:spLocks noChangeAspect="1"/>
          </p:cNvSpPr>
          <p:nvPr/>
        </p:nvSpPr>
        <p:spPr>
          <a:xfrm>
            <a:off x="3621088" y="1665288"/>
            <a:ext cx="2665412" cy="69691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kernel virtual memory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(for OS)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1" name="Rectangle 44"/>
          <p:cNvSpPr>
            <a:spLocks noChangeAspect="1"/>
          </p:cNvSpPr>
          <p:nvPr/>
        </p:nvSpPr>
        <p:spPr>
          <a:xfrm>
            <a:off x="3621088" y="2362200"/>
            <a:ext cx="2665412" cy="21336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1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2" name="Rectangle 48"/>
          <p:cNvSpPr>
            <a:spLocks noChangeAspect="1"/>
          </p:cNvSpPr>
          <p:nvPr/>
        </p:nvSpPr>
        <p:spPr>
          <a:xfrm>
            <a:off x="3621088" y="5181600"/>
            <a:ext cx="2665412" cy="7366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Read only 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3" name="Rectangle 49"/>
          <p:cNvSpPr>
            <a:spLocks noChangeAspect="1"/>
          </p:cNvSpPr>
          <p:nvPr/>
        </p:nvSpPr>
        <p:spPr>
          <a:xfrm>
            <a:off x="3621088" y="4876800"/>
            <a:ext cx="2665412" cy="3302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rPr>
              <a:t>Read only data</a:t>
            </a:r>
            <a:endParaRPr lang="en-US" altLang="zh-CN" sz="2000" b="1" dirty="0">
              <a:solidFill>
                <a:srgbClr val="FFFF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4" name="Rectangle 50"/>
          <p:cNvSpPr>
            <a:spLocks noChangeAspect="1"/>
          </p:cNvSpPr>
          <p:nvPr/>
        </p:nvSpPr>
        <p:spPr>
          <a:xfrm>
            <a:off x="3621088" y="4486275"/>
            <a:ext cx="2665412" cy="3810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rPr>
              <a:t>Read/write data</a:t>
            </a:r>
            <a:endParaRPr lang="en-US" altLang="zh-CN" sz="2000" b="1" dirty="0">
              <a:solidFill>
                <a:srgbClr val="FFFF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5" name="Rectangle 55"/>
          <p:cNvSpPr>
            <a:spLocks noChangeAspect="1"/>
          </p:cNvSpPr>
          <p:nvPr/>
        </p:nvSpPr>
        <p:spPr>
          <a:xfrm>
            <a:off x="3621088" y="5903913"/>
            <a:ext cx="2665412" cy="344487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forbidden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6" name="Text Box 58"/>
          <p:cNvSpPr txBox="1">
            <a:spLocks noChangeAspect="1"/>
          </p:cNvSpPr>
          <p:nvPr/>
        </p:nvSpPr>
        <p:spPr>
          <a:xfrm>
            <a:off x="6518275" y="1524000"/>
            <a:ext cx="2379663" cy="6667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memory invisible to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 user code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87" name="Line 59"/>
          <p:cNvSpPr>
            <a:spLocks noChangeAspect="1"/>
          </p:cNvSpPr>
          <p:nvPr/>
        </p:nvSpPr>
        <p:spPr>
          <a:xfrm flipV="1">
            <a:off x="6389688" y="1625600"/>
            <a:ext cx="0" cy="384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40" name="Text Box 62"/>
          <p:cNvSpPr txBox="1">
            <a:spLocks noChangeArrowheads="1"/>
          </p:cNvSpPr>
          <p:nvPr/>
        </p:nvSpPr>
        <p:spPr bwMode="auto">
          <a:xfrm>
            <a:off x="152400" y="4697413"/>
            <a:ext cx="2971800" cy="865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487" tIns="44450" rIns="90487" bIns="44450">
            <a:spAutoFit/>
          </a:bodyPr>
          <a:lstStyle/>
          <a:p>
            <a:pPr marR="0" algn="ctr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n-cs"/>
              </a:rPr>
              <a:t>Linux/x86  process</a:t>
            </a:r>
            <a:endParaRPr kumimoji="0" lang="en-US" altLang="zh-CN" kern="1200" cap="none" spc="0" normalizeH="0" baseline="0" noProof="0" dirty="0">
              <a:solidFill>
                <a:schemeClr val="tx2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+mn-cs"/>
              </a:rPr>
              <a:t>memory  image</a:t>
            </a:r>
            <a:endParaRPr kumimoji="0" lang="en-US" altLang="zh-CN" kern="1200" cap="none" spc="0" normalizeH="0" baseline="0" noProof="0" dirty="0">
              <a:solidFill>
                <a:schemeClr val="tx2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9" name="TextBox 26"/>
          <p:cNvSpPr txBox="1"/>
          <p:nvPr/>
        </p:nvSpPr>
        <p:spPr>
          <a:xfrm>
            <a:off x="2262188" y="5649913"/>
            <a:ext cx="12096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0x400000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90" name="TextBox 27"/>
          <p:cNvSpPr txBox="1"/>
          <p:nvPr/>
        </p:nvSpPr>
        <p:spPr>
          <a:xfrm>
            <a:off x="7019925" y="5334000"/>
            <a:ext cx="7270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%rip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cxnSp>
        <p:nvCxnSpPr>
          <p:cNvPr id="101391" name="直接箭头连接符 31"/>
          <p:cNvCxnSpPr>
            <a:stCxn id="101390" idx="1"/>
            <a:endCxn id="101382" idx="3"/>
          </p:cNvCxnSpPr>
          <p:nvPr/>
        </p:nvCxnSpPr>
        <p:spPr>
          <a:xfrm flipH="1">
            <a:off x="6286500" y="5534025"/>
            <a:ext cx="733425" cy="15875"/>
          </a:xfrm>
          <a:prstGeom prst="straightConnector1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01392" name="Rectangle 50"/>
          <p:cNvSpPr>
            <a:spLocks noChangeAspect="1"/>
          </p:cNvSpPr>
          <p:nvPr/>
        </p:nvSpPr>
        <p:spPr>
          <a:xfrm>
            <a:off x="3619500" y="2362200"/>
            <a:ext cx="2665413" cy="6096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rPr>
              <a:t>Stack</a:t>
            </a:r>
            <a:endParaRPr lang="en-US" altLang="zh-CN" sz="2000" b="1" dirty="0">
              <a:solidFill>
                <a:srgbClr val="FFFF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93" name="Line 59"/>
          <p:cNvSpPr>
            <a:spLocks noChangeAspect="1"/>
          </p:cNvSpPr>
          <p:nvPr/>
        </p:nvSpPr>
        <p:spPr>
          <a:xfrm flipV="1">
            <a:off x="6400800" y="2435225"/>
            <a:ext cx="0" cy="384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1394" name="Text Box 58"/>
          <p:cNvSpPr txBox="1">
            <a:spLocks noChangeAspect="1"/>
          </p:cNvSpPr>
          <p:nvPr/>
        </p:nvSpPr>
        <p:spPr>
          <a:xfrm>
            <a:off x="6527800" y="2470150"/>
            <a:ext cx="2238375" cy="34925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Downward growth</a:t>
            </a:r>
            <a:endParaRPr lang="en-US" altLang="zh-CN" sz="20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1395" name="TextBox 20"/>
          <p:cNvSpPr txBox="1"/>
          <p:nvPr/>
        </p:nvSpPr>
        <p:spPr>
          <a:xfrm>
            <a:off x="1060450" y="2738438"/>
            <a:ext cx="781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%rsp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cxnSp>
        <p:nvCxnSpPr>
          <p:cNvPr id="101396" name="直接箭头连接符 22"/>
          <p:cNvCxnSpPr/>
          <p:nvPr/>
        </p:nvCxnSpPr>
        <p:spPr>
          <a:xfrm flipV="1">
            <a:off x="1905000" y="2971800"/>
            <a:ext cx="1655763" cy="0"/>
          </a:xfrm>
          <a:prstGeom prst="straightConnector1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01397" name="Rectangle 50"/>
          <p:cNvSpPr>
            <a:spLocks noChangeAspect="1"/>
          </p:cNvSpPr>
          <p:nvPr/>
        </p:nvSpPr>
        <p:spPr>
          <a:xfrm>
            <a:off x="3619500" y="3862388"/>
            <a:ext cx="2665413" cy="609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Heap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Source Code and Assembly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942094" name="Group 14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241925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222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//C code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 mult2(long, long);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(long x, long y, long *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long t = mult2(x, y);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*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71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Assembly file 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mstore.s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pushq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call 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ret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562600" y="4827588"/>
            <a:ext cx="24082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 the code area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 flipV="1">
            <a:off x="2743200" y="5057775"/>
            <a:ext cx="2819400" cy="2762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5531009" y="5557838"/>
            <a:ext cx="247142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*dest: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 the stack area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endCxn id="14" idx="1"/>
          </p:cNvCxnSpPr>
          <p:nvPr/>
        </p:nvCxnSpPr>
        <p:spPr>
          <a:xfrm>
            <a:off x="4074795" y="5790565"/>
            <a:ext cx="1455738" cy="1825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X86 family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Pentium III(1999, 8.2M)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New class of instructions for manipulating vectors of floating-point numbers(SSE, Stream SIMD Extension)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Later to 24M due to the incorporation of the level-2 cache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Pentium 4(2001, 42M)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Netburst microarchitecture with high clock rate but high power consumption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SSE2 instructions, new data types (eg. Double precision)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X86 family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Pentium 4E: (2004, 125Mtransistors).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Added </a:t>
            </a:r>
            <a:r>
              <a:rPr kumimoji="0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hyperthreading</a:t>
            </a:r>
            <a:endParaRPr kumimoji="0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two programs simultaneously on a single processor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EM64T, 64-bit extension to IA32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developed by Advanced Micro Devices (AMD)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x86-64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 2: (2006, 291Mtransistors)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to a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microarchitecture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similar to P6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multi-core (multiple processors a single chip)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 not support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hyperthreading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X86 family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 i7: (2008, 781 M transistors).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 both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hyperthreading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multi-core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initial version supporting two executing programs on each core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 i7: (2012, 2.2B transistors, Sandy Bridge-EP)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cores on each chip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2.7G (3.3G)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AVX an extension of SSE to support 256-bit vector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 i7: (2015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5.5B transistors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Haswell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-EP)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18-core Xeon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Extended AVX to AVX2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Xeon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Platium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8170(2017, 26cores,2.10(3.7)GHz, 35.75MB L3)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84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288925"/>
            <a:ext cx="3333750" cy="231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X86 family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Advanced Micro Devices (AMD)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 beginning,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lagged just behind Intel in technology,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produced less expensive and lower performance processors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1999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First broke the 1-gigahertz clock-speed barrier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2002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Introduced x86-64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widely adopted 64-bit extension to IA32</a:t>
            </a:r>
            <a:endParaRPr lang="en-US" altLang="zh-CN" sz="6200" b="1" dirty="0">
              <a:ea typeface="宋体" panose="02010600030101010101" pitchFamily="2" charset="-122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11424</Words>
  <Application>WPS 演示</Application>
  <PresentationFormat>全屏显示(4:3)</PresentationFormat>
  <Paragraphs>963</Paragraphs>
  <Slides>54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Courier New</vt:lpstr>
      <vt:lpstr>仿宋_GB2312</vt:lpstr>
      <vt:lpstr>仿宋</vt:lpstr>
      <vt:lpstr>Helvetica</vt:lpstr>
      <vt:lpstr>icfp99</vt:lpstr>
      <vt:lpstr>X86  Historical Perspective</vt:lpstr>
      <vt:lpstr>Outline</vt:lpstr>
      <vt:lpstr>A Historical Perspective – X86</vt:lpstr>
      <vt:lpstr>X86 family</vt:lpstr>
      <vt:lpstr>X86 family</vt:lpstr>
      <vt:lpstr>X86 family</vt:lpstr>
      <vt:lpstr>X86 family</vt:lpstr>
      <vt:lpstr>X86 family</vt:lpstr>
      <vt:lpstr>X86 family</vt:lpstr>
      <vt:lpstr>Moor’s Law</vt:lpstr>
      <vt:lpstr>Our Coverage</vt:lpstr>
      <vt:lpstr>Characteristics of the high level programming languages</vt:lpstr>
      <vt:lpstr>Characteristics of the assembly programming languages</vt:lpstr>
      <vt:lpstr>Why should we understand the assembly code</vt:lpstr>
      <vt:lpstr>From writing assembly code to understand assembly code</vt:lpstr>
      <vt:lpstr>Understanding how compilation systems works</vt:lpstr>
      <vt:lpstr>Operand(操作数) spcifiers</vt:lpstr>
      <vt:lpstr>C constructs</vt:lpstr>
      <vt:lpstr>Code Examples</vt:lpstr>
      <vt:lpstr>Source Code and Assembly Code</vt:lpstr>
      <vt:lpstr>From C Codes to Assembly codes</vt:lpstr>
      <vt:lpstr>Operands</vt:lpstr>
      <vt:lpstr>Assembly Code</vt:lpstr>
      <vt:lpstr>IA-64</vt:lpstr>
      <vt:lpstr>READ/WRITE operations</vt:lpstr>
      <vt:lpstr>Registers vs. Virtual Memory</vt:lpstr>
      <vt:lpstr>Where are the variables? — registers &amp; Memory</vt:lpstr>
      <vt:lpstr>16 8-byte integer registers</vt:lpstr>
      <vt:lpstr>16 8-byte integer registers</vt:lpstr>
      <vt:lpstr>16 floating point registers</vt:lpstr>
      <vt:lpstr>16 floating point registers</vt:lpstr>
      <vt:lpstr>Operands (recall)</vt:lpstr>
      <vt:lpstr>Express Operands in Assembly (Addressing Mode)</vt:lpstr>
      <vt:lpstr>Virtual spaces</vt:lpstr>
      <vt:lpstr>Memory References</vt:lpstr>
      <vt:lpstr>Indexed Addressing Mode</vt:lpstr>
      <vt:lpstr>Memory Addressing Mode</vt:lpstr>
      <vt:lpstr>Addressing Mode</vt:lpstr>
      <vt:lpstr>PowerPoint 演示文稿</vt:lpstr>
      <vt:lpstr>Understanding Machine Execution</vt:lpstr>
      <vt:lpstr>Assembly Programmer’s View</vt:lpstr>
      <vt:lpstr>Programmer-Visible States</vt:lpstr>
      <vt:lpstr>Programmer-Visible States</vt:lpstr>
      <vt:lpstr>Assembly Instructions and their Execution Mode</vt:lpstr>
      <vt:lpstr>Relocatable Object Code</vt:lpstr>
      <vt:lpstr>Executable Object Code</vt:lpstr>
      <vt:lpstr>Executable Object Code</vt:lpstr>
      <vt:lpstr>Understanding Machine Execution </vt:lpstr>
      <vt:lpstr>Code Layout</vt:lpstr>
      <vt:lpstr>Sequential execution</vt:lpstr>
      <vt:lpstr>Sequential execution</vt:lpstr>
      <vt:lpstr>Data layout</vt:lpstr>
      <vt:lpstr>Data Layout</vt:lpstr>
      <vt:lpstr>Source Code and Assembly Code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443</cp:revision>
  <dcterms:created xsi:type="dcterms:W3CDTF">2000-01-15T07:54:00Z</dcterms:created>
  <dcterms:modified xsi:type="dcterms:W3CDTF">2022-01-01T08:47:42Z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A2C217E918724B43AB9F15A1908664CD</vt:lpwstr>
  </property>
  <property fmtid="{D5CDD505-2E9C-101B-9397-08002B2CF9AE}" pid="3" name="KSOProductBuildVer">
    <vt:lpwstr>2052-11.1.0.11194</vt:lpwstr>
  </property>
</Properties>
</file>