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96" r:id="rId3"/>
    <p:sldId id="1097" r:id="rId5"/>
    <p:sldId id="1098" r:id="rId6"/>
    <p:sldId id="1099" r:id="rId7"/>
    <p:sldId id="1100" r:id="rId8"/>
    <p:sldId id="1101" r:id="rId9"/>
    <p:sldId id="1102" r:id="rId10"/>
    <p:sldId id="1103" r:id="rId11"/>
    <p:sldId id="1104" r:id="rId12"/>
    <p:sldId id="1105" r:id="rId13"/>
    <p:sldId id="1190" r:id="rId14"/>
    <p:sldId id="1191" r:id="rId15"/>
    <p:sldId id="1192" r:id="rId16"/>
    <p:sldId id="1193" r:id="rId17"/>
    <p:sldId id="1194" r:id="rId18"/>
    <p:sldId id="1195" r:id="rId19"/>
    <p:sldId id="1196" r:id="rId20"/>
    <p:sldId id="1197" r:id="rId21"/>
    <p:sldId id="1198" r:id="rId22"/>
    <p:sldId id="1200" r:id="rId23"/>
    <p:sldId id="1207" r:id="rId24"/>
    <p:sldId id="1203" r:id="rId25"/>
    <p:sldId id="1204" r:id="rId26"/>
    <p:sldId id="1205" r:id="rId27"/>
    <p:sldId id="1206" r:id="rId2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19"/>
    <p:restoredTop sz="86460"/>
  </p:normalViewPr>
  <p:slideViewPr>
    <p:cSldViewPr showGuides="1">
      <p:cViewPr varScale="1">
        <p:scale>
          <a:sx n="115" d="100"/>
          <a:sy n="115" d="100"/>
        </p:scale>
        <p:origin x="18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F2FB25-31A1-431F-B4D4-F50D08DAF92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CAB7C3-344F-4DDB-A2EC-7D0351954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7E5E30-D323-4BB6-8D8A-B0BAA910474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DE3340-508E-4632-BABD-ABBDFD69B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E66A4F-759D-46DC-8E68-0EB84A6FF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Data Move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Movement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Initial value %dl=8d  	%rax =0000000098765432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movb      %dl, %al	%rax=000000009876548d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 startA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bl    %dl, %eax	%rax=00000000ffffff8d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 startAt="3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bq    %dl, %rax	%rax=0000000000008d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There are two stack operation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Push and Pop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Push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decreases</a:t>
            </a:r>
            <a:r>
              <a:rPr lang="en-US" altLang="zh-CN" dirty="0">
                <a:ea typeface="宋体" panose="02010600030101010101" pitchFamily="2" charset="-122"/>
              </a:rPr>
              <a:t> the %rsp (enlarge the stack)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栈顶在地址小的一端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push</a:t>
            </a:r>
            <a:r>
              <a:rPr lang="zh-CN" altLang="en-US" dirty="0">
                <a:ea typeface="宋体" panose="02010600030101010101" pitchFamily="2" charset="-122"/>
              </a:rPr>
              <a:t>应该减去元素长度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stores the value in a register into the stack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Pop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stores the value in the top of the stack into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increases the %rsp (shrink the stack)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x108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2" name="Text Box 31"/>
          <p:cNvSpPr txBox="1"/>
          <p:nvPr/>
        </p:nvSpPr>
        <p:spPr>
          <a:xfrm>
            <a:off x="493713" y="3581400"/>
            <a:ext cx="21637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pushq %rax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6643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4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2908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46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53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4" name="Text Box 30"/>
          <p:cNvSpPr txBox="1"/>
          <p:nvPr/>
        </p:nvSpPr>
        <p:spPr>
          <a:xfrm>
            <a:off x="4572000" y="455295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%rsp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6655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26656" name="Line 32"/>
          <p:cNvSpPr/>
          <p:nvPr/>
        </p:nvSpPr>
        <p:spPr>
          <a:xfrm>
            <a:off x="5486400" y="478155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0" name="Text Box 31"/>
          <p:cNvSpPr txBox="1"/>
          <p:nvPr/>
        </p:nvSpPr>
        <p:spPr>
          <a:xfrm>
            <a:off x="493713" y="3581400"/>
            <a:ext cx="21637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pushq %rax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8691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2" name="Text Box 17"/>
          <p:cNvSpPr txBox="1"/>
          <p:nvPr/>
        </p:nvSpPr>
        <p:spPr>
          <a:xfrm>
            <a:off x="6400800" y="4953000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3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704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5" name="Text Box 30"/>
          <p:cNvSpPr txBox="1"/>
          <p:nvPr/>
        </p:nvSpPr>
        <p:spPr>
          <a:xfrm>
            <a:off x="4572000" y="495300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%rsp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8706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28707" name="Line 32"/>
          <p:cNvSpPr/>
          <p:nvPr/>
        </p:nvSpPr>
        <p:spPr>
          <a:xfrm>
            <a:off x="5486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23875" y="4025900"/>
            <a:ext cx="42005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S			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]-8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Stack(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memory</a:t>
            </a:r>
            <a:r>
              <a:rPr lang="zh-CN" altLang="en-US" dirty="0">
                <a:ea typeface="宋体" panose="02010600030101010101" pitchFamily="2" charset="-122"/>
              </a:rPr>
              <a:t>的一部分</a:t>
            </a:r>
            <a:r>
              <a:rPr lang="en-US" altLang="zh-CN" dirty="0">
                <a:ea typeface="宋体" panose="02010600030101010101" pitchFamily="2" charset="-122"/>
              </a:rPr>
              <a:t>)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8" name="Text Box 31"/>
          <p:cNvSpPr txBox="1"/>
          <p:nvPr/>
        </p:nvSpPr>
        <p:spPr>
          <a:xfrm>
            <a:off x="493713" y="3581400"/>
            <a:ext cx="21637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pushq %rax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0739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0" name="Text Box 17"/>
          <p:cNvSpPr txBox="1"/>
          <p:nvPr/>
        </p:nvSpPr>
        <p:spPr>
          <a:xfrm>
            <a:off x="6400800" y="4953000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1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52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3" name="Text Box 30"/>
          <p:cNvSpPr txBox="1"/>
          <p:nvPr/>
        </p:nvSpPr>
        <p:spPr>
          <a:xfrm>
            <a:off x="4572000" y="495300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%rsp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30754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30755" name="Line 32"/>
          <p:cNvSpPr/>
          <p:nvPr/>
        </p:nvSpPr>
        <p:spPr>
          <a:xfrm>
            <a:off x="5486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23875" y="4025900"/>
            <a:ext cx="42005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S			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1.R[%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R[%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]-8(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先向下减去内容长度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2.M[R[%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再将元素置入对应位置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quad word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6" name="Text Box 31"/>
          <p:cNvSpPr txBox="1"/>
          <p:nvPr/>
        </p:nvSpPr>
        <p:spPr>
          <a:xfrm>
            <a:off x="501650" y="3581400"/>
            <a:ext cx="21478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popq %rdx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2787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8" name="Text Box 17"/>
          <p:cNvSpPr txBox="1"/>
          <p:nvPr/>
        </p:nvSpPr>
        <p:spPr>
          <a:xfrm>
            <a:off x="6400800" y="4953000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9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800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1" name="Text Box 30"/>
          <p:cNvSpPr txBox="1"/>
          <p:nvPr/>
        </p:nvSpPr>
        <p:spPr>
          <a:xfrm>
            <a:off x="4572000" y="495300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%rsp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32802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32803" name="Line 32"/>
          <p:cNvSpPr/>
          <p:nvPr/>
        </p:nvSpPr>
        <p:spPr>
          <a:xfrm>
            <a:off x="5486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400" y="4025900"/>
            <a:ext cx="4191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M[R[%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5" name="Text Box 31"/>
          <p:cNvSpPr txBox="1"/>
          <p:nvPr/>
        </p:nvSpPr>
        <p:spPr>
          <a:xfrm>
            <a:off x="112237" y="3505200"/>
            <a:ext cx="68218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popq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%rdx(pop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出来的内容置入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register)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4836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7" name="Text Box 17"/>
          <p:cNvSpPr txBox="1"/>
          <p:nvPr/>
        </p:nvSpPr>
        <p:spPr>
          <a:xfrm>
            <a:off x="6400800" y="4953000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8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849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50" name="Text Box 30"/>
          <p:cNvSpPr txBox="1"/>
          <p:nvPr/>
        </p:nvSpPr>
        <p:spPr>
          <a:xfrm>
            <a:off x="4572000" y="495300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%rsp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34851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34852" name="Line 32"/>
          <p:cNvSpPr/>
          <p:nvPr/>
        </p:nvSpPr>
        <p:spPr>
          <a:xfrm>
            <a:off x="5486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400" y="4025900"/>
            <a:ext cx="4191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M[R[%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R[%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]+8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 quad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819400" cy="1554163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</a:tblGrid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x108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3" name="Text Box 31"/>
          <p:cNvSpPr txBox="1"/>
          <p:nvPr/>
        </p:nvSpPr>
        <p:spPr>
          <a:xfrm>
            <a:off x="501650" y="3581400"/>
            <a:ext cx="21478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popq %rdx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884" name="灯片编号占位符 5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5" name="Text Box 17"/>
          <p:cNvSpPr txBox="1"/>
          <p:nvPr/>
        </p:nvSpPr>
        <p:spPr>
          <a:xfrm>
            <a:off x="6400800" y="4953000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6" name="Text Box 18"/>
          <p:cNvSpPr txBox="1"/>
          <p:nvPr/>
        </p:nvSpPr>
        <p:spPr>
          <a:xfrm>
            <a:off x="7162800" y="5486400"/>
            <a:ext cx="16002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 “top”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Group 19"/>
          <p:cNvGraphicFramePr>
            <a:graphicFrameLocks noGrp="1"/>
          </p:cNvGraphicFramePr>
          <p:nvPr/>
        </p:nvGraphicFramePr>
        <p:xfrm>
          <a:off x="7391400" y="1676400"/>
          <a:ext cx="1219200" cy="36877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2895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897" name="Text Box 29"/>
          <p:cNvSpPr txBox="1"/>
          <p:nvPr/>
        </p:nvSpPr>
        <p:spPr>
          <a:xfrm>
            <a:off x="6400800" y="4556125"/>
            <a:ext cx="9144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98" name="Text Box 30"/>
          <p:cNvSpPr txBox="1"/>
          <p:nvPr/>
        </p:nvSpPr>
        <p:spPr>
          <a:xfrm>
            <a:off x="4572000" y="4572000"/>
            <a:ext cx="91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%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rsp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36899" name="Line 31"/>
          <p:cNvSpPr/>
          <p:nvPr/>
        </p:nvSpPr>
        <p:spPr>
          <a:xfrm>
            <a:off x="6172200" y="5105400"/>
            <a:ext cx="838200" cy="0"/>
          </a:xfrm>
          <a:prstGeom prst="line">
            <a:avLst/>
          </a:prstGeom>
          <a:ln w="9525">
            <a:noFill/>
          </a:ln>
        </p:spPr>
      </p:sp>
      <p:sp>
        <p:nvSpPr>
          <p:cNvPr id="36900" name="Line 32"/>
          <p:cNvSpPr/>
          <p:nvPr/>
        </p:nvSpPr>
        <p:spPr>
          <a:xfrm>
            <a:off x="5486400" y="4800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4196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long a = 4 , b = 3, c = 2;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decode1(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a, &amp;b, &amp;c); 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此时的参数只能置入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因为我们需要的是地址中的内容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printf(“a = %d, b = %d, c = %d\n”, a, b, c);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ts val="26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3611563" y="3532188"/>
            <a:ext cx="1038225" cy="4889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3611563" y="4021138"/>
            <a:ext cx="1038225" cy="4889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3611563" y="4510088"/>
            <a:ext cx="1038225" cy="4873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3611563" y="4997450"/>
            <a:ext cx="1038225" cy="4889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Text Box 11"/>
          <p:cNvSpPr txBox="1"/>
          <p:nvPr/>
        </p:nvSpPr>
        <p:spPr>
          <a:xfrm>
            <a:off x="5021263" y="2066925"/>
            <a:ext cx="998537" cy="4587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Rectangle 12"/>
          <p:cNvSpPr/>
          <p:nvPr/>
        </p:nvSpPr>
        <p:spPr>
          <a:xfrm>
            <a:off x="3611563" y="1676400"/>
            <a:ext cx="1038225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zh-CN" altLang="en-US" sz="18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zh-CN" altLang="en-US" sz="18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70" name="Rectangle 13"/>
          <p:cNvSpPr/>
          <p:nvPr/>
        </p:nvSpPr>
        <p:spPr>
          <a:xfrm>
            <a:off x="3611563" y="3044825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3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71" name="Text Box 14"/>
          <p:cNvSpPr txBox="1"/>
          <p:nvPr/>
        </p:nvSpPr>
        <p:spPr>
          <a:xfrm>
            <a:off x="3076575" y="3044825"/>
            <a:ext cx="1841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72" name="Rectangle 13"/>
          <p:cNvSpPr/>
          <p:nvPr/>
        </p:nvSpPr>
        <p:spPr>
          <a:xfrm>
            <a:off x="3614738" y="2573338"/>
            <a:ext cx="1038225" cy="4873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4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0973" name="TextBox 18"/>
          <p:cNvSpPr txBox="1"/>
          <p:nvPr/>
        </p:nvSpPr>
        <p:spPr>
          <a:xfrm>
            <a:off x="4764088" y="2586038"/>
            <a:ext cx="3413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0974" name="TextBox 19"/>
          <p:cNvSpPr txBox="1"/>
          <p:nvPr/>
        </p:nvSpPr>
        <p:spPr>
          <a:xfrm>
            <a:off x="4762500" y="3035300"/>
            <a:ext cx="3667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b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40975" name="直接箭头连接符 21"/>
          <p:cNvCxnSpPr/>
          <p:nvPr/>
        </p:nvCxnSpPr>
        <p:spPr>
          <a:xfrm>
            <a:off x="2438400" y="3962400"/>
            <a:ext cx="1103313" cy="238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0976" name="TextBox 44"/>
          <p:cNvSpPr txBox="1"/>
          <p:nvPr/>
        </p:nvSpPr>
        <p:spPr>
          <a:xfrm>
            <a:off x="1437799" y="5715000"/>
            <a:ext cx="643826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Can the variable either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b="1" dirty="0">
                <a:ea typeface="宋体" panose="02010600030101010101" pitchFamily="2" charset="-122"/>
              </a:rPr>
              <a:t>or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b="1" dirty="0">
                <a:ea typeface="宋体" panose="02010600030101010101" pitchFamily="2" charset="-122"/>
              </a:rPr>
              <a:t>or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be in a register? </a:t>
            </a:r>
            <a:r>
              <a:rPr lang="zh-CN" altLang="en-US" b="1" dirty="0">
                <a:ea typeface="宋体" panose="02010600030101010101" pitchFamily="2" charset="-122"/>
              </a:rPr>
              <a:t>不能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0977" name="TextBox 19"/>
          <p:cNvSpPr txBox="1"/>
          <p:nvPr/>
        </p:nvSpPr>
        <p:spPr>
          <a:xfrm>
            <a:off x="4773613" y="3581400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c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0978" name="TextBox 18"/>
          <p:cNvSpPr txBox="1"/>
          <p:nvPr/>
        </p:nvSpPr>
        <p:spPr>
          <a:xfrm>
            <a:off x="1676400" y="3729038"/>
            <a:ext cx="781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%rsp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Move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Format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mov  src, dest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src and dest can only be one of the following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Immediate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5181600" cy="44196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decode1(long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xp, long *yp, long *zp)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long x, y, z;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x = *xp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y = *yp;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z = *zp 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*yp = x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*zp = y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*xp = z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Text Box 4"/>
          <p:cNvSpPr txBox="1"/>
          <p:nvPr/>
        </p:nvSpPr>
        <p:spPr>
          <a:xfrm>
            <a:off x="5638800" y="1547813"/>
            <a:ext cx="3124200" cy="378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%r8,    (%rsi)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533400" y="1524000"/>
            <a:ext cx="31242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%r8,    (%rsi)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1" name="Group 3"/>
          <p:cNvGrpSpPr/>
          <p:nvPr/>
        </p:nvGrpSpPr>
        <p:grpSpPr>
          <a:xfrm>
            <a:off x="5181600" y="1600200"/>
            <a:ext cx="2943225" cy="3810000"/>
            <a:chOff x="2082" y="1152"/>
            <a:chExt cx="1854" cy="2400"/>
          </a:xfrm>
        </p:grpSpPr>
        <p:sp>
          <p:nvSpPr>
            <p:cNvPr id="45081" name="Rectangle 4"/>
            <p:cNvSpPr/>
            <p:nvPr/>
          </p:nvSpPr>
          <p:spPr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2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Rectangle 5"/>
            <p:cNvSpPr/>
            <p:nvPr/>
          </p:nvSpPr>
          <p:spPr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Rtn adr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Rectangle 6"/>
            <p:cNvSpPr/>
            <p:nvPr/>
          </p:nvSpPr>
          <p:spPr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Rectangle 7"/>
            <p:cNvSpPr/>
            <p:nvPr/>
          </p:nvSpPr>
          <p:spPr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Line 8"/>
            <p:cNvSpPr/>
            <p:nvPr/>
          </p:nvSpPr>
          <p:spPr>
            <a:xfrm flipH="1">
              <a:off x="3073" y="2784"/>
              <a:ext cx="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86" name="Text Box 9"/>
            <p:cNvSpPr txBox="1"/>
            <p:nvPr/>
          </p:nvSpPr>
          <p:spPr>
            <a:xfrm>
              <a:off x="3383" y="2667"/>
              <a:ext cx="464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charset="0"/>
                  <a:ea typeface="宋体" panose="02010600030101010101" pitchFamily="2" charset="-122"/>
                </a:rPr>
                <a:t>%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rsp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Text Box 11"/>
            <p:cNvSpPr txBox="1"/>
            <p:nvPr/>
          </p:nvSpPr>
          <p:spPr>
            <a:xfrm>
              <a:off x="3307" y="1398"/>
              <a:ext cx="629" cy="2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8" name="Rectangle 12"/>
            <p:cNvSpPr/>
            <p:nvPr/>
          </p:nvSpPr>
          <p:spPr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Rectangle 13"/>
            <p:cNvSpPr/>
            <p:nvPr/>
          </p:nvSpPr>
          <p:spPr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3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Text Box 14"/>
            <p:cNvSpPr txBox="1"/>
            <p:nvPr/>
          </p:nvSpPr>
          <p:spPr>
            <a:xfrm>
              <a:off x="2082" y="2014"/>
              <a:ext cx="116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62" name="Rectangle 13"/>
          <p:cNvSpPr/>
          <p:nvPr/>
        </p:nvSpPr>
        <p:spPr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4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%r8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533400" y="1524000"/>
            <a:ext cx="31242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%r8,    (%rsi)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09" name="Group 3"/>
          <p:cNvGrpSpPr/>
          <p:nvPr/>
        </p:nvGrpSpPr>
        <p:grpSpPr>
          <a:xfrm>
            <a:off x="5181600" y="1600200"/>
            <a:ext cx="2943225" cy="3810000"/>
            <a:chOff x="2082" y="1152"/>
            <a:chExt cx="1854" cy="2400"/>
          </a:xfrm>
        </p:grpSpPr>
        <p:sp>
          <p:nvSpPr>
            <p:cNvPr id="47129" name="Rectangle 4"/>
            <p:cNvSpPr/>
            <p:nvPr/>
          </p:nvSpPr>
          <p:spPr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2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Rectangle 5"/>
            <p:cNvSpPr/>
            <p:nvPr/>
          </p:nvSpPr>
          <p:spPr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Rtn adr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Rectangle 6"/>
            <p:cNvSpPr/>
            <p:nvPr/>
          </p:nvSpPr>
          <p:spPr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Rectangle 7"/>
            <p:cNvSpPr/>
            <p:nvPr/>
          </p:nvSpPr>
          <p:spPr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Line 8"/>
            <p:cNvSpPr/>
            <p:nvPr/>
          </p:nvSpPr>
          <p:spPr>
            <a:xfrm flipH="1">
              <a:off x="3073" y="2784"/>
              <a:ext cx="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34" name="Text Box 9"/>
            <p:cNvSpPr txBox="1"/>
            <p:nvPr/>
          </p:nvSpPr>
          <p:spPr>
            <a:xfrm>
              <a:off x="3383" y="2667"/>
              <a:ext cx="464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charset="0"/>
                  <a:ea typeface="宋体" panose="02010600030101010101" pitchFamily="2" charset="-122"/>
                </a:rPr>
                <a:t>%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rsp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Text Box 11"/>
            <p:cNvSpPr txBox="1"/>
            <p:nvPr/>
          </p:nvSpPr>
          <p:spPr>
            <a:xfrm>
              <a:off x="3307" y="1398"/>
              <a:ext cx="629" cy="2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Rectangle 12"/>
            <p:cNvSpPr/>
            <p:nvPr/>
          </p:nvSpPr>
          <p:spPr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Rectangle 13"/>
            <p:cNvSpPr/>
            <p:nvPr/>
          </p:nvSpPr>
          <p:spPr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7138" name="Text Box 14"/>
            <p:cNvSpPr txBox="1"/>
            <p:nvPr/>
          </p:nvSpPr>
          <p:spPr>
            <a:xfrm>
              <a:off x="2082" y="2014"/>
              <a:ext cx="116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10" name="Rectangle 13"/>
          <p:cNvSpPr/>
          <p:nvPr/>
        </p:nvSpPr>
        <p:spPr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4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%r8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533400" y="1524000"/>
            <a:ext cx="31242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%r8,    (%rsi)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57" name="Group 3"/>
          <p:cNvGrpSpPr/>
          <p:nvPr/>
        </p:nvGrpSpPr>
        <p:grpSpPr>
          <a:xfrm>
            <a:off x="5181600" y="1600200"/>
            <a:ext cx="2943225" cy="3810000"/>
            <a:chOff x="2082" y="1152"/>
            <a:chExt cx="1854" cy="2400"/>
          </a:xfrm>
        </p:grpSpPr>
        <p:sp>
          <p:nvSpPr>
            <p:cNvPr id="49177" name="Rectangle 4"/>
            <p:cNvSpPr/>
            <p:nvPr/>
          </p:nvSpPr>
          <p:spPr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9178" name="Rectangle 5"/>
            <p:cNvSpPr/>
            <p:nvPr/>
          </p:nvSpPr>
          <p:spPr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Rtn adr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9179" name="Rectangle 6"/>
            <p:cNvSpPr/>
            <p:nvPr/>
          </p:nvSpPr>
          <p:spPr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0" name="Rectangle 7"/>
            <p:cNvSpPr/>
            <p:nvPr/>
          </p:nvSpPr>
          <p:spPr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1" name="Line 8"/>
            <p:cNvSpPr/>
            <p:nvPr/>
          </p:nvSpPr>
          <p:spPr>
            <a:xfrm flipH="1">
              <a:off x="3073" y="2784"/>
              <a:ext cx="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2" name="Text Box 9"/>
            <p:cNvSpPr txBox="1"/>
            <p:nvPr/>
          </p:nvSpPr>
          <p:spPr>
            <a:xfrm>
              <a:off x="3383" y="2667"/>
              <a:ext cx="464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charset="0"/>
                  <a:ea typeface="宋体" panose="02010600030101010101" pitchFamily="2" charset="-122"/>
                </a:rPr>
                <a:t>%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rsp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Text Box 11"/>
            <p:cNvSpPr txBox="1"/>
            <p:nvPr/>
          </p:nvSpPr>
          <p:spPr>
            <a:xfrm>
              <a:off x="3307" y="1398"/>
              <a:ext cx="629" cy="2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Rectangle 12"/>
            <p:cNvSpPr/>
            <p:nvPr/>
          </p:nvSpPr>
          <p:spPr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Rectangle 13"/>
            <p:cNvSpPr/>
            <p:nvPr/>
          </p:nvSpPr>
          <p:spPr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49186" name="Text Box 14"/>
            <p:cNvSpPr txBox="1"/>
            <p:nvPr/>
          </p:nvSpPr>
          <p:spPr>
            <a:xfrm>
              <a:off x="2082" y="2014"/>
              <a:ext cx="116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58" name="Rectangle 13"/>
          <p:cNvSpPr/>
          <p:nvPr/>
        </p:nvSpPr>
        <p:spPr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4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%r8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533400" y="1524000"/>
            <a:ext cx="31242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%r8,    (%rsi)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5" name="Group 3"/>
          <p:cNvGrpSpPr/>
          <p:nvPr/>
        </p:nvGrpSpPr>
        <p:grpSpPr>
          <a:xfrm>
            <a:off x="5181600" y="1600200"/>
            <a:ext cx="2943225" cy="3810000"/>
            <a:chOff x="2082" y="1152"/>
            <a:chExt cx="1854" cy="2400"/>
          </a:xfrm>
        </p:grpSpPr>
        <p:sp>
          <p:nvSpPr>
            <p:cNvPr id="51225" name="Rectangle 4"/>
            <p:cNvSpPr/>
            <p:nvPr/>
          </p:nvSpPr>
          <p:spPr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Rectangle 5"/>
            <p:cNvSpPr/>
            <p:nvPr/>
          </p:nvSpPr>
          <p:spPr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Rtn adr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Rectangle 6"/>
            <p:cNvSpPr/>
            <p:nvPr/>
          </p:nvSpPr>
          <p:spPr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Rectangle 7"/>
            <p:cNvSpPr/>
            <p:nvPr/>
          </p:nvSpPr>
          <p:spPr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9" name="Line 8"/>
            <p:cNvSpPr/>
            <p:nvPr/>
          </p:nvSpPr>
          <p:spPr>
            <a:xfrm flipH="1">
              <a:off x="3073" y="2784"/>
              <a:ext cx="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0" name="Text Box 9"/>
            <p:cNvSpPr txBox="1"/>
            <p:nvPr/>
          </p:nvSpPr>
          <p:spPr>
            <a:xfrm>
              <a:off x="3383" y="2667"/>
              <a:ext cx="464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charset="0"/>
                  <a:ea typeface="宋体" panose="02010600030101010101" pitchFamily="2" charset="-122"/>
                </a:rPr>
                <a:t>%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rsp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Text Box 11"/>
            <p:cNvSpPr txBox="1"/>
            <p:nvPr/>
          </p:nvSpPr>
          <p:spPr>
            <a:xfrm>
              <a:off x="3307" y="1398"/>
              <a:ext cx="629" cy="2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2" name="Rectangle 12"/>
            <p:cNvSpPr/>
            <p:nvPr/>
          </p:nvSpPr>
          <p:spPr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Rectangle 13"/>
            <p:cNvSpPr/>
            <p:nvPr/>
          </p:nvSpPr>
          <p:spPr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1234" name="Text Box 14"/>
            <p:cNvSpPr txBox="1"/>
            <p:nvPr/>
          </p:nvSpPr>
          <p:spPr>
            <a:xfrm>
              <a:off x="2082" y="2014"/>
              <a:ext cx="116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6" name="Rectangle 13"/>
          <p:cNvSpPr/>
          <p:nvPr/>
        </p:nvSpPr>
        <p:spPr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2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%r8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808788" y="2501900"/>
          <a:ext cx="609600" cy="15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57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6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2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6" name="Text Box 4"/>
          <p:cNvSpPr txBox="1"/>
          <p:nvPr/>
        </p:nvSpPr>
        <p:spPr>
          <a:xfrm>
            <a:off x="533400" y="1524000"/>
            <a:ext cx="31242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(%rdi),  %r8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(%rsi), %rcx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(%rdx),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%r8,    (%rsi)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%rcx,   (%rdx)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%rax,  (%rdi)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257" name="Group 3"/>
          <p:cNvGrpSpPr/>
          <p:nvPr/>
        </p:nvGrpSpPr>
        <p:grpSpPr>
          <a:xfrm>
            <a:off x="5181600" y="1600200"/>
            <a:ext cx="2943225" cy="3810000"/>
            <a:chOff x="2082" y="1152"/>
            <a:chExt cx="1854" cy="2400"/>
          </a:xfrm>
        </p:grpSpPr>
        <p:sp>
          <p:nvSpPr>
            <p:cNvPr id="53273" name="Rectangle 4"/>
            <p:cNvSpPr/>
            <p:nvPr/>
          </p:nvSpPr>
          <p:spPr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Rectangle 5"/>
            <p:cNvSpPr/>
            <p:nvPr/>
          </p:nvSpPr>
          <p:spPr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Rectangle 6"/>
            <p:cNvSpPr/>
            <p:nvPr/>
          </p:nvSpPr>
          <p:spPr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Rectangle 7"/>
            <p:cNvSpPr/>
            <p:nvPr/>
          </p:nvSpPr>
          <p:spPr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7" name="Text Box 9"/>
            <p:cNvSpPr txBox="1"/>
            <p:nvPr/>
          </p:nvSpPr>
          <p:spPr>
            <a:xfrm>
              <a:off x="3390" y="2526"/>
              <a:ext cx="464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charset="0"/>
                  <a:ea typeface="宋体" panose="02010600030101010101" pitchFamily="2" charset="-122"/>
                </a:rPr>
                <a:t>%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rsp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Text Box 11"/>
            <p:cNvSpPr txBox="1"/>
            <p:nvPr/>
          </p:nvSpPr>
          <p:spPr>
            <a:xfrm>
              <a:off x="3307" y="1398"/>
              <a:ext cx="629" cy="2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Rectangle 12"/>
            <p:cNvSpPr/>
            <p:nvPr/>
          </p:nvSpPr>
          <p:spPr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•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Rectangle 13"/>
            <p:cNvSpPr/>
            <p:nvPr/>
          </p:nvSpPr>
          <p:spPr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81" name="Text Box 14"/>
            <p:cNvSpPr txBox="1"/>
            <p:nvPr/>
          </p:nvSpPr>
          <p:spPr>
            <a:xfrm>
              <a:off x="2082" y="2014"/>
              <a:ext cx="116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53282" name="Line 8"/>
            <p:cNvSpPr/>
            <p:nvPr/>
          </p:nvSpPr>
          <p:spPr>
            <a:xfrm flipH="1">
              <a:off x="3098" y="2640"/>
              <a:ext cx="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3258" name="Rectangle 13"/>
          <p:cNvSpPr/>
          <p:nvPr/>
        </p:nvSpPr>
        <p:spPr>
          <a:xfrm>
            <a:off x="5716588" y="2514600"/>
            <a:ext cx="1038225" cy="48736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2</a:t>
            </a:r>
            <a:endParaRPr lang="zh-CN" altLang="en-US" sz="18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0" y="51054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%r8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Move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Format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only possible combinations of the (src, dest) 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(immediate, register)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(memory, register)		load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(register, register)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(immediate, memory)		limited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(register, memory)		store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2075" y="3025775"/>
            <a:ext cx="3667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(memory,memory)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Formats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Move data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 		(general)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movb 		(move byte)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movw 		(move word)(2-byte)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movl 		(move double word)(4-byte)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movq 		(move quad word)(8-byte)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Immediate </a:t>
            </a:r>
            <a:r>
              <a:rPr lang="en-US" altLang="zh-CN" dirty="0">
                <a:ea typeface="宋体" panose="02010600030101010101" pitchFamily="2" charset="-122"/>
              </a:rPr>
              <a:t>can only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represented as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32-bit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signed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sign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extension</a:t>
            </a:r>
            <a:r>
              <a:rPr lang="en-US" altLang="zh-CN" dirty="0">
                <a:ea typeface="宋体" panose="02010600030101010101" pitchFamily="2" charset="-122"/>
              </a:rPr>
              <a:t> to the destination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movabsq	(move absolute quad word)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absq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immediate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会以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64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位的形式体现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update the specific register byte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except movl which updates the higher-order 4 bytes of the register to 0(movl</a:t>
            </a:r>
            <a:r>
              <a:rPr lang="zh-CN" altLang="en-US" dirty="0">
                <a:ea typeface="宋体" panose="02010600030101010101" pitchFamily="2" charset="-122"/>
              </a:rPr>
              <a:t>只能移动四字节，会将高位</a:t>
            </a:r>
            <a:r>
              <a:rPr lang="en-US" altLang="zh-CN" dirty="0">
                <a:ea typeface="宋体" panose="02010600030101010101" pitchFamily="2" charset="-122"/>
              </a:rPr>
              <a:t>4bytes</a:t>
            </a:r>
            <a:r>
              <a:rPr lang="zh-CN" altLang="en-US" dirty="0">
                <a:ea typeface="宋体" panose="02010600030101010101" pitchFamily="2" charset="-122"/>
              </a:rPr>
              <a:t>直接变为全</a:t>
            </a:r>
            <a:r>
              <a:rPr lang="en-US" altLang="zh-CN" dirty="0">
                <a:ea typeface="宋体" panose="02010600030101010101" pitchFamily="2" charset="-122"/>
              </a:rPr>
              <a:t>0)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Movement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movl    $0x4050, %eax      immediate	register,  4 bytes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movw  %bp, %sp            	  register	register,  2 bytes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movb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(%rdi, %rcx)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%al  memory	register,  1 byte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movb  $-17, (%rsp)	  immediate	memory, 1 byte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movq  %rax, -12(%rbp)	  register	memory, 8 byte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710" y="4438650"/>
            <a:ext cx="483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地址都应该是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Move with Zero Extension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Move data instruction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 	(move with zero extension)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movzbw	(move zero-extension byte to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movzbl 	(move zero-extension byte to double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movzbq 	(move zero-extension byte to quad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movzwl 	(move zero-extension word to double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movzwq	(move zero-extension word to quad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no movzlq, it is implemented by movl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Move with Sign Extension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Move data instruction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 	 (move with sign extension)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movsbw	 (move sign-extension byte to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movsbl 	 (move sign-extension byte to double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movsbq  	 (move sign-extension byte to quad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movswl 	 (move sign-extension word to double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movswq	 (move sign-extension word to quad word)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movslq	 (move sign-extension double word to quad word)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long exchange(long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long y)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x =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y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x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y in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exchange: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x at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Set as return value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(%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y at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		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7925" y="1920875"/>
            <a:ext cx="3013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</a:t>
            </a:r>
            <a:r>
              <a:rPr lang="en-US" altLang="zh-CN"/>
              <a:t>(%rdi)</a:t>
            </a:r>
            <a:r>
              <a:rPr lang="zh-CN" altLang="en-US"/>
              <a:t>指的是指针</a:t>
            </a:r>
            <a:r>
              <a:rPr lang="en-US" altLang="zh-CN"/>
              <a:t>xp</a:t>
            </a:r>
            <a:r>
              <a:rPr lang="zh-CN" altLang="en-US"/>
              <a:t>指向的地址内的具体内容，</a:t>
            </a:r>
            <a:r>
              <a:rPr lang="en-US" altLang="zh-CN"/>
              <a:t>%rdi</a:t>
            </a:r>
            <a:r>
              <a:rPr lang="zh-CN" altLang="en-US"/>
              <a:t>是</a:t>
            </a:r>
            <a:r>
              <a:rPr lang="en-US" altLang="zh-CN"/>
              <a:t>xp</a:t>
            </a:r>
            <a:r>
              <a:rPr lang="zh-CN" altLang="en-US"/>
              <a:t>指向的地址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Array in Assembly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3200" b="0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Persistent usage</a:t>
            </a:r>
            <a:endParaRPr kumimoji="0" lang="en-US" altLang="zh-CN" sz="3200" b="0" kern="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10"/>
          <p:cNvSpPr/>
          <p:nvPr/>
        </p:nvSpPr>
        <p:spPr>
          <a:xfrm>
            <a:off x="1066800" y="2209800"/>
            <a:ext cx="684403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long 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[16];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void f(void){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	long i 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	for(i=0; i&lt;16; i++)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a[i]</a:t>
            </a: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=i;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movq	%rdx, a(,%rdx,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8(</a:t>
            </a:r>
            <a:r>
              <a:rPr lang="zh-CN" altLang="en-US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一个格一个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byte</a:t>
            </a:r>
            <a:r>
              <a:rPr lang="zh-CN" altLang="en-US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long 8</a:t>
            </a:r>
            <a:r>
              <a:rPr lang="zh-CN" altLang="en-US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byte)</a:t>
            </a: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i:%rdx(</a:t>
            </a:r>
            <a:r>
              <a:rPr lang="zh-CN" altLang="en-US" sz="2400" b="1" dirty="0">
                <a:latin typeface="Courier"/>
                <a:ea typeface="宋体" panose="02010600030101010101" pitchFamily="2" charset="-122"/>
              </a:rPr>
              <a:t>但是此处并未声明</a:t>
            </a: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Courier"/>
                <a:ea typeface="宋体" panose="02010600030101010101" pitchFamily="2" charset="-122"/>
              </a:rPr>
              <a:t>真正的具体地址</a:t>
            </a: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 marL="533400" lvl="0" indent="-533400">
              <a:spcBef>
                <a:spcPct val="0"/>
              </a:spcBef>
              <a:buNone/>
            </a:pP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15b1385-1b3c-49bd-8eff-e4d2472ad9ea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4710</Words>
  <Application>WPS 演示</Application>
  <PresentationFormat>全屏显示(4:3)</PresentationFormat>
  <Paragraphs>622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Comic Sans MS</vt:lpstr>
      <vt:lpstr>Times New Roman</vt:lpstr>
      <vt:lpstr>Courier</vt:lpstr>
      <vt:lpstr>Courier New</vt:lpstr>
      <vt:lpstr>微软雅黑</vt:lpstr>
      <vt:lpstr>Arial Unicode MS</vt:lpstr>
      <vt:lpstr>Symbol</vt:lpstr>
      <vt:lpstr>Helvetica</vt:lpstr>
      <vt:lpstr>icfp99</vt:lpstr>
      <vt:lpstr>Data Move</vt:lpstr>
      <vt:lpstr>Move Instructions</vt:lpstr>
      <vt:lpstr>Move Instructions</vt:lpstr>
      <vt:lpstr>Data Formats</vt:lpstr>
      <vt:lpstr>Data Movement Example</vt:lpstr>
      <vt:lpstr>Move with Zero Extension</vt:lpstr>
      <vt:lpstr>Move with Sign Extension</vt:lpstr>
      <vt:lpstr>Example</vt:lpstr>
      <vt:lpstr>Array in Assembly</vt:lpstr>
      <vt:lpstr>Data Movement Example</vt:lpstr>
      <vt:lpstr>Stack operation</vt:lpstr>
      <vt:lpstr>Stack operations</vt:lpstr>
      <vt:lpstr>Stack operations</vt:lpstr>
      <vt:lpstr>Stack(是memory的一部分) operations</vt:lpstr>
      <vt:lpstr>Stack operations</vt:lpstr>
      <vt:lpstr>Stack operations</vt:lpstr>
      <vt:lpstr>Stack operations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448</cp:revision>
  <dcterms:created xsi:type="dcterms:W3CDTF">2000-01-15T07:54:00Z</dcterms:created>
  <dcterms:modified xsi:type="dcterms:W3CDTF">2022-01-01T09:29:39Z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C16A109CC07E466E825F5B7E507C217F</vt:lpwstr>
  </property>
  <property fmtid="{D5CDD505-2E9C-101B-9397-08002B2CF9AE}" pid="3" name="KSOProductBuildVer">
    <vt:lpwstr>2052-11.1.0.11194</vt:lpwstr>
  </property>
</Properties>
</file>