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15" r:id="rId3"/>
    <p:sldId id="1116" r:id="rId5"/>
    <p:sldId id="1117" r:id="rId6"/>
    <p:sldId id="1118" r:id="rId7"/>
    <p:sldId id="1119" r:id="rId8"/>
    <p:sldId id="1120" r:id="rId9"/>
    <p:sldId id="1121" r:id="rId10"/>
    <p:sldId id="1122" r:id="rId11"/>
    <p:sldId id="1123" r:id="rId12"/>
    <p:sldId id="1124" r:id="rId13"/>
    <p:sldId id="1125" r:id="rId14"/>
    <p:sldId id="1126" r:id="rId15"/>
    <p:sldId id="1127" r:id="rId16"/>
    <p:sldId id="1128" r:id="rId17"/>
    <p:sldId id="1129" r:id="rId18"/>
    <p:sldId id="1130" r:id="rId19"/>
    <p:sldId id="1131" r:id="rId20"/>
    <p:sldId id="1132" r:id="rId21"/>
    <p:sldId id="1133" r:id="rId22"/>
    <p:sldId id="1134" r:id="rId23"/>
    <p:sldId id="1135" r:id="rId24"/>
    <p:sldId id="1136" r:id="rId2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719"/>
    <p:restoredTop sz="86460"/>
  </p:normalViewPr>
  <p:slideViewPr>
    <p:cSldViewPr showGuides="1">
      <p:cViewPr varScale="1">
        <p:scale>
          <a:sx n="100" d="100"/>
          <a:sy n="100" d="100"/>
        </p:scale>
        <p:origin x="1059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D75218-5154-4B87-AD18-38215E7C59D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E49D36-00CC-4F2D-B2C9-F4C3A2FB57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70E6F5-DAA6-411A-ADCC-144A117B18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DE12E-ECCC-450A-B08A-35B0A12B37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6725BE-F78B-4A4D-B83E-9C3D499DB5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Data Manipulation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Assembly Programmer’s 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457200" y="1371600"/>
            <a:ext cx="3276600" cy="5334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5486400" y="1371600"/>
            <a:ext cx="3124200" cy="533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22534" name="Group 6"/>
          <p:cNvGrpSpPr/>
          <p:nvPr/>
        </p:nvGrpSpPr>
        <p:grpSpPr>
          <a:xfrm>
            <a:off x="5407025" y="1582738"/>
            <a:ext cx="2746375" cy="5032375"/>
            <a:chOff x="238" y="144"/>
            <a:chExt cx="1730" cy="4144"/>
          </a:xfrm>
        </p:grpSpPr>
        <p:sp>
          <p:nvSpPr>
            <p:cNvPr id="22549" name="Rectangle 7"/>
            <p:cNvSpPr/>
            <p:nvPr/>
          </p:nvSpPr>
          <p:spPr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2550" name="Rectangle 8"/>
            <p:cNvSpPr/>
            <p:nvPr/>
          </p:nvSpPr>
          <p:spPr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2551" name="Rectangle 9"/>
            <p:cNvSpPr/>
            <p:nvPr/>
          </p:nvSpPr>
          <p:spPr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2552" name="Rectangle 10"/>
            <p:cNvSpPr/>
            <p:nvPr/>
          </p:nvSpPr>
          <p:spPr>
            <a:xfrm>
              <a:off x="1056" y="144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2553" name="Text Box 18"/>
            <p:cNvSpPr txBox="1"/>
            <p:nvPr/>
          </p:nvSpPr>
          <p:spPr>
            <a:xfrm>
              <a:off x="240" y="3984"/>
              <a:ext cx="811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000000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Rectangle 19"/>
            <p:cNvSpPr/>
            <p:nvPr/>
          </p:nvSpPr>
          <p:spPr>
            <a:xfrm>
              <a:off x="1056" y="144"/>
              <a:ext cx="912" cy="403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2555" name="Rectangle 20"/>
            <p:cNvSpPr/>
            <p:nvPr/>
          </p:nvSpPr>
          <p:spPr>
            <a:xfrm>
              <a:off x="1056" y="1152"/>
              <a:ext cx="912" cy="24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Rectangle 21"/>
            <p:cNvSpPr/>
            <p:nvPr/>
          </p:nvSpPr>
          <p:spPr>
            <a:xfrm>
              <a:off x="1056" y="2976"/>
              <a:ext cx="912" cy="192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DLLs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7" name="Rectangle 22"/>
            <p:cNvSpPr/>
            <p:nvPr/>
          </p:nvSpPr>
          <p:spPr>
            <a:xfrm>
              <a:off x="1056" y="3792"/>
              <a:ext cx="912" cy="192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Text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Rectangle 23"/>
            <p:cNvSpPr/>
            <p:nvPr/>
          </p:nvSpPr>
          <p:spPr>
            <a:xfrm>
              <a:off x="1056" y="3600"/>
              <a:ext cx="912" cy="192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59" name="Rectangle 24"/>
            <p:cNvSpPr/>
            <p:nvPr/>
          </p:nvSpPr>
          <p:spPr>
            <a:xfrm>
              <a:off x="1056" y="3168"/>
              <a:ext cx="912" cy="432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0" name="Rectangle 25"/>
            <p:cNvSpPr/>
            <p:nvPr/>
          </p:nvSpPr>
          <p:spPr>
            <a:xfrm>
              <a:off x="1056" y="2016"/>
              <a:ext cx="912" cy="960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1" name="Text Box 26"/>
            <p:cNvSpPr txBox="1"/>
            <p:nvPr/>
          </p:nvSpPr>
          <p:spPr>
            <a:xfrm>
              <a:off x="238" y="3808"/>
              <a:ext cx="811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0400000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66" name="Rectangle 33"/>
          <p:cNvSpPr>
            <a:spLocks noChangeArrowheads="1"/>
          </p:cNvSpPr>
          <p:nvPr/>
        </p:nvSpPr>
        <p:spPr bwMode="auto">
          <a:xfrm>
            <a:off x="838200" y="1600200"/>
            <a:ext cx="2514600" cy="16764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 Registers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7" name="Rectangle 34"/>
          <p:cNvSpPr>
            <a:spLocks noChangeArrowheads="1"/>
          </p:cNvSpPr>
          <p:nvPr/>
        </p:nvSpPr>
        <p:spPr bwMode="auto">
          <a:xfrm>
            <a:off x="838200" y="3657600"/>
            <a:ext cx="2514600" cy="1600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Registers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7" name="Rectangle 43"/>
          <p:cNvSpPr/>
          <p:nvPr/>
        </p:nvSpPr>
        <p:spPr>
          <a:xfrm>
            <a:off x="838200" y="5334000"/>
            <a:ext cx="25146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%rip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8" name="Rectangle 44"/>
          <p:cNvSpPr/>
          <p:nvPr/>
        </p:nvSpPr>
        <p:spPr>
          <a:xfrm>
            <a:off x="838200" y="5867400"/>
            <a:ext cx="2514600" cy="381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%eflag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9" name="Line 45"/>
          <p:cNvSpPr/>
          <p:nvPr/>
        </p:nvSpPr>
        <p:spPr>
          <a:xfrm>
            <a:off x="3733800" y="35814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2540" name="Line 46"/>
          <p:cNvSpPr/>
          <p:nvPr/>
        </p:nvSpPr>
        <p:spPr>
          <a:xfrm>
            <a:off x="3733800" y="22098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1" name="Line 47"/>
          <p:cNvSpPr/>
          <p:nvPr/>
        </p:nvSpPr>
        <p:spPr>
          <a:xfrm>
            <a:off x="3738563" y="55245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542" name="Text Box 48"/>
          <p:cNvSpPr txBox="1"/>
          <p:nvPr/>
        </p:nvSpPr>
        <p:spPr>
          <a:xfrm>
            <a:off x="3733800" y="16764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Addresses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3" name="Text Box 49"/>
          <p:cNvSpPr txBox="1"/>
          <p:nvPr/>
        </p:nvSpPr>
        <p:spPr>
          <a:xfrm>
            <a:off x="3733800" y="2971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4" name="Text Box 50"/>
          <p:cNvSpPr txBox="1"/>
          <p:nvPr/>
        </p:nvSpPr>
        <p:spPr>
          <a:xfrm>
            <a:off x="3871913" y="512921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Instructions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TextBox 42"/>
          <p:cNvSpPr txBox="1"/>
          <p:nvPr/>
        </p:nvSpPr>
        <p:spPr>
          <a:xfrm>
            <a:off x="4000500" y="4343400"/>
            <a:ext cx="8620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CPU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22546" name="直接箭头连接符 45"/>
          <p:cNvCxnSpPr>
            <a:stCxn id="22545" idx="1"/>
          </p:cNvCxnSpPr>
          <p:nvPr/>
        </p:nvCxnSpPr>
        <p:spPr>
          <a:xfrm flipH="1" flipV="1">
            <a:off x="3695700" y="4267200"/>
            <a:ext cx="304800" cy="338138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2547" name="TextBox 46"/>
          <p:cNvSpPr txBox="1"/>
          <p:nvPr/>
        </p:nvSpPr>
        <p:spPr>
          <a:xfrm>
            <a:off x="6248400" y="228600"/>
            <a:ext cx="1543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Memory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22548" name="直接箭头连接符 48"/>
          <p:cNvCxnSpPr>
            <a:stCxn id="22547" idx="2"/>
            <a:endCxn id="22533" idx="0"/>
          </p:cNvCxnSpPr>
          <p:nvPr/>
        </p:nvCxnSpPr>
        <p:spPr>
          <a:xfrm>
            <a:off x="7019925" y="752475"/>
            <a:ext cx="28575" cy="619125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Condition codes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set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single-bit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Maintained in a condition code register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Describe attributes of the most recently arithmetic or logical operation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EFLAGS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CF: Carry Flag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most recent operation generated a carry out of the most significant bit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Used to detect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overflow</a:t>
            </a:r>
            <a:r>
              <a:rPr lang="en-US" altLang="zh-CN" sz="2400" dirty="0">
                <a:ea typeface="宋体" panose="02010600030101010101" pitchFamily="2" charset="-122"/>
              </a:rPr>
              <a:t> for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unsigned</a:t>
            </a:r>
            <a:r>
              <a:rPr lang="en-US" altLang="zh-CN" sz="2400" dirty="0">
                <a:ea typeface="宋体" panose="02010600030101010101" pitchFamily="2" charset="-122"/>
              </a:rPr>
              <a:t> operations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OF: Overflow Flag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most recent operation caused 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two’s complement</a:t>
            </a:r>
            <a:r>
              <a:rPr lang="en-US" altLang="zh-CN" sz="2400" dirty="0">
                <a:ea typeface="宋体" panose="02010600030101010101" pitchFamily="2" charset="-122"/>
              </a:rPr>
              <a:t> overflow — either negative or positive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EFLAGS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ZF: Zero Flag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most recent operation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yielded zero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SF: Sign Flag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most recent operation yielded 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negative</a:t>
            </a:r>
            <a:r>
              <a:rPr lang="en-US" altLang="zh-CN" sz="2400" dirty="0">
                <a:ea typeface="宋体" panose="02010600030101010101" pitchFamily="2" charset="-122"/>
              </a:rPr>
              <a:t> value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Setting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Implicit Setting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By Arithmetic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addq </a:t>
            </a:r>
            <a:r>
              <a:rPr lang="en-US" altLang="zh-CN" i="1" dirty="0">
                <a:ea typeface="宋体" panose="02010600030101010101" pitchFamily="2" charset="-122"/>
              </a:rPr>
              <a:t>Src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C analog: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t = a+b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CF set if carry out from most significant bit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Used to detect unsigned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ZF set if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t == 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SF set if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t &lt; 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 set if two’s complement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(a&gt;0 &amp;&amp; b&gt;0 &amp;&amp; t&lt;0) || (a&lt;0 &amp;&amp; b&lt;0 &amp;&amp; t&gt;=0)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Conditional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lea instruction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has no effect on condition codes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Xorl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carry and overflow flags are set to 0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Shift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carry flag is set to the last bit shifted out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Overflow flag is set to 0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Setting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Explicit</a:t>
            </a:r>
            <a:r>
              <a:rPr lang="en-US" altLang="zh-CN" dirty="0">
                <a:ea typeface="宋体" panose="02010600030101010101" pitchFamily="2" charset="-122"/>
              </a:rPr>
              <a:t> Setting by Compare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cmp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Src2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Src1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cmp b,a </a:t>
            </a:r>
            <a:r>
              <a:rPr lang="en-US" altLang="zh-CN" dirty="0">
                <a:ea typeface="宋体" panose="02010600030101010101" pitchFamily="2" charset="-122"/>
              </a:rPr>
              <a:t>like computing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a-b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 setting destination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CF set if carry out from most significant bit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Used for unsigned comparisons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ZF set if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 == 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SF set if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(a-b) &lt; 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 set if two’s complement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(a&gt;0 &amp;&amp; b&lt;0 &amp;&amp; (a-b)&lt;0) ||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(a&lt;0 &amp;&amp; b&gt;0 &amp;&amp; (a-b)&gt;0)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Setting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Explicit</a:t>
            </a:r>
            <a:r>
              <a:rPr lang="en-US" altLang="zh-CN" dirty="0">
                <a:ea typeface="宋体" panose="02010600030101010101" pitchFamily="2" charset="-122"/>
              </a:rPr>
              <a:t> Setting by Test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Src2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Src1</a:t>
            </a:r>
            <a:endParaRPr lang="en-US" altLang="zh-CN" b="1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Sets condition codes based on value of </a:t>
            </a:r>
            <a:r>
              <a:rPr lang="en-US" altLang="zh-CN" i="1" dirty="0">
                <a:ea typeface="宋体" panose="02010600030101010101" pitchFamily="2" charset="-122"/>
              </a:rPr>
              <a:t>Src1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Src2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Useful to have one of the operands be a mask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 b,a </a:t>
            </a:r>
            <a:r>
              <a:rPr lang="en-US" altLang="zh-CN" dirty="0">
                <a:ea typeface="宋体" panose="02010600030101010101" pitchFamily="2" charset="-122"/>
              </a:rPr>
              <a:t>like computing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a&amp;b</a:t>
            </a:r>
            <a:r>
              <a:rPr lang="en-US" altLang="zh-CN" dirty="0">
                <a:ea typeface="宋体" panose="02010600030101010101" pitchFamily="2" charset="-122"/>
              </a:rPr>
              <a:t> without setting destination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ZF set when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a&amp;b == 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SF set when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a&amp;b &lt; 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8225" y="4438650"/>
            <a:ext cx="4067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r>
              <a:rPr lang="zh-CN" altLang="en-US"/>
              <a:t>指令只能显式的设置</a:t>
            </a:r>
            <a:r>
              <a:rPr lang="en-US" altLang="zh-CN"/>
              <a:t>SF</a:t>
            </a:r>
            <a:r>
              <a:rPr lang="zh-CN" altLang="en-US"/>
              <a:t>和</a:t>
            </a:r>
            <a:r>
              <a:rPr lang="en-US" altLang="zh-CN"/>
              <a:t>ZF</a:t>
            </a:r>
            <a:r>
              <a:rPr lang="zh-CN" altLang="en-US"/>
              <a:t>的值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condition codes cannot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 directly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One of the most common methods of accessing them is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setting an integer register based on some combination of condition codes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commands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After each set command is executed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single byte to 0 or to 1 is obtained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descriptions of the different set commands apply to the case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where a comparison instruction has been executed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Arithmetic and Logical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2755" name="Group 6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8229600" cy="4664079"/>
        </p:xfrm>
        <a:graphic>
          <a:graphicData uri="http://schemas.openxmlformats.org/drawingml/2006/table">
            <a:tbl>
              <a:tblPr/>
              <a:tblGrid>
                <a:gridCol w="2311400"/>
                <a:gridCol w="2184400"/>
                <a:gridCol w="3733800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Instruction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Effect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S,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&amp;S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 effective address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inc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D + 1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Increment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D – 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Decrement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neg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-D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Negate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    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~D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Complement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     S,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D + 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     S,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D – 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imul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S,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D * 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Multiply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81347" name="Group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524000"/>
          <a:ext cx="7685088" cy="4754568"/>
        </p:xfrm>
        <a:graphic>
          <a:graphicData uri="http://schemas.openxmlformats.org/drawingml/2006/table">
            <a:tbl>
              <a:tblPr/>
              <a:tblGrid>
                <a:gridCol w="1404938"/>
                <a:gridCol w="1422400"/>
                <a:gridCol w="2319337"/>
                <a:gridCol w="2538413"/>
              </a:tblGrid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Instruction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Synonym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Effect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 Condition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Setz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ZF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Equal/zero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Setnz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~ZF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Not equal/not zero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Negative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~SF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Nonnegative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SF^OF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Less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(SF^OF)|ZF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Less or Equal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~(SF^OF)&amp;~ZF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Greater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~(SF^OF)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Greater or Equal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Setnbe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~CF&amp;~ZF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Above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Setae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Setnb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~CF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Above or equal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Setb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Setnae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Below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Setbe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Setna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CF|ZF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Below or equal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destination operand 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either one of the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low-order single-byte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dirty="0">
                <a:ea typeface="宋体" panose="02010600030101010101" pitchFamily="2" charset="-122"/>
              </a:rPr>
              <a:t> elements (</a:t>
            </a:r>
            <a:r>
              <a:rPr lang="zh-CN" altLang="en-US" dirty="0">
                <a:ea typeface="宋体" panose="02010600030101010101" pitchFamily="2" charset="-122"/>
              </a:rPr>
              <a:t>被保存在最后一个</a:t>
            </a:r>
            <a:r>
              <a:rPr lang="en-US" altLang="zh-CN" dirty="0">
                <a:ea typeface="宋体" panose="02010600030101010101" pitchFamily="2" charset="-122"/>
              </a:rPr>
              <a:t>byte</a:t>
            </a:r>
            <a:r>
              <a:rPr lang="zh-CN" altLang="en-US" dirty="0">
                <a:ea typeface="宋体" panose="02010600030101010101" pitchFamily="2" charset="-122"/>
              </a:rPr>
              <a:t>里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or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single-byte memory </a:t>
            </a:r>
            <a:r>
              <a:rPr lang="en-US" altLang="zh-CN" dirty="0">
                <a:ea typeface="宋体" panose="02010600030101010101" pitchFamily="2" charset="-122"/>
              </a:rPr>
              <a:t>location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To generate a 32/64-bit result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must also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clear</a:t>
            </a:r>
            <a:r>
              <a:rPr lang="en-US" altLang="zh-CN" dirty="0">
                <a:ea typeface="宋体" panose="02010600030101010101" pitchFamily="2" charset="-122"/>
              </a:rPr>
              <a:t> the high-order 24/56 bits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Conditional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comp(long a, long b)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Initially a is in %rdi, b is in %rsi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 cmpq  %rsi, %rdi	#compare a:b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 setl	     %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#set low order by to 0 or 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 movzbl %al, %eax    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	#set remaining bytes of %eax to 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 ret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Arithmetic and Logical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4978" name="Group 242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8016875" cy="4144963"/>
        </p:xfrm>
        <a:graphic>
          <a:graphicData uri="http://schemas.openxmlformats.org/drawingml/2006/table">
            <a:tbl>
              <a:tblPr/>
              <a:tblGrid>
                <a:gridCol w="2133600"/>
                <a:gridCol w="2438400"/>
                <a:gridCol w="3444875"/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Instruction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Effect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xor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S,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D ^ 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Exclusive-or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        S,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D | 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     S,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 D &amp; 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k,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D &lt;&lt; k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 shift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shl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k,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D &lt;&lt; k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Left shift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sar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k,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D &gt;&gt; k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Arithmetic right shift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shr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k, 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D &gt;&gt; k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Logical right shift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9A0DB2DC-4C9A-4742-B13C-FB6460FD3503}" type="slidenum"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Arithmetic and Logical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6104" name="Group 104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457200" y="1600200"/>
          <a:ext cx="2206625" cy="1981200"/>
        </p:xfrm>
        <a:graphic>
          <a:graphicData uri="http://schemas.openxmlformats.org/drawingml/2006/table">
            <a:tbl>
              <a:tblPr/>
              <a:tblGrid>
                <a:gridCol w="1177925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0xFF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0x108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0xAB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0x118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6108" name="Group 108"/>
          <p:cNvGraphicFramePr>
            <a:graphicFrameLocks noGrp="1"/>
          </p:cNvGraphicFramePr>
          <p:nvPr>
            <p:ph sz="half" idx="1"/>
            <p:custDataLst>
              <p:tags r:id="rId2"/>
            </p:custDataLst>
          </p:nvPr>
        </p:nvGraphicFramePr>
        <p:xfrm>
          <a:off x="4191000" y="1600200"/>
          <a:ext cx="2185988" cy="1584325"/>
        </p:xfrm>
        <a:graphic>
          <a:graphicData uri="http://schemas.openxmlformats.org/drawingml/2006/table">
            <a:tbl>
              <a:tblPr/>
              <a:tblGrid>
                <a:gridCol w="1195388"/>
                <a:gridCol w="9906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Register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rcx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0x3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6130" name="Rectangle 130"/>
          <p:cNvSpPr/>
          <p:nvPr/>
        </p:nvSpPr>
        <p:spPr>
          <a:xfrm>
            <a:off x="5865813" y="6081713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0xFD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29" name="Rectangle 129"/>
          <p:cNvSpPr/>
          <p:nvPr/>
        </p:nvSpPr>
        <p:spPr>
          <a:xfrm>
            <a:off x="3833813" y="6081713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%rax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3" name="Rectangle 128"/>
          <p:cNvSpPr/>
          <p:nvPr/>
        </p:nvSpPr>
        <p:spPr>
          <a:xfrm>
            <a:off x="457200" y="6081713"/>
            <a:ext cx="3376613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subq  %rdx, %rax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27" name="Rectangle 127"/>
          <p:cNvSpPr/>
          <p:nvPr/>
        </p:nvSpPr>
        <p:spPr>
          <a:xfrm>
            <a:off x="5865813" y="5686425"/>
            <a:ext cx="2032000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26" name="Rectangle 126"/>
          <p:cNvSpPr/>
          <p:nvPr/>
        </p:nvSpPr>
        <p:spPr>
          <a:xfrm>
            <a:off x="3833813" y="5686425"/>
            <a:ext cx="2032000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%rcx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6" name="Rectangle 125"/>
          <p:cNvSpPr/>
          <p:nvPr/>
        </p:nvSpPr>
        <p:spPr>
          <a:xfrm>
            <a:off x="457200" y="5686425"/>
            <a:ext cx="3606165" cy="3956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decq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%rcx(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直接操作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register)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24" name="Rectangle 124"/>
          <p:cNvSpPr/>
          <p:nvPr/>
        </p:nvSpPr>
        <p:spPr>
          <a:xfrm>
            <a:off x="5865813" y="5291138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0x14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23" name="Rectangle 123"/>
          <p:cNvSpPr/>
          <p:nvPr/>
        </p:nvSpPr>
        <p:spPr>
          <a:xfrm>
            <a:off x="3833813" y="5291138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0x110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9" name="Rectangle 122"/>
          <p:cNvSpPr/>
          <p:nvPr/>
        </p:nvSpPr>
        <p:spPr>
          <a:xfrm>
            <a:off x="457200" y="5291138"/>
            <a:ext cx="3376613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incq   16(%rax)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21" name="Rectangle 121"/>
          <p:cNvSpPr/>
          <p:nvPr/>
        </p:nvSpPr>
        <p:spPr>
          <a:xfrm>
            <a:off x="5865813" y="4895850"/>
            <a:ext cx="2032000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0x110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20" name="Rectangle 120"/>
          <p:cNvSpPr/>
          <p:nvPr/>
        </p:nvSpPr>
        <p:spPr>
          <a:xfrm>
            <a:off x="3833813" y="4895850"/>
            <a:ext cx="2032000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0x118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2" name="Rectangle 119"/>
          <p:cNvSpPr/>
          <p:nvPr/>
        </p:nvSpPr>
        <p:spPr>
          <a:xfrm>
            <a:off x="457200" y="4895850"/>
            <a:ext cx="3376613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imulq $16, (%rax, %rdx, 8)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18" name="Rectangle 118"/>
          <p:cNvSpPr/>
          <p:nvPr/>
        </p:nvSpPr>
        <p:spPr>
          <a:xfrm>
            <a:off x="5865813" y="4500563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0xA8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17" name="Rectangle 117"/>
          <p:cNvSpPr/>
          <p:nvPr/>
        </p:nvSpPr>
        <p:spPr>
          <a:xfrm>
            <a:off x="3833813" y="4500563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0x108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5" name="Rectangle 116"/>
          <p:cNvSpPr/>
          <p:nvPr/>
        </p:nvSpPr>
        <p:spPr>
          <a:xfrm>
            <a:off x="457200" y="4500563"/>
            <a:ext cx="3376613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subq %rdx, 8(%rax)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15" name="Rectangle 115"/>
          <p:cNvSpPr/>
          <p:nvPr/>
        </p:nvSpPr>
        <p:spPr>
          <a:xfrm>
            <a:off x="5865813" y="4105275"/>
            <a:ext cx="2032000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6114" name="Rectangle 114"/>
          <p:cNvSpPr/>
          <p:nvPr/>
        </p:nvSpPr>
        <p:spPr>
          <a:xfrm>
            <a:off x="3833813" y="4105275"/>
            <a:ext cx="2032000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8" name="Rectangle 113"/>
          <p:cNvSpPr/>
          <p:nvPr/>
        </p:nvSpPr>
        <p:spPr>
          <a:xfrm>
            <a:off x="457200" y="4105275"/>
            <a:ext cx="3376613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addq %rcx, (%rax)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9" name="Rectangle 112"/>
          <p:cNvSpPr/>
          <p:nvPr/>
        </p:nvSpPr>
        <p:spPr>
          <a:xfrm>
            <a:off x="5865813" y="3709988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0" name="Rectangle 111"/>
          <p:cNvSpPr/>
          <p:nvPr/>
        </p:nvSpPr>
        <p:spPr>
          <a:xfrm>
            <a:off x="3833813" y="3709988"/>
            <a:ext cx="2032000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Destination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1" name="Rectangle 110"/>
          <p:cNvSpPr/>
          <p:nvPr/>
        </p:nvSpPr>
        <p:spPr>
          <a:xfrm>
            <a:off x="457200" y="3709988"/>
            <a:ext cx="3376613" cy="395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Instruction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2" name="Line 131"/>
          <p:cNvSpPr/>
          <p:nvPr/>
        </p:nvSpPr>
        <p:spPr>
          <a:xfrm>
            <a:off x="457200" y="3709988"/>
            <a:ext cx="7440613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3" name="Line 132"/>
          <p:cNvSpPr/>
          <p:nvPr/>
        </p:nvSpPr>
        <p:spPr>
          <a:xfrm>
            <a:off x="457200" y="4105275"/>
            <a:ext cx="74406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4" name="Line 133"/>
          <p:cNvSpPr/>
          <p:nvPr/>
        </p:nvSpPr>
        <p:spPr>
          <a:xfrm>
            <a:off x="457200" y="4500563"/>
            <a:ext cx="74406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5" name="Line 134"/>
          <p:cNvSpPr/>
          <p:nvPr/>
        </p:nvSpPr>
        <p:spPr>
          <a:xfrm>
            <a:off x="457200" y="4895850"/>
            <a:ext cx="74406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6" name="Line 135"/>
          <p:cNvSpPr/>
          <p:nvPr/>
        </p:nvSpPr>
        <p:spPr>
          <a:xfrm>
            <a:off x="457200" y="5291138"/>
            <a:ext cx="74406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7" name="Line 136"/>
          <p:cNvSpPr/>
          <p:nvPr/>
        </p:nvSpPr>
        <p:spPr>
          <a:xfrm>
            <a:off x="457200" y="5686425"/>
            <a:ext cx="74406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8" name="Line 137"/>
          <p:cNvSpPr/>
          <p:nvPr/>
        </p:nvSpPr>
        <p:spPr>
          <a:xfrm>
            <a:off x="457200" y="6081713"/>
            <a:ext cx="74406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9" name="Line 138"/>
          <p:cNvSpPr/>
          <p:nvPr/>
        </p:nvSpPr>
        <p:spPr>
          <a:xfrm>
            <a:off x="457200" y="6477000"/>
            <a:ext cx="7440613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0" name="Line 139"/>
          <p:cNvSpPr/>
          <p:nvPr/>
        </p:nvSpPr>
        <p:spPr>
          <a:xfrm>
            <a:off x="457200" y="3709988"/>
            <a:ext cx="0" cy="276701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1" name="Line 140"/>
          <p:cNvSpPr/>
          <p:nvPr/>
        </p:nvSpPr>
        <p:spPr>
          <a:xfrm>
            <a:off x="3833813" y="3709988"/>
            <a:ext cx="0" cy="27670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2" name="Line 141"/>
          <p:cNvSpPr/>
          <p:nvPr/>
        </p:nvSpPr>
        <p:spPr>
          <a:xfrm>
            <a:off x="5865813" y="3709988"/>
            <a:ext cx="0" cy="27670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3" name="Line 142"/>
          <p:cNvSpPr/>
          <p:nvPr/>
        </p:nvSpPr>
        <p:spPr>
          <a:xfrm>
            <a:off x="7897813" y="3709988"/>
            <a:ext cx="0" cy="276701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130" grpId="0"/>
      <p:bldP spid="896129" grpId="0"/>
      <p:bldP spid="896127" grpId="0"/>
      <p:bldP spid="896124" grpId="0"/>
      <p:bldP spid="896123" grpId="0"/>
      <p:bldP spid="896121" grpId="0"/>
      <p:bldP spid="896120" grpId="0"/>
      <p:bldP spid="896117" grpId="0"/>
      <p:bldP spid="896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Examples for Lea Instruction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68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%rax holds x, 		%rcx holds 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9911" name="Rectangle 55"/>
          <p:cNvSpPr/>
          <p:nvPr/>
        </p:nvSpPr>
        <p:spPr>
          <a:xfrm>
            <a:off x="6176963" y="2854325"/>
            <a:ext cx="1652587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6+x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4" name="Rectangle 53"/>
          <p:cNvSpPr/>
          <p:nvPr/>
        </p:nvSpPr>
        <p:spPr>
          <a:xfrm>
            <a:off x="914400" y="2854325"/>
            <a:ext cx="5262563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leaq    6(%rax), %rdx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9906" name="Rectangle 50"/>
          <p:cNvSpPr/>
          <p:nvPr/>
        </p:nvSpPr>
        <p:spPr>
          <a:xfrm>
            <a:off x="6176963" y="3371850"/>
            <a:ext cx="1652587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x+y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6" name="Rectangle 48"/>
          <p:cNvSpPr/>
          <p:nvPr/>
        </p:nvSpPr>
        <p:spPr>
          <a:xfrm>
            <a:off x="914400" y="3371850"/>
            <a:ext cx="5262563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leaq    (%rax, %rcx), %rdx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9901" name="Rectangle 45"/>
          <p:cNvSpPr/>
          <p:nvPr/>
        </p:nvSpPr>
        <p:spPr>
          <a:xfrm>
            <a:off x="6176963" y="3889375"/>
            <a:ext cx="1652587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x+4*y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8" name="Rectangle 43"/>
          <p:cNvSpPr/>
          <p:nvPr/>
        </p:nvSpPr>
        <p:spPr>
          <a:xfrm>
            <a:off x="914400" y="3889375"/>
            <a:ext cx="5262563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leaq    (%rax, %rcx, 4), %rdx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9896" name="Rectangle 40"/>
          <p:cNvSpPr/>
          <p:nvPr/>
        </p:nvSpPr>
        <p:spPr>
          <a:xfrm>
            <a:off x="6176963" y="4406900"/>
            <a:ext cx="1652587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7+9*x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0" name="Rectangle 38"/>
          <p:cNvSpPr/>
          <p:nvPr/>
        </p:nvSpPr>
        <p:spPr>
          <a:xfrm>
            <a:off x="914400" y="4406900"/>
            <a:ext cx="5262563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leaq    7(%rax, %rax, 8), %rdx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9861" name="Rectangle 5"/>
          <p:cNvSpPr/>
          <p:nvPr/>
        </p:nvSpPr>
        <p:spPr>
          <a:xfrm>
            <a:off x="6176963" y="5441950"/>
            <a:ext cx="1652587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9+x+2*y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2" name="Rectangle 6"/>
          <p:cNvSpPr/>
          <p:nvPr/>
        </p:nvSpPr>
        <p:spPr>
          <a:xfrm>
            <a:off x="914400" y="5441950"/>
            <a:ext cx="5262563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leaq    9(%rax, %rcx, 2), %rdx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9863" name="Rectangle 7"/>
          <p:cNvSpPr/>
          <p:nvPr/>
        </p:nvSpPr>
        <p:spPr>
          <a:xfrm>
            <a:off x="6176963" y="4924425"/>
            <a:ext cx="1652587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10+4*y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4" name="Rectangle 8"/>
          <p:cNvSpPr/>
          <p:nvPr/>
        </p:nvSpPr>
        <p:spPr>
          <a:xfrm>
            <a:off x="914400" y="4924425"/>
            <a:ext cx="5262563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leaq    0xA(, %rcx, 4),    %rdx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5" name="Rectangle 17"/>
          <p:cNvSpPr/>
          <p:nvPr/>
        </p:nvSpPr>
        <p:spPr>
          <a:xfrm>
            <a:off x="6176963" y="2336800"/>
            <a:ext cx="1652587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Result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6" name="Rectangle 18"/>
          <p:cNvSpPr/>
          <p:nvPr/>
        </p:nvSpPr>
        <p:spPr>
          <a:xfrm>
            <a:off x="914400" y="2336800"/>
            <a:ext cx="5262563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Expression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7" name="Line 19"/>
          <p:cNvSpPr/>
          <p:nvPr/>
        </p:nvSpPr>
        <p:spPr>
          <a:xfrm>
            <a:off x="914400" y="2336800"/>
            <a:ext cx="691515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8" name="Line 20"/>
          <p:cNvSpPr/>
          <p:nvPr/>
        </p:nvSpPr>
        <p:spPr>
          <a:xfrm>
            <a:off x="914400" y="2854325"/>
            <a:ext cx="6915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9" name="Line 25"/>
          <p:cNvSpPr/>
          <p:nvPr/>
        </p:nvSpPr>
        <p:spPr>
          <a:xfrm>
            <a:off x="914400" y="5441950"/>
            <a:ext cx="6915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0" name="Line 26"/>
          <p:cNvSpPr/>
          <p:nvPr/>
        </p:nvSpPr>
        <p:spPr>
          <a:xfrm>
            <a:off x="914400" y="5959475"/>
            <a:ext cx="691515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1" name="Line 27"/>
          <p:cNvSpPr/>
          <p:nvPr/>
        </p:nvSpPr>
        <p:spPr>
          <a:xfrm>
            <a:off x="914400" y="2336800"/>
            <a:ext cx="0" cy="36226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Line 28"/>
          <p:cNvSpPr/>
          <p:nvPr/>
        </p:nvSpPr>
        <p:spPr>
          <a:xfrm>
            <a:off x="6176963" y="2336800"/>
            <a:ext cx="0" cy="36226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3" name="Line 29"/>
          <p:cNvSpPr/>
          <p:nvPr/>
        </p:nvSpPr>
        <p:spPr>
          <a:xfrm>
            <a:off x="7829550" y="2336800"/>
            <a:ext cx="0" cy="36226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4" name="Line 39"/>
          <p:cNvSpPr/>
          <p:nvPr/>
        </p:nvSpPr>
        <p:spPr>
          <a:xfrm>
            <a:off x="914400" y="4924425"/>
            <a:ext cx="6915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5" name="Line 44"/>
          <p:cNvSpPr/>
          <p:nvPr/>
        </p:nvSpPr>
        <p:spPr>
          <a:xfrm>
            <a:off x="914400" y="4406900"/>
            <a:ext cx="6915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6" name="Line 49"/>
          <p:cNvSpPr/>
          <p:nvPr/>
        </p:nvSpPr>
        <p:spPr>
          <a:xfrm>
            <a:off x="914400" y="3889375"/>
            <a:ext cx="6915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7" name="Line 54"/>
          <p:cNvSpPr/>
          <p:nvPr/>
        </p:nvSpPr>
        <p:spPr>
          <a:xfrm>
            <a:off x="914400" y="3371850"/>
            <a:ext cx="6915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911" grpId="0"/>
      <p:bldP spid="889906" grpId="0"/>
      <p:bldP spid="889901" grpId="0"/>
      <p:bldP spid="889896" grpId="0"/>
      <p:bldP spid="889861" grpId="0"/>
      <p:bldP spid="8898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Assembly Code for Arithmetic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5"/>
          <p:cNvSpPr/>
          <p:nvPr/>
        </p:nvSpPr>
        <p:spPr>
          <a:xfrm>
            <a:off x="609600" y="1498600"/>
            <a:ext cx="7467600" cy="2552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int arith(long x, long y, long z)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long t1 = x ^ y;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	long t2 = z * 48;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	long t3 = t1 &amp; 0x0F0F0F0F;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	long t4 = t2 - t3;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return t4;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457200" algn="l"/>
                <a:tab pos="14859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341" name="Rectangle 6"/>
          <p:cNvSpPr/>
          <p:nvPr/>
        </p:nvSpPr>
        <p:spPr>
          <a:xfrm>
            <a:off x="609600" y="4038600"/>
            <a:ext cx="7467600" cy="16319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xorq %rsi,%rdi		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Compute t1=x^y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leaq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(%rdx,%rdx,2)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Compute 3*z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salq $4,%rax		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Compute t2=48*z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andq $252645135,%rdi	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Compute t3=t1&amp;0F0F0F0F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subq %rdi,%rax		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t2-t3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570" y="5892165"/>
            <a:ext cx="7606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此处先乘</a:t>
            </a:r>
            <a:r>
              <a:rPr lang="en-US" altLang="zh-CN"/>
              <a:t>3(</a:t>
            </a:r>
            <a:r>
              <a:rPr lang="zh-CN" altLang="en-US"/>
              <a:t>乘</a:t>
            </a:r>
            <a:r>
              <a:rPr lang="en-US" altLang="zh-CN"/>
              <a:t>2</a:t>
            </a:r>
            <a:r>
              <a:rPr lang="zh-CN" altLang="en-US"/>
              <a:t>在加上一倍</a:t>
            </a:r>
            <a:r>
              <a:rPr lang="en-US" altLang="zh-CN"/>
              <a:t>)</a:t>
            </a:r>
            <a:r>
              <a:rPr lang="zh-CN" altLang="en-US"/>
              <a:t>再乘</a:t>
            </a:r>
            <a:r>
              <a:rPr lang="en-US" altLang="zh-CN"/>
              <a:t>16</a:t>
            </a:r>
            <a:r>
              <a:rPr lang="zh-CN" altLang="en-US"/>
              <a:t>的原因</a:t>
            </a:r>
            <a:r>
              <a:rPr lang="en-US" altLang="zh-CN"/>
              <a:t>:</a:t>
            </a:r>
            <a:r>
              <a:rPr lang="zh-CN" altLang="en-US"/>
              <a:t>简化运算，</a:t>
            </a:r>
            <a:r>
              <a:rPr lang="en-US" altLang="zh-CN"/>
              <a:t>16</a:t>
            </a:r>
            <a:r>
              <a:rPr lang="zh-CN" altLang="en-US"/>
              <a:t>倍可直接通过移位实现，更快。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58205" y="1751330"/>
            <a:ext cx="2042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为了保证</a:t>
            </a:r>
            <a:r>
              <a:rPr lang="en-US" altLang="zh-CN"/>
              <a:t>%rax</a:t>
            </a:r>
            <a:r>
              <a:rPr lang="zh-CN" altLang="en-US"/>
              <a:t>作为返回值，应该将</a:t>
            </a:r>
            <a:r>
              <a:rPr lang="en-US" altLang="zh-CN"/>
              <a:t>t2</a:t>
            </a:r>
            <a:r>
              <a:rPr lang="zh-CN" altLang="en-US"/>
              <a:t>存在</a:t>
            </a:r>
            <a:r>
              <a:rPr lang="en-US" altLang="zh-CN"/>
              <a:t>%rax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Special Arithmetic Operations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00147" name="Group 51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81000" y="1600200"/>
          <a:ext cx="8445500" cy="2536826"/>
        </p:xfrm>
        <a:graphic>
          <a:graphicData uri="http://schemas.openxmlformats.org/drawingml/2006/table">
            <a:tbl>
              <a:tblPr/>
              <a:tblGrid>
                <a:gridCol w="1079777"/>
                <a:gridCol w="4797245"/>
                <a:gridCol w="256847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imulq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S*R[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Signed full multiply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mulq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S*R[%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Unsigned full multiply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cqto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Sign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Extend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Convert to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word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idivq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  mod 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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S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Signed divide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divq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mod 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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S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Unsigned divide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8625" y="4429125"/>
            <a:ext cx="80295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默认</a:t>
            </a:r>
            <a:r>
              <a:rPr lang="en-US" altLang="zh-CN"/>
              <a:t>%rax</a:t>
            </a:r>
            <a:r>
              <a:rPr lang="zh-CN" altLang="en-US"/>
              <a:t>中的值是乘法的另外一个乘数。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默认使用</a:t>
            </a:r>
            <a:r>
              <a:rPr lang="en-US" altLang="zh-CN"/>
              <a:t>%rax %rdx</a:t>
            </a:r>
            <a:r>
              <a:rPr lang="zh-CN" altLang="en-US"/>
              <a:t>两个寄存器来存储最大</a:t>
            </a:r>
            <a:r>
              <a:rPr lang="en-US" altLang="zh-CN"/>
              <a:t>128</a:t>
            </a:r>
            <a:r>
              <a:rPr lang="zh-CN" altLang="en-US"/>
              <a:t>位</a:t>
            </a:r>
            <a:r>
              <a:rPr lang="en-US" altLang="zh-CN"/>
              <a:t>bits</a:t>
            </a:r>
            <a:r>
              <a:rPr lang="zh-CN" altLang="en-US"/>
              <a:t>的乘法结果</a:t>
            </a:r>
            <a:r>
              <a:rPr lang="en-US" altLang="zh-CN"/>
              <a:t>3.</a:t>
            </a:r>
            <a:r>
              <a:rPr lang="zh-CN" altLang="en-US"/>
              <a:t>默认以</a:t>
            </a:r>
            <a:r>
              <a:rPr lang="en-US" altLang="zh-CN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R[%</a:t>
            </a:r>
            <a:r>
              <a:rPr lang="en-US" altLang="zh-CN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rdx</a:t>
            </a:r>
            <a:r>
              <a:rPr lang="en-US" altLang="zh-CN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]:R[%</a:t>
            </a:r>
            <a:r>
              <a:rPr lang="en-US" altLang="zh-CN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rax</a:t>
            </a:r>
            <a:r>
              <a:rPr lang="en-US" altLang="zh-CN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]</a:t>
            </a:r>
            <a:r>
              <a:rPr lang="zh-CN" altLang="en-US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作为被除数参与</a:t>
            </a:r>
            <a:r>
              <a:rPr lang="en-US" altLang="zh-CN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div</a:t>
            </a:r>
            <a:r>
              <a:rPr lang="zh-CN" altLang="en-US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操作</a:t>
            </a:r>
            <a:endParaRPr lang="zh-CN" altLang="en-US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Initially dest in %rdi, x in %rsi, y in %rdx (*dest= x*y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movq %rsi, %rax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mulq %rdx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movq %rax, (%rdi)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movq %rdx, 8(%rdi)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Initially x in %rdi, y in %rsi, qp in %rdx, rp in %rcx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(*qp = x / y,  *rp = x % y)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movq %rdx, %r8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movq %rdi, %rax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cqto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idivq %rsi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movq %rax, (%r8)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movq %rdx, (%rcx)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Conditional Codes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54c9829-0208-4c4d-a586-02b797fd94dc}"/>
</p:tagLst>
</file>

<file path=ppt/tags/tag2.xml><?xml version="1.0" encoding="utf-8"?>
<p:tagLst xmlns:p="http://schemas.openxmlformats.org/presentationml/2006/main">
  <p:tag name="KSO_WM_UNIT_TABLE_BEAUTIFY" val="smartTable{26e75f82-ae03-42ec-9517-78bfa89d69c9}"/>
</p:tagLst>
</file>

<file path=ppt/tags/tag3.xml><?xml version="1.0" encoding="utf-8"?>
<p:tagLst xmlns:p="http://schemas.openxmlformats.org/presentationml/2006/main">
  <p:tag name="KSO_WM_UNIT_TABLE_BEAUTIFY" val="smartTable{e3a75f0d-5f49-492b-adee-50560dfd9058}"/>
</p:tagLst>
</file>

<file path=ppt/tags/tag4.xml><?xml version="1.0" encoding="utf-8"?>
<p:tagLst xmlns:p="http://schemas.openxmlformats.org/presentationml/2006/main">
  <p:tag name="KSO_WM_UNIT_TABLE_BEAUTIFY" val="smartTable{580c6c7d-e46f-4f36-9e0e-f247b3d0978b}"/>
</p:tagLst>
</file>

<file path=ppt/tags/tag5.xml><?xml version="1.0" encoding="utf-8"?>
<p:tagLst xmlns:p="http://schemas.openxmlformats.org/presentationml/2006/main">
  <p:tag name="KSO_WM_UNIT_TABLE_BEAUTIFY" val="smartTable{988fb7ec-3861-45e5-8859-4d6a55374432}"/>
</p:tagLst>
</file>

<file path=ppt/tags/tag6.xml><?xml version="1.0" encoding="utf-8"?>
<p:tagLst xmlns:p="http://schemas.openxmlformats.org/presentationml/2006/main">
  <p:tag name="KSO_WM_UNIT_TABLE_BEAUTIFY" val="smartTable{21a4a898-6e37-4e5e-b85a-b1c4ca42df8e}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5452</Words>
  <Application>WPS 演示</Application>
  <PresentationFormat>全屏显示(4:3)</PresentationFormat>
  <Paragraphs>581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Comic Sans MS</vt:lpstr>
      <vt:lpstr>Times New Roman</vt:lpstr>
      <vt:lpstr>Symbol</vt:lpstr>
      <vt:lpstr>Courier New</vt:lpstr>
      <vt:lpstr>Helvetica</vt:lpstr>
      <vt:lpstr>微软雅黑</vt:lpstr>
      <vt:lpstr>Arial Unicode MS</vt:lpstr>
      <vt:lpstr>icfp99</vt:lpstr>
      <vt:lpstr>Data Manipulation</vt:lpstr>
      <vt:lpstr>Arithmetic and Logical Operations</vt:lpstr>
      <vt:lpstr>Arithmetic and Logical Operations</vt:lpstr>
      <vt:lpstr>Arithmetic and Logical Operations</vt:lpstr>
      <vt:lpstr>Examples for Lea Instruction</vt:lpstr>
      <vt:lpstr>Assembly Code for Arithmetic Expressions</vt:lpstr>
      <vt:lpstr>Special Arithmetic Operations</vt:lpstr>
      <vt:lpstr>Examples</vt:lpstr>
      <vt:lpstr>Conditional Codes</vt:lpstr>
      <vt:lpstr>Assembly Programmer’s View</vt:lpstr>
      <vt:lpstr>Condition codes</vt:lpstr>
      <vt:lpstr>Condition codes</vt:lpstr>
      <vt:lpstr>Condition codes</vt:lpstr>
      <vt:lpstr>Setting Conditional Codes</vt:lpstr>
      <vt:lpstr>Conditional Code</vt:lpstr>
      <vt:lpstr>Setting Conditional Codes</vt:lpstr>
      <vt:lpstr>Setting Conditional Codes</vt:lpstr>
      <vt:lpstr>Accessing Conditional Codes</vt:lpstr>
      <vt:lpstr>Accessing Conditional Codes</vt:lpstr>
      <vt:lpstr>Accessing Conditional Codes</vt:lpstr>
      <vt:lpstr>Accessing Conditional Codes</vt:lpstr>
      <vt:lpstr>Accessing Conditional Codes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447</cp:revision>
  <dcterms:created xsi:type="dcterms:W3CDTF">2000-01-15T07:54:00Z</dcterms:created>
  <dcterms:modified xsi:type="dcterms:W3CDTF">2022-01-02T03:29:14Z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6B75E3FA580C4073A31AC1FF7C72BE99</vt:lpwstr>
  </property>
  <property fmtid="{D5CDD505-2E9C-101B-9397-08002B2CF9AE}" pid="3" name="KSOProductBuildVer">
    <vt:lpwstr>2052-11.1.0.11194</vt:lpwstr>
  </property>
</Properties>
</file>