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37" r:id="rId3"/>
    <p:sldId id="1138" r:id="rId5"/>
    <p:sldId id="1139" r:id="rId6"/>
    <p:sldId id="1140" r:id="rId7"/>
    <p:sldId id="1141" r:id="rId8"/>
    <p:sldId id="1142" r:id="rId9"/>
    <p:sldId id="1143" r:id="rId10"/>
    <p:sldId id="1144" r:id="rId11"/>
    <p:sldId id="1145" r:id="rId12"/>
    <p:sldId id="1146" r:id="rId13"/>
    <p:sldId id="1147" r:id="rId14"/>
    <p:sldId id="1148" r:id="rId15"/>
    <p:sldId id="1149" r:id="rId16"/>
    <p:sldId id="1150" r:id="rId17"/>
    <p:sldId id="1151" r:id="rId18"/>
    <p:sldId id="1152" r:id="rId19"/>
    <p:sldId id="1153" r:id="rId20"/>
    <p:sldId id="1154" r:id="rId21"/>
    <p:sldId id="1155" r:id="rId22"/>
    <p:sldId id="1156" r:id="rId23"/>
    <p:sldId id="1157" r:id="rId24"/>
    <p:sldId id="1158" r:id="rId25"/>
    <p:sldId id="1159" r:id="rId26"/>
    <p:sldId id="1160" r:id="rId27"/>
    <p:sldId id="1161" r:id="rId28"/>
    <p:sldId id="1162" r:id="rId29"/>
    <p:sldId id="1163" r:id="rId30"/>
    <p:sldId id="1164" r:id="rId31"/>
    <p:sldId id="1165" r:id="rId32"/>
    <p:sldId id="1166" r:id="rId33"/>
    <p:sldId id="1167" r:id="rId34"/>
    <p:sldId id="1168" r:id="rId35"/>
    <p:sldId id="1169" r:id="rId36"/>
    <p:sldId id="1170" r:id="rId37"/>
    <p:sldId id="1171" r:id="rId38"/>
    <p:sldId id="1172" r:id="rId39"/>
    <p:sldId id="1173" r:id="rId40"/>
    <p:sldId id="1174" r:id="rId41"/>
    <p:sldId id="1175" r:id="rId42"/>
    <p:sldId id="1176" r:id="rId43"/>
    <p:sldId id="1177" r:id="rId44"/>
    <p:sldId id="1178" r:id="rId45"/>
    <p:sldId id="1179" r:id="rId46"/>
    <p:sldId id="1180" r:id="rId47"/>
    <p:sldId id="1181" r:id="rId48"/>
    <p:sldId id="1182" r:id="rId4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TINKPAD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719"/>
    <p:restoredTop sz="86460"/>
  </p:normalViewPr>
  <p:slideViewPr>
    <p:cSldViewPr showGuides="1">
      <p:cViewPr varScale="1">
        <p:scale>
          <a:sx n="100" d="100"/>
          <a:sy n="100" d="100"/>
        </p:scale>
        <p:origin x="1059" y="48"/>
      </p:cViewPr>
      <p:guideLst>
        <p:guide orient="horz" pos="2172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80FF19-DC6A-49D0-B24E-06D2C595C1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zh-CN" altLang="en-US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noProof="1"/>
              <a:t>Click to edit Master title style</a:t>
            </a:r>
            <a:endParaRPr lang="en-US" altLang="zh-CN" noProof="1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noProof="1"/>
              <a:t>Click to edit Master subtitle style</a:t>
            </a:r>
            <a:endParaRPr lang="en-US" altLang="zh-CN" noProof="1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7E006E-202B-45D5-B250-86264FB872A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85C5EC-B5EB-44AE-ABFE-5C9DFC3A310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70740-5E8B-4E55-A3FA-D3D8F22A17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C9D82-66CE-411E-BBC9-5A4BB606151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Control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PC-relative in the Executable Object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loop: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4004d0:   48 89 f8	movq 	%rdi, 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4004d3: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03		jmp	8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&lt;loop+0x8&gt;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4004d5: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48 di f8	sari	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4004d8: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48 85 c0	testq 	%rax, 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4004db:   7f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f8		jq	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&lt;loop+0x5&gt;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4004dd:   f3 c3		repz retq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03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+ 4004d5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4004d8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f8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-8 ) + 4004dd =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4004d5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Translate Control Constructs in C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Control Constructs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Loop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while () { 	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 {	} while ()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(init; test; incr) {	}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Translating Conditional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Branches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8676" name="Text Box 5"/>
          <p:cNvSpPr txBox="1"/>
          <p:nvPr/>
        </p:nvSpPr>
        <p:spPr>
          <a:xfrm>
            <a:off x="533400" y="1752600"/>
            <a:ext cx="3429000" cy="21859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</a:rPr>
              <a:t>if ( test-expr ) 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	then-statement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 else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	else-statement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28677" name="AutoShape 6"/>
          <p:cNvSpPr/>
          <p:nvPr/>
        </p:nvSpPr>
        <p:spPr>
          <a:xfrm>
            <a:off x="4038600" y="2743200"/>
            <a:ext cx="609600" cy="457200"/>
          </a:xfrm>
          <a:prstGeom prst="rightArrow">
            <a:avLst>
              <a:gd name="adj1" fmla="val 50000"/>
              <a:gd name="adj2" fmla="val 3332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979975" name="Text Box 7"/>
          <p:cNvSpPr txBox="1"/>
          <p:nvPr/>
        </p:nvSpPr>
        <p:spPr>
          <a:xfrm>
            <a:off x="4800600" y="1524000"/>
            <a:ext cx="3657600" cy="38465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Comic Sans MS" panose="030F0702030302020204" pitchFamily="66" charset="0"/>
              </a:rPr>
              <a:t>    </a:t>
            </a:r>
            <a:r>
              <a:rPr lang="en-US" altLang="zh-CN" sz="2400" dirty="0">
                <a:latin typeface="Comic Sans MS" panose="030F0702030302020204" pitchFamily="66" charset="0"/>
              </a:rPr>
              <a:t>t = test-expr ;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     if ( t )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goto</a:t>
            </a:r>
            <a:r>
              <a:rPr lang="en-US" altLang="zh-CN" sz="2400" dirty="0">
                <a:latin typeface="Comic Sans MS" panose="030F0702030302020204" pitchFamily="66" charset="0"/>
              </a:rPr>
              <a:t> true ;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     else-statement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     goto done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 true: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      then-statement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 done: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Translating Conditional Branches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0724" name="Group 5"/>
          <p:cNvGrpSpPr/>
          <p:nvPr/>
        </p:nvGrpSpPr>
        <p:grpSpPr>
          <a:xfrm>
            <a:off x="152400" y="1371600"/>
            <a:ext cx="3962400" cy="5257800"/>
            <a:chOff x="240" y="864"/>
            <a:chExt cx="2592" cy="2336"/>
          </a:xfrm>
        </p:grpSpPr>
        <p:sp>
          <p:nvSpPr>
            <p:cNvPr id="30731" name="Rectangle 6"/>
            <p:cNvSpPr/>
            <p:nvPr/>
          </p:nvSpPr>
          <p:spPr>
            <a:xfrm>
              <a:off x="240" y="864"/>
              <a:ext cx="2592" cy="2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long lt_cnt = 0 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long ge_cnt = 0 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long absdiff_se(long x, long y)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{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      long result 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      if  (x &lt; y) {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	lt_cnt++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            return y – x;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      }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      else {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	ge_cnt++ 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            return x – y;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      }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r>
                <a:rPr lang="en-US" altLang="zh-CN" sz="2400" b="0" dirty="0">
                  <a:latin typeface="Times New Roman" panose="02020603050405020304" pitchFamily="18" charset="0"/>
                </a:rPr>
                <a:t>}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0732" name="Line 7"/>
            <p:cNvSpPr/>
            <p:nvPr/>
          </p:nvSpPr>
          <p:spPr>
            <a:xfrm>
              <a:off x="240" y="864"/>
              <a:ext cx="25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3" name="Line 8"/>
            <p:cNvSpPr/>
            <p:nvPr/>
          </p:nvSpPr>
          <p:spPr>
            <a:xfrm>
              <a:off x="240" y="3200"/>
              <a:ext cx="25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4" name="Line 9"/>
            <p:cNvSpPr/>
            <p:nvPr/>
          </p:nvSpPr>
          <p:spPr>
            <a:xfrm>
              <a:off x="240" y="864"/>
              <a:ext cx="0" cy="233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5" name="Line 10"/>
            <p:cNvSpPr/>
            <p:nvPr/>
          </p:nvSpPr>
          <p:spPr>
            <a:xfrm>
              <a:off x="2832" y="864"/>
              <a:ext cx="0" cy="233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11"/>
          <p:cNvGrpSpPr/>
          <p:nvPr/>
        </p:nvGrpSpPr>
        <p:grpSpPr>
          <a:xfrm>
            <a:off x="4191000" y="1371600"/>
            <a:ext cx="4800600" cy="5257800"/>
            <a:chOff x="240" y="864"/>
            <a:chExt cx="2592" cy="2336"/>
          </a:xfrm>
        </p:grpSpPr>
        <p:sp>
          <p:nvSpPr>
            <p:cNvPr id="30726" name="Rectangle 12"/>
            <p:cNvSpPr/>
            <p:nvPr/>
          </p:nvSpPr>
          <p:spPr>
            <a:xfrm>
              <a:off x="240" y="864"/>
              <a:ext cx="2592" cy="2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long gotodiff_se(long x, long y)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{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	long result 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	if  (x &gt;= y)   goto x_ge_y 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lt_cnt++ 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	result = y – x 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	return result 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x_ge_y: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 ge_cnt++ 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	  result = x – y;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       return result;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marL="533400" indent="-533400">
                <a:buFont typeface="Arial" panose="020B0604020202020204" pitchFamily="34" charset="0"/>
                <a:buAutoNum type="arabicPeriod"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}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0727" name="Line 13"/>
            <p:cNvSpPr/>
            <p:nvPr/>
          </p:nvSpPr>
          <p:spPr>
            <a:xfrm>
              <a:off x="240" y="864"/>
              <a:ext cx="25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28" name="Line 14"/>
            <p:cNvSpPr/>
            <p:nvPr/>
          </p:nvSpPr>
          <p:spPr>
            <a:xfrm>
              <a:off x="240" y="3200"/>
              <a:ext cx="25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29" name="Line 15"/>
            <p:cNvSpPr/>
            <p:nvPr/>
          </p:nvSpPr>
          <p:spPr>
            <a:xfrm>
              <a:off x="240" y="864"/>
              <a:ext cx="0" cy="233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0" name="Line 16"/>
            <p:cNvSpPr/>
            <p:nvPr/>
          </p:nvSpPr>
          <p:spPr>
            <a:xfrm>
              <a:off x="2832" y="864"/>
              <a:ext cx="0" cy="233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Jump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absdiff_se: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cmpq %rsi, %rdi	  	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Compare x : y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.L2		  	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 x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 goto x_ge_y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addq  	$1, lt_cnt		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lt_cnt++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movq  %rsi, %rax		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Copy y: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%rax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用于保存返回值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subq   %rdi, %rax		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 = y - x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				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.L2				        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x_ge_y: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addq    $1, ge_cnt 		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ge_cnt++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movq  %rdi, %rax	  	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Copy x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subq    %rsi, %rax		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 = x - 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				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Conditional Move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411480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lphaLcParenBoth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Original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code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long absdiff(long </a:t>
            </a: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x, </a:t>
            </a:r>
            <a:r>
              <a:rPr kumimoji="0" lang="fr-FR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long </a:t>
            </a: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y) </a:t>
            </a:r>
            <a:endParaRPr kumimoji="0" lang="fr-FR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</a:t>
            </a:r>
            <a:endParaRPr kumimoji="0" lang="fr-FR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fr-FR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long result ;</a:t>
            </a:r>
            <a:endParaRPr kumimoji="0" lang="fr-FR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if  (x </a:t>
            </a:r>
            <a:r>
              <a:rPr kumimoji="0" lang="es-E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&lt; </a:t>
            </a:r>
            <a:r>
              <a:rPr kumimoji="0" lang="es-E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y) </a:t>
            </a:r>
            <a:endParaRPr kumimoji="0" lang="es-E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res</a:t>
            </a:r>
            <a:r>
              <a:rPr kumimoji="0" lang="en-US" alt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ult</a:t>
            </a:r>
            <a:r>
              <a:rPr kumimoji="0" lang="es-E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y-x ;</a:t>
            </a:r>
            <a:endParaRPr kumimoji="0" lang="es-E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s-E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else</a:t>
            </a:r>
            <a:endParaRPr kumimoji="0" lang="es-E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s-E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result = x-y ;</a:t>
            </a:r>
            <a:endParaRPr kumimoji="0" lang="es-E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s-E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return result ;</a:t>
            </a:r>
            <a:endParaRPr kumimoji="0" lang="es-E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821" name="Rectangle 3"/>
          <p:cNvSpPr txBox="1"/>
          <p:nvPr/>
        </p:nvSpPr>
        <p:spPr>
          <a:xfrm>
            <a:off x="4495800" y="1524000"/>
            <a:ext cx="41148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49580" indent="-449580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(b) Implementation using conditional assignment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9580" indent="-449580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 long cmovdiff(long x, long y) {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9580" indent="-449580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     long rval = y-x;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9580" indent="-449580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     long eval = x-y;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9580" indent="-449580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     long ntest = x &gt;= y;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9580" indent="-449580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5 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/* Line below requires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449580" indent="-449580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6     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single instruction: */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449580" indent="-449580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7     if (ntest) rval = eval;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9580" indent="-449580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8     return rval;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9580" indent="-449580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9 }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4822" name="Straight Connector 2"/>
          <p:cNvCxnSpPr/>
          <p:nvPr/>
        </p:nvCxnSpPr>
        <p:spPr>
          <a:xfrm>
            <a:off x="4422775" y="1524000"/>
            <a:ext cx="0" cy="502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Conditional Move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 txBox="1"/>
          <p:nvPr/>
        </p:nvSpPr>
        <p:spPr>
          <a:xfrm>
            <a:off x="609600" y="1524000"/>
            <a:ext cx="83820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(c) Generated assembly code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(x at %rdi, y at %rsi)</a:t>
            </a:r>
            <a:endParaRPr lang="en-US" altLang="zh-CN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None/>
            </a:pPr>
            <a:endParaRPr lang="en-US" altLang="zh-CN" sz="1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</a:rPr>
              <a:t> absdiff: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</a:rPr>
              <a:t>    movq   %rsi,  %rax	</a:t>
            </a:r>
            <a:r>
              <a:rPr lang="en-US" altLang="zh-CN" sz="2400" i="1" dirty="0">
                <a:latin typeface="Times New Roman" panose="02020603050405020304" pitchFamily="18" charset="0"/>
              </a:rPr>
              <a:t>Copy y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s-ES" altLang="zh-CN" sz="2400" dirty="0">
                <a:latin typeface="Times New Roman" panose="02020603050405020304" pitchFamily="18" charset="0"/>
              </a:rPr>
              <a:t>    subq    %rdi,  %rax	</a:t>
            </a:r>
            <a:r>
              <a:rPr lang="es-ES" altLang="zh-CN" sz="2400" i="1" dirty="0">
                <a:latin typeface="Times New Roman" panose="02020603050405020304" pitchFamily="18" charset="0"/>
              </a:rPr>
              <a:t>rval = y-x</a:t>
            </a:r>
            <a:endParaRPr lang="es-ES" altLang="zh-CN" sz="2400" i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</a:rPr>
              <a:t>    movq   %rdi, %rdx 	</a:t>
            </a:r>
            <a:r>
              <a:rPr lang="en-US" altLang="zh-CN" sz="2400" i="1" dirty="0">
                <a:latin typeface="Times New Roman" panose="02020603050405020304" pitchFamily="18" charset="0"/>
              </a:rPr>
              <a:t>Copy x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</a:rPr>
              <a:t>    subq    %rsi,  %rdx	</a:t>
            </a:r>
            <a:r>
              <a:rPr lang="en-US" altLang="zh-CN" sz="2400" i="1" dirty="0">
                <a:latin typeface="Times New Roman" panose="02020603050405020304" pitchFamily="18" charset="0"/>
              </a:rPr>
              <a:t>eval = x-y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cmpq   %rsi,  %rdi </a:t>
            </a: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</a:rPr>
              <a:t>Compare x:y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cmovge %rdx, %rax </a:t>
            </a: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</a:rPr>
              <a:t>If &gt;= , rval = eval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</a:rPr>
              <a:t>    ret				Return rval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6869" name="Rectangle 1"/>
          <p:cNvSpPr/>
          <p:nvPr/>
        </p:nvSpPr>
        <p:spPr>
          <a:xfrm>
            <a:off x="6937375" y="1600200"/>
            <a:ext cx="1524000" cy="8302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%rax	y-x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%rdx	x-y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228600" y="4953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Conditional Move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Properties of Switch Construct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Integer testing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Multiple outcomes (may be a large number)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Improve the readability of the source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891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1219200"/>
            <a:ext cx="9023350" cy="5267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Conditional Move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647700" y="1557338"/>
            <a:ext cx="81534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Source and destination values can be 16, 32, or 64 bits long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Source can be either a register or a memory 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Destination must be a register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Control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Two of the most important parts of program execution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Data flow (Accessing and operating data)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Control flow (control the sequence of operations)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Invalid Situation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557338"/>
            <a:ext cx="8153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Conditional Move instructions suppose that “there is no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side effect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”(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没有副作用才可以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cmov)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cread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 {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 return 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? 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xp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: 0); 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直接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cmov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空指针的内容会报错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Do-while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do </a:t>
            </a:r>
            <a:endParaRPr lang="en-US" altLang="zh-CN" sz="2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	</a:t>
            </a:r>
            <a:r>
              <a:rPr lang="en-US" altLang="zh-CN" sz="2200" b="1" i="1" dirty="0">
                <a:ea typeface="宋体" panose="02010600030101010101" pitchFamily="2" charset="-122"/>
              </a:rPr>
              <a:t>body-statement</a:t>
            </a:r>
            <a:endParaRPr lang="en-US" altLang="zh-CN" sz="2200" b="1" i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2200" b="1" dirty="0">
                <a:ea typeface="宋体" panose="02010600030101010101" pitchFamily="2" charset="-122"/>
              </a:rPr>
              <a:t> (</a:t>
            </a:r>
            <a:r>
              <a:rPr lang="en-US" altLang="zh-CN" sz="2200" b="1" i="1" dirty="0">
                <a:ea typeface="宋体" panose="02010600030101010101" pitchFamily="2" charset="-122"/>
              </a:rPr>
              <a:t>test-expr</a:t>
            </a:r>
            <a:r>
              <a:rPr lang="en-US" altLang="zh-CN" sz="2200" b="1" dirty="0">
                <a:ea typeface="宋体" panose="02010600030101010101" pitchFamily="2" charset="-122"/>
              </a:rPr>
              <a:t>) </a:t>
            </a:r>
            <a:endParaRPr lang="en-US" altLang="zh-CN" sz="2200" b="1" dirty="0">
              <a:ea typeface="宋体" panose="02010600030101010101" pitchFamily="2" charset="-122"/>
            </a:endParaRPr>
          </a:p>
        </p:txBody>
      </p:sp>
      <p:sp>
        <p:nvSpPr>
          <p:cNvPr id="45061" name="Right Arrow 5"/>
          <p:cNvSpPr/>
          <p:nvPr/>
        </p:nvSpPr>
        <p:spPr>
          <a:xfrm>
            <a:off x="3740150" y="19812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/>
            <a:endParaRPr lang="zh-CN" altLang="zh-CN" dirty="0">
              <a:latin typeface="Comic Sans MS" panose="030F0702030302020204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68850" y="1600200"/>
            <a:ext cx="3048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loop: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body-statement </a:t>
            </a:r>
            <a:endParaRPr kumimoji="0" lang="en-US" altLang="zh-CN" sz="22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	t = 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test-expr;</a:t>
            </a:r>
            <a:endParaRPr kumimoji="0" lang="en-US" altLang="zh-CN" sz="22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if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( t )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	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loop ;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Do-while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sz="half" idx="1"/>
          </p:nvPr>
        </p:nvSpPr>
        <p:spPr>
          <a:xfrm>
            <a:off x="1028700" y="1752600"/>
            <a:ext cx="3009900" cy="2819400"/>
          </a:xfrm>
        </p:spPr>
        <p:txBody>
          <a:bodyPr vert="horz" wrap="square" lIns="91440" tIns="45720" rIns="91440" bIns="45720" anchor="t" anchorCtr="0"/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long fact_do(long n)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long result = 1;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result *= n;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n = n-1;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 n &gt; 1)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result;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181600" y="1752600"/>
            <a:ext cx="35925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long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fact_do_goto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(long n)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{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long result = 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loop: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result *= n;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n = n-1;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if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( n&gt;1)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return result;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}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7110" name="Right Arrow 3"/>
          <p:cNvSpPr/>
          <p:nvPr/>
        </p:nvSpPr>
        <p:spPr>
          <a:xfrm>
            <a:off x="4006850" y="30480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/>
            <a:endParaRPr lang="zh-CN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Do-while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1189" name="Rectangle 82"/>
          <p:cNvSpPr>
            <a:spLocks noChangeArrowheads="1"/>
          </p:cNvSpPr>
          <p:nvPr/>
        </p:nvSpPr>
        <p:spPr bwMode="auto">
          <a:xfrm>
            <a:off x="354013" y="1752600"/>
            <a:ext cx="46751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n in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fact_do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: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movl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rax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result = 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.L2:                             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loop: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imulq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rax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result *= n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subq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n = n-1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cmpq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compare n:1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jg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.L2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if  &gt;,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rep;  ret 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return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984147" name="Group 83"/>
          <p:cNvGraphicFramePr>
            <a:graphicFrameLocks noGrp="1"/>
          </p:cNvGraphicFramePr>
          <p:nvPr>
            <p:ph sz="half" idx="4294967295"/>
          </p:nvPr>
        </p:nvGraphicFramePr>
        <p:xfrm>
          <a:off x="457200" y="4946650"/>
          <a:ext cx="3471863" cy="1189038"/>
        </p:xfrm>
        <a:graphic>
          <a:graphicData uri="http://schemas.openxmlformats.org/drawingml/2006/table">
            <a:tbl>
              <a:tblPr/>
              <a:tblGrid>
                <a:gridCol w="1347788"/>
                <a:gridCol w="896937"/>
                <a:gridCol w="1227138"/>
              </a:tblGrid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register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initially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rdi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81600" y="1752600"/>
            <a:ext cx="35925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long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fact_do_goto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(long n)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{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long result = 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result *= n;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n = n-1;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if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 n&gt;1)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return result;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}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While Loop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Rectangle 1"/>
          <p:cNvSpPr/>
          <p:nvPr/>
        </p:nvSpPr>
        <p:spPr>
          <a:xfrm>
            <a:off x="4768850" y="4038600"/>
            <a:ext cx="3886200" cy="2462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200" dirty="0">
                <a:latin typeface="Comic Sans MS" panose="030F0702030302020204" pitchFamily="66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goto test;</a:t>
            </a:r>
            <a:endParaRPr lang="en-US" altLang="zh-CN" sz="2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200" dirty="0">
                <a:latin typeface="Comic Sans MS" panose="030F0702030302020204" pitchFamily="66" charset="0"/>
              </a:rPr>
              <a:t> loop:</a:t>
            </a:r>
            <a:endParaRPr lang="en-US" altLang="zh-CN" sz="2200" dirty="0">
              <a:latin typeface="Comic Sans MS" panose="030F0702030302020204" pitchFamily="66" charset="0"/>
            </a:endParaRPr>
          </a:p>
          <a:p>
            <a:r>
              <a:rPr lang="en-US" altLang="zh-CN" sz="2200" i="1" dirty="0">
                <a:latin typeface="Comic Sans MS" panose="030F0702030302020204" pitchFamily="66" charset="0"/>
              </a:rPr>
              <a:t>   body-statement	</a:t>
            </a:r>
            <a:endParaRPr lang="en-US" altLang="zh-CN" sz="2200" i="1" dirty="0">
              <a:latin typeface="Comic Sans MS" panose="030F0702030302020204" pitchFamily="66" charset="0"/>
            </a:endParaRPr>
          </a:p>
          <a:p>
            <a:r>
              <a:rPr lang="en-US" altLang="zh-CN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 test:</a:t>
            </a:r>
            <a:endParaRPr lang="en-US" altLang="zh-CN" sz="2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200" dirty="0">
                <a:latin typeface="Comic Sans MS" panose="030F0702030302020204" pitchFamily="66" charset="0"/>
              </a:rPr>
              <a:t>   t = </a:t>
            </a:r>
            <a:r>
              <a:rPr lang="en-US" altLang="zh-CN" sz="2200" i="1" dirty="0">
                <a:latin typeface="Comic Sans MS" panose="030F0702030302020204" pitchFamily="66" charset="0"/>
              </a:rPr>
              <a:t>test-expr</a:t>
            </a:r>
            <a:endParaRPr lang="en-US" altLang="zh-CN" sz="2200" i="1" dirty="0">
              <a:latin typeface="Comic Sans MS" panose="030F0702030302020204" pitchFamily="66" charset="0"/>
            </a:endParaRPr>
          </a:p>
          <a:p>
            <a:r>
              <a:rPr lang="en-US" altLang="zh-CN" sz="2200" dirty="0">
                <a:latin typeface="Comic Sans MS" panose="030F0702030302020204" pitchFamily="66" charset="0"/>
              </a:rPr>
              <a:t>   if ( t )</a:t>
            </a:r>
            <a:endParaRPr lang="en-US" altLang="zh-CN" sz="2200" dirty="0">
              <a:latin typeface="Comic Sans MS" panose="030F0702030302020204" pitchFamily="66" charset="0"/>
            </a:endParaRPr>
          </a:p>
          <a:p>
            <a:r>
              <a:rPr lang="en-US" altLang="zh-CN" sz="2200" dirty="0">
                <a:latin typeface="Comic Sans MS" panose="030F0702030302020204" pitchFamily="66" charset="0"/>
              </a:rPr>
              <a:t>        goto loop;</a:t>
            </a:r>
            <a:endParaRPr lang="en-US" altLang="zh-CN" sz="2200" dirty="0">
              <a:latin typeface="Comic Sans MS" panose="030F0702030302020204" pitchFamily="66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8850" y="1600200"/>
            <a:ext cx="3048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loop: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body-statement </a:t>
            </a:r>
            <a:endParaRPr kumimoji="0" lang="en-US" altLang="zh-CN" sz="22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	t = 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test-expr;</a:t>
            </a:r>
            <a:endParaRPr kumimoji="0" lang="en-US" altLang="zh-CN" sz="22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	if ( t )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	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loop ;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4038600"/>
            <a:ext cx="342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while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(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test-expr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  body-statement</a:t>
            </a:r>
            <a:endParaRPr kumimoji="0" lang="en-US" altLang="zh-CN" sz="22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304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do 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body-statement</a:t>
            </a:r>
            <a:endParaRPr kumimoji="0" lang="en-US" altLang="zh-CN" sz="22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while (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test-expr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) 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1208" name="Right Arrow 13"/>
          <p:cNvSpPr/>
          <p:nvPr/>
        </p:nvSpPr>
        <p:spPr>
          <a:xfrm>
            <a:off x="3740150" y="19812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/>
            <a:endParaRPr lang="zh-CN" altLang="zh-CN" dirty="0">
              <a:latin typeface="Comic Sans MS" panose="030F0702030302020204" pitchFamily="66" charset="0"/>
            </a:endParaRPr>
          </a:p>
        </p:txBody>
      </p:sp>
      <p:sp>
        <p:nvSpPr>
          <p:cNvPr id="51209" name="Right Arrow 14"/>
          <p:cNvSpPr/>
          <p:nvPr/>
        </p:nvSpPr>
        <p:spPr>
          <a:xfrm>
            <a:off x="3740150" y="4048125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/>
            <a:endParaRPr lang="zh-CN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4305" y="5255260"/>
            <a:ext cx="1801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但是直接</a:t>
            </a:r>
            <a:r>
              <a:rPr lang="en-US" altLang="zh-CN"/>
              <a:t>goto</a:t>
            </a:r>
            <a:r>
              <a:rPr lang="zh-CN" altLang="en-US"/>
              <a:t>的方式不利于程序的优化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While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type="body" sz="half" idx="1"/>
          </p:nvPr>
        </p:nvSpPr>
        <p:spPr>
          <a:xfrm>
            <a:off x="1028700" y="1752600"/>
            <a:ext cx="3009900" cy="2819400"/>
          </a:xfrm>
        </p:spPr>
        <p:txBody>
          <a:bodyPr vert="horz" wrap="square" lIns="91440" tIns="45720" rIns="91440" bIns="45720" anchor="t" anchorCtr="0"/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long fact_while(long n)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long result = 1;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(n &gt; 1)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result *= n;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n = n-1;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result;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181600" y="17526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long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fact_while_jm_goto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(long n)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{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long result = 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test;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result *= n;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n = n-1;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test: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if ( n &gt; 1 )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return result;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}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3254" name="Right Arrow 3"/>
          <p:cNvSpPr/>
          <p:nvPr/>
        </p:nvSpPr>
        <p:spPr>
          <a:xfrm>
            <a:off x="4006850" y="30480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/>
            <a:endParaRPr lang="zh-CN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While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181600" y="17526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long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fact_while_jm_goto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(long n)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{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long result = 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test;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result *= n;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n = n-1;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test: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if ( n &gt; 1 )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return result;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}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" name="Rectangle 82"/>
          <p:cNvSpPr>
            <a:spLocks noChangeArrowheads="1"/>
          </p:cNvSpPr>
          <p:nvPr/>
        </p:nvSpPr>
        <p:spPr bwMode="auto">
          <a:xfrm>
            <a:off x="354013" y="1752600"/>
            <a:ext cx="46751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n in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fact_while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: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movl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rax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result = 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jmp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.L5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test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.L6:                             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loop: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imulq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rax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result *= n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subq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n = n-1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.L5:		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test: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cmpq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compare n:1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jg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.L6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if  &gt;,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rep;  ret 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return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9" name="Group 83"/>
          <p:cNvGraphicFramePr>
            <a:graphicFrameLocks noGrp="1"/>
          </p:cNvGraphicFramePr>
          <p:nvPr>
            <p:ph sz="half" idx="4294967295"/>
          </p:nvPr>
        </p:nvGraphicFramePr>
        <p:xfrm>
          <a:off x="457200" y="5429250"/>
          <a:ext cx="3471863" cy="1189038"/>
        </p:xfrm>
        <a:graphic>
          <a:graphicData uri="http://schemas.openxmlformats.org/drawingml/2006/table">
            <a:tbl>
              <a:tblPr/>
              <a:tblGrid>
                <a:gridCol w="1347788"/>
                <a:gridCol w="896937"/>
                <a:gridCol w="1227138"/>
              </a:tblGrid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register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initially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rdi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While Loop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3429000" cy="1143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200" b="1" dirty="0"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2200" b="1" dirty="0">
                <a:ea typeface="宋体" panose="02010600030101010101" pitchFamily="2" charset="-122"/>
              </a:rPr>
              <a:t> (test-expr)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 		body-statement</a:t>
            </a:r>
            <a:endParaRPr lang="en-US" altLang="zh-CN" sz="2200" b="1" dirty="0">
              <a:ea typeface="宋体" panose="02010600030101010101" pitchFamily="2" charset="-122"/>
            </a:endParaRPr>
          </a:p>
        </p:txBody>
      </p:sp>
      <p:sp>
        <p:nvSpPr>
          <p:cNvPr id="36869" name="Rectangle 3"/>
          <p:cNvSpPr txBox="1">
            <a:spLocks noChangeArrowheads="1"/>
          </p:cNvSpPr>
          <p:nvPr/>
        </p:nvSpPr>
        <p:spPr bwMode="auto">
          <a:xfrm>
            <a:off x="685800" y="3078163"/>
            <a:ext cx="37338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test;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loop: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	body-statement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test:	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	t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= test-expr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	if ( t )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		</a:t>
            </a:r>
            <a:r>
              <a:rPr kumimoji="0" lang="en-US" altLang="zh-CN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 loop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;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7350" name="Right Arrow 9"/>
          <p:cNvSpPr/>
          <p:nvPr/>
        </p:nvSpPr>
        <p:spPr>
          <a:xfrm rot="5400000">
            <a:off x="1700213" y="2506663"/>
            <a:ext cx="4540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/>
            <a:endParaRPr lang="zh-CN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While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 sz="half" idx="1"/>
          </p:nvPr>
        </p:nvSpPr>
        <p:spPr>
          <a:xfrm>
            <a:off x="1028700" y="1752600"/>
            <a:ext cx="3009900" cy="2819400"/>
          </a:xfrm>
        </p:spPr>
        <p:txBody>
          <a:bodyPr vert="horz" wrap="square" lIns="91440" tIns="45720" rIns="91440" bIns="45720" anchor="t" anchorCtr="0"/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long fact_while(long n)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long result = 1;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(n &gt; 1)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result *= n;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n = n-1;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result;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181600" y="1752600"/>
            <a:ext cx="396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long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fact_while_gd_goto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(long n)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{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long result = 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test 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loop: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result *= n;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n = n-1;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test: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if ( n != 1 )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return result;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}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9398" name="Right Arrow 3"/>
          <p:cNvSpPr/>
          <p:nvPr/>
        </p:nvSpPr>
        <p:spPr>
          <a:xfrm>
            <a:off x="4006850" y="30480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/>
            <a:endParaRPr lang="zh-CN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While Loop Translation (guarded do)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3429000" cy="1143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200" b="1" dirty="0"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sz="2200" b="1" dirty="0">
                <a:ea typeface="宋体" panose="02010600030101010101" pitchFamily="2" charset="-122"/>
              </a:rPr>
              <a:t> (test-expr)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 		body-statement</a:t>
            </a:r>
            <a:endParaRPr lang="en-US" altLang="zh-CN" sz="2200" b="1" dirty="0">
              <a:ea typeface="宋体" panose="02010600030101010101" pitchFamily="2" charset="-122"/>
            </a:endParaRPr>
          </a:p>
        </p:txBody>
      </p:sp>
      <p:sp>
        <p:nvSpPr>
          <p:cNvPr id="61445" name="Rectangle 3"/>
          <p:cNvSpPr txBox="1"/>
          <p:nvPr/>
        </p:nvSpPr>
        <p:spPr>
          <a:xfrm>
            <a:off x="685800" y="3078163"/>
            <a:ext cx="3733800" cy="3482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2200" dirty="0">
                <a:latin typeface="Comic Sans MS" panose="030F0702030302020204" pitchFamily="66" charset="0"/>
              </a:rPr>
              <a:t> t = test-expr;</a:t>
            </a:r>
            <a:endParaRPr lang="en-US" altLang="zh-CN" sz="2200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 if </a:t>
            </a:r>
            <a:r>
              <a:rPr lang="en-US" altLang="zh-CN" sz="2200" dirty="0">
                <a:latin typeface="Comic Sans MS" panose="030F0702030302020204" pitchFamily="66" charset="0"/>
              </a:rPr>
              <a:t>( !t )</a:t>
            </a:r>
            <a:endParaRPr lang="en-US" altLang="zh-CN" sz="2200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200" dirty="0">
                <a:latin typeface="Comic Sans MS" panose="030F0702030302020204" pitchFamily="66" charset="0"/>
              </a:rPr>
              <a:t>	</a:t>
            </a:r>
            <a:r>
              <a:rPr lang="en-US" altLang="zh-CN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goto done;</a:t>
            </a:r>
            <a:endParaRPr lang="en-US" altLang="zh-CN" sz="2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200" dirty="0">
                <a:latin typeface="Comic Sans MS" panose="030F0702030302020204" pitchFamily="66" charset="0"/>
              </a:rPr>
              <a:t>do</a:t>
            </a:r>
            <a:endParaRPr lang="en-US" altLang="zh-CN" sz="2200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200" dirty="0">
                <a:latin typeface="Comic Sans MS" panose="030F0702030302020204" pitchFamily="66" charset="0"/>
              </a:rPr>
              <a:t>	body-statement</a:t>
            </a:r>
            <a:endParaRPr lang="en-US" altLang="zh-CN" sz="2200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200" dirty="0">
                <a:latin typeface="Comic Sans MS" panose="030F0702030302020204" pitchFamily="66" charset="0"/>
              </a:rPr>
              <a:t>	while (test-expr);</a:t>
            </a:r>
            <a:endParaRPr lang="en-US" altLang="zh-CN" sz="2200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200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200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 done:</a:t>
            </a:r>
            <a:endParaRPr lang="en-US" altLang="zh-CN" sz="2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14900" y="3078163"/>
            <a:ext cx="342900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	t = test-expr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if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( !t )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	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done;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loop: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	body-statement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  t = test-expr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	if ( t )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	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loop;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 done: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1447" name="Right Arrow 8"/>
          <p:cNvSpPr/>
          <p:nvPr/>
        </p:nvSpPr>
        <p:spPr>
          <a:xfrm>
            <a:off x="4083050" y="422275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/>
            <a:endParaRPr lang="zh-CN" altLang="zh-CN" dirty="0">
              <a:latin typeface="Comic Sans MS" panose="030F0702030302020204" pitchFamily="66" charset="0"/>
            </a:endParaRPr>
          </a:p>
        </p:txBody>
      </p:sp>
      <p:sp>
        <p:nvSpPr>
          <p:cNvPr id="61448" name="Right Arrow 9"/>
          <p:cNvSpPr/>
          <p:nvPr/>
        </p:nvSpPr>
        <p:spPr>
          <a:xfrm rot="5400000">
            <a:off x="1700213" y="2506663"/>
            <a:ext cx="4540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/>
            <a:endParaRPr lang="zh-CN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3165" y="1900555"/>
            <a:ext cx="2997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与之前的直接</a:t>
            </a:r>
            <a:r>
              <a:rPr lang="en-US" altLang="zh-CN"/>
              <a:t>goto</a:t>
            </a:r>
            <a:r>
              <a:rPr lang="zh-CN" altLang="en-US"/>
              <a:t>相比下面的方法有利于优化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Control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Sequential execution(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顺序代码执行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is default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instructions are executed in the order they appear in the program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Change the control flow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Jump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While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 sz="half" idx="1"/>
          </p:nvPr>
        </p:nvSpPr>
        <p:spPr>
          <a:xfrm>
            <a:off x="1028700" y="1752600"/>
            <a:ext cx="3009900" cy="2819400"/>
          </a:xfrm>
        </p:spPr>
        <p:txBody>
          <a:bodyPr vert="horz" wrap="square" lIns="91440" tIns="45720" rIns="91440" bIns="45720" anchor="t" anchorCtr="0"/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long fact_while(long n)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long result = 1;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(n &gt; 1)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result *= n;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n = n-1;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result;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181600" y="17526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long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fact_while_gd_goto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(long n)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{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long result = 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if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 n &lt;= 1 )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done;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result *= n;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n = n-1;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if ( n != 1 )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done: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return result;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}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3494" name="Right Arrow 3"/>
          <p:cNvSpPr/>
          <p:nvPr/>
        </p:nvSpPr>
        <p:spPr>
          <a:xfrm>
            <a:off x="4006850" y="3048000"/>
            <a:ext cx="793750" cy="484188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algn="ctr"/>
            <a:endParaRPr lang="zh-CN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While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181600" y="1752600"/>
            <a:ext cx="396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long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fact_while_gd_goto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(long n)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{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long result = 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if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 n &lt;= 1 )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done;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result *= n;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n = n-1;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if ( n != 1 )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done: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return result;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}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" name="Rectangle 82"/>
          <p:cNvSpPr>
            <a:spLocks noChangeArrowheads="1"/>
          </p:cNvSpPr>
          <p:nvPr/>
        </p:nvSpPr>
        <p:spPr bwMode="auto">
          <a:xfrm>
            <a:off x="354013" y="1752600"/>
            <a:ext cx="48275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n in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fact_while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: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cmpq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compare n:1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jle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.L7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if &lt;=,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done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movl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rax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result = 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.L6:                             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loop: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imulq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rax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result *= n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subq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n = n-1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cmpq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compare n:1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jne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.L6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if  !=,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goto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loop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rep; ret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return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.L7		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done: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movl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$1, %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eax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result = 1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	ret 			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# return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For Loop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1219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b="1" dirty="0">
                <a:ea typeface="宋体" panose="02010600030101010101" pitchFamily="2" charset="-122"/>
              </a:rPr>
              <a:t> ( init-expr; test-expr; update-expr)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	body-statement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989188" name="Rectangle 4"/>
          <p:cNvSpPr/>
          <p:nvPr/>
        </p:nvSpPr>
        <p:spPr>
          <a:xfrm>
            <a:off x="457200" y="3048000"/>
            <a:ext cx="8229600" cy="2362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 init-expr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while</a:t>
            </a:r>
            <a:r>
              <a:rPr lang="en-US" altLang="zh-CN" sz="2400" dirty="0">
                <a:latin typeface="Comic Sans MS" panose="030F0702030302020204" pitchFamily="66" charset="0"/>
              </a:rPr>
              <a:t> ( test-expr) {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		body-statement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		update-expr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latin typeface="Comic Sans MS" panose="030F0702030302020204" pitchFamily="66" charset="0"/>
              </a:rPr>
              <a:t> }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5543550"/>
            <a:ext cx="7215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for→while→do .... while ...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Switch Construct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Properties of Switch Construct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Integer</a:t>
            </a:r>
            <a:r>
              <a:rPr lang="en-US" altLang="zh-CN" dirty="0">
                <a:ea typeface="宋体" panose="02010600030101010101" pitchFamily="2" charset="-122"/>
              </a:rPr>
              <a:t> testing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Multiple outcomes (may be a large number)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Improve the readability of the source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/>
          <p:nvPr/>
        </p:nvSpPr>
        <p:spPr>
          <a:xfrm>
            <a:off x="4419600" y="1600200"/>
            <a:ext cx="3429000" cy="480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case 103: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val += 11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break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case 104: case 106: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val *= val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break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default: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val = 0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*dest = val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Switch Statements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5" name="Rectangle 4"/>
          <p:cNvSpPr>
            <a:spLocks noGrp="1"/>
          </p:cNvSpPr>
          <p:nvPr>
            <p:ph idx="1"/>
          </p:nvPr>
        </p:nvSpPr>
        <p:spPr>
          <a:xfrm>
            <a:off x="685800" y="1600200"/>
            <a:ext cx="3505200" cy="4800600"/>
          </a:xfrm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switch_eg (long x,</a:t>
            </a:r>
            <a:b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long n, long *dest)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long val = x 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switch ( n ) {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必须是整数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case 100: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val *= 13 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break 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case 102: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val += 10 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fall through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*/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6" name="Text Box 5"/>
          <p:cNvSpPr txBox="1"/>
          <p:nvPr/>
        </p:nvSpPr>
        <p:spPr>
          <a:xfrm rot="2941187">
            <a:off x="3382963" y="2584450"/>
            <a:ext cx="12192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Integer testing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7" name="Line 6"/>
          <p:cNvSpPr/>
          <p:nvPr/>
        </p:nvSpPr>
        <p:spPr>
          <a:xfrm flipH="1">
            <a:off x="2362200" y="3076575"/>
            <a:ext cx="1219200" cy="457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88" name="Text Box 7"/>
          <p:cNvSpPr txBox="1"/>
          <p:nvPr/>
        </p:nvSpPr>
        <p:spPr>
          <a:xfrm rot="2666814">
            <a:off x="6888163" y="1960563"/>
            <a:ext cx="19780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Multiple cases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9" name="Line 8"/>
          <p:cNvSpPr/>
          <p:nvPr/>
        </p:nvSpPr>
        <p:spPr>
          <a:xfrm flipH="1">
            <a:off x="5791200" y="2081213"/>
            <a:ext cx="1265238" cy="966787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90" name="Line 9"/>
          <p:cNvSpPr/>
          <p:nvPr/>
        </p:nvSpPr>
        <p:spPr>
          <a:xfrm flipH="1">
            <a:off x="6629400" y="2152650"/>
            <a:ext cx="427038" cy="9144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Switch Form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switch(op)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case val_0: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i="1" dirty="0">
                <a:ea typeface="宋体" panose="02010600030101010101" pitchFamily="2" charset="-122"/>
              </a:rPr>
              <a:t>Block</a:t>
            </a:r>
            <a:r>
              <a:rPr lang="en-US" altLang="zh-CN" b="1" dirty="0">
                <a:ea typeface="宋体" panose="02010600030101010101" pitchFamily="2" charset="-122"/>
              </a:rPr>
              <a:t> 0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case val_1: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i="1" dirty="0">
                <a:ea typeface="宋体" panose="02010600030101010101" pitchFamily="2" charset="-122"/>
              </a:rPr>
              <a:t>Block</a:t>
            </a:r>
            <a:r>
              <a:rPr lang="en-US" altLang="zh-CN" b="1" dirty="0">
                <a:ea typeface="宋体" panose="02010600030101010101" pitchFamily="2" charset="-122"/>
              </a:rPr>
              <a:t> 1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• • •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case val_</a:t>
            </a:r>
            <a:r>
              <a:rPr lang="en-US" altLang="zh-CN" b="1" i="1" dirty="0">
                <a:ea typeface="宋体" panose="02010600030101010101" pitchFamily="2" charset="-122"/>
              </a:rPr>
              <a:t>n</a:t>
            </a:r>
            <a:r>
              <a:rPr lang="en-US" altLang="zh-CN" b="1" dirty="0">
                <a:ea typeface="宋体" panose="02010600030101010101" pitchFamily="2" charset="-122"/>
              </a:rPr>
              <a:t>-1: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i="1" dirty="0">
                <a:ea typeface="宋体" panose="02010600030101010101" pitchFamily="2" charset="-122"/>
              </a:rPr>
              <a:t>Block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ea typeface="宋体" panose="02010600030101010101" pitchFamily="2" charset="-122"/>
              </a:rPr>
              <a:t>n</a:t>
            </a:r>
            <a:r>
              <a:rPr lang="en-US" altLang="zh-CN" b="1" dirty="0">
                <a:ea typeface="宋体" panose="02010600030101010101" pitchFamily="2" charset="-122"/>
              </a:rPr>
              <a:t>–1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Jump Table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Efficient implementation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Avoid long sequence of if-else statement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Criteria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number of cases and the sparcity  of the case value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From Cases to Targets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switch(op)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case val_0: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i="1" dirty="0">
                <a:ea typeface="宋体" panose="02010600030101010101" pitchFamily="2" charset="-122"/>
              </a:rPr>
              <a:t>Block</a:t>
            </a:r>
            <a:r>
              <a:rPr lang="en-US" altLang="zh-CN" b="1" dirty="0">
                <a:ea typeface="宋体" panose="02010600030101010101" pitchFamily="2" charset="-122"/>
              </a:rPr>
              <a:t> 0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case val_1: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i="1" dirty="0">
                <a:ea typeface="宋体" panose="02010600030101010101" pitchFamily="2" charset="-122"/>
              </a:rPr>
              <a:t>Block</a:t>
            </a:r>
            <a:r>
              <a:rPr lang="en-US" altLang="zh-CN" b="1" dirty="0">
                <a:ea typeface="宋体" panose="02010600030101010101" pitchFamily="2" charset="-122"/>
              </a:rPr>
              <a:t> 1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• • •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case val_</a:t>
            </a:r>
            <a:r>
              <a:rPr lang="en-US" altLang="zh-CN" b="1" i="1" dirty="0">
                <a:ea typeface="宋体" panose="02010600030101010101" pitchFamily="2" charset="-122"/>
              </a:rPr>
              <a:t>n</a:t>
            </a:r>
            <a:r>
              <a:rPr lang="en-US" altLang="zh-CN" b="1" dirty="0">
                <a:ea typeface="宋体" panose="02010600030101010101" pitchFamily="2" charset="-122"/>
              </a:rPr>
              <a:t>-1: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i="1" dirty="0">
                <a:ea typeface="宋体" panose="02010600030101010101" pitchFamily="2" charset="-122"/>
              </a:rPr>
              <a:t>Block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ea typeface="宋体" panose="02010600030101010101" pitchFamily="2" charset="-122"/>
              </a:rPr>
              <a:t>n</a:t>
            </a:r>
            <a:r>
              <a:rPr lang="en-US" altLang="zh-CN" b="1" dirty="0">
                <a:ea typeface="宋体" panose="02010600030101010101" pitchFamily="2" charset="-122"/>
              </a:rPr>
              <a:t>–1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77829" name="Group 14"/>
          <p:cNvGrpSpPr/>
          <p:nvPr/>
        </p:nvGrpSpPr>
        <p:grpSpPr>
          <a:xfrm>
            <a:off x="4986338" y="1793875"/>
            <a:ext cx="3624262" cy="658813"/>
            <a:chOff x="3246" y="576"/>
            <a:chExt cx="1554" cy="528"/>
          </a:xfrm>
        </p:grpSpPr>
        <p:sp>
          <p:nvSpPr>
            <p:cNvPr id="77840" name="Rectangle 15"/>
            <p:cNvSpPr/>
            <p:nvPr/>
          </p:nvSpPr>
          <p:spPr>
            <a:xfrm>
              <a:off x="3792" y="576"/>
              <a:ext cx="1008" cy="52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</a:rPr>
                <a:t>Code Block 0</a:t>
              </a:r>
              <a:endParaRPr lang="en-US" altLang="zh-CN" sz="2400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77841" name="Rectangle 16"/>
            <p:cNvSpPr/>
            <p:nvPr/>
          </p:nvSpPr>
          <p:spPr>
            <a:xfrm>
              <a:off x="3246" y="576"/>
              <a:ext cx="554" cy="37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r" eaLnBrk="1" hangingPunct="1"/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Targ0</a:t>
              </a:r>
              <a:r>
                <a: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77830" name="Group 17"/>
          <p:cNvGrpSpPr/>
          <p:nvPr/>
        </p:nvGrpSpPr>
        <p:grpSpPr>
          <a:xfrm>
            <a:off x="4986338" y="2454275"/>
            <a:ext cx="3624262" cy="657225"/>
            <a:chOff x="3246" y="1440"/>
            <a:chExt cx="1554" cy="528"/>
          </a:xfrm>
        </p:grpSpPr>
        <p:sp>
          <p:nvSpPr>
            <p:cNvPr id="77838" name="Rectangle 18"/>
            <p:cNvSpPr/>
            <p:nvPr/>
          </p:nvSpPr>
          <p:spPr>
            <a:xfrm>
              <a:off x="3792" y="1440"/>
              <a:ext cx="1008" cy="52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</a:rPr>
                <a:t>Code Block 1</a:t>
              </a:r>
              <a:endParaRPr lang="en-US" altLang="zh-CN" sz="2400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77839" name="Rectangle 19"/>
            <p:cNvSpPr/>
            <p:nvPr/>
          </p:nvSpPr>
          <p:spPr>
            <a:xfrm>
              <a:off x="3246" y="1440"/>
              <a:ext cx="554" cy="37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r" eaLnBrk="1" hangingPunct="1"/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Targ1</a:t>
              </a:r>
              <a:r>
                <a: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77831" name="Group 20"/>
          <p:cNvGrpSpPr/>
          <p:nvPr/>
        </p:nvGrpSpPr>
        <p:grpSpPr>
          <a:xfrm>
            <a:off x="4986338" y="3116263"/>
            <a:ext cx="3624262" cy="657225"/>
            <a:chOff x="3246" y="2304"/>
            <a:chExt cx="1554" cy="528"/>
          </a:xfrm>
        </p:grpSpPr>
        <p:sp>
          <p:nvSpPr>
            <p:cNvPr id="77836" name="Rectangle 21"/>
            <p:cNvSpPr/>
            <p:nvPr/>
          </p:nvSpPr>
          <p:spPr>
            <a:xfrm>
              <a:off x="3792" y="2304"/>
              <a:ext cx="1008" cy="52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</a:rPr>
                <a:t>Code Block 2</a:t>
              </a:r>
              <a:endParaRPr lang="en-US" altLang="zh-CN" sz="2400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77837" name="Rectangle 22"/>
            <p:cNvSpPr/>
            <p:nvPr/>
          </p:nvSpPr>
          <p:spPr>
            <a:xfrm>
              <a:off x="3246" y="2304"/>
              <a:ext cx="554" cy="37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r" eaLnBrk="1" hangingPunct="1"/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Targ2</a:t>
              </a:r>
              <a:r>
                <a: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77832" name="Group 23"/>
          <p:cNvGrpSpPr/>
          <p:nvPr/>
        </p:nvGrpSpPr>
        <p:grpSpPr>
          <a:xfrm>
            <a:off x="4572000" y="4905375"/>
            <a:ext cx="3992563" cy="657225"/>
            <a:chOff x="3088" y="3168"/>
            <a:chExt cx="1712" cy="528"/>
          </a:xfrm>
        </p:grpSpPr>
        <p:sp>
          <p:nvSpPr>
            <p:cNvPr id="77834" name="Rectangle 24"/>
            <p:cNvSpPr/>
            <p:nvPr/>
          </p:nvSpPr>
          <p:spPr>
            <a:xfrm>
              <a:off x="3792" y="3168"/>
              <a:ext cx="1008" cy="52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</a:rPr>
                <a:t>Code Block </a:t>
              </a:r>
              <a:r>
                <a:rPr lang="en-US" altLang="zh-CN" sz="2400" i="1" dirty="0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</a:rPr>
                <a:t>–1</a:t>
              </a:r>
              <a:endParaRPr lang="en-US" altLang="zh-CN" sz="2400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77835" name="Rectangle 25"/>
            <p:cNvSpPr/>
            <p:nvPr/>
          </p:nvSpPr>
          <p:spPr>
            <a:xfrm>
              <a:off x="3088" y="3168"/>
              <a:ext cx="712" cy="37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r" eaLnBrk="1" hangingPunct="1"/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Targ</a:t>
              </a:r>
              <a:r>
                <a:rPr lang="en-US" altLang="zh-CN" sz="2400" i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n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-1</a:t>
              </a:r>
              <a:r>
                <a: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77833" name="Rectangle 26"/>
          <p:cNvSpPr/>
          <p:nvPr/>
        </p:nvSpPr>
        <p:spPr>
          <a:xfrm>
            <a:off x="6259513" y="4008438"/>
            <a:ext cx="2351087" cy="71755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 a Jump Table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6" name="Rectangle 4"/>
          <p:cNvSpPr/>
          <p:nvPr/>
        </p:nvSpPr>
        <p:spPr>
          <a:xfrm>
            <a:off x="1247775" y="2057400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Targ0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77" name="Rectangle 5"/>
          <p:cNvSpPr/>
          <p:nvPr/>
        </p:nvSpPr>
        <p:spPr>
          <a:xfrm>
            <a:off x="1247775" y="2819400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Targ1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78" name="Rectangle 6"/>
          <p:cNvSpPr/>
          <p:nvPr/>
        </p:nvSpPr>
        <p:spPr>
          <a:xfrm>
            <a:off x="1247775" y="3581400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Targ2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79" name="Rectangle 7"/>
          <p:cNvSpPr/>
          <p:nvPr/>
        </p:nvSpPr>
        <p:spPr>
          <a:xfrm>
            <a:off x="1247775" y="4876800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Targ</a:t>
            </a:r>
            <a:r>
              <a:rPr lang="en-US" altLang="zh-CN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80" name="Rectangle 8"/>
          <p:cNvSpPr/>
          <p:nvPr/>
        </p:nvSpPr>
        <p:spPr>
          <a:xfrm>
            <a:off x="1247775" y="3962400"/>
            <a:ext cx="1600200" cy="914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81" name="Rectangle 9"/>
          <p:cNvSpPr/>
          <p:nvPr/>
        </p:nvSpPr>
        <p:spPr>
          <a:xfrm>
            <a:off x="257175" y="2057400"/>
            <a:ext cx="1106488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jtab: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82" name="Rectangle 10"/>
          <p:cNvSpPr/>
          <p:nvPr/>
        </p:nvSpPr>
        <p:spPr>
          <a:xfrm>
            <a:off x="1019175" y="1524000"/>
            <a:ext cx="4006850" cy="4603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</a:rPr>
              <a:t>Jump Table(</a:t>
            </a:r>
            <a:r>
              <a:rPr lang="zh-CN" altLang="en-US" sz="2400" dirty="0">
                <a:solidFill>
                  <a:srgbClr val="000000"/>
                </a:solidFill>
                <a:latin typeface="Helvetica" pitchFamily="34" charset="0"/>
              </a:rPr>
              <a:t>存在</a:t>
            </a: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</a:rPr>
              <a:t>data area)</a:t>
            </a:r>
            <a:endParaRPr lang="zh-CN" altLang="en-US" sz="2400" dirty="0">
              <a:solidFill>
                <a:srgbClr val="000000"/>
              </a:solidFill>
              <a:latin typeface="Helvetica" pitchFamily="34" charset="0"/>
            </a:endParaRPr>
          </a:p>
        </p:txBody>
      </p:sp>
      <p:grpSp>
        <p:nvGrpSpPr>
          <p:cNvPr id="79883" name="Group 14"/>
          <p:cNvGrpSpPr/>
          <p:nvPr/>
        </p:nvGrpSpPr>
        <p:grpSpPr>
          <a:xfrm>
            <a:off x="5138738" y="2251075"/>
            <a:ext cx="3624262" cy="658813"/>
            <a:chOff x="3246" y="576"/>
            <a:chExt cx="1554" cy="528"/>
          </a:xfrm>
        </p:grpSpPr>
        <p:sp>
          <p:nvSpPr>
            <p:cNvPr id="79901" name="Rectangle 15"/>
            <p:cNvSpPr/>
            <p:nvPr/>
          </p:nvSpPr>
          <p:spPr>
            <a:xfrm>
              <a:off x="3792" y="576"/>
              <a:ext cx="1008" cy="52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</a:rPr>
                <a:t>Code Block 0</a:t>
              </a:r>
              <a:endParaRPr lang="en-US" altLang="zh-CN" sz="2400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79902" name="Rectangle 16"/>
            <p:cNvSpPr/>
            <p:nvPr/>
          </p:nvSpPr>
          <p:spPr>
            <a:xfrm>
              <a:off x="3246" y="576"/>
              <a:ext cx="554" cy="37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r" eaLnBrk="1" hangingPunct="1"/>
              <a:r>
                <a: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Targ0:</a:t>
              </a:r>
              <a:endPara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79884" name="Group 17"/>
          <p:cNvGrpSpPr/>
          <p:nvPr/>
        </p:nvGrpSpPr>
        <p:grpSpPr>
          <a:xfrm>
            <a:off x="5138738" y="2911475"/>
            <a:ext cx="3624262" cy="657225"/>
            <a:chOff x="3246" y="1440"/>
            <a:chExt cx="1554" cy="528"/>
          </a:xfrm>
        </p:grpSpPr>
        <p:sp>
          <p:nvSpPr>
            <p:cNvPr id="79899" name="Rectangle 18"/>
            <p:cNvSpPr/>
            <p:nvPr/>
          </p:nvSpPr>
          <p:spPr>
            <a:xfrm>
              <a:off x="3792" y="1440"/>
              <a:ext cx="1008" cy="52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</a:rPr>
                <a:t>Code Block 1</a:t>
              </a:r>
              <a:endParaRPr lang="en-US" altLang="zh-CN" sz="2400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79900" name="Rectangle 19"/>
            <p:cNvSpPr/>
            <p:nvPr/>
          </p:nvSpPr>
          <p:spPr>
            <a:xfrm>
              <a:off x="3246" y="1440"/>
              <a:ext cx="554" cy="37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r" eaLnBrk="1" hangingPunct="1"/>
              <a:r>
                <a: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Targ1:</a:t>
              </a:r>
              <a:endPara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79885" name="Group 20"/>
          <p:cNvGrpSpPr/>
          <p:nvPr/>
        </p:nvGrpSpPr>
        <p:grpSpPr>
          <a:xfrm>
            <a:off x="5138738" y="3567113"/>
            <a:ext cx="3624262" cy="658812"/>
            <a:chOff x="3246" y="2304"/>
            <a:chExt cx="1554" cy="528"/>
          </a:xfrm>
        </p:grpSpPr>
        <p:sp>
          <p:nvSpPr>
            <p:cNvPr id="79897" name="Rectangle 21"/>
            <p:cNvSpPr/>
            <p:nvPr/>
          </p:nvSpPr>
          <p:spPr>
            <a:xfrm>
              <a:off x="3792" y="2304"/>
              <a:ext cx="1008" cy="52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</a:rPr>
                <a:t>Code Block 2</a:t>
              </a:r>
              <a:endParaRPr lang="en-US" altLang="zh-CN" sz="2400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79898" name="Rectangle 22"/>
            <p:cNvSpPr/>
            <p:nvPr/>
          </p:nvSpPr>
          <p:spPr>
            <a:xfrm>
              <a:off x="3246" y="2304"/>
              <a:ext cx="554" cy="37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r" eaLnBrk="1" hangingPunct="1"/>
              <a:r>
                <a: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Targ2:</a:t>
              </a:r>
              <a:endPara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79886" name="Group 23"/>
          <p:cNvGrpSpPr/>
          <p:nvPr/>
        </p:nvGrpSpPr>
        <p:grpSpPr>
          <a:xfrm>
            <a:off x="4724400" y="5362575"/>
            <a:ext cx="3992563" cy="657225"/>
            <a:chOff x="3088" y="3168"/>
            <a:chExt cx="1712" cy="528"/>
          </a:xfrm>
        </p:grpSpPr>
        <p:sp>
          <p:nvSpPr>
            <p:cNvPr id="79895" name="Rectangle 24"/>
            <p:cNvSpPr/>
            <p:nvPr/>
          </p:nvSpPr>
          <p:spPr>
            <a:xfrm>
              <a:off x="3792" y="3168"/>
              <a:ext cx="1008" cy="52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</a:rPr>
                <a:t>Code Block </a:t>
              </a:r>
              <a:r>
                <a:rPr lang="en-US" altLang="zh-CN" sz="2400" i="1" dirty="0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</a:rPr>
                <a:t>–1</a:t>
              </a:r>
              <a:endParaRPr lang="en-US" altLang="zh-CN" sz="2400" dirty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  <p:sp>
          <p:nvSpPr>
            <p:cNvPr id="79896" name="Rectangle 25"/>
            <p:cNvSpPr/>
            <p:nvPr/>
          </p:nvSpPr>
          <p:spPr>
            <a:xfrm>
              <a:off x="3088" y="3168"/>
              <a:ext cx="712" cy="37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r" eaLnBrk="1" hangingPunct="1"/>
              <a:r>
                <a: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Targ</a:t>
              </a:r>
              <a:r>
                <a:rPr lang="en-US" altLang="zh-CN" sz="2400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  <a:r>
                <a: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-1:</a:t>
              </a:r>
              <a:endPara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79887" name="Rectangle 26"/>
          <p:cNvSpPr/>
          <p:nvPr/>
        </p:nvSpPr>
        <p:spPr>
          <a:xfrm>
            <a:off x="6411913" y="4465638"/>
            <a:ext cx="2351087" cy="71755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88" name="Rectangle 27"/>
          <p:cNvSpPr/>
          <p:nvPr/>
        </p:nvSpPr>
        <p:spPr>
          <a:xfrm>
            <a:off x="5513388" y="1524000"/>
            <a:ext cx="2027237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</a:rPr>
              <a:t>Jump Targets</a:t>
            </a:r>
            <a:endParaRPr lang="en-US" altLang="zh-CN" sz="240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79889" name="Rectangle 5"/>
          <p:cNvSpPr/>
          <p:nvPr/>
        </p:nvSpPr>
        <p:spPr>
          <a:xfrm>
            <a:off x="1247775" y="3200400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>
              <a:lnSpc>
                <a:spcPts val="12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1" hangingPunct="1">
              <a:lnSpc>
                <a:spcPts val="12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90" name="TextBox 32"/>
          <p:cNvSpPr txBox="1"/>
          <p:nvPr/>
        </p:nvSpPr>
        <p:spPr>
          <a:xfrm>
            <a:off x="2871788" y="2027238"/>
            <a:ext cx="11064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val_0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91" name="TextBox 33"/>
          <p:cNvSpPr txBox="1"/>
          <p:nvPr/>
        </p:nvSpPr>
        <p:spPr>
          <a:xfrm>
            <a:off x="2871788" y="2768600"/>
            <a:ext cx="11064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val_1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92" name="TextBox 34"/>
          <p:cNvSpPr txBox="1"/>
          <p:nvPr/>
        </p:nvSpPr>
        <p:spPr>
          <a:xfrm>
            <a:off x="2871788" y="3535363"/>
            <a:ext cx="11064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val_2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93" name="TextBox 35"/>
          <p:cNvSpPr txBox="1"/>
          <p:nvPr/>
        </p:nvSpPr>
        <p:spPr>
          <a:xfrm>
            <a:off x="2865438" y="4841875"/>
            <a:ext cx="155416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val_n-1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9894" name="Rectangle 4"/>
          <p:cNvSpPr/>
          <p:nvPr/>
        </p:nvSpPr>
        <p:spPr>
          <a:xfrm>
            <a:off x="1246188" y="2438400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>
              <a:lnSpc>
                <a:spcPts val="12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1" hangingPunct="1">
              <a:lnSpc>
                <a:spcPts val="12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5662930"/>
            <a:ext cx="301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entry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Implement the Switch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1924" name="Group 13"/>
          <p:cNvGrpSpPr/>
          <p:nvPr/>
        </p:nvGrpSpPr>
        <p:grpSpPr>
          <a:xfrm>
            <a:off x="4724400" y="2133600"/>
            <a:ext cx="4038600" cy="3886200"/>
            <a:chOff x="3596" y="528"/>
            <a:chExt cx="1732" cy="3120"/>
          </a:xfrm>
        </p:grpSpPr>
        <p:grpSp>
          <p:nvGrpSpPr>
            <p:cNvPr id="81941" name="Group 14"/>
            <p:cNvGrpSpPr/>
            <p:nvPr/>
          </p:nvGrpSpPr>
          <p:grpSpPr>
            <a:xfrm>
              <a:off x="3774" y="528"/>
              <a:ext cx="1554" cy="528"/>
              <a:chOff x="3246" y="576"/>
              <a:chExt cx="1554" cy="528"/>
            </a:xfrm>
          </p:grpSpPr>
          <p:sp>
            <p:nvSpPr>
              <p:cNvPr id="81952" name="Rectangle 15"/>
              <p:cNvSpPr/>
              <p:nvPr/>
            </p:nvSpPr>
            <p:spPr>
              <a:xfrm>
                <a:off x="3792" y="576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</a:rPr>
                  <a:t>Code Block 0</a:t>
                </a:r>
                <a:endParaRPr lang="en-US" altLang="zh-CN" sz="2400" dirty="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81953" name="Rectangle 16"/>
              <p:cNvSpPr/>
              <p:nvPr/>
            </p:nvSpPr>
            <p:spPr>
              <a:xfrm>
                <a:off x="3246" y="576"/>
                <a:ext cx="554" cy="37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p>
                <a:pPr algn="r"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Targ0:</a:t>
                </a:r>
                <a:endPara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81942" name="Group 17"/>
            <p:cNvGrpSpPr/>
            <p:nvPr/>
          </p:nvGrpSpPr>
          <p:grpSpPr>
            <a:xfrm>
              <a:off x="3774" y="1152"/>
              <a:ext cx="1554" cy="528"/>
              <a:chOff x="3246" y="1440"/>
              <a:chExt cx="1554" cy="528"/>
            </a:xfrm>
          </p:grpSpPr>
          <p:sp>
            <p:nvSpPr>
              <p:cNvPr id="81950" name="Rectangle 18"/>
              <p:cNvSpPr/>
              <p:nvPr/>
            </p:nvSpPr>
            <p:spPr>
              <a:xfrm>
                <a:off x="3792" y="1440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</a:rPr>
                  <a:t>Code Block 1</a:t>
                </a:r>
                <a:endParaRPr lang="en-US" altLang="zh-CN" sz="2400" dirty="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81951" name="Rectangle 19"/>
              <p:cNvSpPr/>
              <p:nvPr/>
            </p:nvSpPr>
            <p:spPr>
              <a:xfrm>
                <a:off x="3246" y="1440"/>
                <a:ext cx="554" cy="37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p>
                <a:pPr algn="r"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Targ1:</a:t>
                </a:r>
                <a:endPara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81943" name="Group 20"/>
            <p:cNvGrpSpPr/>
            <p:nvPr/>
          </p:nvGrpSpPr>
          <p:grpSpPr>
            <a:xfrm>
              <a:off x="3774" y="1776"/>
              <a:ext cx="1554" cy="528"/>
              <a:chOff x="3246" y="2304"/>
              <a:chExt cx="1554" cy="528"/>
            </a:xfrm>
          </p:grpSpPr>
          <p:sp>
            <p:nvSpPr>
              <p:cNvPr id="81948" name="Rectangle 21"/>
              <p:cNvSpPr/>
              <p:nvPr/>
            </p:nvSpPr>
            <p:spPr>
              <a:xfrm>
                <a:off x="3792" y="2304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</a:rPr>
                  <a:t>Code Block 2</a:t>
                </a:r>
                <a:endParaRPr lang="en-US" altLang="zh-CN" sz="2400" dirty="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81949" name="Rectangle 22"/>
              <p:cNvSpPr/>
              <p:nvPr/>
            </p:nvSpPr>
            <p:spPr>
              <a:xfrm>
                <a:off x="3246" y="2304"/>
                <a:ext cx="554" cy="37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p>
                <a:pPr algn="r"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Targ2:</a:t>
                </a:r>
                <a:endPara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81944" name="Group 23"/>
            <p:cNvGrpSpPr/>
            <p:nvPr/>
          </p:nvGrpSpPr>
          <p:grpSpPr>
            <a:xfrm>
              <a:off x="3596" y="3120"/>
              <a:ext cx="1712" cy="528"/>
              <a:chOff x="3088" y="3168"/>
              <a:chExt cx="1712" cy="528"/>
            </a:xfrm>
          </p:grpSpPr>
          <p:sp>
            <p:nvSpPr>
              <p:cNvPr id="81946" name="Rectangle 24"/>
              <p:cNvSpPr/>
              <p:nvPr/>
            </p:nvSpPr>
            <p:spPr>
              <a:xfrm>
                <a:off x="3792" y="3168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</a:rPr>
                  <a:t>Code Block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Helvetica" pitchFamily="34" charset="0"/>
                  </a:rPr>
                  <a:t>n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</a:rPr>
                  <a:t>–1</a:t>
                </a:r>
                <a:endParaRPr lang="en-US" altLang="zh-CN" sz="2400" dirty="0">
                  <a:solidFill>
                    <a:srgbClr val="0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81947" name="Rectangle 25"/>
              <p:cNvSpPr/>
              <p:nvPr/>
            </p:nvSpPr>
            <p:spPr>
              <a:xfrm>
                <a:off x="3088" y="3168"/>
                <a:ext cx="712" cy="37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p>
                <a:pPr algn="r"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Targ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-1:</a:t>
                </a:r>
                <a:endParaRPr lang="en-US" altLang="zh-CN" sz="24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81945" name="Rectangle 26"/>
            <p:cNvSpPr/>
            <p:nvPr/>
          </p:nvSpPr>
          <p:spPr>
            <a:xfrm>
              <a:off x="4320" y="2400"/>
              <a:ext cx="1008" cy="576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1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•</a:t>
              </a:r>
              <a:endPara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ctr" eaLnBrk="1" hangingPunct="1"/>
              <a:r>
                <a:rPr lang="en-US" altLang="zh-CN" sz="1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•</a:t>
              </a:r>
              <a:endPara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ctr" eaLnBrk="1" hangingPunct="1"/>
              <a:r>
                <a:rPr lang="en-US" altLang="zh-CN" sz="1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•</a:t>
              </a:r>
              <a:endPara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81925" name="Rectangle 27"/>
          <p:cNvSpPr/>
          <p:nvPr/>
        </p:nvSpPr>
        <p:spPr>
          <a:xfrm>
            <a:off x="5513388" y="1524000"/>
            <a:ext cx="2027237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</a:rPr>
              <a:t>Jump Targets</a:t>
            </a:r>
            <a:endParaRPr lang="en-US" altLang="zh-CN" sz="240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81926" name="Rectangle 11"/>
          <p:cNvSpPr/>
          <p:nvPr/>
        </p:nvSpPr>
        <p:spPr>
          <a:xfrm>
            <a:off x="609600" y="2057400"/>
            <a:ext cx="3733800" cy="8286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>
            <a:spAutoFit/>
          </a:bodyPr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target = JTab[op];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goto *target;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27" name="Rectangle 12"/>
          <p:cNvSpPr/>
          <p:nvPr/>
        </p:nvSpPr>
        <p:spPr>
          <a:xfrm>
            <a:off x="609600" y="1600200"/>
            <a:ext cx="2838450" cy="46196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</a:rPr>
              <a:t>Approx. Translation</a:t>
            </a:r>
            <a:endParaRPr lang="en-US" altLang="zh-CN" sz="240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81928" name="Rectangle 4"/>
          <p:cNvSpPr/>
          <p:nvPr/>
        </p:nvSpPr>
        <p:spPr>
          <a:xfrm>
            <a:off x="1219200" y="3459163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Targ0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29" name="Rectangle 5"/>
          <p:cNvSpPr/>
          <p:nvPr/>
        </p:nvSpPr>
        <p:spPr>
          <a:xfrm>
            <a:off x="1219200" y="4221163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Targ1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30" name="Rectangle 6"/>
          <p:cNvSpPr/>
          <p:nvPr/>
        </p:nvSpPr>
        <p:spPr>
          <a:xfrm>
            <a:off x="1219200" y="4983163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Targ2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31" name="Rectangle 7"/>
          <p:cNvSpPr/>
          <p:nvPr/>
        </p:nvSpPr>
        <p:spPr>
          <a:xfrm>
            <a:off x="1219200" y="6278563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Targ</a:t>
            </a:r>
            <a:r>
              <a:rPr lang="en-US" altLang="zh-CN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32" name="Rectangle 8"/>
          <p:cNvSpPr/>
          <p:nvPr/>
        </p:nvSpPr>
        <p:spPr>
          <a:xfrm>
            <a:off x="1219200" y="5364163"/>
            <a:ext cx="1600200" cy="914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•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33" name="Rectangle 9"/>
          <p:cNvSpPr/>
          <p:nvPr/>
        </p:nvSpPr>
        <p:spPr>
          <a:xfrm>
            <a:off x="228600" y="3459163"/>
            <a:ext cx="1106488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jtab: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34" name="Rectangle 10"/>
          <p:cNvSpPr/>
          <p:nvPr/>
        </p:nvSpPr>
        <p:spPr>
          <a:xfrm>
            <a:off x="990600" y="2925763"/>
            <a:ext cx="1754188" cy="461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</a:rPr>
              <a:t>Jump Table</a:t>
            </a:r>
            <a:endParaRPr lang="en-US" altLang="zh-CN" sz="240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81935" name="Rectangle 5"/>
          <p:cNvSpPr/>
          <p:nvPr/>
        </p:nvSpPr>
        <p:spPr>
          <a:xfrm>
            <a:off x="1220788" y="3840163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36" name="Rectangle 5"/>
          <p:cNvSpPr/>
          <p:nvPr/>
        </p:nvSpPr>
        <p:spPr>
          <a:xfrm>
            <a:off x="1219200" y="4602163"/>
            <a:ext cx="1600200" cy="381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37" name="TextBox 39"/>
          <p:cNvSpPr txBox="1"/>
          <p:nvPr/>
        </p:nvSpPr>
        <p:spPr>
          <a:xfrm>
            <a:off x="2843213" y="3429000"/>
            <a:ext cx="11064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val_0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38" name="TextBox 40"/>
          <p:cNvSpPr txBox="1"/>
          <p:nvPr/>
        </p:nvSpPr>
        <p:spPr>
          <a:xfrm>
            <a:off x="2843213" y="4171950"/>
            <a:ext cx="11064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val_1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39" name="TextBox 41"/>
          <p:cNvSpPr txBox="1"/>
          <p:nvPr/>
        </p:nvSpPr>
        <p:spPr>
          <a:xfrm>
            <a:off x="2843213" y="4937125"/>
            <a:ext cx="11064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val_2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940" name="TextBox 42"/>
          <p:cNvSpPr txBox="1"/>
          <p:nvPr/>
        </p:nvSpPr>
        <p:spPr>
          <a:xfrm>
            <a:off x="2836863" y="6243638"/>
            <a:ext cx="155416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val_n-1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Jump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 marL="533400" indent="-533400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movq   $0, %rax 	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%rax to 0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.L1		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Goto .L1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movq  (%rax), %rdx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 pointer dereference(skip)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.L1:(L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代表一个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，其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对应于一个具体的地址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popq   %rdx		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Jump target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Switch Statements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/>
          <p:nvPr/>
        </p:nvSpPr>
        <p:spPr>
          <a:xfrm>
            <a:off x="4419600" y="1600200"/>
            <a:ext cx="3429000" cy="480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case 103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val += 11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break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case 104: case 106: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val *= val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break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default: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	val = 0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*dest = val 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Rectangle 4"/>
          <p:cNvSpPr txBox="1"/>
          <p:nvPr/>
        </p:nvSpPr>
        <p:spPr>
          <a:xfrm>
            <a:off x="685800" y="1600200"/>
            <a:ext cx="3505200" cy="480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void switch_eg (long x,</a:t>
            </a:r>
            <a:br>
              <a:rPr lang="en-US" altLang="zh-CN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     long n, long *dest)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	long val = x 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	switch ( n ) 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	case 100: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		val *= 13 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		break 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	case 102: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		result += 10 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/* fall through */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Jump Table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78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4648200" cy="5105400"/>
          </a:xfrm>
          <a:ln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switch_eg_impl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(long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x,  </a:t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long n, long *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static void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[7]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{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loc_A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loc_def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loc_B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loc_C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loc_def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loc_D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};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unsigned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long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n - 100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long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if (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 &gt; 6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loc_def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//default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[index]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multiway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loc_A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case 100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 * 13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done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7813" name="Rectangle 4"/>
          <p:cNvSpPr>
            <a:spLocks noChangeArrowheads="1"/>
          </p:cNvSpPr>
          <p:nvPr/>
        </p:nvSpPr>
        <p:spPr bwMode="auto">
          <a:xfrm>
            <a:off x="5124450" y="1524000"/>
            <a:ext cx="38100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loc_B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// case 102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x = x + 10 ;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// fall through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loc_C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 case 103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x + 11;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goto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done 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loc_D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 case 104, 106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*= x * x 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goto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done 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loc_def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//default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val = 0 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done: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*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dest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}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200400" y="1009650"/>
            <a:ext cx="3079750" cy="1314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" name="文本框 3"/>
          <p:cNvSpPr txBox="1"/>
          <p:nvPr/>
        </p:nvSpPr>
        <p:spPr>
          <a:xfrm>
            <a:off x="6280150" y="609600"/>
            <a:ext cx="2447925" cy="7080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dirty="0">
                <a:latin typeface="Comic Sans MS" panose="030F0702030302020204" pitchFamily="66" charset="0"/>
              </a:rPr>
              <a:t>Pointer to a code 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location in GCC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Code Layout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Text Box 62"/>
          <p:cNvSpPr txBox="1"/>
          <p:nvPr/>
        </p:nvSpPr>
        <p:spPr>
          <a:xfrm>
            <a:off x="407988" y="1790700"/>
            <a:ext cx="3051175" cy="865188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Linux X86-64 process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memory image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9" name="TextBox 27"/>
          <p:cNvSpPr txBox="1"/>
          <p:nvPr/>
        </p:nvSpPr>
        <p:spPr>
          <a:xfrm>
            <a:off x="6175375" y="5695950"/>
            <a:ext cx="7683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%eip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8070" name="直接箭头连接符 31"/>
          <p:cNvCxnSpPr/>
          <p:nvPr/>
        </p:nvCxnSpPr>
        <p:spPr>
          <a:xfrm flipH="1" flipV="1">
            <a:off x="5641975" y="5867400"/>
            <a:ext cx="457200" cy="0"/>
          </a:xfrm>
          <a:prstGeom prst="straightConnector1">
            <a:avLst/>
          </a:prstGeom>
          <a:ln w="31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88071" name="Line 59"/>
          <p:cNvSpPr>
            <a:spLocks noChangeAspect="1"/>
          </p:cNvSpPr>
          <p:nvPr/>
        </p:nvSpPr>
        <p:spPr>
          <a:xfrm flipV="1">
            <a:off x="3813175" y="4721225"/>
            <a:ext cx="0" cy="384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072" name="灯片编号占位符 5"/>
          <p:cNvSpPr txBox="1"/>
          <p:nvPr/>
        </p:nvSpPr>
        <p:spPr>
          <a:xfrm>
            <a:off x="4346575" y="5875338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grpSp>
        <p:nvGrpSpPr>
          <p:cNvPr id="88073" name="Group 6"/>
          <p:cNvGrpSpPr/>
          <p:nvPr/>
        </p:nvGrpSpPr>
        <p:grpSpPr>
          <a:xfrm>
            <a:off x="2819400" y="1984375"/>
            <a:ext cx="2746375" cy="4416425"/>
            <a:chOff x="238" y="719"/>
            <a:chExt cx="1730" cy="3637"/>
          </a:xfrm>
        </p:grpSpPr>
        <p:sp>
          <p:nvSpPr>
            <p:cNvPr id="88076" name="Rectangle 7"/>
            <p:cNvSpPr/>
            <p:nvPr/>
          </p:nvSpPr>
          <p:spPr>
            <a:xfrm>
              <a:off x="1056" y="3168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88077" name="Rectangle 8"/>
            <p:cNvSpPr/>
            <p:nvPr/>
          </p:nvSpPr>
          <p:spPr>
            <a:xfrm>
              <a:off x="1056" y="2160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88078" name="Rectangle 9"/>
            <p:cNvSpPr/>
            <p:nvPr/>
          </p:nvSpPr>
          <p:spPr>
            <a:xfrm>
              <a:off x="1056" y="1152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88079" name="Text Box 18"/>
            <p:cNvSpPr txBox="1"/>
            <p:nvPr/>
          </p:nvSpPr>
          <p:spPr>
            <a:xfrm>
              <a:off x="240" y="4052"/>
              <a:ext cx="811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zh-CN" altLang="en-US" sz="1800" dirty="0">
                  <a:latin typeface="Courier New" panose="02070309020205020404" pitchFamily="49" charset="0"/>
                </a:rPr>
                <a:t>00</a:t>
              </a:r>
              <a:r>
                <a:rPr lang="en-US" altLang="zh-CN" sz="1800" dirty="0">
                  <a:latin typeface="Courier New" panose="02070309020205020404" pitchFamily="49" charset="0"/>
                </a:rPr>
                <a:t>000000</a:t>
              </a:r>
              <a:endParaRPr lang="zh-CN" altLang="en-US" sz="1800" dirty="0">
                <a:latin typeface="Courier New" panose="02070309020205020404" pitchFamily="49" charset="0"/>
              </a:endParaRPr>
            </a:p>
          </p:txBody>
        </p:sp>
        <p:sp>
          <p:nvSpPr>
            <p:cNvPr id="88080" name="Rectangle 19"/>
            <p:cNvSpPr/>
            <p:nvPr/>
          </p:nvSpPr>
          <p:spPr>
            <a:xfrm>
              <a:off x="1056" y="719"/>
              <a:ext cx="912" cy="3457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1056" y="1152"/>
              <a:ext cx="912" cy="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  <a:sym typeface="+mn-ea"/>
                </a:rPr>
                <a:t>Stack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1056" y="2681"/>
              <a:ext cx="912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  <a:sym typeface="+mn-ea"/>
                </a:rPr>
                <a:t>DLLs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1056" y="3793"/>
              <a:ext cx="912" cy="1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  <a:sym typeface="+mn-ea"/>
                </a:rPr>
                <a:t>Text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8084" name="Rectangle 23"/>
            <p:cNvSpPr/>
            <p:nvPr/>
          </p:nvSpPr>
          <p:spPr>
            <a:xfrm>
              <a:off x="1056" y="3600"/>
              <a:ext cx="912" cy="192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rodata</a:t>
              </a:r>
              <a:endParaRPr lang="en-US" altLang="zh-CN" b="0" dirty="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1056" y="2873"/>
              <a:ext cx="912" cy="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  <a:sym typeface="+mn-ea"/>
                </a:rPr>
                <a:t>Heap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1056" y="1720"/>
              <a:ext cx="912" cy="9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  <a:sym typeface="+mn-ea"/>
                </a:rPr>
                <a:t>Heap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8087" name="Text Box 26"/>
            <p:cNvSpPr txBox="1"/>
            <p:nvPr/>
          </p:nvSpPr>
          <p:spPr>
            <a:xfrm>
              <a:off x="238" y="3864"/>
              <a:ext cx="811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ctr"/>
              <a:r>
                <a:rPr lang="zh-CN" altLang="en-US" sz="1800" dirty="0">
                  <a:latin typeface="Courier New" panose="02070309020205020404" pitchFamily="49" charset="0"/>
                </a:rPr>
                <a:t>0</a:t>
              </a:r>
              <a:r>
                <a:rPr lang="en-US" altLang="zh-CN" sz="1800" dirty="0">
                  <a:latin typeface="Courier New" panose="02070309020205020404" pitchFamily="49" charset="0"/>
                </a:rPr>
                <a:t>0400000</a:t>
              </a:r>
              <a:endParaRPr lang="zh-CN" altLang="en-US" sz="1800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88074" name="Line 59"/>
          <p:cNvSpPr>
            <a:spLocks noChangeAspect="1"/>
          </p:cNvSpPr>
          <p:nvPr/>
        </p:nvSpPr>
        <p:spPr>
          <a:xfrm>
            <a:off x="3810000" y="2590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4125913" y="5249863"/>
            <a:ext cx="14478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+mn-ea"/>
              </a:rPr>
              <a:t>rwdata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Jump Table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.section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rodata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.align 8			align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address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to multiple of 8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.L4: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.quad .L3		case 100: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loc_A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9452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.quad .L8		case 101: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loc_def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.quad .L5		case 102: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loc_B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9452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.quad .L6		case 103: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loc_C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9452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.quad .L7		case 104: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loc_D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.quad .L8		case 105: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loc_def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.quad .L7		case 106: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loc_D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1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Jump Table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39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in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n in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rsi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dest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in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rdx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switch_eq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$100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rsi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compute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 = n – 100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$6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rsi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compare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index:6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.L8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 ,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loc_def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*.L4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(,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rsi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8) //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跳到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jumptable(data area)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.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L3: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2),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3*x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(%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4) ,%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13*x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.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L2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done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zh-CN" altLang="en-US" sz="1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Jump Table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960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0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.L5: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loc_B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0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$10,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= x + 10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0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452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.L6: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0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addq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$11,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 + 11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0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.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L2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done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0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.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L7: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0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imulq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 * x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0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.L2			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goto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done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0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.L8: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loc_def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0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$0,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Jump Table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 marL="457200" indent="-457200">
              <a:buFont typeface="Comic Sans MS" panose="030F0702030302020204" pitchFamily="66" charset="0"/>
              <a:buAutoNum type="arabicPeriod" startAt="20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.L2</a:t>
            </a:r>
            <a:r>
              <a:rPr lang="en-US" altLang="zh-CN" sz="2400" b="1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done:</a:t>
            </a:r>
            <a:endParaRPr lang="en-US" altLang="zh-CN" sz="2400" b="1" dirty="0">
              <a:solidFill>
                <a:srgbClr val="0432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Comic Sans MS" panose="030F0702030302020204" pitchFamily="66" charset="0"/>
              <a:buAutoNum type="arabicPeriod" startAt="20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movq	%rdi, (%rdx)			</a:t>
            </a:r>
            <a:r>
              <a:rPr lang="en-US" altLang="zh-CN" sz="2400" b="1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*dest = val</a:t>
            </a:r>
            <a:endParaRPr lang="en-US" altLang="zh-CN" sz="2400" b="1" dirty="0">
              <a:solidFill>
                <a:srgbClr val="0432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Comic Sans MS" panose="030F0702030302020204" pitchFamily="66" charset="0"/>
              <a:buAutoNum type="arabicPeriod" startAt="20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					</a:t>
            </a:r>
            <a:r>
              <a:rPr lang="en-US" altLang="zh-CN" sz="2400" b="1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endParaRPr lang="en-US" altLang="zh-CN" sz="2400" b="1" dirty="0">
              <a:solidFill>
                <a:srgbClr val="0432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Comic Sans MS" panose="030F0702030302020204" pitchFamily="66" charset="0"/>
              <a:buAutoNum type="arabicPeriod" startAt="20"/>
            </a:pPr>
            <a:endParaRPr lang="en-US" altLang="zh-CN" sz="2400" b="1" dirty="0">
              <a:solidFill>
                <a:srgbClr val="0432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Unconditional jump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Jumps unconditionally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Direct</a:t>
            </a:r>
            <a:r>
              <a:rPr lang="en-US" altLang="zh-CN" dirty="0">
                <a:ea typeface="宋体" panose="02010600030101010101" pitchFamily="2" charset="-122"/>
              </a:rPr>
              <a:t> jump: jmp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label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jmp   .L(</a:t>
            </a:r>
            <a:r>
              <a:rPr lang="zh-CN" altLang="en-US" dirty="0">
                <a:ea typeface="宋体" panose="02010600030101010101" pitchFamily="2" charset="-122"/>
              </a:rPr>
              <a:t>跳到</a:t>
            </a:r>
            <a:r>
              <a:rPr lang="en-US" altLang="zh-CN" dirty="0">
                <a:ea typeface="宋体" panose="02010600030101010101" pitchFamily="2" charset="-122"/>
              </a:rPr>
              <a:t>label</a:t>
            </a:r>
            <a:r>
              <a:rPr lang="zh-CN" altLang="en-US" dirty="0">
                <a:ea typeface="宋体" panose="02010600030101010101" pitchFamily="2" charset="-122"/>
              </a:rPr>
              <a:t>对应的地址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的语句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Indirect</a:t>
            </a:r>
            <a:r>
              <a:rPr lang="en-US" altLang="zh-CN" dirty="0">
                <a:ea typeface="宋体" panose="02010600030101010101" pitchFamily="2" charset="-122"/>
              </a:rPr>
              <a:t> jump: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jmp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*Operand(memory/register)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jmp   *%rax(</a:t>
            </a:r>
            <a:r>
              <a:rPr lang="zh-CN" altLang="en-US" dirty="0">
                <a:ea typeface="宋体" panose="02010600030101010101" pitchFamily="2" charset="-122"/>
              </a:rPr>
              <a:t>跳到</a:t>
            </a:r>
            <a:r>
              <a:rPr lang="en-US" altLang="zh-CN" dirty="0">
                <a:ea typeface="宋体" panose="02010600030101010101" pitchFamily="2" charset="-122"/>
              </a:rPr>
              <a:t>%rax</a:t>
            </a:r>
            <a:r>
              <a:rPr lang="zh-CN" altLang="en-US" dirty="0">
                <a:ea typeface="宋体" panose="02010600030101010101" pitchFamily="2" charset="-122"/>
              </a:rPr>
              <a:t>存储的值对应的指令处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jmp   *(%rax)(</a:t>
            </a:r>
            <a:r>
              <a:rPr lang="zh-CN" altLang="en-US" dirty="0">
                <a:ea typeface="宋体" panose="02010600030101010101" pitchFamily="2" charset="-122"/>
              </a:rPr>
              <a:t>跳到</a:t>
            </a:r>
            <a:r>
              <a:rPr lang="en-US" altLang="zh-CN" dirty="0">
                <a:ea typeface="宋体" panose="02010600030101010101" pitchFamily="2" charset="-122"/>
              </a:rPr>
              <a:t>%rax</a:t>
            </a:r>
            <a:r>
              <a:rPr lang="zh-CN" altLang="en-US" dirty="0">
                <a:ea typeface="宋体" panose="02010600030101010101" pitchFamily="2" charset="-122"/>
              </a:rPr>
              <a:t>存储的值对应的地址所存储的值对应的指令处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Conditional jump(</a:t>
            </a:r>
            <a:r>
              <a:rPr lang="zh-CN" altLang="en-US" dirty="0">
                <a:ea typeface="宋体" panose="02010600030101010101" pitchFamily="2" charset="-122"/>
              </a:rPr>
              <a:t>有条件的跳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Either jump or continue executing at the next instruction in the code sequence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Depending on some combination of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condition codes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Such as jl, jge, jb, … etc.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All direct jump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PC-relative in the Relocatable Object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.L2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.L3: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4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sarq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.L2: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6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testq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%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jg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.L3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6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rep; ret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Jump Targets in Binary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Two forms to represent a jump target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PC-relative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Jump target is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offset relative</a:t>
            </a:r>
            <a:r>
              <a:rPr lang="en-US" altLang="zh-CN" dirty="0">
                <a:ea typeface="宋体" panose="02010600030101010101" pitchFamily="2" charset="-122"/>
              </a:rPr>
              <a:t> to the address of the instruction just followed jump (pointed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PC(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指向当前执行指令的下一条的地址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Absolute address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Jump target is an absolute address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 dirty="0">
                <a:latin typeface="Times New Roman" panose="02020603050405020304" pitchFamily="18" charset="0"/>
              </a:rPr>
            </a:fld>
            <a:endParaRPr lang="zh-CN" altLang="en-US" sz="1400" b="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PC-relative </a:t>
            </a:r>
            <a:r>
              <a:rPr lang="en-US" altLang="zh-CN" dirty="0">
                <a:ea typeface="宋体" panose="02010600030101010101" pitchFamily="2" charset="-122"/>
              </a:rPr>
              <a:t>in the Relocatable Object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loop: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0:   48 89 f8	movq 	%rdi, 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3: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03		jmp	8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&lt;loop+0x8&gt;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5: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48 di f8	sari	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8: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48 85 c0	testq 	%rax, %rax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b:   7f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f8		jg	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&lt;loop+0x5&gt;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d:   f3 c3		repz retq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03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+ 5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f8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-8 ) + d =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1560" y="4608195"/>
            <a:ext cx="32918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03 f8 </a:t>
            </a:r>
            <a:r>
              <a:rPr lang="zh-CN" altLang="en-US"/>
              <a:t>被称为偏移值</a:t>
            </a:r>
            <a:endParaRPr lang="zh-CN" altLang="en-US"/>
          </a:p>
          <a:p>
            <a:r>
              <a:rPr lang="zh-CN" altLang="en-US"/>
              <a:t>小地址到大地址是个正数，反之是负数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byte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25540" y="1781175"/>
            <a:ext cx="2385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此处的：前面的值都是相对地址</a:t>
            </a:r>
            <a:r>
              <a:rPr lang="en-US" altLang="zh-CN"/>
              <a:t>(</a:t>
            </a:r>
            <a:r>
              <a:rPr lang="zh-CN" altLang="en-US"/>
              <a:t>相对</a:t>
            </a:r>
            <a:r>
              <a:rPr lang="en-US" altLang="zh-CN"/>
              <a:t>400 000 )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11127</Words>
  <Application>WPS 演示</Application>
  <PresentationFormat>全屏显示(4:3)</PresentationFormat>
  <Paragraphs>961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Helvetica</vt:lpstr>
      <vt:lpstr>Courier New</vt:lpstr>
      <vt:lpstr>icfp99</vt:lpstr>
      <vt:lpstr>Control</vt:lpstr>
      <vt:lpstr>Control</vt:lpstr>
      <vt:lpstr>Control</vt:lpstr>
      <vt:lpstr>Jump Instructions</vt:lpstr>
      <vt:lpstr>Unconditional jump</vt:lpstr>
      <vt:lpstr>Conditional jump(有条件的跳)</vt:lpstr>
      <vt:lpstr>PC-relative in the Relocatable Object</vt:lpstr>
      <vt:lpstr>Jump Targets in Binary</vt:lpstr>
      <vt:lpstr>PC-relative in the Relocatable Object</vt:lpstr>
      <vt:lpstr>PC-relative in the Executable Object</vt:lpstr>
      <vt:lpstr>Translate Control Constructs in C</vt:lpstr>
      <vt:lpstr>Control Constructs in C</vt:lpstr>
      <vt:lpstr>Translating Conditional Branches</vt:lpstr>
      <vt:lpstr>Translating Conditional Branches</vt:lpstr>
      <vt:lpstr>Jump Instructions</vt:lpstr>
      <vt:lpstr>Conditional Move</vt:lpstr>
      <vt:lpstr>Conditional Move</vt:lpstr>
      <vt:lpstr>Conditional Move</vt:lpstr>
      <vt:lpstr>Conditional Move</vt:lpstr>
      <vt:lpstr>Invalid Situation</vt:lpstr>
      <vt:lpstr>Do-while Translation</vt:lpstr>
      <vt:lpstr>Do-while Translation</vt:lpstr>
      <vt:lpstr>Do-while Translation</vt:lpstr>
      <vt:lpstr>While Loop Translation</vt:lpstr>
      <vt:lpstr>While Translation</vt:lpstr>
      <vt:lpstr>While Translation</vt:lpstr>
      <vt:lpstr>While Loop Translation</vt:lpstr>
      <vt:lpstr>While Translation</vt:lpstr>
      <vt:lpstr>While Loop Translation (guarded do)</vt:lpstr>
      <vt:lpstr>While Translation</vt:lpstr>
      <vt:lpstr>While Translation</vt:lpstr>
      <vt:lpstr>For Loop Translation</vt:lpstr>
      <vt:lpstr>Switch Construct</vt:lpstr>
      <vt:lpstr>Switch Statements</vt:lpstr>
      <vt:lpstr>Switch Form</vt:lpstr>
      <vt:lpstr>Jump Table </vt:lpstr>
      <vt:lpstr>From Cases to Targets</vt:lpstr>
      <vt:lpstr>Construct a Jump Table</vt:lpstr>
      <vt:lpstr>Implement the Switch</vt:lpstr>
      <vt:lpstr>Switch Statements</vt:lpstr>
      <vt:lpstr>Jump Table Implementation</vt:lpstr>
      <vt:lpstr>Code Layout</vt:lpstr>
      <vt:lpstr>Jump Table</vt:lpstr>
      <vt:lpstr>Jump Table Implementation</vt:lpstr>
      <vt:lpstr>Jump Table Implementation</vt:lpstr>
      <vt:lpstr>Jump Table Implementation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449</cp:revision>
  <dcterms:created xsi:type="dcterms:W3CDTF">2000-01-15T07:54:00Z</dcterms:created>
  <dcterms:modified xsi:type="dcterms:W3CDTF">2022-01-02T06:00:46Z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05CD151504D14E71A6AE29833BBD5344</vt:lpwstr>
  </property>
</Properties>
</file>