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353" r:id="rId3"/>
    <p:sldId id="1358" r:id="rId5"/>
    <p:sldId id="860" r:id="rId6"/>
    <p:sldId id="956" r:id="rId7"/>
    <p:sldId id="1357" r:id="rId8"/>
    <p:sldId id="1135" r:id="rId9"/>
    <p:sldId id="1355" r:id="rId10"/>
    <p:sldId id="1354" r:id="rId11"/>
    <p:sldId id="1138" r:id="rId12"/>
    <p:sldId id="1139" r:id="rId13"/>
    <p:sldId id="1140" r:id="rId14"/>
    <p:sldId id="1141" r:id="rId15"/>
    <p:sldId id="1142" r:id="rId16"/>
    <p:sldId id="1200" r:id="rId17"/>
    <p:sldId id="1201" r:id="rId18"/>
    <p:sldId id="1202" r:id="rId19"/>
    <p:sldId id="1203" r:id="rId20"/>
    <p:sldId id="1204" r:id="rId21"/>
    <p:sldId id="1205" r:id="rId22"/>
    <p:sldId id="1206" r:id="rId23"/>
    <p:sldId id="1145" r:id="rId24"/>
    <p:sldId id="1146" r:id="rId25"/>
    <p:sldId id="1213" r:id="rId26"/>
    <p:sldId id="1209" r:id="rId27"/>
    <p:sldId id="1212" r:id="rId28"/>
    <p:sldId id="1210" r:id="rId29"/>
    <p:sldId id="1211" r:id="rId30"/>
    <p:sldId id="1147" r:id="rId31"/>
    <p:sldId id="1148" r:id="rId32"/>
    <p:sldId id="1149" r:id="rId33"/>
    <p:sldId id="1150" r:id="rId34"/>
    <p:sldId id="1151" r:id="rId35"/>
    <p:sldId id="1152" r:id="rId36"/>
    <p:sldId id="1153" r:id="rId37"/>
    <p:sldId id="1154" r:id="rId38"/>
    <p:sldId id="1155" r:id="rId39"/>
    <p:sldId id="1156" r:id="rId40"/>
    <p:sldId id="1157" r:id="rId41"/>
    <p:sldId id="1158" r:id="rId42"/>
    <p:sldId id="1159" r:id="rId43"/>
    <p:sldId id="1160" r:id="rId44"/>
    <p:sldId id="1161" r:id="rId45"/>
    <p:sldId id="1162" r:id="rId46"/>
    <p:sldId id="1163" r:id="rId47"/>
    <p:sldId id="1164" r:id="rId48"/>
    <p:sldId id="1165" r:id="rId49"/>
    <p:sldId id="1166" r:id="rId50"/>
    <p:sldId id="1194" r:id="rId51"/>
    <p:sldId id="1195" r:id="rId52"/>
    <p:sldId id="1169" r:id="rId53"/>
    <p:sldId id="1222" r:id="rId54"/>
    <p:sldId id="1170" r:id="rId55"/>
    <p:sldId id="1171" r:id="rId56"/>
    <p:sldId id="1214" r:id="rId57"/>
    <p:sldId id="1215" r:id="rId58"/>
    <p:sldId id="1216" r:id="rId59"/>
    <p:sldId id="1217" r:id="rId60"/>
    <p:sldId id="1218" r:id="rId61"/>
    <p:sldId id="1219" r:id="rId62"/>
    <p:sldId id="1220" r:id="rId63"/>
    <p:sldId id="1221" r:id="rId64"/>
    <p:sldId id="1173" r:id="rId65"/>
  </p:sldIdLst>
  <p:sldSz cx="9144000" cy="6858000" type="screen4x3"/>
  <p:notesSz cx="6858000" cy="9144000"/>
  <p:custDataLst>
    <p:tags r:id="rId6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9361"/>
    <p:restoredTop sz="84951"/>
  </p:normalViewPr>
  <p:slideViewPr>
    <p:cSldViewPr showGuides="1">
      <p:cViewPr varScale="1">
        <p:scale>
          <a:sx n="85" d="100"/>
          <a:sy n="85" d="100"/>
        </p:scale>
        <p:origin x="6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gs" Target="tags/tag2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CPU and memory are assigned by OS (fork and malloc), and directly used by application.</a:t>
            </a:r>
            <a:endParaRPr lang="en-US" altLang="zh-CN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Applications rely on system call to access hardware devices indirectly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OS controls all of hardware devices.</a:t>
            </a:r>
            <a:endParaRPr lang="en-US" altLang="zh-CN"/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Q: Why we choose different designs to access/control CPU/Memory and I/O devices? (answer later)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30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50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71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91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12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14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34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55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96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Q: why we use register to pass parameter for system calls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Fault: software error </a:t>
            </a:r>
            <a:endParaRPr lang="en-US" altLang="zh-CN"/>
          </a:p>
          <a:p>
            <a:pPr lvl="0" eaLnBrk="1" hangingPunct="1"/>
            <a:r>
              <a:rPr lang="en-US" altLang="zh-CN"/>
              <a:t>Abort: hardware error (fatal)</a:t>
            </a:r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45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249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269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2902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310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331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351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Q: why we need a separate hardware device (DMA) to do the copy from disk to memory?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372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Q: For async exceptions, kernel may return to another process (e.g., finish to read disk), how/where/when to return the current process?  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Hardware is complex, various, and renewable.</a:t>
            </a:r>
            <a:endParaRPr lang="en-US" altLang="zh-CN"/>
          </a:p>
          <a:p>
            <a:pPr lvl="0" eaLnBrk="1" hangingPunct="1"/>
            <a:r>
              <a:rPr lang="en-US" altLang="zh-CN"/>
              <a:t>OS should hide</a:t>
            </a:r>
            <a:r>
              <a:rPr lang="zh-CN" altLang="en-US"/>
              <a:t> </a:t>
            </a:r>
            <a:r>
              <a:rPr lang="en-US" altLang="zh-CN"/>
              <a:t>hardware</a:t>
            </a:r>
            <a:r>
              <a:rPr lang="zh-CN" altLang="en-US"/>
              <a:t> </a:t>
            </a:r>
            <a:r>
              <a:rPr lang="en-US" altLang="zh-CN"/>
              <a:t>for applications.</a:t>
            </a:r>
            <a:endParaRPr lang="en-US" altLang="zh-CN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11B512-787C-6445-883F-4A50BF5AC74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6F0EDA-E557-9F46-8908-4C12AF0B175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6F0EDA-E557-9F46-8908-4C12AF0B175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6F0EDA-E557-9F46-8908-4C12AF0B175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6F0EDA-E557-9F46-8908-4C12AF0B175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6F0EDA-E557-9F46-8908-4C12AF0B175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6F0EDA-E557-9F46-8908-4C12AF0B175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6F0EDA-E557-9F46-8908-4C12AF0B175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6F0EDA-E557-9F46-8908-4C12AF0B175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6F0EDA-E557-9F46-8908-4C12AF0B175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6F0EDA-E557-9F46-8908-4C12AF0B175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6F0EDA-E557-9F46-8908-4C12AF0B175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6F0EDA-E557-9F46-8908-4C12AF0B175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oc.sjtu.edu.cn/courses/17634" TargetMode="External"/><Relationship Id="rId1" Type="http://schemas.openxmlformats.org/officeDocument/2006/relationships/hyperlink" Target="https://ipads.se.sjtu.edu.cn/courses/ic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hyperlink" Target="https://ipads.se.sjtu.edu.cn/courses/ics/" TargetMode="Externa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宋体" panose="02010600030101010101" pitchFamily="2" charset="-122"/>
              </a:rPr>
              <a:t>计算机系统基础（系统软件）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865688"/>
          </a:xfrm>
        </p:spPr>
        <p:txBody>
          <a:bodyPr vert="horz" wrap="square" lIns="91440" tIns="45720" rIns="91440" bIns="45720" numCol="1" anchor="t" anchorCtr="0" compatLnSpc="1">
            <a:spAutoFit/>
          </a:bodyPr>
          <a:p>
            <a:pPr>
              <a:lnSpc>
                <a:spcPts val="4200"/>
              </a:lnSpc>
              <a:spcBef>
                <a:spcPct val="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老师：陈榕、臧斌宇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助教： 胡淦森 、同睿哲 、李浩、蔡忠玮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主页：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https://ipads.se.sjtu.edu.cn/courses/ics/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4200"/>
              </a:lnSpc>
              <a:spcBef>
                <a:spcPct val="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上学期没有选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计算机系统基础（汇编）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》 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日前完成注册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4200"/>
              </a:lnSpc>
              <a:spcBef>
                <a:spcPct val="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账号：学号；密码：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111111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（初始密码，登录后修改）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https://oc.sjtu.edu.cn/courses/17634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上课时间：周二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7-8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节课（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14:00-15:40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4200"/>
              </a:lnSpc>
              <a:spcBef>
                <a:spcPct val="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习题课：每周三 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18:00-20:00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 （第二周开始）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spcBef>
                <a:spcPct val="0"/>
              </a:spcBef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3794" name="组合 22"/>
          <p:cNvGrpSpPr/>
          <p:nvPr/>
        </p:nvGrpSpPr>
        <p:grpSpPr>
          <a:xfrm>
            <a:off x="3448050" y="2114550"/>
            <a:ext cx="1778000" cy="685800"/>
            <a:chOff x="2514600" y="2514600"/>
            <a:chExt cx="2676447" cy="914400"/>
          </a:xfrm>
        </p:grpSpPr>
        <p:sp>
          <p:nvSpPr>
            <p:cNvPr id="33820" name="椭圆 5"/>
            <p:cNvSpPr/>
            <p:nvPr/>
          </p:nvSpPr>
          <p:spPr>
            <a:xfrm>
              <a:off x="2514600" y="2514600"/>
              <a:ext cx="2667000" cy="9144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500" b="1">
                <a:ea typeface="宋体" panose="02010600030101010101" pitchFamily="2" charset="-122"/>
              </a:endParaRPr>
            </a:p>
          </p:txBody>
        </p:sp>
        <p:sp>
          <p:nvSpPr>
            <p:cNvPr id="33821" name="文本框 6"/>
            <p:cNvSpPr txBox="1"/>
            <p:nvPr/>
          </p:nvSpPr>
          <p:spPr>
            <a:xfrm>
              <a:off x="2975317" y="2697676"/>
              <a:ext cx="2215730" cy="553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application</a:t>
              </a:r>
              <a:endPara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795" name="组合 25"/>
          <p:cNvGrpSpPr/>
          <p:nvPr/>
        </p:nvGrpSpPr>
        <p:grpSpPr>
          <a:xfrm>
            <a:off x="3048000" y="3257550"/>
            <a:ext cx="2628900" cy="685800"/>
            <a:chOff x="3886200" y="3429000"/>
            <a:chExt cx="3505200" cy="914400"/>
          </a:xfrm>
        </p:grpSpPr>
        <p:sp>
          <p:nvSpPr>
            <p:cNvPr id="33818" name="圆角矩形 1"/>
            <p:cNvSpPr/>
            <p:nvPr/>
          </p:nvSpPr>
          <p:spPr>
            <a:xfrm>
              <a:off x="3886200" y="3429000"/>
              <a:ext cx="3505200" cy="914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500" b="1">
                <a:ea typeface="宋体" panose="02010600030101010101" pitchFamily="2" charset="-122"/>
              </a:endParaRPr>
            </a:p>
          </p:txBody>
        </p:sp>
        <p:sp>
          <p:nvSpPr>
            <p:cNvPr id="33819" name="文本框 13"/>
            <p:cNvSpPr txBox="1"/>
            <p:nvPr/>
          </p:nvSpPr>
          <p:spPr>
            <a:xfrm>
              <a:off x="4419600" y="3657600"/>
              <a:ext cx="261439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Operating System</a:t>
              </a:r>
              <a:endPara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89" name="下箭头 15"/>
          <p:cNvSpPr>
            <a:spLocks noChangeArrowheads="1"/>
          </p:cNvSpPr>
          <p:nvPr/>
        </p:nvSpPr>
        <p:spPr bwMode="auto">
          <a:xfrm rot="3247865">
            <a:off x="2854325" y="3765550"/>
            <a:ext cx="363538" cy="1236663"/>
          </a:xfrm>
          <a:prstGeom prst="downArrow">
            <a:avLst>
              <a:gd name="adj1" fmla="val 50000"/>
              <a:gd name="adj2" fmla="val 103060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676400" y="4743450"/>
          <a:ext cx="5086350" cy="67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38200"/>
                <a:gridCol w="1695450"/>
                <a:gridCol w="895350"/>
                <a:gridCol w="800100"/>
              </a:tblGrid>
              <a:tr h="67468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I/O Devices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811" name="文本框 27"/>
          <p:cNvSpPr txBox="1"/>
          <p:nvPr/>
        </p:nvSpPr>
        <p:spPr>
          <a:xfrm>
            <a:off x="1816100" y="4868863"/>
            <a:ext cx="14287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Processor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2" name="文本框 31"/>
          <p:cNvSpPr txBox="1"/>
          <p:nvPr/>
        </p:nvSpPr>
        <p:spPr>
          <a:xfrm>
            <a:off x="5076825" y="4872038"/>
            <a:ext cx="17811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Main Memory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3" name="下箭头 32"/>
          <p:cNvSpPr/>
          <p:nvPr/>
        </p:nvSpPr>
        <p:spPr>
          <a:xfrm>
            <a:off x="4113213" y="3954463"/>
            <a:ext cx="363537" cy="788987"/>
          </a:xfrm>
          <a:prstGeom prst="downArrow">
            <a:avLst>
              <a:gd name="adj1" fmla="val 50000"/>
              <a:gd name="adj2" fmla="val 4995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500" b="1">
              <a:ea typeface="宋体" panose="02010600030101010101" pitchFamily="2" charset="-122"/>
            </a:endParaRPr>
          </a:p>
        </p:txBody>
      </p:sp>
      <p:sp>
        <p:nvSpPr>
          <p:cNvPr id="16407" name="下箭头 33"/>
          <p:cNvSpPr>
            <a:spLocks noChangeArrowheads="1"/>
          </p:cNvSpPr>
          <p:nvPr/>
        </p:nvSpPr>
        <p:spPr bwMode="auto">
          <a:xfrm rot="18886741">
            <a:off x="5441950" y="3876675"/>
            <a:ext cx="341313" cy="1008063"/>
          </a:xfrm>
          <a:prstGeom prst="downArrow">
            <a:avLst>
              <a:gd name="adj1" fmla="val 50000"/>
              <a:gd name="adj2" fmla="val 105888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直角上箭头 39"/>
          <p:cNvSpPr/>
          <p:nvPr/>
        </p:nvSpPr>
        <p:spPr bwMode="auto">
          <a:xfrm rot="10800000">
            <a:off x="1962150" y="2325688"/>
            <a:ext cx="1428750" cy="2400300"/>
          </a:xfrm>
          <a:prstGeom prst="bentUpArrow">
            <a:avLst>
              <a:gd name="adj1" fmla="val 11730"/>
              <a:gd name="adj2" fmla="val 10946"/>
              <a:gd name="adj3" fmla="val 19848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直角上箭头 47"/>
          <p:cNvSpPr/>
          <p:nvPr/>
        </p:nvSpPr>
        <p:spPr bwMode="auto">
          <a:xfrm rot="10800000" flipH="1">
            <a:off x="5276850" y="2352675"/>
            <a:ext cx="1314450" cy="2400300"/>
          </a:xfrm>
          <a:prstGeom prst="bentUpArrow">
            <a:avLst>
              <a:gd name="adj1" fmla="val 13068"/>
              <a:gd name="adj2" fmla="val 12075"/>
              <a:gd name="adj3" fmla="val 2299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17" name="下箭头 49"/>
          <p:cNvSpPr/>
          <p:nvPr/>
        </p:nvSpPr>
        <p:spPr>
          <a:xfrm>
            <a:off x="4133850" y="2811463"/>
            <a:ext cx="365125" cy="446087"/>
          </a:xfrm>
          <a:prstGeom prst="downArrow">
            <a:avLst>
              <a:gd name="adj1" fmla="val 50000"/>
              <a:gd name="adj2" fmla="val 49723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5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5842" name="组合 22"/>
          <p:cNvGrpSpPr/>
          <p:nvPr/>
        </p:nvGrpSpPr>
        <p:grpSpPr>
          <a:xfrm>
            <a:off x="3448050" y="2114550"/>
            <a:ext cx="1778000" cy="685800"/>
            <a:chOff x="2514600" y="2514600"/>
            <a:chExt cx="2676447" cy="914400"/>
          </a:xfrm>
        </p:grpSpPr>
        <p:sp>
          <p:nvSpPr>
            <p:cNvPr id="35868" name="椭圆 5"/>
            <p:cNvSpPr/>
            <p:nvPr/>
          </p:nvSpPr>
          <p:spPr>
            <a:xfrm>
              <a:off x="2514600" y="2514600"/>
              <a:ext cx="2667000" cy="9144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500" b="1">
                <a:ea typeface="宋体" panose="02010600030101010101" pitchFamily="2" charset="-122"/>
              </a:endParaRPr>
            </a:p>
          </p:txBody>
        </p:sp>
        <p:sp>
          <p:nvSpPr>
            <p:cNvPr id="35869" name="文本框 6"/>
            <p:cNvSpPr txBox="1"/>
            <p:nvPr/>
          </p:nvSpPr>
          <p:spPr>
            <a:xfrm>
              <a:off x="2975317" y="2697676"/>
              <a:ext cx="2215730" cy="553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application</a:t>
              </a:r>
              <a:endPara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843" name="组合 25"/>
          <p:cNvGrpSpPr/>
          <p:nvPr/>
        </p:nvGrpSpPr>
        <p:grpSpPr>
          <a:xfrm>
            <a:off x="3048000" y="3257550"/>
            <a:ext cx="2628900" cy="685800"/>
            <a:chOff x="3886200" y="3429000"/>
            <a:chExt cx="3505200" cy="914400"/>
          </a:xfrm>
        </p:grpSpPr>
        <p:sp>
          <p:nvSpPr>
            <p:cNvPr id="35866" name="圆角矩形 1"/>
            <p:cNvSpPr/>
            <p:nvPr/>
          </p:nvSpPr>
          <p:spPr>
            <a:xfrm>
              <a:off x="3886200" y="3429000"/>
              <a:ext cx="3505200" cy="914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500" b="1">
                <a:ea typeface="宋体" panose="02010600030101010101" pitchFamily="2" charset="-122"/>
              </a:endParaRPr>
            </a:p>
          </p:txBody>
        </p:sp>
        <p:sp>
          <p:nvSpPr>
            <p:cNvPr id="35867" name="文本框 13"/>
            <p:cNvSpPr txBox="1"/>
            <p:nvPr/>
          </p:nvSpPr>
          <p:spPr>
            <a:xfrm>
              <a:off x="4419600" y="3657600"/>
              <a:ext cx="261439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Operating System</a:t>
              </a:r>
              <a:endPara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844" name="下箭头 15"/>
          <p:cNvSpPr/>
          <p:nvPr/>
        </p:nvSpPr>
        <p:spPr>
          <a:xfrm rot="3247865">
            <a:off x="2854325" y="3765550"/>
            <a:ext cx="363538" cy="1236663"/>
          </a:xfrm>
          <a:prstGeom prst="downArrow">
            <a:avLst>
              <a:gd name="adj1" fmla="val 50000"/>
              <a:gd name="adj2" fmla="val 10306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500" b="1">
              <a:ea typeface="宋体" panose="02010600030101010101" pitchFamily="2" charset="-122"/>
            </a:endParaRPr>
          </a:p>
        </p:txBody>
      </p:sp>
      <p:graphicFrame>
        <p:nvGraphicFramePr>
          <p:cNvPr id="25" name="表格 26"/>
          <p:cNvGraphicFramePr>
            <a:graphicFrameLocks noGrp="1"/>
          </p:cNvGraphicFramePr>
          <p:nvPr/>
        </p:nvGraphicFramePr>
        <p:xfrm>
          <a:off x="1676400" y="4743450"/>
          <a:ext cx="5086350" cy="67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38200"/>
                <a:gridCol w="1695450"/>
                <a:gridCol w="895350"/>
                <a:gridCol w="800100"/>
              </a:tblGrid>
              <a:tr h="67468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I/O Devices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859" name="文本框 27"/>
          <p:cNvSpPr txBox="1"/>
          <p:nvPr/>
        </p:nvSpPr>
        <p:spPr>
          <a:xfrm>
            <a:off x="1816100" y="4868863"/>
            <a:ext cx="14287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Processor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0" name="文本框 31"/>
          <p:cNvSpPr txBox="1"/>
          <p:nvPr/>
        </p:nvSpPr>
        <p:spPr>
          <a:xfrm>
            <a:off x="5076825" y="4872038"/>
            <a:ext cx="17811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Main Memory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1" name="下箭头 32"/>
          <p:cNvSpPr/>
          <p:nvPr/>
        </p:nvSpPr>
        <p:spPr>
          <a:xfrm>
            <a:off x="4113213" y="3954463"/>
            <a:ext cx="363537" cy="788987"/>
          </a:xfrm>
          <a:prstGeom prst="downArrow">
            <a:avLst>
              <a:gd name="adj1" fmla="val 50000"/>
              <a:gd name="adj2" fmla="val 4995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500" b="1">
              <a:ea typeface="宋体" panose="02010600030101010101" pitchFamily="2" charset="-122"/>
            </a:endParaRPr>
          </a:p>
        </p:txBody>
      </p:sp>
      <p:sp>
        <p:nvSpPr>
          <p:cNvPr id="35862" name="下箭头 33"/>
          <p:cNvSpPr/>
          <p:nvPr/>
        </p:nvSpPr>
        <p:spPr>
          <a:xfrm rot="-2713259">
            <a:off x="5441950" y="3876675"/>
            <a:ext cx="341313" cy="1008063"/>
          </a:xfrm>
          <a:prstGeom prst="downArrow">
            <a:avLst>
              <a:gd name="adj1" fmla="val 50000"/>
              <a:gd name="adj2" fmla="val 10588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500" b="1">
              <a:ea typeface="宋体" panose="02010600030101010101" pitchFamily="2" charset="-122"/>
            </a:endParaRPr>
          </a:p>
        </p:txBody>
      </p:sp>
      <p:sp>
        <p:nvSpPr>
          <p:cNvPr id="31" name="直角上箭头 39"/>
          <p:cNvSpPr/>
          <p:nvPr/>
        </p:nvSpPr>
        <p:spPr bwMode="auto">
          <a:xfrm rot="10800000">
            <a:off x="1962150" y="2325688"/>
            <a:ext cx="1428750" cy="2400300"/>
          </a:xfrm>
          <a:prstGeom prst="bentUpArrow">
            <a:avLst>
              <a:gd name="adj1" fmla="val 11730"/>
              <a:gd name="adj2" fmla="val 10946"/>
              <a:gd name="adj3" fmla="val 198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直角上箭头 47"/>
          <p:cNvSpPr/>
          <p:nvPr/>
        </p:nvSpPr>
        <p:spPr bwMode="auto">
          <a:xfrm rot="10800000" flipH="1">
            <a:off x="5276850" y="2352675"/>
            <a:ext cx="1314450" cy="2400300"/>
          </a:xfrm>
          <a:prstGeom prst="bentUpArrow">
            <a:avLst>
              <a:gd name="adj1" fmla="val 13068"/>
              <a:gd name="adj2" fmla="val 12075"/>
              <a:gd name="adj3" fmla="val 2299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下箭头 49"/>
          <p:cNvSpPr>
            <a:spLocks noChangeArrowheads="1"/>
          </p:cNvSpPr>
          <p:nvPr/>
        </p:nvSpPr>
        <p:spPr bwMode="auto">
          <a:xfrm>
            <a:off x="4133850" y="2811463"/>
            <a:ext cx="365125" cy="446088"/>
          </a:xfrm>
          <a:prstGeom prst="downArrow">
            <a:avLst>
              <a:gd name="adj1" fmla="val 50000"/>
              <a:gd name="adj2" fmla="val 49724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7890" name="组合 22"/>
          <p:cNvGrpSpPr/>
          <p:nvPr/>
        </p:nvGrpSpPr>
        <p:grpSpPr>
          <a:xfrm>
            <a:off x="3448050" y="2114550"/>
            <a:ext cx="1778000" cy="685800"/>
            <a:chOff x="2514600" y="2514600"/>
            <a:chExt cx="2676447" cy="914400"/>
          </a:xfrm>
        </p:grpSpPr>
        <p:sp>
          <p:nvSpPr>
            <p:cNvPr id="37915" name="椭圆 5"/>
            <p:cNvSpPr/>
            <p:nvPr/>
          </p:nvSpPr>
          <p:spPr>
            <a:xfrm>
              <a:off x="2514600" y="2514600"/>
              <a:ext cx="2667000" cy="9144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500" b="1">
                <a:ea typeface="宋体" panose="02010600030101010101" pitchFamily="2" charset="-122"/>
              </a:endParaRPr>
            </a:p>
          </p:txBody>
        </p:sp>
        <p:sp>
          <p:nvSpPr>
            <p:cNvPr id="37916" name="文本框 6"/>
            <p:cNvSpPr txBox="1"/>
            <p:nvPr/>
          </p:nvSpPr>
          <p:spPr>
            <a:xfrm>
              <a:off x="2975317" y="2697676"/>
              <a:ext cx="2215730" cy="553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application</a:t>
              </a:r>
              <a:endPara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5"/>
          <p:cNvGrpSpPr/>
          <p:nvPr/>
        </p:nvGrpSpPr>
        <p:grpSpPr bwMode="auto">
          <a:xfrm>
            <a:off x="3048000" y="3257550"/>
            <a:ext cx="2628900" cy="685800"/>
            <a:chOff x="3886200" y="3429000"/>
            <a:chExt cx="3505200" cy="9144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3" name="圆角矩形 1"/>
            <p:cNvSpPr>
              <a:spLocks noChangeArrowheads="1"/>
            </p:cNvSpPr>
            <p:nvPr/>
          </p:nvSpPr>
          <p:spPr bwMode="auto">
            <a:xfrm>
              <a:off x="3886200" y="3429000"/>
              <a:ext cx="3505200" cy="91440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tx1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文本框 13"/>
            <p:cNvSpPr txBox="1">
              <a:spLocks noChangeArrowheads="1"/>
            </p:cNvSpPr>
            <p:nvPr/>
          </p:nvSpPr>
          <p:spPr bwMode="auto">
            <a:xfrm>
              <a:off x="4419600" y="3657600"/>
              <a:ext cx="2614391" cy="49244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Operating System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下箭头 15"/>
          <p:cNvSpPr>
            <a:spLocks noChangeArrowheads="1"/>
          </p:cNvSpPr>
          <p:nvPr/>
        </p:nvSpPr>
        <p:spPr bwMode="auto">
          <a:xfrm rot="3247865">
            <a:off x="2854325" y="3765550"/>
            <a:ext cx="363538" cy="1236663"/>
          </a:xfrm>
          <a:prstGeom prst="downArrow">
            <a:avLst>
              <a:gd name="adj1" fmla="val 50000"/>
              <a:gd name="adj2" fmla="val 103060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6" name="表格 26"/>
          <p:cNvGraphicFramePr>
            <a:graphicFrameLocks noGrp="1"/>
          </p:cNvGraphicFramePr>
          <p:nvPr/>
        </p:nvGraphicFramePr>
        <p:xfrm>
          <a:off x="1676400" y="4743450"/>
          <a:ext cx="5086350" cy="67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38200"/>
                <a:gridCol w="1695450"/>
                <a:gridCol w="895350"/>
                <a:gridCol w="800100"/>
              </a:tblGrid>
              <a:tr h="67468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I/O Devices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907" name="文本框 27"/>
          <p:cNvSpPr txBox="1"/>
          <p:nvPr/>
        </p:nvSpPr>
        <p:spPr>
          <a:xfrm>
            <a:off x="1816100" y="4868863"/>
            <a:ext cx="14287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Processor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8" name="文本框 31"/>
          <p:cNvSpPr txBox="1"/>
          <p:nvPr/>
        </p:nvSpPr>
        <p:spPr>
          <a:xfrm>
            <a:off x="5076825" y="4872038"/>
            <a:ext cx="17811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Main Memory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下箭头 32"/>
          <p:cNvSpPr>
            <a:spLocks noChangeArrowheads="1"/>
          </p:cNvSpPr>
          <p:nvPr/>
        </p:nvSpPr>
        <p:spPr bwMode="auto">
          <a:xfrm>
            <a:off x="4113213" y="3954463"/>
            <a:ext cx="363538" cy="788988"/>
          </a:xfrm>
          <a:prstGeom prst="downArrow">
            <a:avLst>
              <a:gd name="adj1" fmla="val 50000"/>
              <a:gd name="adj2" fmla="val 49957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下箭头 33"/>
          <p:cNvSpPr>
            <a:spLocks noChangeArrowheads="1"/>
          </p:cNvSpPr>
          <p:nvPr/>
        </p:nvSpPr>
        <p:spPr bwMode="auto">
          <a:xfrm rot="18886741">
            <a:off x="5441950" y="3876675"/>
            <a:ext cx="341313" cy="1008063"/>
          </a:xfrm>
          <a:prstGeom prst="downArrow">
            <a:avLst>
              <a:gd name="adj1" fmla="val 50000"/>
              <a:gd name="adj2" fmla="val 105888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直角上箭头 39"/>
          <p:cNvSpPr/>
          <p:nvPr/>
        </p:nvSpPr>
        <p:spPr bwMode="auto">
          <a:xfrm rot="10800000">
            <a:off x="1962150" y="2325688"/>
            <a:ext cx="1428750" cy="2400300"/>
          </a:xfrm>
          <a:prstGeom prst="bentUpArrow">
            <a:avLst>
              <a:gd name="adj1" fmla="val 11730"/>
              <a:gd name="adj2" fmla="val 10946"/>
              <a:gd name="adj3" fmla="val 198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直角上箭头 47"/>
          <p:cNvSpPr/>
          <p:nvPr/>
        </p:nvSpPr>
        <p:spPr bwMode="auto">
          <a:xfrm rot="10800000" flipH="1">
            <a:off x="5276850" y="2352675"/>
            <a:ext cx="1314450" cy="2400300"/>
          </a:xfrm>
          <a:prstGeom prst="bentUpArrow">
            <a:avLst>
              <a:gd name="adj1" fmla="val 13068"/>
              <a:gd name="adj2" fmla="val 12075"/>
              <a:gd name="adj3" fmla="val 2299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下箭头 49"/>
          <p:cNvSpPr>
            <a:spLocks noChangeArrowheads="1"/>
          </p:cNvSpPr>
          <p:nvPr/>
        </p:nvSpPr>
        <p:spPr bwMode="auto">
          <a:xfrm>
            <a:off x="4133850" y="2811463"/>
            <a:ext cx="365125" cy="446088"/>
          </a:xfrm>
          <a:prstGeom prst="downArrow">
            <a:avLst>
              <a:gd name="adj1" fmla="val 50000"/>
              <a:gd name="adj2" fmla="val 49724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4" name="Rectangle 17"/>
          <p:cNvSpPr/>
          <p:nvPr/>
        </p:nvSpPr>
        <p:spPr>
          <a:xfrm>
            <a:off x="8534400" y="201613"/>
            <a:ext cx="381000" cy="511175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en-US" b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Q</a:t>
            </a:r>
            <a:endParaRPr lang="en-US" altLang="en-US" b="1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Two primary purposes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33147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80000"/>
              </a:lnSpc>
            </a:pPr>
            <a:r>
              <a:rPr lang="en-US" altLang="zh-CN">
                <a:ea typeface="宋体" panose="02010600030101010101" pitchFamily="2" charset="-122"/>
              </a:rPr>
              <a:t>Protect hardware from misuse by applications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ea typeface="宋体" panose="02010600030101010101" pitchFamily="2" charset="-122"/>
              </a:rPr>
              <a:t>Provide applications with simple and uniform mechanisms for manipulating hardware devices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Fundamental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abstractions(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抽象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Process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Virtual memory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files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403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832100"/>
            <a:ext cx="7226300" cy="327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5" name="Rectangle 2"/>
          <p:cNvSpPr txBox="1"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Abstractions Provided by OS</a:t>
            </a:r>
            <a:endParaRPr lang="en-US" altLang="zh-CN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Process: phenomenon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When a program runs on a modern system,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800">
                <a:ea typeface="宋体" panose="02010600030101010101" pitchFamily="2" charset="-122"/>
              </a:rPr>
              <a:t>the operating system provides the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illusion(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错觉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endParaRPr lang="en-US" altLang="zh-CN" sz="280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800">
                <a:ea typeface="宋体" panose="02010600030101010101" pitchFamily="2" charset="-122"/>
              </a:rPr>
              <a:t>that the program is the only one running on the system</a:t>
            </a:r>
            <a:endParaRPr lang="en-US" altLang="zh-CN" sz="280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sz="2400">
                <a:ea typeface="宋体" panose="02010600030101010101" pitchFamily="2" charset="-122"/>
              </a:rPr>
              <a:t>主要是避免不同程序之间在运行时出现混乱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Process: phenomenon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program appears to have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exclusive use</a:t>
            </a:r>
            <a:r>
              <a:rPr lang="en-US" altLang="zh-CN">
                <a:ea typeface="宋体" panose="02010600030101010101" pitchFamily="2" charset="-122"/>
              </a:rPr>
              <a:t> of all the processor, main memory, and I/O devices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program appears to execute the instructions in the program, one after the other,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without interruption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code and data of the program appear to the only objects in the system’s memory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Processes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Def: A </a:t>
            </a:r>
            <a:r>
              <a:rPr lang="en-US" altLang="zh-CN" i="1">
                <a:ea typeface="宋体" panose="02010600030101010101" pitchFamily="2" charset="-122"/>
              </a:rPr>
              <a:t>process</a:t>
            </a:r>
            <a:r>
              <a:rPr lang="en-US" altLang="zh-CN">
                <a:ea typeface="宋体" panose="02010600030101010101" pitchFamily="2" charset="-122"/>
              </a:rPr>
              <a:t> is an instance of a running program.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Process is one of the most profound ideas in computer science.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Each program in the system runs in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context(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即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之后提到的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OScode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框架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 of some process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Process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>
          <a:xfrm>
            <a:off x="514350" y="1676400"/>
            <a:ext cx="8477250" cy="4038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There are two parts in a process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user code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OS code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OS code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called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kernel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shared by all the processes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097713" y="2076450"/>
          <a:ext cx="857250" cy="184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</a:tblGrid>
              <a:tr h="617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    Code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57" marB="342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27521">
                <a:tc>
                  <a:txBody>
                    <a:bodyPr/>
                    <a:lstStyle/>
                    <a:p>
                      <a:pPr algn="ctr"/>
                      <a:endParaRPr lang="en-US" altLang="zh-CN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Code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57" marB="342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235" name="文本框 3"/>
          <p:cNvSpPr txBox="1"/>
          <p:nvPr/>
        </p:nvSpPr>
        <p:spPr>
          <a:xfrm>
            <a:off x="7010400" y="3943350"/>
            <a:ext cx="10048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Process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9088" y="3424238"/>
            <a:ext cx="3363912" cy="10287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宋体" panose="02010600030101010101" pitchFamily="2" charset="-122"/>
              </a:rPr>
              <a:t>计算机系统基础（系统软件）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1628775"/>
          </a:xfrm>
        </p:spPr>
        <p:txBody>
          <a:bodyPr vert="horz" wrap="square" lIns="91440" tIns="45720" rIns="91440" bIns="45720" numCol="1" anchor="t" anchorCtr="0" compatLnSpc="1">
            <a:spAutoFit/>
          </a:bodyPr>
          <a:p>
            <a:pPr>
              <a:lnSpc>
                <a:spcPts val="4200"/>
              </a:lnSpc>
              <a:spcBef>
                <a:spcPct val="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主页：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https://ipads.se.sjtu.edu.cn/courses/ics/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4200"/>
              </a:lnSpc>
              <a:spcBef>
                <a:spcPct val="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上学期没有选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计算机系统基础（汇编）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的学生，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日前完成注册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4200"/>
              </a:lnSpc>
              <a:spcBef>
                <a:spcPct val="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账号：学号； 初始密码：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111111</a:t>
            </a:r>
            <a:r>
              <a:rPr lang="zh-CN" altLang="en-US"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（登录后修改）</a:t>
            </a:r>
            <a:endParaRPr lang="en-US" altLang="zh-CN" sz="1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3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29000"/>
            <a:ext cx="2895600" cy="27670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7414" name="Rectangle 2"/>
          <p:cNvSpPr/>
          <p:nvPr/>
        </p:nvSpPr>
        <p:spPr>
          <a:xfrm>
            <a:off x="838200" y="4848225"/>
            <a:ext cx="990600" cy="228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2000" b="1">
              <a:ea typeface="宋体" panose="02010600030101010101" pitchFamily="2" charset="-122"/>
            </a:endParaRPr>
          </a:p>
        </p:txBody>
      </p:sp>
      <p:cxnSp>
        <p:nvCxnSpPr>
          <p:cNvPr id="17415" name="Straight Arrow Connector 5"/>
          <p:cNvCxnSpPr>
            <a:stCxn id="17414" idx="3"/>
          </p:cNvCxnSpPr>
          <p:nvPr/>
        </p:nvCxnSpPr>
        <p:spPr>
          <a:xfrm flipV="1">
            <a:off x="1828800" y="3652838"/>
            <a:ext cx="2362200" cy="1309687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7416" name="TextBox 7"/>
          <p:cNvSpPr txBox="1"/>
          <p:nvPr/>
        </p:nvSpPr>
        <p:spPr>
          <a:xfrm>
            <a:off x="7620000" y="3298825"/>
            <a:ext cx="1016000" cy="557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ts val="4200"/>
              </a:lnSpc>
              <a:spcBef>
                <a:spcPct val="0"/>
              </a:spcBef>
              <a:buNone/>
            </a:pP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endParaRPr lang="en-US" altLang="en-US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7" name="TextBox 11"/>
          <p:cNvSpPr txBox="1"/>
          <p:nvPr/>
        </p:nvSpPr>
        <p:spPr>
          <a:xfrm>
            <a:off x="7620000" y="3840163"/>
            <a:ext cx="10445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111111</a:t>
            </a:r>
            <a:endParaRPr lang="en-US" altLang="zh-CN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初始密码</a:t>
            </a:r>
            <a:endParaRPr lang="en-US" altLang="en-US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418" name="Straight Arrow Connector 12"/>
          <p:cNvCxnSpPr/>
          <p:nvPr/>
        </p:nvCxnSpPr>
        <p:spPr>
          <a:xfrm flipH="1">
            <a:off x="7253288" y="3652838"/>
            <a:ext cx="381000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19" name="Straight Arrow Connector 16"/>
          <p:cNvCxnSpPr/>
          <p:nvPr/>
        </p:nvCxnSpPr>
        <p:spPr>
          <a:xfrm flipH="1">
            <a:off x="7253288" y="4014788"/>
            <a:ext cx="381000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pic>
        <p:nvPicPr>
          <p:cNvPr id="17420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8" y="4676775"/>
            <a:ext cx="1676400" cy="973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7421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088" y="4679950"/>
            <a:ext cx="1458912" cy="13684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17422" name="Straight Arrow Connector 30"/>
          <p:cNvCxnSpPr/>
          <p:nvPr/>
        </p:nvCxnSpPr>
        <p:spPr>
          <a:xfrm flipH="1">
            <a:off x="7253288" y="5678488"/>
            <a:ext cx="381000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7423" name="TextBox 34"/>
          <p:cNvSpPr txBox="1"/>
          <p:nvPr/>
        </p:nvSpPr>
        <p:spPr>
          <a:xfrm>
            <a:off x="7620000" y="5526088"/>
            <a:ext cx="1143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密码保存</a:t>
            </a:r>
            <a:endParaRPr lang="en-US" altLang="en-US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4273" name="组合 2"/>
          <p:cNvGrpSpPr/>
          <p:nvPr/>
        </p:nvGrpSpPr>
        <p:grpSpPr>
          <a:xfrm>
            <a:off x="457200" y="304800"/>
            <a:ext cx="7543800" cy="5943600"/>
            <a:chOff x="76200" y="76200"/>
            <a:chExt cx="8810625" cy="6657975"/>
          </a:xfrm>
        </p:grpSpPr>
        <p:pic>
          <p:nvPicPr>
            <p:cNvPr id="5427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200" y="76200"/>
              <a:ext cx="8810625" cy="66579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4276" name="矩形 6"/>
            <p:cNvSpPr/>
            <p:nvPr/>
          </p:nvSpPr>
          <p:spPr>
            <a:xfrm>
              <a:off x="2759074" y="381000"/>
              <a:ext cx="3327400" cy="5095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5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Kernel virtual memory</a:t>
              </a:r>
              <a:endParaRPr lang="zh-CN" altLang="en-US" sz="15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77" name="矩形 1"/>
            <p:cNvSpPr/>
            <p:nvPr/>
          </p:nvSpPr>
          <p:spPr>
            <a:xfrm>
              <a:off x="277811" y="5853112"/>
              <a:ext cx="2025650" cy="23177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500" b="1">
                <a:ea typeface="宋体" panose="02010600030101010101" pitchFamily="2" charset="-122"/>
              </a:endParaRPr>
            </a:p>
          </p:txBody>
        </p:sp>
        <p:sp>
          <p:nvSpPr>
            <p:cNvPr id="54278" name="文本框 2"/>
            <p:cNvSpPr txBox="1"/>
            <p:nvPr/>
          </p:nvSpPr>
          <p:spPr>
            <a:xfrm>
              <a:off x="1638300" y="723900"/>
              <a:ext cx="477784" cy="3102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>
                  <a:latin typeface="Bookman Old Style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200" baseline="30000">
                  <a:latin typeface="Bookman Old Style" pitchFamily="18" charset="0"/>
                  <a:ea typeface="宋体" panose="02010600030101010101" pitchFamily="2" charset="-122"/>
                </a:rPr>
                <a:t>47</a:t>
              </a:r>
              <a:endParaRPr lang="zh-CN" altLang="en-US" sz="1200" baseline="30000">
                <a:latin typeface="Bookman Old Style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4279" name="直接箭头连接符 4"/>
            <p:cNvCxnSpPr/>
            <p:nvPr/>
          </p:nvCxnSpPr>
          <p:spPr>
            <a:xfrm>
              <a:off x="2170111" y="890586"/>
              <a:ext cx="53340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54274" name="矩形 1"/>
          <p:cNvSpPr/>
          <p:nvPr/>
        </p:nvSpPr>
        <p:spPr>
          <a:xfrm>
            <a:off x="5829300" y="1771650"/>
            <a:ext cx="2800350" cy="228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5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User and Kernel Modes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267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Process running in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kernel mode</a:t>
            </a:r>
            <a:r>
              <a:rPr lang="en-US" altLang="zh-CN">
                <a:ea typeface="宋体" panose="02010600030101010101" pitchFamily="2" charset="-122"/>
              </a:rPr>
              <a:t> can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execute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any</a:t>
            </a:r>
            <a:r>
              <a:rPr lang="en-US" altLang="zh-CN">
                <a:ea typeface="宋体" panose="02010600030101010101" pitchFamily="2" charset="-122"/>
              </a:rPr>
              <a:t> instructions in the instruction set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can access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any</a:t>
            </a:r>
            <a:r>
              <a:rPr lang="en-US" altLang="zh-CN">
                <a:ea typeface="宋体" panose="02010600030101010101" pitchFamily="2" charset="-122"/>
              </a:rPr>
              <a:t> memory locations in the system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Process running in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user mode</a:t>
            </a:r>
            <a:r>
              <a:rPr lang="en-US" altLang="zh-CN">
                <a:ea typeface="宋体" panose="02010600030101010101" pitchFamily="2" charset="-122"/>
              </a:rPr>
              <a:t> can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neither</a:t>
            </a:r>
            <a:r>
              <a:rPr lang="en-US" altLang="zh-CN">
                <a:ea typeface="宋体" panose="02010600030101010101" pitchFamily="2" charset="-122"/>
              </a:rPr>
              <a:t> execute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privileged instructions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nor</a:t>
            </a:r>
            <a:r>
              <a:rPr lang="en-US" altLang="zh-CN">
                <a:ea typeface="宋体" panose="02010600030101010101" pitchFamily="2" charset="-122"/>
              </a:rPr>
              <a:t> directly reference code or data in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kernel area of the address space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only do above indirectly via system call interface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Distinguish User and Kernel Modes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8370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3646488"/>
          </a:xfrm>
        </p:spPr>
        <p:txBody>
          <a:bodyPr vert="horz" wrap="square" lIns="91440" tIns="45720" rIns="91440" bIns="45720" anchor="t" anchorCtr="0"/>
          <a:p>
            <a:pPr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There typically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mode bit </a:t>
            </a:r>
            <a:r>
              <a:rPr lang="en-US" altLang="zh-CN">
                <a:ea typeface="宋体" panose="02010600030101010101" pitchFamily="2" charset="-122"/>
              </a:rPr>
              <a:t>in some control registers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if the bit is set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ts val="450"/>
              </a:spcBef>
            </a:pPr>
            <a:r>
              <a:rPr lang="en-US" altLang="zh-CN" sz="2400">
                <a:ea typeface="宋体" panose="02010600030101010101" pitchFamily="2" charset="-122"/>
              </a:rPr>
              <a:t>it is in the kernel (supervisor) mode 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if the bit is clear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ts val="450"/>
              </a:spcBef>
            </a:pPr>
            <a:r>
              <a:rPr lang="en-US" altLang="zh-CN" sz="2400">
                <a:ea typeface="宋体" panose="02010600030101010101" pitchFamily="2" charset="-122"/>
              </a:rPr>
              <a:t>it is in the user mode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3795" y="4234180"/>
            <a:ext cx="75374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进入</a:t>
            </a:r>
            <a:r>
              <a:rPr lang="en-US" altLang="zh-CN"/>
              <a:t>kernel mode</a:t>
            </a:r>
            <a:r>
              <a:rPr lang="zh-CN" altLang="en-US"/>
              <a:t>之后之前存储在</a:t>
            </a:r>
            <a:r>
              <a:rPr lang="en-US" altLang="zh-CN"/>
              <a:t>user stack</a:t>
            </a:r>
            <a:r>
              <a:rPr lang="zh-CN" altLang="en-US"/>
              <a:t>中的数据会转而存储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kernel stack</a:t>
            </a:r>
            <a:r>
              <a:rPr lang="zh-CN" altLang="en-US"/>
              <a:t>中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041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832100"/>
            <a:ext cx="7226300" cy="327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19" name="Rectangle 2"/>
          <p:cNvSpPr txBox="1"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Virtual Memory</a:t>
            </a:r>
            <a:endParaRPr lang="en-US" altLang="zh-CN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Virtual Memory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An abstraction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process appears to have exclusive use of the main memory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Virtual address space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Program code and data (global variables)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Heap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Shared libraries (standard and math libraries)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Stack (function calls)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Kernel (operating system)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Hardware supports to translate the virtual address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Private address spaces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334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Each process has its own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private</a:t>
            </a:r>
            <a:r>
              <a:rPr lang="en-US" altLang="zh-CN">
                <a:ea typeface="宋体" panose="02010600030101010101" pitchFamily="2" charset="-122"/>
              </a:rPr>
              <a:t> address space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64516" name="Group 1"/>
          <p:cNvGrpSpPr/>
          <p:nvPr/>
        </p:nvGrpSpPr>
        <p:grpSpPr>
          <a:xfrm>
            <a:off x="1066800" y="2249488"/>
            <a:ext cx="6218238" cy="4456112"/>
            <a:chOff x="1066800" y="2249488"/>
            <a:chExt cx="6218237" cy="4456112"/>
          </a:xfrm>
        </p:grpSpPr>
        <p:grpSp>
          <p:nvGrpSpPr>
            <p:cNvPr id="64517" name="Group 4"/>
            <p:cNvGrpSpPr/>
            <p:nvPr/>
          </p:nvGrpSpPr>
          <p:grpSpPr>
            <a:xfrm>
              <a:off x="2743200" y="2249488"/>
              <a:ext cx="4541837" cy="4456112"/>
              <a:chOff x="1728" y="1055"/>
              <a:chExt cx="2861" cy="3092"/>
            </a:xfrm>
          </p:grpSpPr>
          <p:sp>
            <p:nvSpPr>
              <p:cNvPr id="64520" name="Rectangle 5"/>
              <p:cNvSpPr>
                <a:spLocks noChangeAspect="1"/>
              </p:cNvSpPr>
              <p:nvPr/>
            </p:nvSpPr>
            <p:spPr>
              <a:xfrm>
                <a:off x="1887" y="1055"/>
                <a:ext cx="1405" cy="500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kernel virtual memory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(code, data, heap, stack)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21" name="Rectangle 6"/>
              <p:cNvSpPr>
                <a:spLocks noChangeAspect="1"/>
              </p:cNvSpPr>
              <p:nvPr/>
            </p:nvSpPr>
            <p:spPr>
              <a:xfrm>
                <a:off x="1887" y="2166"/>
                <a:ext cx="1405" cy="338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memory mapped region for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shared libraries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22" name="Rectangle 7"/>
              <p:cNvSpPr>
                <a:spLocks noChangeAspect="1"/>
              </p:cNvSpPr>
              <p:nvPr/>
            </p:nvSpPr>
            <p:spPr>
              <a:xfrm>
                <a:off x="1887" y="2502"/>
                <a:ext cx="1405" cy="364"/>
              </a:xfrm>
              <a:prstGeom prst="rect">
                <a:avLst/>
              </a:pr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4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23" name="Rectangle 8"/>
              <p:cNvSpPr>
                <a:spLocks noChangeAspect="1"/>
              </p:cNvSpPr>
              <p:nvPr/>
            </p:nvSpPr>
            <p:spPr>
              <a:xfrm>
                <a:off x="1887" y="2868"/>
                <a:ext cx="1405" cy="337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run-time heap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(managed by malloc)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24" name="Rectangle 9"/>
              <p:cNvSpPr>
                <a:spLocks noChangeAspect="1"/>
              </p:cNvSpPr>
              <p:nvPr/>
            </p:nvSpPr>
            <p:spPr>
              <a:xfrm>
                <a:off x="1887" y="1708"/>
                <a:ext cx="1405" cy="457"/>
              </a:xfrm>
              <a:prstGeom prst="rect">
                <a:avLst/>
              </a:pr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4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25" name="Line 10"/>
              <p:cNvSpPr>
                <a:spLocks noChangeAspect="1"/>
              </p:cNvSpPr>
              <p:nvPr/>
            </p:nvSpPr>
            <p:spPr>
              <a:xfrm flipH="1" flipV="1">
                <a:off x="2611" y="2668"/>
                <a:ext cx="1" cy="192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4526" name="Rectangle 11"/>
              <p:cNvSpPr>
                <a:spLocks noChangeAspect="1"/>
              </p:cNvSpPr>
              <p:nvPr/>
            </p:nvSpPr>
            <p:spPr>
              <a:xfrm>
                <a:off x="1887" y="1539"/>
                <a:ext cx="1405" cy="284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user stack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(created at runtime)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27" name="Line 12"/>
              <p:cNvSpPr>
                <a:spLocks noChangeAspect="1"/>
              </p:cNvSpPr>
              <p:nvPr/>
            </p:nvSpPr>
            <p:spPr>
              <a:xfrm flipH="1" flipV="1">
                <a:off x="2611" y="2054"/>
                <a:ext cx="1" cy="115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4528" name="Line 13"/>
              <p:cNvSpPr>
                <a:spLocks noChangeAspect="1"/>
              </p:cNvSpPr>
              <p:nvPr/>
            </p:nvSpPr>
            <p:spPr>
              <a:xfrm flipH="1">
                <a:off x="2611" y="1823"/>
                <a:ext cx="1" cy="115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4529" name="Rectangle 14"/>
              <p:cNvSpPr>
                <a:spLocks noChangeAspect="1"/>
              </p:cNvSpPr>
              <p:nvPr/>
            </p:nvSpPr>
            <p:spPr>
              <a:xfrm>
                <a:off x="1887" y="3858"/>
                <a:ext cx="1405" cy="200"/>
              </a:xfrm>
              <a:prstGeom prst="rect">
                <a:avLst/>
              </a:pr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unused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0" name="Text Box 15"/>
              <p:cNvSpPr txBox="1">
                <a:spLocks noChangeAspect="1"/>
              </p:cNvSpPr>
              <p:nvPr/>
            </p:nvSpPr>
            <p:spPr>
              <a:xfrm>
                <a:off x="1728" y="3936"/>
                <a:ext cx="178" cy="21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1" name="Text Box 16"/>
              <p:cNvSpPr txBox="1">
                <a:spLocks noChangeAspect="1"/>
              </p:cNvSpPr>
              <p:nvPr/>
            </p:nvSpPr>
            <p:spPr>
              <a:xfrm>
                <a:off x="3455" y="1708"/>
                <a:ext cx="1134" cy="21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%esp (stack pointer)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2" name="Line 17"/>
              <p:cNvSpPr>
                <a:spLocks noChangeAspect="1"/>
              </p:cNvSpPr>
              <p:nvPr/>
            </p:nvSpPr>
            <p:spPr>
              <a:xfrm flipH="1">
                <a:off x="3292" y="1822"/>
                <a:ext cx="192" cy="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4533" name="Text Box 18"/>
              <p:cNvSpPr txBox="1">
                <a:spLocks noChangeAspect="1"/>
              </p:cNvSpPr>
              <p:nvPr/>
            </p:nvSpPr>
            <p:spPr>
              <a:xfrm>
                <a:off x="3385" y="1150"/>
                <a:ext cx="637" cy="50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memory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invisible to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user code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4" name="Line 19"/>
              <p:cNvSpPr>
                <a:spLocks noChangeAspect="1"/>
              </p:cNvSpPr>
              <p:nvPr/>
            </p:nvSpPr>
            <p:spPr>
              <a:xfrm flipH="1" flipV="1">
                <a:off x="3340" y="1286"/>
                <a:ext cx="1" cy="23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4535" name="Text Box 20"/>
              <p:cNvSpPr txBox="1">
                <a:spLocks noChangeAspect="1"/>
              </p:cNvSpPr>
              <p:nvPr/>
            </p:nvSpPr>
            <p:spPr>
              <a:xfrm>
                <a:off x="3504" y="2754"/>
                <a:ext cx="271" cy="21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brk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6" name="Line 21"/>
              <p:cNvSpPr>
                <a:spLocks noChangeAspect="1"/>
              </p:cNvSpPr>
              <p:nvPr/>
            </p:nvSpPr>
            <p:spPr>
              <a:xfrm flipH="1">
                <a:off x="3331" y="2860"/>
                <a:ext cx="192" cy="1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4537" name="Rectangle 25"/>
              <p:cNvSpPr>
                <a:spLocks noChangeAspect="1"/>
              </p:cNvSpPr>
              <p:nvPr/>
            </p:nvSpPr>
            <p:spPr>
              <a:xfrm>
                <a:off x="1887" y="3205"/>
                <a:ext cx="1405" cy="316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read/write segment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(.data, .bss)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8" name="Rectangle 26"/>
              <p:cNvSpPr>
                <a:spLocks noChangeAspect="1"/>
              </p:cNvSpPr>
              <p:nvPr/>
            </p:nvSpPr>
            <p:spPr>
              <a:xfrm>
                <a:off x="1887" y="3521"/>
                <a:ext cx="1405" cy="337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read-only segment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(.init, .text, .rodata)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9" name="AutoShape 27"/>
              <p:cNvSpPr>
                <a:spLocks noChangeAspect="1"/>
              </p:cNvSpPr>
              <p:nvPr/>
            </p:nvSpPr>
            <p:spPr>
              <a:xfrm>
                <a:off x="3340" y="3205"/>
                <a:ext cx="39" cy="653"/>
              </a:xfrm>
              <a:prstGeom prst="rightBrace">
                <a:avLst>
                  <a:gd name="adj1" fmla="val 139529"/>
                  <a:gd name="adj2" fmla="val 50000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>
                  <a:ea typeface="宋体" panose="02010600030101010101" pitchFamily="2" charset="-122"/>
                </a:endParaRPr>
              </a:p>
            </p:txBody>
          </p:sp>
          <p:sp>
            <p:nvSpPr>
              <p:cNvPr id="64540" name="Text Box 28"/>
              <p:cNvSpPr txBox="1">
                <a:spLocks noChangeAspect="1"/>
              </p:cNvSpPr>
              <p:nvPr/>
            </p:nvSpPr>
            <p:spPr>
              <a:xfrm>
                <a:off x="3417" y="3414"/>
                <a:ext cx="924" cy="35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loaded from the 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400">
                    <a:latin typeface="Helvetica" pitchFamily="34" charset="0"/>
                    <a:ea typeface="宋体" panose="02010600030101010101" pitchFamily="2" charset="-122"/>
                  </a:rPr>
                  <a:t>executable file</a:t>
                </a:r>
                <a:endParaRPr lang="en-US" altLang="zh-CN" sz="14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41" name="Line 30"/>
              <p:cNvSpPr>
                <a:spLocks noChangeAspect="1"/>
              </p:cNvSpPr>
              <p:nvPr/>
            </p:nvSpPr>
            <p:spPr>
              <a:xfrm>
                <a:off x="1887" y="1539"/>
                <a:ext cx="1405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4518" name="Text Box 29"/>
            <p:cNvSpPr txBox="1">
              <a:spLocks noChangeAspect="1"/>
            </p:cNvSpPr>
            <p:nvPr/>
          </p:nvSpPr>
          <p:spPr>
            <a:xfrm>
              <a:off x="1066800" y="6096000"/>
              <a:ext cx="1687512" cy="30797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>
                  <a:latin typeface="Courier New" panose="02070309020205020404" pitchFamily="49" charset="0"/>
                  <a:ea typeface="宋体" panose="02010600030101010101" pitchFamily="2" charset="-122"/>
                </a:rPr>
                <a:t>0x00400000(64)</a:t>
              </a:r>
              <a:endParaRPr lang="en-US" altLang="zh-CN" sz="14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64519" name="直接箭头连接符 34"/>
            <p:cNvCxnSpPr/>
            <p:nvPr/>
          </p:nvCxnSpPr>
          <p:spPr>
            <a:xfrm>
              <a:off x="2667000" y="6248400"/>
              <a:ext cx="304800" cy="0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656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832100"/>
            <a:ext cx="7226300" cy="327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3" name="Rectangle 2"/>
          <p:cNvSpPr txBox="1"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Files</a:t>
            </a:r>
            <a:endParaRPr lang="en-US" altLang="zh-CN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sequence of bytes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Each I/O device is modeled as a file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Unix I/O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using a small set of system calls reading and writing files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 input and output in the system is performed by Unix I/O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Exception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Altering the Control Flow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270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process running application code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initially in user mode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How can we change the control flow from user mode to kernel mode?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We’ve discussed two mechanisms for changing the control flow: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jumps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call and return using the stack discipline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However,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both can only alter control flow in the same mode(jump call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不能在不同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之间直接跳转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New instructions are introduced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syscall / sysret 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Grading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Exams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(75%)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Final exam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Open books/open notes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Quiz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(5%)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Times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Open books/open notes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Labs (20%)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Lab7: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Tiny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Shell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Lab9: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Proxy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endParaRPr lang="en-US" altLang="zh-CN">
              <a:ea typeface="楷体" panose="02010609060101010101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System Calls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4" name="Rectangle 3"/>
          <p:cNvSpPr>
            <a:spLocks noGrp="1"/>
          </p:cNvSpPr>
          <p:nvPr>
            <p:ph idx="1"/>
          </p:nvPr>
        </p:nvSpPr>
        <p:spPr>
          <a:xfrm>
            <a:off x="460375" y="1524000"/>
            <a:ext cx="8531225" cy="29718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pair of instructions syscall/sysret are a hardware mechanism transfer of control between user and kernel mode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System Calls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procedure-like interface(</a:t>
            </a:r>
            <a:r>
              <a:rPr lang="zh-CN" altLang="en-US">
                <a:ea typeface="宋体" panose="02010600030101010101" pitchFamily="2" charset="-122"/>
              </a:rPr>
              <a:t>接口</a:t>
            </a:r>
            <a:r>
              <a:rPr lang="en-US" altLang="zh-CN">
                <a:ea typeface="宋体" panose="02010600030101010101" pitchFamily="2" charset="-122"/>
              </a:rPr>
              <a:t>) between user programs and operating systems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Controlled access to kernel services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74755" name="组合 2"/>
          <p:cNvGrpSpPr/>
          <p:nvPr/>
        </p:nvGrpSpPr>
        <p:grpSpPr>
          <a:xfrm>
            <a:off x="1316038" y="4608513"/>
            <a:ext cx="5160962" cy="1547812"/>
            <a:chOff x="1995126" y="4260645"/>
            <a:chExt cx="6882197" cy="2063642"/>
          </a:xfrm>
        </p:grpSpPr>
        <p:sp>
          <p:nvSpPr>
            <p:cNvPr id="74756" name="Rectangle 5"/>
            <p:cNvSpPr/>
            <p:nvPr/>
          </p:nvSpPr>
          <p:spPr>
            <a:xfrm>
              <a:off x="1995126" y="4260645"/>
              <a:ext cx="2952878" cy="4590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Code in user mode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57" name="Rectangle 6"/>
            <p:cNvSpPr/>
            <p:nvPr/>
          </p:nvSpPr>
          <p:spPr>
            <a:xfrm>
              <a:off x="5616574" y="4414838"/>
              <a:ext cx="2046597" cy="4590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Kernel mode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58" name="Line 7"/>
            <p:cNvSpPr/>
            <p:nvPr/>
          </p:nvSpPr>
          <p:spPr>
            <a:xfrm>
              <a:off x="3125788" y="4795838"/>
              <a:ext cx="0" cy="36353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4759" name="Line 8"/>
            <p:cNvSpPr/>
            <p:nvPr/>
          </p:nvSpPr>
          <p:spPr>
            <a:xfrm>
              <a:off x="3132138" y="5165725"/>
              <a:ext cx="28067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4760" name="Line 9"/>
            <p:cNvSpPr/>
            <p:nvPr/>
          </p:nvSpPr>
          <p:spPr>
            <a:xfrm>
              <a:off x="5945188" y="5172075"/>
              <a:ext cx="0" cy="5969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4761" name="Line 10"/>
            <p:cNvSpPr/>
            <p:nvPr/>
          </p:nvSpPr>
          <p:spPr>
            <a:xfrm flipH="1" flipV="1">
              <a:off x="3125788" y="5329237"/>
              <a:ext cx="2825750" cy="45243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4762" name="Line 11"/>
            <p:cNvSpPr/>
            <p:nvPr/>
          </p:nvSpPr>
          <p:spPr>
            <a:xfrm>
              <a:off x="3125788" y="5322888"/>
              <a:ext cx="6350" cy="6969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4763" name="Rectangle 13"/>
            <p:cNvSpPr/>
            <p:nvPr/>
          </p:nvSpPr>
          <p:spPr>
            <a:xfrm>
              <a:off x="5943601" y="5257800"/>
              <a:ext cx="2933722" cy="45909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System call codes</a:t>
              </a:r>
              <a:endParaRPr lang="en-US" altLang="zh-CN" sz="18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3" name="Rectangle 14"/>
            <p:cNvSpPr>
              <a:spLocks noChangeArrowheads="1"/>
            </p:cNvSpPr>
            <p:nvPr/>
          </p:nvSpPr>
          <p:spPr bwMode="auto">
            <a:xfrm rot="184803">
              <a:off x="5416114" y="5864995"/>
              <a:ext cx="1003433" cy="4592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sysret</a:t>
              </a:r>
              <a:endParaRPr kumimoji="0" lang="en-US" altLang="zh-CN" sz="135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65" name="Text Box 16"/>
            <p:cNvSpPr txBox="1"/>
            <p:nvPr/>
          </p:nvSpPr>
          <p:spPr>
            <a:xfrm>
              <a:off x="2017790" y="4699001"/>
              <a:ext cx="1169616" cy="49244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syscall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6" name="Text Box 17"/>
            <p:cNvSpPr txBox="1"/>
            <p:nvPr/>
          </p:nvSpPr>
          <p:spPr>
            <a:xfrm>
              <a:off x="2165350" y="5181600"/>
              <a:ext cx="853273" cy="53348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 next</a:t>
              </a:r>
              <a:endParaRPr lang="en-US" altLang="zh-CN" sz="14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System Call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6802" name="Rectangle 3"/>
          <p:cNvSpPr>
            <a:spLocks noGrp="1"/>
          </p:cNvSpPr>
          <p:nvPr>
            <p:ph idx="1"/>
          </p:nvPr>
        </p:nvSpPr>
        <p:spPr>
          <a:xfrm>
            <a:off x="514350" y="2057400"/>
            <a:ext cx="7562850" cy="2895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# hello world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1 int main()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2 {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3  	write(1, "hello, world\n", 13);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4 	_exit(0);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5 }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lnSpc>
                <a:spcPct val="120000"/>
              </a:lnSpc>
            </a:pPr>
            <a:r>
              <a:rPr lang="en-US" altLang="zh-CN" b="0">
                <a:ea typeface="宋体" panose="02010600030101010101" pitchFamily="2" charset="-122"/>
              </a:rPr>
              <a:t>Typical system calls in Linux X86-64 systems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78850" name="Rectangle 3"/>
          <p:cNvSpPr txBox="1"/>
          <p:nvPr/>
        </p:nvSpPr>
        <p:spPr>
          <a:xfrm>
            <a:off x="457200" y="1600200"/>
            <a:ext cx="6172200" cy="3314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0"/>
              </a:spcBef>
            </a:pPr>
            <a:endParaRPr lang="en-US" altLang="zh-CN" sz="2100"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3400" y="1751013"/>
          <a:ext cx="7924800" cy="2592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023"/>
                <a:gridCol w="780796"/>
                <a:gridCol w="2072181"/>
                <a:gridCol w="1143000"/>
                <a:gridCol w="990600"/>
                <a:gridCol w="1981200"/>
              </a:tblGrid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Number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Name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Desc</a:t>
                      </a:r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.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Number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Name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Desc</a:t>
                      </a:r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.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read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Read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33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pause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Wait for signal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write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Write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37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alarm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Set an alarm clock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open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Open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39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getpid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process ID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close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Close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57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fork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Create a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4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stat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file status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59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execve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Execute a program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9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mmap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Map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</a:t>
                      </a: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file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into memory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60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_exit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Terminate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the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brk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Set the top of heap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61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wait4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Wait for process to stop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dup2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Duplicate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</a:t>
                      </a: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file descriptor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62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kill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Send signal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to a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System Call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0898" name="Rectangle 3"/>
          <p:cNvSpPr>
            <a:spLocks noGrp="1"/>
          </p:cNvSpPr>
          <p:nvPr>
            <p:ph idx="1"/>
          </p:nvPr>
        </p:nvSpPr>
        <p:spPr>
          <a:xfrm>
            <a:off x="400050" y="2000250"/>
            <a:ext cx="8210550" cy="3429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1 	.section .data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2 	string: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3 		.ascii "hello, world\n"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4 	string_end: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da-DK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5 		.equ len, string_end - string</a:t>
            </a:r>
            <a:endParaRPr lang="da-DK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6 	.section .text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7 	.globl main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AutoNum type="arabicPlain" startAt="8"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main: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System Call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946" name="Rectangle 3"/>
          <p:cNvSpPr>
            <a:spLocks noGrp="1"/>
          </p:cNvSpPr>
          <p:nvPr>
            <p:ph idx="1"/>
          </p:nvPr>
        </p:nvSpPr>
        <p:spPr>
          <a:xfrm>
            <a:off x="285750" y="1524000"/>
            <a:ext cx="8705850" cy="4038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First, call write(1, "hello, world\n", 13)</a:t>
            </a:r>
            <a:endParaRPr lang="en-US" altLang="zh-CN" sz="2000" b="1" i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9 		movq 	$1, %rax 	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write is system call 1</a:t>
            </a:r>
            <a:endParaRPr lang="en-US" altLang="zh-CN" sz="1800" b="1" i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10 	movq 	$1, %rdi 	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Arg1:stdout has descriptor 1</a:t>
            </a:r>
            <a:endParaRPr lang="en-US" altLang="zh-CN" sz="1800" b="1" i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11 	movq 	$string, %rsi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Arg2:Hello world string</a:t>
            </a:r>
            <a:endParaRPr lang="en-US" altLang="zh-CN" sz="2000" b="1" i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12 	movq 	$len, %rdx  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Arg3:string length</a:t>
            </a:r>
            <a:endParaRPr lang="en-US" altLang="zh-CN" sz="2000" b="1" i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13 	syscall     	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Make the system call</a:t>
            </a:r>
            <a:endParaRPr lang="en-US" altLang="zh-CN" sz="2000" b="1" i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Next, call exit(0)</a:t>
            </a:r>
            <a:endParaRPr lang="en-US" altLang="zh-CN" sz="2000" b="1" i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14		movq 	$60, %rax 	  </a:t>
            </a:r>
            <a:r>
              <a:rPr lang="en-US" altLang="zh-CN" sz="1800" b="1" i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_exit is system call 60</a:t>
            </a:r>
            <a:endParaRPr lang="en-US" altLang="zh-CN" sz="1800" b="1" i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15 	movq 	$0, %rdi    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Arg1:exit status is 0</a:t>
            </a:r>
            <a:endParaRPr lang="en-US" altLang="zh-CN" sz="1800" b="1" i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16 	syscall 		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Make the system call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Parameter Passing for System Calls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4994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2557463"/>
          </a:xfrm>
        </p:spPr>
        <p:txBody>
          <a:bodyPr vert="horz" wrap="square" lIns="91440" tIns="45720" rIns="91440" bIns="45720" anchor="t" anchorCtr="0"/>
          <a:p>
            <a:pPr>
              <a:spcBef>
                <a:spcPts val="45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Up to 6 parameters</a:t>
            </a:r>
            <a:r>
              <a:rPr lang="en-US" altLang="zh-CN" sz="2400">
                <a:ea typeface="宋体" panose="02010600030101010101" pitchFamily="2" charset="-122"/>
              </a:rPr>
              <a:t> are passed between two modes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%rdi,%rsi,%rdx,%r10,%r8,%r9 (</a:t>
            </a:r>
            <a:r>
              <a:rPr lang="zh-CN" altLang="en-US">
                <a:ea typeface="宋体" panose="02010600030101010101" pitchFamily="2" charset="-122"/>
              </a:rPr>
              <a:t>最多</a:t>
            </a:r>
            <a:r>
              <a:rPr lang="en-US" altLang="zh-CN">
                <a:ea typeface="宋体" panose="02010600030101010101" pitchFamily="2" charset="-122"/>
              </a:rPr>
              <a:t>6</a:t>
            </a:r>
            <a:r>
              <a:rPr lang="zh-CN" altLang="en-US">
                <a:ea typeface="宋体" panose="02010600030101010101" pitchFamily="2" charset="-122"/>
              </a:rPr>
              <a:t>个参数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45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Caller saved registers must be saved in user mode</a:t>
            </a:r>
            <a:r>
              <a:rPr lang="en-US" altLang="zh-CN" sz="2400">
                <a:ea typeface="宋体" panose="02010600030101010101" pitchFamily="2" charset="-122"/>
              </a:rPr>
              <a:t> if necessary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%rcx and %r11 are destroyed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450"/>
              </a:spcBef>
            </a:pPr>
            <a:r>
              <a:rPr lang="en-US" altLang="zh-CN" sz="2400">
                <a:ea typeface="宋体" panose="02010600030101010101" pitchFamily="2" charset="-122"/>
              </a:rPr>
              <a:t>Returns integer in %rax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whether</a:t>
            </a:r>
            <a:r>
              <a:rPr lang="en-US" altLang="zh-CN" sz="2400">
                <a:ea typeface="宋体" panose="02010600030101010101" pitchFamily="2" charset="-122"/>
              </a:rPr>
              <a:t> it is succeeded 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grpSp>
        <p:nvGrpSpPr>
          <p:cNvPr id="84995" name="组合 2"/>
          <p:cNvGrpSpPr/>
          <p:nvPr/>
        </p:nvGrpSpPr>
        <p:grpSpPr>
          <a:xfrm>
            <a:off x="1316038" y="4267200"/>
            <a:ext cx="5999162" cy="1828800"/>
            <a:chOff x="1995126" y="4414838"/>
            <a:chExt cx="6882197" cy="1604962"/>
          </a:xfrm>
        </p:grpSpPr>
        <p:sp>
          <p:nvSpPr>
            <p:cNvPr id="84997" name="Rectangle 5"/>
            <p:cNvSpPr/>
            <p:nvPr/>
          </p:nvSpPr>
          <p:spPr>
            <a:xfrm>
              <a:off x="1995126" y="4414838"/>
              <a:ext cx="2952878" cy="4590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Code in user mode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998" name="Rectangle 6"/>
            <p:cNvSpPr/>
            <p:nvPr/>
          </p:nvSpPr>
          <p:spPr>
            <a:xfrm>
              <a:off x="5616574" y="4414838"/>
              <a:ext cx="2046597" cy="4590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Kernel mode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999" name="Line 7"/>
            <p:cNvSpPr/>
            <p:nvPr/>
          </p:nvSpPr>
          <p:spPr>
            <a:xfrm>
              <a:off x="3125788" y="4795838"/>
              <a:ext cx="0" cy="36353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000" name="Line 8"/>
            <p:cNvSpPr/>
            <p:nvPr/>
          </p:nvSpPr>
          <p:spPr>
            <a:xfrm>
              <a:off x="3132138" y="5165725"/>
              <a:ext cx="28067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001" name="Line 9"/>
            <p:cNvSpPr/>
            <p:nvPr/>
          </p:nvSpPr>
          <p:spPr>
            <a:xfrm>
              <a:off x="5945188" y="5172075"/>
              <a:ext cx="0" cy="5969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002" name="Line 10"/>
            <p:cNvSpPr/>
            <p:nvPr/>
          </p:nvSpPr>
          <p:spPr>
            <a:xfrm flipH="1" flipV="1">
              <a:off x="3125788" y="5329237"/>
              <a:ext cx="2825750" cy="45243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003" name="Line 11"/>
            <p:cNvSpPr/>
            <p:nvPr/>
          </p:nvSpPr>
          <p:spPr>
            <a:xfrm>
              <a:off x="3125788" y="5322888"/>
              <a:ext cx="6350" cy="6969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004" name="Rectangle 13"/>
            <p:cNvSpPr/>
            <p:nvPr/>
          </p:nvSpPr>
          <p:spPr>
            <a:xfrm>
              <a:off x="5943601" y="5257800"/>
              <a:ext cx="2933722" cy="45909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System call codes</a:t>
              </a:r>
              <a:endParaRPr lang="en-US" altLang="zh-CN" sz="18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 rot="566352">
              <a:off x="3863645" y="5436051"/>
              <a:ext cx="1003464" cy="4583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sysret</a:t>
              </a:r>
              <a:endParaRPr kumimoji="0" lang="en-US" altLang="zh-CN" sz="135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06" name="Text Box 16"/>
            <p:cNvSpPr txBox="1"/>
            <p:nvPr/>
          </p:nvSpPr>
          <p:spPr>
            <a:xfrm>
              <a:off x="2017790" y="4699001"/>
              <a:ext cx="1169616" cy="49244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syscall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007" name="Text Box 17"/>
            <p:cNvSpPr txBox="1"/>
            <p:nvPr/>
          </p:nvSpPr>
          <p:spPr>
            <a:xfrm>
              <a:off x="2165350" y="5181600"/>
              <a:ext cx="853273" cy="53348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 next</a:t>
              </a:r>
              <a:endParaRPr lang="en-US" altLang="zh-CN" sz="14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4996" name="Rectangle 1"/>
          <p:cNvSpPr/>
          <p:nvPr/>
        </p:nvSpPr>
        <p:spPr>
          <a:xfrm>
            <a:off x="8534400" y="173038"/>
            <a:ext cx="381000" cy="512762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en-US" b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Q</a:t>
            </a:r>
            <a:endParaRPr lang="en-US" altLang="en-US" b="1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Event &amp; Exception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7042" name="Rectangle 3"/>
          <p:cNvSpPr>
            <a:spLocks noGrp="1"/>
          </p:cNvSpPr>
          <p:nvPr>
            <p:ph idx="1"/>
          </p:nvPr>
        </p:nvSpPr>
        <p:spPr>
          <a:xfrm>
            <a:off x="438150" y="1600200"/>
            <a:ext cx="8534400" cy="45720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225"/>
              </a:spcBef>
            </a:pPr>
            <a:r>
              <a:rPr lang="en-US" altLang="zh-CN">
                <a:ea typeface="宋体" panose="02010600030101010101" pitchFamily="2" charset="-122"/>
              </a:rPr>
              <a:t>Processor‘s state(</a:t>
            </a:r>
            <a:r>
              <a:rPr lang="zh-CN" altLang="en-US" sz="2000">
                <a:ea typeface="宋体" panose="02010600030101010101" pitchFamily="2" charset="-122"/>
              </a:rPr>
              <a:t>改变此</a:t>
            </a:r>
            <a:r>
              <a:rPr lang="en-US" altLang="zh-CN" sz="2000">
                <a:ea typeface="宋体" panose="02010600030101010101" pitchFamily="2" charset="-122"/>
              </a:rPr>
              <a:t>state</a:t>
            </a:r>
            <a:r>
              <a:rPr lang="zh-CN" altLang="en-US" sz="2000">
                <a:ea typeface="宋体" panose="02010600030101010101" pitchFamily="2" charset="-122"/>
              </a:rPr>
              <a:t>的指令都是</a:t>
            </a:r>
            <a:r>
              <a:rPr lang="en-US" altLang="zh-CN" sz="2000">
                <a:ea typeface="宋体" panose="02010600030101010101" pitchFamily="2" charset="-122"/>
              </a:rPr>
              <a:t>priveliged instructions</a:t>
            </a:r>
            <a:r>
              <a:rPr lang="zh-CN" altLang="en-US" sz="2000">
                <a:ea typeface="宋体" panose="02010600030101010101" pitchFamily="2" charset="-122"/>
              </a:rPr>
              <a:t>，只能在</a:t>
            </a:r>
            <a:r>
              <a:rPr lang="en-US" altLang="zh-CN" sz="2000">
                <a:ea typeface="宋体" panose="02010600030101010101" pitchFamily="2" charset="-122"/>
              </a:rPr>
              <a:t>kernel mode</a:t>
            </a:r>
            <a:r>
              <a:rPr lang="zh-CN" altLang="en-US" sz="2000">
                <a:ea typeface="宋体" panose="02010600030101010101" pitchFamily="2" charset="-122"/>
              </a:rPr>
              <a:t>中运行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225"/>
              </a:spcBef>
            </a:pPr>
            <a:r>
              <a:rPr lang="en-US" altLang="zh-CN">
                <a:ea typeface="宋体" panose="02010600030101010101" pitchFamily="2" charset="-122"/>
              </a:rPr>
              <a:t>encoded in various bits and signals inside the processor, such as kernel bit inside the processor    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225"/>
              </a:spcBef>
            </a:pPr>
            <a:r>
              <a:rPr lang="en-US" altLang="zh-CN">
                <a:ea typeface="宋体" panose="02010600030101010101" pitchFamily="2" charset="-122"/>
              </a:rPr>
              <a:t>Events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225"/>
              </a:spcBef>
            </a:pPr>
            <a:r>
              <a:rPr lang="en-US" altLang="zh-CN">
                <a:ea typeface="宋体" panose="02010600030101010101" pitchFamily="2" charset="-122"/>
              </a:rPr>
              <a:t>Significant changes in the processor ‘s state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ts val="225"/>
              </a:spcBef>
            </a:pPr>
            <a:r>
              <a:rPr lang="en-US" altLang="zh-CN">
                <a:ea typeface="宋体" panose="02010600030101010101" pitchFamily="2" charset="-122"/>
              </a:rPr>
              <a:t>Results of execution of syscall/sysret instructions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ts val="225"/>
              </a:spcBef>
            </a:pPr>
            <a:r>
              <a:rPr lang="en-US" altLang="zh-CN">
                <a:ea typeface="宋体" panose="02010600030101010101" pitchFamily="2" charset="-122"/>
              </a:rPr>
              <a:t>data arrives from a disk or a network adapter.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ts val="225"/>
              </a:spcBef>
            </a:pPr>
            <a:r>
              <a:rPr lang="en-US" altLang="zh-CN">
                <a:ea typeface="宋体" panose="02010600030101010101" pitchFamily="2" charset="-122"/>
              </a:rPr>
              <a:t>instruction doing divides by zero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225"/>
              </a:spcBef>
            </a:pPr>
            <a:r>
              <a:rPr lang="en-US" altLang="zh-CN">
                <a:ea typeface="宋体" panose="02010600030101010101" pitchFamily="2" charset="-122"/>
              </a:rPr>
              <a:t>Exception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225"/>
              </a:spcBef>
            </a:pPr>
            <a:r>
              <a:rPr lang="en-US" altLang="zh-CN">
                <a:ea typeface="宋体" panose="02010600030101010101" pitchFamily="2" charset="-122"/>
              </a:rPr>
              <a:t>A hardware mechanism transfers control to the kernel in response to some </a:t>
            </a:r>
            <a:r>
              <a:rPr lang="en-US" altLang="zh-CN" i="1">
                <a:ea typeface="宋体" panose="02010600030101010101" pitchFamily="2" charset="-122"/>
              </a:rPr>
              <a:t>event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Event &amp; Exception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9090" name="Rectangle 3"/>
          <p:cNvSpPr>
            <a:spLocks noGrp="1"/>
          </p:cNvSpPr>
          <p:nvPr>
            <p:ph idx="1"/>
          </p:nvPr>
        </p:nvSpPr>
        <p:spPr>
          <a:xfrm>
            <a:off x="228600" y="3581400"/>
            <a:ext cx="8763000" cy="2838450"/>
          </a:xfrm>
        </p:spPr>
        <p:txBody>
          <a:bodyPr vert="horz" wrap="square" lIns="91440" tIns="45720" rIns="91440" bIns="45720" anchor="t" anchorCtr="0"/>
          <a:p>
            <a:pPr>
              <a:spcBef>
                <a:spcPts val="45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Event</a:t>
            </a:r>
            <a:r>
              <a:rPr lang="en-US" altLang="zh-CN">
                <a:ea typeface="宋体" panose="02010600030101010101" pitchFamily="2" charset="-122"/>
              </a:rPr>
              <a:t> may be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related or unrelated</a:t>
            </a:r>
            <a:r>
              <a:rPr lang="en-US" altLang="zh-CN">
                <a:ea typeface="宋体" panose="02010600030101010101" pitchFamily="2" charset="-122"/>
              </a:rPr>
              <a:t> to the execution of the current instruction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syscall, sysret (related)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page fault, arithmetic overflow (related)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a system timer goes off, an I/O request completes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unrelated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89091" name="组合 4"/>
          <p:cNvGrpSpPr/>
          <p:nvPr/>
        </p:nvGrpSpPr>
        <p:grpSpPr>
          <a:xfrm>
            <a:off x="228600" y="1524000"/>
            <a:ext cx="7010400" cy="1828800"/>
            <a:chOff x="176573" y="3412435"/>
            <a:chExt cx="9910377" cy="2226365"/>
          </a:xfrm>
        </p:grpSpPr>
        <p:sp>
          <p:nvSpPr>
            <p:cNvPr id="89092" name="Rectangle 5"/>
            <p:cNvSpPr/>
            <p:nvPr/>
          </p:nvSpPr>
          <p:spPr>
            <a:xfrm>
              <a:off x="2279650" y="3412435"/>
              <a:ext cx="2511969" cy="5001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User Process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93" name="Rectangle 6"/>
            <p:cNvSpPr/>
            <p:nvPr/>
          </p:nvSpPr>
          <p:spPr>
            <a:xfrm>
              <a:off x="5584824" y="3505200"/>
              <a:ext cx="717207" cy="45664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OS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94" name="Line 7"/>
            <p:cNvSpPr/>
            <p:nvPr/>
          </p:nvSpPr>
          <p:spPr>
            <a:xfrm>
              <a:off x="3094038" y="3875088"/>
              <a:ext cx="0" cy="5984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95" name="Line 8"/>
            <p:cNvSpPr/>
            <p:nvPr/>
          </p:nvSpPr>
          <p:spPr>
            <a:xfrm>
              <a:off x="3100388" y="4479925"/>
              <a:ext cx="28067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96" name="Line 9"/>
            <p:cNvSpPr/>
            <p:nvPr/>
          </p:nvSpPr>
          <p:spPr>
            <a:xfrm>
              <a:off x="5913438" y="4486275"/>
              <a:ext cx="0" cy="5969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97" name="Line 10"/>
            <p:cNvSpPr/>
            <p:nvPr/>
          </p:nvSpPr>
          <p:spPr>
            <a:xfrm flipH="1" flipV="1">
              <a:off x="3087688" y="4549775"/>
              <a:ext cx="2832100" cy="5461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98" name="Line 11"/>
            <p:cNvSpPr/>
            <p:nvPr/>
          </p:nvSpPr>
          <p:spPr>
            <a:xfrm flipH="1">
              <a:off x="3076575" y="4637088"/>
              <a:ext cx="17463" cy="10017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99" name="Rectangle 12"/>
            <p:cNvSpPr/>
            <p:nvPr/>
          </p:nvSpPr>
          <p:spPr>
            <a:xfrm>
              <a:off x="3994149" y="4086429"/>
              <a:ext cx="1589660" cy="34642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exception</a:t>
              </a:r>
              <a:endParaRPr lang="en-US" altLang="zh-CN" sz="18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00" name="Rectangle 13"/>
            <p:cNvSpPr/>
            <p:nvPr/>
          </p:nvSpPr>
          <p:spPr>
            <a:xfrm>
              <a:off x="6051549" y="4388131"/>
              <a:ext cx="4035401" cy="83202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exception processing</a:t>
              </a:r>
              <a:endParaRPr lang="en-US" altLang="zh-CN" sz="1800" i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by </a:t>
              </a:r>
              <a:r>
                <a:rPr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exception handler</a:t>
              </a:r>
              <a:endParaRPr lang="en-US" altLang="zh-CN" sz="18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01" name="Rectangle 14"/>
            <p:cNvSpPr/>
            <p:nvPr/>
          </p:nvSpPr>
          <p:spPr>
            <a:xfrm>
              <a:off x="3933825" y="4876800"/>
              <a:ext cx="2496105" cy="756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exception </a:t>
              </a:r>
              <a:endParaRPr lang="en-US" altLang="zh-CN" sz="1800" i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return </a:t>
              </a: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(optional)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02" name="Rectangle 15"/>
            <p:cNvSpPr/>
            <p:nvPr/>
          </p:nvSpPr>
          <p:spPr>
            <a:xfrm>
              <a:off x="176573" y="4213225"/>
              <a:ext cx="1161690" cy="41917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event </a:t>
              </a:r>
              <a:endParaRPr lang="en-US" altLang="zh-CN" sz="18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03" name="Text Box 16"/>
            <p:cNvSpPr txBox="1"/>
            <p:nvPr/>
          </p:nvSpPr>
          <p:spPr>
            <a:xfrm>
              <a:off x="2133600" y="3969026"/>
              <a:ext cx="915964" cy="4870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 curr</a:t>
              </a:r>
              <a:endPara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4" name="Text Box 17"/>
            <p:cNvSpPr txBox="1"/>
            <p:nvPr/>
          </p:nvSpPr>
          <p:spPr>
            <a:xfrm>
              <a:off x="2133600" y="4432852"/>
              <a:ext cx="904633" cy="4870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 next</a:t>
              </a:r>
              <a:endParaRPr lang="en-US" altLang="zh-CN" sz="14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5" name="Line 18"/>
            <p:cNvSpPr/>
            <p:nvPr/>
          </p:nvSpPr>
          <p:spPr>
            <a:xfrm>
              <a:off x="1447800" y="4424363"/>
              <a:ext cx="6858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Exception Handler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62100"/>
            <a:ext cx="8534400" cy="3314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Codes in kernel mode (OS)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the exception handler finishes processing, handler does one of the following: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386080" algn="l" defTabSz="9144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returns control to the current instruction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Icurr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(handler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可以正常运行但原程序在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current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处已经停止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386080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returns control to the next instruction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Inext(handler</a:t>
            </a:r>
            <a:r>
              <a:rPr kumimoji="0" lang="zh-C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可以正常运行并且源程序没有结束故继续运行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386080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aborts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interrupted program(handler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遇到问题并且无法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recover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，故直接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abort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Exception Table(</a:t>
            </a:r>
            <a:r>
              <a:rPr lang="zh-CN" altLang="en-US">
                <a:ea typeface="宋体" panose="02010600030101010101" pitchFamily="2" charset="-122"/>
              </a:rPr>
              <a:t>类似于之前的</a:t>
            </a:r>
            <a:r>
              <a:rPr lang="en-US" altLang="zh-CN">
                <a:ea typeface="宋体" panose="02010600030101010101" pitchFamily="2" charset="-122"/>
              </a:rPr>
              <a:t>jump table)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5815013" y="1524000"/>
            <a:ext cx="2947988" cy="4197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1. Each type of event has a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unique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exception number k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 Exception table entry k points to a function (exception handler).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3. Handler k is called each time exception k occurs.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3187" name="Group 4"/>
          <p:cNvGrpSpPr/>
          <p:nvPr/>
        </p:nvGrpSpPr>
        <p:grpSpPr>
          <a:xfrm>
            <a:off x="571500" y="1600200"/>
            <a:ext cx="4762500" cy="3579813"/>
            <a:chOff x="-195" y="581"/>
            <a:chExt cx="3312" cy="2539"/>
          </a:xfrm>
        </p:grpSpPr>
        <p:sp>
          <p:nvSpPr>
            <p:cNvPr id="93188" name="Rectangle 5"/>
            <p:cNvSpPr/>
            <p:nvPr/>
          </p:nvSpPr>
          <p:spPr>
            <a:xfrm>
              <a:off x="1395" y="783"/>
              <a:ext cx="1610" cy="24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Exception table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89" name="Rectangle 6"/>
            <p:cNvSpPr/>
            <p:nvPr/>
          </p:nvSpPr>
          <p:spPr>
            <a:xfrm>
              <a:off x="241" y="1749"/>
              <a:ext cx="153" cy="26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b="1">
                <a:ea typeface="宋体" panose="02010600030101010101" pitchFamily="2" charset="-122"/>
              </a:endParaRPr>
            </a:p>
          </p:txBody>
        </p:sp>
        <p:sp>
          <p:nvSpPr>
            <p:cNvPr id="93190" name="Rectangle 7"/>
            <p:cNvSpPr/>
            <p:nvPr/>
          </p:nvSpPr>
          <p:spPr>
            <a:xfrm>
              <a:off x="241" y="1893"/>
              <a:ext cx="153" cy="26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b="1">
                <a:ea typeface="宋体" panose="02010600030101010101" pitchFamily="2" charset="-122"/>
              </a:endParaRPr>
            </a:p>
          </p:txBody>
        </p:sp>
        <p:sp>
          <p:nvSpPr>
            <p:cNvPr id="93191" name="Rectangle 8"/>
            <p:cNvSpPr/>
            <p:nvPr/>
          </p:nvSpPr>
          <p:spPr>
            <a:xfrm>
              <a:off x="241" y="2037"/>
              <a:ext cx="153" cy="26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b="1">
                <a:ea typeface="宋体" panose="02010600030101010101" pitchFamily="2" charset="-122"/>
              </a:endParaRPr>
            </a:p>
          </p:txBody>
        </p:sp>
        <p:sp>
          <p:nvSpPr>
            <p:cNvPr id="93192" name="Line 9"/>
            <p:cNvSpPr/>
            <p:nvPr/>
          </p:nvSpPr>
          <p:spPr>
            <a:xfrm flipV="1">
              <a:off x="357" y="1960"/>
              <a:ext cx="1036" cy="2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193" name="Text Box 11"/>
            <p:cNvSpPr txBox="1"/>
            <p:nvPr/>
          </p:nvSpPr>
          <p:spPr>
            <a:xfrm>
              <a:off x="8" y="1662"/>
              <a:ext cx="259" cy="2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4" name="Text Box 12"/>
            <p:cNvSpPr txBox="1"/>
            <p:nvPr/>
          </p:nvSpPr>
          <p:spPr>
            <a:xfrm>
              <a:off x="9" y="1824"/>
              <a:ext cx="259" cy="2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5" name="Text Box 13"/>
            <p:cNvSpPr txBox="1"/>
            <p:nvPr/>
          </p:nvSpPr>
          <p:spPr>
            <a:xfrm>
              <a:off x="9" y="2041"/>
              <a:ext cx="259" cy="2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6" name="Text Box 14"/>
            <p:cNvSpPr txBox="1"/>
            <p:nvPr/>
          </p:nvSpPr>
          <p:spPr>
            <a:xfrm>
              <a:off x="155" y="2203"/>
              <a:ext cx="312" cy="2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...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7" name="Rectangle 15"/>
            <p:cNvSpPr/>
            <p:nvPr/>
          </p:nvSpPr>
          <p:spPr>
            <a:xfrm>
              <a:off x="241" y="2427"/>
              <a:ext cx="153" cy="26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b="1">
                <a:ea typeface="宋体" panose="02010600030101010101" pitchFamily="2" charset="-122"/>
              </a:endParaRPr>
            </a:p>
          </p:txBody>
        </p:sp>
        <p:sp>
          <p:nvSpPr>
            <p:cNvPr id="93198" name="Text Box 16"/>
            <p:cNvSpPr txBox="1"/>
            <p:nvPr/>
          </p:nvSpPr>
          <p:spPr>
            <a:xfrm>
              <a:off x="-82" y="2427"/>
              <a:ext cx="440" cy="2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n-1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9" name="Line 18"/>
            <p:cNvSpPr/>
            <p:nvPr/>
          </p:nvSpPr>
          <p:spPr>
            <a:xfrm flipV="1">
              <a:off x="357" y="1096"/>
              <a:ext cx="1036" cy="7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200" name="Rectangle 19"/>
            <p:cNvSpPr/>
            <p:nvPr/>
          </p:nvSpPr>
          <p:spPr>
            <a:xfrm>
              <a:off x="1393" y="1096"/>
              <a:ext cx="1631" cy="33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code for  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exception handler 0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1" name="Rectangle 20"/>
            <p:cNvSpPr/>
            <p:nvPr/>
          </p:nvSpPr>
          <p:spPr>
            <a:xfrm>
              <a:off x="1393" y="1528"/>
              <a:ext cx="1631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code for 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exception handler 1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2" name="Line 22"/>
            <p:cNvSpPr/>
            <p:nvPr/>
          </p:nvSpPr>
          <p:spPr>
            <a:xfrm flipV="1">
              <a:off x="357" y="1528"/>
              <a:ext cx="1036" cy="4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203" name="Rectangle 23"/>
            <p:cNvSpPr/>
            <p:nvPr/>
          </p:nvSpPr>
          <p:spPr>
            <a:xfrm>
              <a:off x="1393" y="1960"/>
              <a:ext cx="1631" cy="33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code for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exception handler 2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4" name="Rectangle 24"/>
            <p:cNvSpPr/>
            <p:nvPr/>
          </p:nvSpPr>
          <p:spPr>
            <a:xfrm>
              <a:off x="1393" y="2784"/>
              <a:ext cx="172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code for 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exception handler n-1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5" name="Text Box 25"/>
            <p:cNvSpPr txBox="1"/>
            <p:nvPr/>
          </p:nvSpPr>
          <p:spPr>
            <a:xfrm>
              <a:off x="2093" y="2356"/>
              <a:ext cx="312" cy="2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...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6" name="Line 27"/>
            <p:cNvSpPr/>
            <p:nvPr/>
          </p:nvSpPr>
          <p:spPr>
            <a:xfrm>
              <a:off x="357" y="2512"/>
              <a:ext cx="1036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207" name="Text Box 28"/>
            <p:cNvSpPr txBox="1"/>
            <p:nvPr/>
          </p:nvSpPr>
          <p:spPr>
            <a:xfrm>
              <a:off x="-195" y="581"/>
              <a:ext cx="1119" cy="45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Exception 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numbers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8" name="Line 29"/>
            <p:cNvSpPr/>
            <p:nvPr/>
          </p:nvSpPr>
          <p:spPr>
            <a:xfrm>
              <a:off x="137" y="1008"/>
              <a:ext cx="12" cy="65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  <a:t>Exceptional Control Flow I</a:t>
            </a:r>
            <a:endParaRPr lang="en-US" altLang="zh-CN" sz="320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Exception Table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5234" name="文本框 7"/>
          <p:cNvSpPr txBox="1"/>
          <p:nvPr/>
        </p:nvSpPr>
        <p:spPr>
          <a:xfrm>
            <a:off x="2521585" y="1624965"/>
            <a:ext cx="2286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Exception number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8) (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这是去找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exception handler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的对应地址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文本框 10"/>
          <p:cNvSpPr txBox="1"/>
          <p:nvPr/>
        </p:nvSpPr>
        <p:spPr>
          <a:xfrm>
            <a:off x="381000" y="3200400"/>
            <a:ext cx="1885950" cy="7080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Exception table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base register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248400" y="2209800"/>
          <a:ext cx="2286000" cy="246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02"/>
                <a:gridCol w="1843598"/>
              </a:tblGrid>
              <a:tr h="39619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Exception table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262" name="文本框 12"/>
          <p:cNvSpPr txBox="1"/>
          <p:nvPr/>
        </p:nvSpPr>
        <p:spPr>
          <a:xfrm>
            <a:off x="4086225" y="2819400"/>
            <a:ext cx="20669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Address of entry 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for exception #k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5263" name="组合 16"/>
          <p:cNvGrpSpPr/>
          <p:nvPr/>
        </p:nvGrpSpPr>
        <p:grpSpPr>
          <a:xfrm>
            <a:off x="3443288" y="3319463"/>
            <a:ext cx="457200" cy="457200"/>
            <a:chOff x="4038600" y="3442063"/>
            <a:chExt cx="457200" cy="457200"/>
          </a:xfrm>
        </p:grpSpPr>
        <p:sp>
          <p:nvSpPr>
            <p:cNvPr id="95267" name="流程图: 接点 13"/>
            <p:cNvSpPr/>
            <p:nvPr/>
          </p:nvSpPr>
          <p:spPr>
            <a:xfrm>
              <a:off x="4038600" y="3442063"/>
              <a:ext cx="457200" cy="457200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95268" name="矩形 15"/>
            <p:cNvSpPr/>
            <p:nvPr/>
          </p:nvSpPr>
          <p:spPr>
            <a:xfrm>
              <a:off x="4043413" y="3471651"/>
              <a:ext cx="44275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zh-CN" altLang="en-US" sz="2000" b="1">
                <a:ea typeface="宋体" panose="02010600030101010101" pitchFamily="2" charset="-122"/>
              </a:endParaRPr>
            </a:p>
          </p:txBody>
        </p:sp>
      </p:grpSp>
      <p:cxnSp>
        <p:nvCxnSpPr>
          <p:cNvPr id="95264" name="直接箭头连接符 20"/>
          <p:cNvCxnSpPr>
            <a:stCxn id="95234" idx="2"/>
            <a:endCxn id="95267" idx="0"/>
          </p:cNvCxnSpPr>
          <p:nvPr/>
        </p:nvCxnSpPr>
        <p:spPr>
          <a:xfrm>
            <a:off x="3664585" y="2947035"/>
            <a:ext cx="7620" cy="37274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5265" name="直接箭头连接符 22"/>
          <p:cNvCxnSpPr>
            <a:stCxn id="95235" idx="3"/>
            <a:endCxn id="95267" idx="2"/>
          </p:cNvCxnSpPr>
          <p:nvPr/>
        </p:nvCxnSpPr>
        <p:spPr>
          <a:xfrm flipV="1">
            <a:off x="2266950" y="3548063"/>
            <a:ext cx="1176338" cy="6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5266" name="肘形连接符 24"/>
          <p:cNvCxnSpPr>
            <a:stCxn id="95268" idx="3"/>
          </p:cNvCxnSpPr>
          <p:nvPr/>
        </p:nvCxnSpPr>
        <p:spPr>
          <a:xfrm flipV="1">
            <a:off x="3890963" y="3200400"/>
            <a:ext cx="2814637" cy="349250"/>
          </a:xfrm>
          <a:prstGeom prst="bentConnector3">
            <a:avLst>
              <a:gd name="adj1" fmla="val 79065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Exception Handler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7282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1910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Exception handlers run in kernel mode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means they have complete access to all system resources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Processor pushes onto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kernel’s</a:t>
            </a:r>
            <a:r>
              <a:rPr lang="en-US" altLang="zh-CN">
                <a:ea typeface="宋体" panose="02010600030101010101" pitchFamily="2" charset="-122"/>
              </a:rPr>
              <a:t> stack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Necessary information will be necessary to restart the interrupted program when the handler returns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Such as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Return address (either the current instruction or the next instruction)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The current condition codes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2"/>
          <p:cNvSpPr>
            <a:spLocks noGrp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2400">
                <a:latin typeface="+mj-lt"/>
                <a:ea typeface="宋体" panose="02010600030101010101" pitchFamily="2" charset="-122"/>
                <a:cs typeface="+mj-cs"/>
              </a:rPr>
              <a:t>Classes of Exceptions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Synchronous exceptions(</a:t>
            </a:r>
            <a:r>
              <a:rPr lang="zh-CN" altLang="en-US">
                <a:ea typeface="宋体" panose="02010600030101010101" pitchFamily="2" charset="-122"/>
              </a:rPr>
              <a:t>同步情况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3886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Caused by events that occur as a result of executing an instruction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e.g.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syscall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Traps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Intentional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主动的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主动即为与程序执行过程同时自发发生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returns control to 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next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” instruction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Examples: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syscall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breakpoint traps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Synchronous exceptions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Faults(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是一种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software error)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Unintentional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but possibly recoverable 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可能被修复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either re-executes faulting (“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current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”) instruction or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aborts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Examples: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page faults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(recoverable), protection faults (unrecoverable)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Aborts(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是一种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hardware error)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Unintentional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and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unrecoverable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aborts current program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Examples: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parity error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machine check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Fault Example #1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5474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1646238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Memory Reference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User writes to memory location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That portion (page) of user’s memory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is not ready</a:t>
            </a:r>
            <a:r>
              <a:rPr lang="en-US" altLang="zh-CN">
                <a:ea typeface="宋体" panose="02010600030101010101" pitchFamily="2" charset="-122"/>
              </a:rPr>
              <a:t> (on disk or allocation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 demand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5475" name="Text Box 4"/>
          <p:cNvSpPr txBox="1"/>
          <p:nvPr/>
        </p:nvSpPr>
        <p:spPr>
          <a:xfrm>
            <a:off x="1095375" y="3276600"/>
            <a:ext cx="5000625" cy="1938338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long a[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1000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main ()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a[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500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] = 13;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5476" name="Text Box 5"/>
          <p:cNvSpPr txBox="1"/>
          <p:nvPr/>
        </p:nvSpPr>
        <p:spPr>
          <a:xfrm>
            <a:off x="1079500" y="5334000"/>
            <a:ext cx="7607300" cy="9048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4004ed: 48 c7 05 08 1b 20 00 0d 00 00 00  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    movq $0xd, 0x201b08(%rip)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9600" y="228600"/>
            <a:ext cx="478917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800"/>
              <a:t>on demand</a:t>
            </a:r>
            <a:r>
              <a:rPr lang="zh-CN" altLang="en-US" sz="1800"/>
              <a:t>是说在初始化一块内存时，并不会</a:t>
            </a:r>
            <a:endParaRPr lang="zh-CN" altLang="en-US" sz="1800"/>
          </a:p>
          <a:p>
            <a:r>
              <a:rPr lang="zh-CN" altLang="en-US" sz="1800"/>
              <a:t>真正分配实际的物理内存</a:t>
            </a:r>
            <a:r>
              <a:rPr lang="en-US" altLang="zh-CN" sz="1800"/>
              <a:t>(</a:t>
            </a:r>
            <a:r>
              <a:rPr lang="zh-CN" altLang="en-US" sz="1800"/>
              <a:t>只分配</a:t>
            </a:r>
            <a:r>
              <a:rPr lang="en-US" altLang="zh-CN" sz="1800"/>
              <a:t>virtual </a:t>
            </a:r>
            <a:endParaRPr lang="en-US" altLang="zh-CN" sz="1800"/>
          </a:p>
          <a:p>
            <a:r>
              <a:rPr lang="en-US" altLang="zh-CN" sz="1800"/>
              <a:t>memory)</a:t>
            </a:r>
            <a:r>
              <a:rPr lang="zh-CN" altLang="en-US" sz="1800"/>
              <a:t>，而在实际使用的时候才会真正地</a:t>
            </a:r>
            <a:endParaRPr lang="zh-CN" altLang="en-US" sz="1800"/>
          </a:p>
          <a:p>
            <a:r>
              <a:rPr lang="zh-CN" altLang="en-US" sz="1800"/>
              <a:t>分配实际的物理内存，同时会检查要用的内存</a:t>
            </a:r>
            <a:endParaRPr lang="zh-CN" altLang="en-US" sz="1800"/>
          </a:p>
          <a:p>
            <a:r>
              <a:rPr lang="zh-CN" altLang="en-US" sz="1800"/>
              <a:t>是否符合初始化时定义的内存，即检查是否越</a:t>
            </a:r>
            <a:endParaRPr lang="zh-CN" altLang="en-US" sz="1800"/>
          </a:p>
          <a:p>
            <a:r>
              <a:rPr lang="zh-CN" altLang="en-US" sz="1800"/>
              <a:t>界等</a:t>
            </a:r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6172200" y="3048000"/>
            <a:ext cx="30022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on demand</a:t>
            </a:r>
            <a:r>
              <a:rPr lang="zh-CN" altLang="en-US"/>
              <a:t>的特点，</a:t>
            </a:r>
            <a:endParaRPr lang="zh-CN" altLang="en-US"/>
          </a:p>
          <a:p>
            <a:r>
              <a:rPr lang="zh-CN" altLang="en-US"/>
              <a:t>在运行该代码是会出现</a:t>
            </a:r>
            <a:endParaRPr lang="zh-CN" altLang="en-US"/>
          </a:p>
          <a:p>
            <a:r>
              <a:rPr lang="en-US" altLang="zh-CN"/>
              <a:t>recoverable</a:t>
            </a:r>
            <a:r>
              <a:rPr lang="zh-CN" altLang="en-US"/>
              <a:t>的</a:t>
            </a:r>
            <a:r>
              <a:rPr lang="en-US" altLang="zh-CN"/>
              <a:t>page </a:t>
            </a:r>
            <a:endParaRPr lang="en-US" altLang="zh-CN"/>
          </a:p>
          <a:p>
            <a:r>
              <a:rPr lang="en-US" altLang="zh-CN"/>
              <a:t>fault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Fault Example #1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7522" name="Text Box 4"/>
          <p:cNvSpPr txBox="1"/>
          <p:nvPr/>
        </p:nvSpPr>
        <p:spPr>
          <a:xfrm>
            <a:off x="735013" y="1493838"/>
            <a:ext cx="5000625" cy="1939925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int a[1000];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main ()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a[500] = 13;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7523" name="Text Box 5"/>
          <p:cNvSpPr txBox="1"/>
          <p:nvPr/>
        </p:nvSpPr>
        <p:spPr>
          <a:xfrm>
            <a:off x="719138" y="3551238"/>
            <a:ext cx="7586662" cy="9048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4004ed: 48 c7 05 08 1b 20 00 0d 00 00 00  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    movq $0xd, 0x201b08(%rip)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107524" name="组合 4"/>
          <p:cNvGrpSpPr/>
          <p:nvPr/>
        </p:nvGrpSpPr>
        <p:grpSpPr>
          <a:xfrm>
            <a:off x="762000" y="4495800"/>
            <a:ext cx="7010400" cy="1828800"/>
            <a:chOff x="176573" y="3412435"/>
            <a:chExt cx="9910377" cy="2226365"/>
          </a:xfrm>
        </p:grpSpPr>
        <p:sp>
          <p:nvSpPr>
            <p:cNvPr id="107525" name="Rectangle 5"/>
            <p:cNvSpPr/>
            <p:nvPr/>
          </p:nvSpPr>
          <p:spPr>
            <a:xfrm>
              <a:off x="2279650" y="3412435"/>
              <a:ext cx="2511969" cy="5001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User Process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526" name="Rectangle 6"/>
            <p:cNvSpPr/>
            <p:nvPr/>
          </p:nvSpPr>
          <p:spPr>
            <a:xfrm>
              <a:off x="5584824" y="3505200"/>
              <a:ext cx="717207" cy="45664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OS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527" name="Line 7"/>
            <p:cNvSpPr/>
            <p:nvPr/>
          </p:nvSpPr>
          <p:spPr>
            <a:xfrm>
              <a:off x="3094038" y="3875088"/>
              <a:ext cx="0" cy="5984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7528" name="Line 8"/>
            <p:cNvSpPr/>
            <p:nvPr/>
          </p:nvSpPr>
          <p:spPr>
            <a:xfrm>
              <a:off x="3100388" y="4479925"/>
              <a:ext cx="28067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7529" name="Line 9"/>
            <p:cNvSpPr/>
            <p:nvPr/>
          </p:nvSpPr>
          <p:spPr>
            <a:xfrm>
              <a:off x="5913438" y="4486275"/>
              <a:ext cx="0" cy="5969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7530" name="Line 10"/>
            <p:cNvSpPr/>
            <p:nvPr/>
          </p:nvSpPr>
          <p:spPr>
            <a:xfrm flipH="1" flipV="1">
              <a:off x="3087688" y="4549775"/>
              <a:ext cx="2832100" cy="5461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7531" name="Line 11"/>
            <p:cNvSpPr/>
            <p:nvPr/>
          </p:nvSpPr>
          <p:spPr>
            <a:xfrm flipH="1">
              <a:off x="3076575" y="4637088"/>
              <a:ext cx="17463" cy="10017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7532" name="Rectangle 12"/>
            <p:cNvSpPr/>
            <p:nvPr/>
          </p:nvSpPr>
          <p:spPr>
            <a:xfrm>
              <a:off x="3994149" y="4086429"/>
              <a:ext cx="1662175" cy="4191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Page fault</a:t>
              </a:r>
              <a:endParaRPr lang="en-US" altLang="zh-CN" sz="18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533" name="Rectangle 13"/>
            <p:cNvSpPr/>
            <p:nvPr/>
          </p:nvSpPr>
          <p:spPr>
            <a:xfrm>
              <a:off x="6051549" y="4388131"/>
              <a:ext cx="4035401" cy="75638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Create page and load into memory</a:t>
              </a:r>
              <a:endPara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34" name="Rectangle 14"/>
            <p:cNvSpPr/>
            <p:nvPr/>
          </p:nvSpPr>
          <p:spPr>
            <a:xfrm rot="801764">
              <a:off x="3933825" y="4741151"/>
              <a:ext cx="1136438" cy="4191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return 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535" name="Rectangle 15"/>
            <p:cNvSpPr/>
            <p:nvPr/>
          </p:nvSpPr>
          <p:spPr>
            <a:xfrm>
              <a:off x="176573" y="4213225"/>
              <a:ext cx="1161690" cy="41917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event </a:t>
              </a:r>
              <a:endParaRPr lang="en-US" altLang="zh-CN" sz="18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536" name="Text Box 16"/>
            <p:cNvSpPr txBox="1"/>
            <p:nvPr/>
          </p:nvSpPr>
          <p:spPr>
            <a:xfrm>
              <a:off x="2046067" y="4131292"/>
              <a:ext cx="1126712" cy="4870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movq</a:t>
              </a:r>
              <a:endPara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37" name="Line 18"/>
            <p:cNvSpPr/>
            <p:nvPr/>
          </p:nvSpPr>
          <p:spPr>
            <a:xfrm>
              <a:off x="1447800" y="4424363"/>
              <a:ext cx="6858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Fault Example #1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534400" cy="3314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Memory Reference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Page fault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handler must load page into physical memory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Returns to faulting instruction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Successful on second try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Fault Example #2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161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1371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Memory Reference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User writes to memory location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Address is not valid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1619" name="Text Box 4"/>
          <p:cNvSpPr txBox="1"/>
          <p:nvPr/>
        </p:nvSpPr>
        <p:spPr>
          <a:xfrm>
            <a:off x="1095375" y="2971800"/>
            <a:ext cx="5000625" cy="1938338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int a[1000];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main ()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a[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5000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] = 13;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1620" name="Text Box 5"/>
          <p:cNvSpPr txBox="1"/>
          <p:nvPr/>
        </p:nvSpPr>
        <p:spPr>
          <a:xfrm>
            <a:off x="1079500" y="5105400"/>
            <a:ext cx="7607300" cy="9048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4004ed: 48 c7 05 a8 a7 20 00 0d 00 00 00  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    movq $0xd, 0x20a7a8(%rip)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Fault Example #2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666" name="Text Box 4"/>
          <p:cNvSpPr txBox="1"/>
          <p:nvPr/>
        </p:nvSpPr>
        <p:spPr>
          <a:xfrm>
            <a:off x="735013" y="1493838"/>
            <a:ext cx="5000625" cy="1939925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int a[1000];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main ()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a[5000] = 13;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3667" name="Text Box 5"/>
          <p:cNvSpPr txBox="1"/>
          <p:nvPr/>
        </p:nvSpPr>
        <p:spPr>
          <a:xfrm>
            <a:off x="719138" y="3551238"/>
            <a:ext cx="7510462" cy="9048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4004ed: 48 c7 05 a8 a7 20 00 0d 00 00 00  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    movq $0xd, 0x20a7a8(%rip)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113668" name="组合 4"/>
          <p:cNvGrpSpPr/>
          <p:nvPr/>
        </p:nvGrpSpPr>
        <p:grpSpPr>
          <a:xfrm>
            <a:off x="762000" y="4495800"/>
            <a:ext cx="6892925" cy="1828800"/>
            <a:chOff x="176573" y="3412435"/>
            <a:chExt cx="9744640" cy="2226365"/>
          </a:xfrm>
        </p:grpSpPr>
        <p:sp>
          <p:nvSpPr>
            <p:cNvPr id="113671" name="Rectangle 5"/>
            <p:cNvSpPr/>
            <p:nvPr/>
          </p:nvSpPr>
          <p:spPr>
            <a:xfrm>
              <a:off x="2279650" y="3412435"/>
              <a:ext cx="2511969" cy="5001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User Process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672" name="Rectangle 6"/>
            <p:cNvSpPr/>
            <p:nvPr/>
          </p:nvSpPr>
          <p:spPr>
            <a:xfrm>
              <a:off x="5584824" y="3505200"/>
              <a:ext cx="717207" cy="45664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OS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673" name="Line 7"/>
            <p:cNvSpPr/>
            <p:nvPr/>
          </p:nvSpPr>
          <p:spPr>
            <a:xfrm>
              <a:off x="3094038" y="3875088"/>
              <a:ext cx="0" cy="5984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674" name="Line 8"/>
            <p:cNvSpPr/>
            <p:nvPr/>
          </p:nvSpPr>
          <p:spPr>
            <a:xfrm>
              <a:off x="3100388" y="4479925"/>
              <a:ext cx="28067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675" name="Line 9"/>
            <p:cNvSpPr/>
            <p:nvPr/>
          </p:nvSpPr>
          <p:spPr>
            <a:xfrm>
              <a:off x="5913438" y="4486275"/>
              <a:ext cx="0" cy="5969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676" name="Line 11"/>
            <p:cNvSpPr/>
            <p:nvPr/>
          </p:nvSpPr>
          <p:spPr>
            <a:xfrm flipH="1">
              <a:off x="3076575" y="4637088"/>
              <a:ext cx="17463" cy="10017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677" name="Rectangle 12"/>
            <p:cNvSpPr/>
            <p:nvPr/>
          </p:nvSpPr>
          <p:spPr>
            <a:xfrm>
              <a:off x="3994149" y="4086429"/>
              <a:ext cx="1662175" cy="4191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Page fault</a:t>
              </a:r>
              <a:endParaRPr lang="en-US" altLang="zh-CN" sz="18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678" name="Rectangle 13"/>
            <p:cNvSpPr/>
            <p:nvPr/>
          </p:nvSpPr>
          <p:spPr>
            <a:xfrm>
              <a:off x="5885812" y="4570271"/>
              <a:ext cx="4035401" cy="41917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Detect </a:t>
              </a:r>
              <a:r>
                <a:rPr lang="en-US" altLang="zh-CN" sz="18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invalid address</a:t>
              </a:r>
              <a:endParaRPr lang="en-US" altLang="zh-CN" sz="18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9" name="Rectangle 15"/>
            <p:cNvSpPr/>
            <p:nvPr/>
          </p:nvSpPr>
          <p:spPr>
            <a:xfrm>
              <a:off x="176573" y="4213225"/>
              <a:ext cx="1161690" cy="41917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event </a:t>
              </a:r>
              <a:endParaRPr lang="en-US" altLang="zh-CN" sz="18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680" name="Text Box 16"/>
            <p:cNvSpPr txBox="1"/>
            <p:nvPr/>
          </p:nvSpPr>
          <p:spPr>
            <a:xfrm>
              <a:off x="2066128" y="4131292"/>
              <a:ext cx="1126750" cy="4870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movq</a:t>
              </a:r>
              <a:endPara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81" name="Line 18"/>
            <p:cNvSpPr/>
            <p:nvPr/>
          </p:nvSpPr>
          <p:spPr>
            <a:xfrm>
              <a:off x="1447800" y="4424363"/>
              <a:ext cx="6858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13669" name="Line 11"/>
          <p:cNvSpPr/>
          <p:nvPr/>
        </p:nvSpPr>
        <p:spPr>
          <a:xfrm>
            <a:off x="4814888" y="5891213"/>
            <a:ext cx="48101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670" name="Rectangle 17"/>
          <p:cNvSpPr/>
          <p:nvPr/>
        </p:nvSpPr>
        <p:spPr>
          <a:xfrm>
            <a:off x="5289550" y="5740400"/>
            <a:ext cx="1990725" cy="344488"/>
          </a:xfrm>
          <a:prstGeom prst="rect">
            <a:avLst/>
          </a:prstGeom>
          <a:noFill/>
          <a:ln w="12700">
            <a:noFill/>
          </a:ln>
        </p:spPr>
        <p:txBody>
          <a:bodyPr lIns="67859" tIns="33335" rIns="67859" bIns="3333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Signal process</a:t>
            </a:r>
            <a:endParaRPr lang="en-US" altLang="zh-CN" sz="1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Operating Systems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Processes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Exceptions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 1.7, 8.1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Fault Example #2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952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Memory Reference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Page fault handler detects invalid address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Sends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SIGSEG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signal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to user process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User process exits with 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segmentation fault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”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Synchronous exceptions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7762" name="Rectangle 3"/>
          <p:cNvSpPr txBox="1"/>
          <p:nvPr/>
        </p:nvSpPr>
        <p:spPr>
          <a:xfrm>
            <a:off x="457200" y="1600200"/>
            <a:ext cx="7620000" cy="3314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0"/>
              </a:spcBef>
            </a:pPr>
            <a:r>
              <a:rPr lang="en-US" altLang="zh-CN" sz="2100">
                <a:ea typeface="宋体" panose="02010600030101010101" pitchFamily="2" charset="-122"/>
              </a:rPr>
              <a:t>Exceptions in x86-64 systems</a:t>
            </a:r>
            <a:endParaRPr lang="en-US" altLang="zh-CN" sz="2100"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01688" y="2209800"/>
          <a:ext cx="6894513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0794"/>
                <a:gridCol w="2626605"/>
                <a:gridCol w="2167113"/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Exception Number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Description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Exception class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Divide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error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Fault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13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General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protection fault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Fault 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14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Page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fault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Fault 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18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Machine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check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Abort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32~255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OS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defined exception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Interrupt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or trap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Asynchronous exceptions (interrupts)(</a:t>
            </a:r>
            <a:r>
              <a:rPr lang="zh-CN" altLang="en-US">
                <a:ea typeface="宋体" panose="02010600030101010101" pitchFamily="2" charset="-122"/>
              </a:rPr>
              <a:t>异步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9810" name="Rectangle 3"/>
          <p:cNvSpPr>
            <a:spLocks noGrp="1"/>
          </p:cNvSpPr>
          <p:nvPr>
            <p:ph idx="1"/>
          </p:nvPr>
        </p:nvSpPr>
        <p:spPr>
          <a:xfrm>
            <a:off x="514350" y="1600200"/>
            <a:ext cx="8172450" cy="1216025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Caused by events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external to the processor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Indicated by setting the processor’s interrupt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pin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handler returns to “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next</a:t>
            </a:r>
            <a:r>
              <a:rPr lang="en-US" altLang="zh-CN">
                <a:ea typeface="宋体" panose="02010600030101010101" pitchFamily="2" charset="-122"/>
              </a:rPr>
              <a:t>” instruction.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19811" name="组合 1"/>
          <p:cNvGrpSpPr/>
          <p:nvPr/>
        </p:nvGrpSpPr>
        <p:grpSpPr>
          <a:xfrm>
            <a:off x="666750" y="2946400"/>
            <a:ext cx="7639050" cy="3225800"/>
            <a:chOff x="457200" y="2786569"/>
            <a:chExt cx="8509000" cy="3309883"/>
          </a:xfrm>
        </p:grpSpPr>
        <p:sp>
          <p:nvSpPr>
            <p:cNvPr id="119812" name="Line 3"/>
            <p:cNvSpPr/>
            <p:nvPr/>
          </p:nvSpPr>
          <p:spPr>
            <a:xfrm>
              <a:off x="7086600" y="3057511"/>
              <a:ext cx="0" cy="75314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13" name="Line 4"/>
            <p:cNvSpPr/>
            <p:nvPr/>
          </p:nvSpPr>
          <p:spPr>
            <a:xfrm flipH="1">
              <a:off x="4489450" y="2927107"/>
              <a:ext cx="6350" cy="8210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14" name="Line 5"/>
            <p:cNvSpPr/>
            <p:nvPr/>
          </p:nvSpPr>
          <p:spPr>
            <a:xfrm>
              <a:off x="5935663" y="2993640"/>
              <a:ext cx="0" cy="75447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15" name="Line 7"/>
            <p:cNvSpPr/>
            <p:nvPr/>
          </p:nvSpPr>
          <p:spPr>
            <a:xfrm>
              <a:off x="6392863" y="3758762"/>
              <a:ext cx="0" cy="75314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16" name="Line 9"/>
            <p:cNvSpPr/>
            <p:nvPr/>
          </p:nvSpPr>
          <p:spPr>
            <a:xfrm>
              <a:off x="4489450" y="3758762"/>
              <a:ext cx="6350" cy="70125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17" name="Line 10"/>
            <p:cNvSpPr/>
            <p:nvPr/>
          </p:nvSpPr>
          <p:spPr>
            <a:xfrm>
              <a:off x="2968625" y="3885173"/>
              <a:ext cx="0" cy="14344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18" name="Line 11"/>
            <p:cNvSpPr/>
            <p:nvPr/>
          </p:nvSpPr>
          <p:spPr>
            <a:xfrm>
              <a:off x="4870450" y="4419600"/>
              <a:ext cx="0" cy="118028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19" name="Line 14"/>
            <p:cNvSpPr/>
            <p:nvPr/>
          </p:nvSpPr>
          <p:spPr>
            <a:xfrm>
              <a:off x="8370888" y="4383812"/>
              <a:ext cx="11112" cy="11787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20" name="Line 15"/>
            <p:cNvSpPr/>
            <p:nvPr/>
          </p:nvSpPr>
          <p:spPr>
            <a:xfrm flipH="1">
              <a:off x="6994525" y="4275210"/>
              <a:ext cx="6350" cy="128739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21" name="Line 16"/>
            <p:cNvSpPr/>
            <p:nvPr/>
          </p:nvSpPr>
          <p:spPr>
            <a:xfrm>
              <a:off x="2968625" y="5257800"/>
              <a:ext cx="0" cy="34463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22" name="Line 17"/>
            <p:cNvSpPr/>
            <p:nvPr/>
          </p:nvSpPr>
          <p:spPr>
            <a:xfrm>
              <a:off x="1293813" y="3503278"/>
              <a:ext cx="0" cy="165798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23" name="Rectangle 18"/>
            <p:cNvSpPr/>
            <p:nvPr/>
          </p:nvSpPr>
          <p:spPr>
            <a:xfrm>
              <a:off x="685800" y="4268399"/>
              <a:ext cx="8280400" cy="296734"/>
            </a:xfrm>
            <a:prstGeom prst="rect">
              <a:avLst/>
            </a:prstGeom>
            <a:solidFill>
              <a:srgbClr val="DDDDDD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lIns="67757" tIns="33284" rIns="67757" bIns="33284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Local/IO Bus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24" name="Rectangle 19"/>
            <p:cNvSpPr/>
            <p:nvPr/>
          </p:nvSpPr>
          <p:spPr>
            <a:xfrm>
              <a:off x="641350" y="4876800"/>
              <a:ext cx="1230313" cy="4138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lIns="67757" tIns="33284" rIns="67757" bIns="33284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25" name="Rectangle 20"/>
            <p:cNvSpPr/>
            <p:nvPr/>
          </p:nvSpPr>
          <p:spPr>
            <a:xfrm>
              <a:off x="7869238" y="4876800"/>
              <a:ext cx="1027112" cy="43512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lIns="67757" tIns="33284" rIns="67757" bIns="33284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Network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adapter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26" name="Rectangle 21"/>
            <p:cNvSpPr/>
            <p:nvPr/>
          </p:nvSpPr>
          <p:spPr>
            <a:xfrm>
              <a:off x="2466975" y="4876800"/>
              <a:ext cx="1027113" cy="4138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lIns="67757" tIns="33284" rIns="67757" bIns="33284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Serial ATA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27" name="Rectangle 22"/>
            <p:cNvSpPr/>
            <p:nvPr/>
          </p:nvSpPr>
          <p:spPr>
            <a:xfrm>
              <a:off x="6348413" y="4876800"/>
              <a:ext cx="1230312" cy="4138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lIns="67757" tIns="33284" rIns="67757" bIns="33284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Video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adapter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28" name="Rectangle 23"/>
            <p:cNvSpPr/>
            <p:nvPr/>
          </p:nvSpPr>
          <p:spPr>
            <a:xfrm>
              <a:off x="6389688" y="5529769"/>
              <a:ext cx="1230312" cy="4138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lIns="67757" tIns="33284" rIns="67757" bIns="33284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Display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29" name="Rectangle 24"/>
            <p:cNvSpPr/>
            <p:nvPr/>
          </p:nvSpPr>
          <p:spPr>
            <a:xfrm>
              <a:off x="7856538" y="5562600"/>
              <a:ext cx="1039812" cy="43512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lIns="67757" tIns="33284" rIns="67757" bIns="33284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Network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0" name="Rectangle 25"/>
            <p:cNvSpPr/>
            <p:nvPr/>
          </p:nvSpPr>
          <p:spPr>
            <a:xfrm>
              <a:off x="457200" y="3460697"/>
              <a:ext cx="1414463" cy="4138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lIns="67757" tIns="33284" rIns="67757" bIns="33284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Processor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1" name="Rectangle 26"/>
            <p:cNvSpPr/>
            <p:nvPr/>
          </p:nvSpPr>
          <p:spPr>
            <a:xfrm>
              <a:off x="2352675" y="3460697"/>
              <a:ext cx="1230313" cy="4138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lIns="67757" tIns="33284" rIns="67757" bIns="33284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Interrupt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2" name="Rectangle 27"/>
            <p:cNvSpPr/>
            <p:nvPr/>
          </p:nvSpPr>
          <p:spPr>
            <a:xfrm>
              <a:off x="4368800" y="4876800"/>
              <a:ext cx="1027113" cy="4138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lIns="67757" tIns="33284" rIns="67757" bIns="33284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IDE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3" name="Rectangle 29"/>
            <p:cNvSpPr/>
            <p:nvPr/>
          </p:nvSpPr>
          <p:spPr>
            <a:xfrm>
              <a:off x="5776913" y="3460697"/>
              <a:ext cx="1614487" cy="4138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lIns="67757" tIns="33284" rIns="67757" bIns="33284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USB 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4" name="Rectangle 31"/>
            <p:cNvSpPr/>
            <p:nvPr/>
          </p:nvSpPr>
          <p:spPr>
            <a:xfrm>
              <a:off x="3875088" y="3460697"/>
              <a:ext cx="1230312" cy="4138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lIns="67757" tIns="33284" rIns="67757" bIns="33284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Keyboard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5" name="Line 32"/>
            <p:cNvSpPr/>
            <p:nvPr/>
          </p:nvSpPr>
          <p:spPr>
            <a:xfrm>
              <a:off x="1909763" y="3689568"/>
              <a:ext cx="442912" cy="0"/>
            </a:xfrm>
            <a:prstGeom prst="line">
              <a:avLst/>
            </a:prstGeom>
            <a:ln w="635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19836" name="Rectangle 33"/>
            <p:cNvSpPr/>
            <p:nvPr/>
          </p:nvSpPr>
          <p:spPr>
            <a:xfrm>
              <a:off x="3875088" y="2786569"/>
              <a:ext cx="1230312" cy="4138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lIns="67757" tIns="33284" rIns="67757" bIns="33284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Keyboard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7" name="Rectangle 34"/>
            <p:cNvSpPr/>
            <p:nvPr/>
          </p:nvSpPr>
          <p:spPr>
            <a:xfrm>
              <a:off x="5554663" y="2786569"/>
              <a:ext cx="755650" cy="4138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lIns="67757" tIns="33284" rIns="67757" bIns="33284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Mouse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8" name="Rectangle 35"/>
            <p:cNvSpPr/>
            <p:nvPr/>
          </p:nvSpPr>
          <p:spPr>
            <a:xfrm>
              <a:off x="6477000" y="2786569"/>
              <a:ext cx="1230313" cy="4138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lIns="67757" tIns="33284" rIns="67757" bIns="33284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Printer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9" name="AutoShape 37"/>
            <p:cNvSpPr/>
            <p:nvPr/>
          </p:nvSpPr>
          <p:spPr>
            <a:xfrm>
              <a:off x="2683024" y="5427651"/>
              <a:ext cx="595017" cy="640258"/>
            </a:xfrm>
            <a:prstGeom prst="flowChartMagneticDisk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68573" tIns="34287" rIns="68573" bIns="34287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40" name="AutoShape 39"/>
            <p:cNvSpPr/>
            <p:nvPr/>
          </p:nvSpPr>
          <p:spPr>
            <a:xfrm>
              <a:off x="4417463" y="5456194"/>
              <a:ext cx="958363" cy="640258"/>
            </a:xfrm>
            <a:prstGeom prst="flowChartMagneticDisk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68573" tIns="34287" rIns="68573" bIns="34287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200" b="1">
                  <a:latin typeface="Helvetica" pitchFamily="34" charset="0"/>
                  <a:ea typeface="宋体" panose="02010600030101010101" pitchFamily="2" charset="-122"/>
                </a:rPr>
                <a:t>CDROM</a:t>
              </a:r>
              <a:endParaRPr lang="en-US" altLang="zh-CN" sz="12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77970" y="178435"/>
            <a:ext cx="22250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即与程序执行无关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Asynchronous exceptions (interrupts)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1858" name="Rectangle 3"/>
          <p:cNvSpPr>
            <a:spLocks noGrp="1"/>
          </p:cNvSpPr>
          <p:nvPr>
            <p:ph idx="1"/>
          </p:nvPr>
        </p:nvSpPr>
        <p:spPr>
          <a:xfrm>
            <a:off x="609600" y="1524000"/>
            <a:ext cx="7924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Examples: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I/O</a:t>
            </a:r>
            <a:r>
              <a:rPr lang="en-US" altLang="zh-CN">
                <a:ea typeface="宋体" panose="02010600030101010101" pitchFamily="2" charset="-122"/>
              </a:rPr>
              <a:t> interrupts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hitting ctl-c at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keyboard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arrival of a packet from a network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arrival of a data sector from a disk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Hard reset</a:t>
            </a:r>
            <a:r>
              <a:rPr lang="en-US" altLang="zh-CN">
                <a:ea typeface="宋体" panose="02010600030101010101" pitchFamily="2" charset="-122"/>
              </a:rPr>
              <a:t> interrupt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hitting the reset button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Soft reset</a:t>
            </a:r>
            <a:r>
              <a:rPr lang="en-US" altLang="zh-CN">
                <a:ea typeface="宋体" panose="02010600030101010101" pitchFamily="2" charset="-122"/>
              </a:rPr>
              <a:t> interrupt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hitting ctl-alt-delete on a PC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0" y="1676400"/>
            <a:ext cx="51085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interrupt</a:t>
            </a:r>
            <a:r>
              <a:rPr lang="zh-CN" altLang="en-US"/>
              <a:t>一般是由于程序之外的操作引起的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Interrupt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90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3434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I/O devices trigger interrupts by signaling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pin(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识别码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 on the processor chip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network adapters, disk controllers, timer chips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I/O devices place a number onto the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system bus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identifies the device that caused the interrupt</a:t>
            </a:r>
            <a:endParaRPr lang="en-US" altLang="zh-CN" sz="32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Cause the CPU stop what it is currently working on,  and jump to an operating system routine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445" y="5888990"/>
            <a:ext cx="50076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</a:t>
            </a:r>
            <a:r>
              <a:rPr lang="zh-CN" altLang="en-US"/>
              <a:t>码可以理解为对每个</a:t>
            </a:r>
            <a:r>
              <a:rPr lang="en-US" altLang="zh-CN"/>
              <a:t>processor</a:t>
            </a:r>
            <a:r>
              <a:rPr lang="zh-CN" altLang="en-US"/>
              <a:t>进行标号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5954" name="Group 5"/>
          <p:cNvGrpSpPr/>
          <p:nvPr/>
        </p:nvGrpSpPr>
        <p:grpSpPr>
          <a:xfrm>
            <a:off x="285750" y="457200"/>
            <a:ext cx="8553450" cy="6096000"/>
            <a:chOff x="476" y="480"/>
            <a:chExt cx="5388" cy="4509"/>
          </a:xfrm>
        </p:grpSpPr>
        <p:sp>
          <p:nvSpPr>
            <p:cNvPr id="125961" name="Rectangle 21"/>
            <p:cNvSpPr/>
            <p:nvPr/>
          </p:nvSpPr>
          <p:spPr>
            <a:xfrm>
              <a:off x="587" y="768"/>
              <a:ext cx="1872" cy="1536"/>
            </a:xfrm>
            <a:prstGeom prst="rect">
              <a:avLst/>
            </a:pr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62" name="Rectangle 6"/>
            <p:cNvSpPr/>
            <p:nvPr/>
          </p:nvSpPr>
          <p:spPr>
            <a:xfrm>
              <a:off x="4334" y="1728"/>
              <a:ext cx="810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main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963" name="AutoShape 7"/>
            <p:cNvSpPr/>
            <p:nvPr/>
          </p:nvSpPr>
          <p:spPr>
            <a:xfrm>
              <a:off x="3374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64" name="Rectangle 8"/>
            <p:cNvSpPr/>
            <p:nvPr/>
          </p:nvSpPr>
          <p:spPr>
            <a:xfrm>
              <a:off x="2798" y="1720"/>
              <a:ext cx="573" cy="48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I/O 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bridge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965" name="AutoShape 9"/>
            <p:cNvSpPr/>
            <p:nvPr/>
          </p:nvSpPr>
          <p:spPr>
            <a:xfrm>
              <a:off x="1880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66" name="Rectangle 10"/>
            <p:cNvSpPr/>
            <p:nvPr/>
          </p:nvSpPr>
          <p:spPr>
            <a:xfrm>
              <a:off x="683" y="1844"/>
              <a:ext cx="1180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bus interface</a:t>
              </a:r>
              <a:endParaRPr lang="en-US" altLang="zh-CN" sz="18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967" name="Rectangle 11"/>
            <p:cNvSpPr/>
            <p:nvPr/>
          </p:nvSpPr>
          <p:spPr>
            <a:xfrm>
              <a:off x="1260" y="1008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68" name="Rectangle 12"/>
            <p:cNvSpPr/>
            <p:nvPr/>
          </p:nvSpPr>
          <p:spPr>
            <a:xfrm>
              <a:off x="1260" y="1104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69" name="Rectangle 13"/>
            <p:cNvSpPr/>
            <p:nvPr/>
          </p:nvSpPr>
          <p:spPr>
            <a:xfrm>
              <a:off x="1260" y="1200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70" name="Rectangle 14"/>
            <p:cNvSpPr/>
            <p:nvPr/>
          </p:nvSpPr>
          <p:spPr>
            <a:xfrm>
              <a:off x="1260" y="1296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71" name="Rectangle 15"/>
            <p:cNvSpPr/>
            <p:nvPr/>
          </p:nvSpPr>
          <p:spPr>
            <a:xfrm>
              <a:off x="1260" y="1392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72" name="AutoShape 16"/>
            <p:cNvSpPr/>
            <p:nvPr/>
          </p:nvSpPr>
          <p:spPr>
            <a:xfrm>
              <a:off x="1747" y="1008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73" name="AutoShape 17"/>
            <p:cNvSpPr/>
            <p:nvPr/>
          </p:nvSpPr>
          <p:spPr>
            <a:xfrm flipH="1">
              <a:off x="1691" y="1248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74" name="Rectangle 18"/>
            <p:cNvSpPr/>
            <p:nvPr/>
          </p:nvSpPr>
          <p:spPr>
            <a:xfrm>
              <a:off x="2027" y="912"/>
              <a:ext cx="336" cy="6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975" name="Text Box 19"/>
            <p:cNvSpPr txBox="1"/>
            <p:nvPr/>
          </p:nvSpPr>
          <p:spPr>
            <a:xfrm>
              <a:off x="1037" y="776"/>
              <a:ext cx="900" cy="2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976" name="AutoShape 20"/>
            <p:cNvSpPr/>
            <p:nvPr/>
          </p:nvSpPr>
          <p:spPr>
            <a:xfrm>
              <a:off x="1307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77" name="Text Box 22"/>
            <p:cNvSpPr txBox="1"/>
            <p:nvPr/>
          </p:nvSpPr>
          <p:spPr>
            <a:xfrm>
              <a:off x="476" y="480"/>
              <a:ext cx="763" cy="2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CPU chip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978" name="Text Box 23"/>
            <p:cNvSpPr txBox="1"/>
            <p:nvPr/>
          </p:nvSpPr>
          <p:spPr>
            <a:xfrm>
              <a:off x="2455" y="1362"/>
              <a:ext cx="916" cy="2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system bus</a:t>
              </a:r>
              <a:endParaRPr lang="en-US" altLang="zh-CN" sz="18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979" name="Line 24"/>
            <p:cNvSpPr/>
            <p:nvPr/>
          </p:nvSpPr>
          <p:spPr>
            <a:xfrm flipH="1">
              <a:off x="2363" y="1584"/>
              <a:ext cx="216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5980" name="Text Box 25"/>
            <p:cNvSpPr txBox="1"/>
            <p:nvPr/>
          </p:nvSpPr>
          <p:spPr>
            <a:xfrm>
              <a:off x="3443" y="1362"/>
              <a:ext cx="981" cy="2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memory bus</a:t>
              </a:r>
              <a:endParaRPr lang="en-US" altLang="zh-CN" sz="18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981" name="Line 26"/>
            <p:cNvSpPr/>
            <p:nvPr/>
          </p:nvSpPr>
          <p:spPr>
            <a:xfrm>
              <a:off x="3803" y="1584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5982" name="AutoShape 27"/>
            <p:cNvSpPr/>
            <p:nvPr/>
          </p:nvSpPr>
          <p:spPr>
            <a:xfrm>
              <a:off x="2939" y="2256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83" name="AutoShape 28"/>
            <p:cNvSpPr/>
            <p:nvPr/>
          </p:nvSpPr>
          <p:spPr>
            <a:xfrm flipV="1">
              <a:off x="3635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84" name="Rectangle 29"/>
            <p:cNvSpPr/>
            <p:nvPr/>
          </p:nvSpPr>
          <p:spPr>
            <a:xfrm>
              <a:off x="3371" y="4022"/>
              <a:ext cx="816" cy="40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disk 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985" name="AutoShape 30"/>
            <p:cNvSpPr/>
            <p:nvPr/>
          </p:nvSpPr>
          <p:spPr>
            <a:xfrm flipV="1">
              <a:off x="2167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86" name="Rectangle 31"/>
            <p:cNvSpPr/>
            <p:nvPr/>
          </p:nvSpPr>
          <p:spPr>
            <a:xfrm>
              <a:off x="1903" y="3176"/>
              <a:ext cx="816" cy="40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graphics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adapter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987" name="AutoShape 32"/>
            <p:cNvSpPr/>
            <p:nvPr/>
          </p:nvSpPr>
          <p:spPr>
            <a:xfrm flipV="1">
              <a:off x="1111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88" name="Rectangle 33"/>
            <p:cNvSpPr/>
            <p:nvPr/>
          </p:nvSpPr>
          <p:spPr>
            <a:xfrm>
              <a:off x="895" y="3168"/>
              <a:ext cx="720" cy="46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USB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989" name="Line 34"/>
            <p:cNvSpPr/>
            <p:nvPr/>
          </p:nvSpPr>
          <p:spPr>
            <a:xfrm>
              <a:off x="968" y="3636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25990" name="Line 35"/>
            <p:cNvSpPr/>
            <p:nvPr/>
          </p:nvSpPr>
          <p:spPr>
            <a:xfrm>
              <a:off x="1496" y="3636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25991" name="Text Box 36"/>
            <p:cNvSpPr txBox="1"/>
            <p:nvPr/>
          </p:nvSpPr>
          <p:spPr>
            <a:xfrm>
              <a:off x="527" y="3737"/>
              <a:ext cx="585" cy="2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mouse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992" name="Text Box 37"/>
            <p:cNvSpPr txBox="1"/>
            <p:nvPr/>
          </p:nvSpPr>
          <p:spPr>
            <a:xfrm>
              <a:off x="1309" y="3746"/>
              <a:ext cx="763" cy="2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keyboard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993" name="Line 38"/>
            <p:cNvSpPr/>
            <p:nvPr/>
          </p:nvSpPr>
          <p:spPr>
            <a:xfrm>
              <a:off x="2335" y="358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5994" name="Text Box 39"/>
            <p:cNvSpPr txBox="1"/>
            <p:nvPr/>
          </p:nvSpPr>
          <p:spPr>
            <a:xfrm>
              <a:off x="2182" y="3693"/>
              <a:ext cx="658" cy="2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monitor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995" name="Line 40"/>
            <p:cNvSpPr/>
            <p:nvPr/>
          </p:nvSpPr>
          <p:spPr>
            <a:xfrm>
              <a:off x="3787" y="4411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25996" name="AutoShape 41"/>
            <p:cNvSpPr/>
            <p:nvPr/>
          </p:nvSpPr>
          <p:spPr>
            <a:xfrm>
              <a:off x="3595" y="4605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997" name="AutoShape 42"/>
            <p:cNvSpPr/>
            <p:nvPr/>
          </p:nvSpPr>
          <p:spPr>
            <a:xfrm>
              <a:off x="539" y="2584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98" name="Rectangle 43"/>
            <p:cNvSpPr/>
            <p:nvPr/>
          </p:nvSpPr>
          <p:spPr>
            <a:xfrm>
              <a:off x="1217" y="2691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5999" name="Rectangle 44"/>
            <p:cNvSpPr/>
            <p:nvPr/>
          </p:nvSpPr>
          <p:spPr>
            <a:xfrm>
              <a:off x="2273" y="2685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6000" name="Rectangle 45"/>
            <p:cNvSpPr/>
            <p:nvPr/>
          </p:nvSpPr>
          <p:spPr>
            <a:xfrm>
              <a:off x="3743" y="2679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6001" name="Text Box 46"/>
            <p:cNvSpPr txBox="1"/>
            <p:nvPr/>
          </p:nvSpPr>
          <p:spPr>
            <a:xfrm>
              <a:off x="2824" y="2800"/>
              <a:ext cx="609" cy="2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I/O bus</a:t>
              </a:r>
              <a:endParaRPr lang="en-US" altLang="zh-CN" sz="18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002" name="Rectangle 47"/>
            <p:cNvSpPr/>
            <p:nvPr/>
          </p:nvSpPr>
          <p:spPr>
            <a:xfrm>
              <a:off x="3044" y="2640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6003" name="Rectangle 48"/>
            <p:cNvSpPr/>
            <p:nvPr/>
          </p:nvSpPr>
          <p:spPr>
            <a:xfrm>
              <a:off x="4235" y="2592"/>
              <a:ext cx="80" cy="25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6004" name="Rectangle 49"/>
            <p:cNvSpPr/>
            <p:nvPr/>
          </p:nvSpPr>
          <p:spPr>
            <a:xfrm>
              <a:off x="4427" y="2592"/>
              <a:ext cx="80" cy="25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6005" name="Rectangle 50"/>
            <p:cNvSpPr/>
            <p:nvPr/>
          </p:nvSpPr>
          <p:spPr>
            <a:xfrm>
              <a:off x="4619" y="2592"/>
              <a:ext cx="80" cy="25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26006" name="Text Box 51"/>
            <p:cNvSpPr txBox="1"/>
            <p:nvPr/>
          </p:nvSpPr>
          <p:spPr>
            <a:xfrm>
              <a:off x="4302" y="2840"/>
              <a:ext cx="1562" cy="68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Expansion slots for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other devices such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as network adapters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5955" name="Rectangle 29"/>
          <p:cNvSpPr/>
          <p:nvPr/>
        </p:nvSpPr>
        <p:spPr>
          <a:xfrm>
            <a:off x="4876800" y="4114800"/>
            <a:ext cx="1295400" cy="8382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Bus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Adaptor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SCSI/SATA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25956" name="Line 40"/>
          <p:cNvSpPr/>
          <p:nvPr/>
        </p:nvSpPr>
        <p:spPr>
          <a:xfrm>
            <a:off x="5562600" y="4933950"/>
            <a:ext cx="0" cy="3238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5957" name="Line 35"/>
          <p:cNvSpPr/>
          <p:nvPr/>
        </p:nvSpPr>
        <p:spPr>
          <a:xfrm>
            <a:off x="1447800" y="4724400"/>
            <a:ext cx="0" cy="6207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25958" name="Text Box 37"/>
          <p:cNvSpPr txBox="1"/>
          <p:nvPr/>
        </p:nvSpPr>
        <p:spPr>
          <a:xfrm>
            <a:off x="569913" y="5345113"/>
            <a:ext cx="1747837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solid stat disk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25959" name="Rectangle 21"/>
          <p:cNvSpPr/>
          <p:nvPr/>
        </p:nvSpPr>
        <p:spPr>
          <a:xfrm>
            <a:off x="4724400" y="5095875"/>
            <a:ext cx="1593850" cy="1631950"/>
          </a:xfrm>
          <a:prstGeom prst="rect">
            <a:avLst/>
          </a:prstGeom>
          <a:noFill/>
          <a:ln w="127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125960" name="Text Box 39"/>
          <p:cNvSpPr txBox="1"/>
          <p:nvPr/>
        </p:nvSpPr>
        <p:spPr>
          <a:xfrm>
            <a:off x="6400800" y="5257800"/>
            <a:ext cx="1287463" cy="36988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Disk drive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170" y="5825490"/>
            <a:ext cx="3496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I/Obus</a:t>
            </a:r>
            <a:r>
              <a:rPr lang="zh-CN" altLang="en-US"/>
              <a:t>上面的每个设备都有对应的</a:t>
            </a:r>
            <a:r>
              <a:rPr lang="en-US" altLang="zh-CN"/>
              <a:t>port</a:t>
            </a:r>
            <a:r>
              <a:rPr lang="zh-CN" altLang="en-US"/>
              <a:t>，通过对应</a:t>
            </a:r>
            <a:r>
              <a:rPr lang="en-US" altLang="zh-CN"/>
              <a:t>port</a:t>
            </a:r>
            <a:r>
              <a:rPr lang="zh-CN" altLang="en-US"/>
              <a:t>来找到相应的设备进行操作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Memory-mapped I/O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800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3434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I/O Port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reserved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address</a:t>
            </a:r>
            <a:r>
              <a:rPr lang="en-US" altLang="zh-CN">
                <a:ea typeface="宋体" panose="02010600030101010101" pitchFamily="2" charset="-122"/>
              </a:rPr>
              <a:t> in the address space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the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CPU to communicate with an I/O device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Each device is associated with (or mapped to)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One or more</a:t>
            </a:r>
            <a:r>
              <a:rPr lang="en-US" altLang="zh-CN">
                <a:ea typeface="宋体" panose="02010600030101010101" pitchFamily="2" charset="-122"/>
              </a:rPr>
              <a:t> ports when it is attached to the bus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Reading a disk sector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30051" name="Group 50"/>
          <p:cNvGrpSpPr/>
          <p:nvPr/>
        </p:nvGrpSpPr>
        <p:grpSpPr>
          <a:xfrm>
            <a:off x="469900" y="1416050"/>
            <a:ext cx="8462963" cy="5213350"/>
            <a:chOff x="94" y="554"/>
            <a:chExt cx="5483" cy="3622"/>
          </a:xfrm>
        </p:grpSpPr>
        <p:sp>
          <p:nvSpPr>
            <p:cNvPr id="130052" name="Rectangle 51"/>
            <p:cNvSpPr/>
            <p:nvPr/>
          </p:nvSpPr>
          <p:spPr>
            <a:xfrm>
              <a:off x="3963" y="1728"/>
              <a:ext cx="573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main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053" name="AutoShape 52"/>
            <p:cNvSpPr/>
            <p:nvPr/>
          </p:nvSpPr>
          <p:spPr>
            <a:xfrm>
              <a:off x="3003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54" name="Rectangle 53"/>
            <p:cNvSpPr/>
            <p:nvPr/>
          </p:nvSpPr>
          <p:spPr>
            <a:xfrm>
              <a:off x="2427" y="1844"/>
              <a:ext cx="573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055" name="AutoShape 54"/>
            <p:cNvSpPr/>
            <p:nvPr/>
          </p:nvSpPr>
          <p:spPr>
            <a:xfrm>
              <a:off x="1509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56" name="Rectangle 55"/>
            <p:cNvSpPr/>
            <p:nvPr/>
          </p:nvSpPr>
          <p:spPr>
            <a:xfrm>
              <a:off x="889" y="1008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57" name="Rectangle 56"/>
            <p:cNvSpPr/>
            <p:nvPr/>
          </p:nvSpPr>
          <p:spPr>
            <a:xfrm>
              <a:off x="889" y="1104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58" name="Rectangle 57"/>
            <p:cNvSpPr/>
            <p:nvPr/>
          </p:nvSpPr>
          <p:spPr>
            <a:xfrm>
              <a:off x="889" y="1200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59" name="Rectangle 58"/>
            <p:cNvSpPr/>
            <p:nvPr/>
          </p:nvSpPr>
          <p:spPr>
            <a:xfrm>
              <a:off x="889" y="1296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60" name="Rectangle 59"/>
            <p:cNvSpPr/>
            <p:nvPr/>
          </p:nvSpPr>
          <p:spPr>
            <a:xfrm>
              <a:off x="889" y="1392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61" name="AutoShape 60"/>
            <p:cNvSpPr/>
            <p:nvPr/>
          </p:nvSpPr>
          <p:spPr>
            <a:xfrm>
              <a:off x="1376" y="1008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62" name="AutoShape 61"/>
            <p:cNvSpPr/>
            <p:nvPr/>
          </p:nvSpPr>
          <p:spPr>
            <a:xfrm flipH="1">
              <a:off x="1320" y="1248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63" name="Rectangle 62"/>
            <p:cNvSpPr/>
            <p:nvPr/>
          </p:nvSpPr>
          <p:spPr>
            <a:xfrm>
              <a:off x="1656" y="912"/>
              <a:ext cx="336" cy="6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064" name="Text Box 63"/>
            <p:cNvSpPr txBox="1"/>
            <p:nvPr/>
          </p:nvSpPr>
          <p:spPr>
            <a:xfrm>
              <a:off x="653" y="784"/>
              <a:ext cx="926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065" name="AutoShape 64"/>
            <p:cNvSpPr/>
            <p:nvPr/>
          </p:nvSpPr>
          <p:spPr>
            <a:xfrm>
              <a:off x="936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66" name="Rectangle 65"/>
            <p:cNvSpPr/>
            <p:nvPr/>
          </p:nvSpPr>
          <p:spPr>
            <a:xfrm>
              <a:off x="216" y="768"/>
              <a:ext cx="1872" cy="1536"/>
            </a:xfrm>
            <a:prstGeom prst="rect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67" name="Text Box 66"/>
            <p:cNvSpPr txBox="1"/>
            <p:nvPr/>
          </p:nvSpPr>
          <p:spPr>
            <a:xfrm>
              <a:off x="94" y="554"/>
              <a:ext cx="784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CPU chip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068" name="AutoShape 67"/>
            <p:cNvSpPr/>
            <p:nvPr/>
          </p:nvSpPr>
          <p:spPr>
            <a:xfrm>
              <a:off x="2568" y="2256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69" name="AutoShape 68"/>
            <p:cNvSpPr/>
            <p:nvPr/>
          </p:nvSpPr>
          <p:spPr>
            <a:xfrm flipV="1">
              <a:off x="3264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70" name="Rectangle 69"/>
            <p:cNvSpPr/>
            <p:nvPr/>
          </p:nvSpPr>
          <p:spPr>
            <a:xfrm>
              <a:off x="3000" y="3176"/>
              <a:ext cx="816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disk 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071" name="AutoShape 70"/>
            <p:cNvSpPr/>
            <p:nvPr/>
          </p:nvSpPr>
          <p:spPr>
            <a:xfrm flipV="1">
              <a:off x="1796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72" name="Rectangle 71"/>
            <p:cNvSpPr/>
            <p:nvPr/>
          </p:nvSpPr>
          <p:spPr>
            <a:xfrm>
              <a:off x="1532" y="3176"/>
              <a:ext cx="816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graphics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adapter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073" name="AutoShape 72"/>
            <p:cNvSpPr/>
            <p:nvPr/>
          </p:nvSpPr>
          <p:spPr>
            <a:xfrm flipV="1">
              <a:off x="740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74" name="Rectangle 73"/>
            <p:cNvSpPr/>
            <p:nvPr/>
          </p:nvSpPr>
          <p:spPr>
            <a:xfrm>
              <a:off x="524" y="3168"/>
              <a:ext cx="720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USB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075" name="Line 74"/>
            <p:cNvSpPr/>
            <p:nvPr/>
          </p:nvSpPr>
          <p:spPr>
            <a:xfrm>
              <a:off x="668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30076" name="Line 75"/>
            <p:cNvSpPr/>
            <p:nvPr/>
          </p:nvSpPr>
          <p:spPr>
            <a:xfrm>
              <a:off x="1148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30077" name="Text Box 76"/>
            <p:cNvSpPr txBox="1"/>
            <p:nvPr/>
          </p:nvSpPr>
          <p:spPr>
            <a:xfrm>
              <a:off x="234" y="3625"/>
              <a:ext cx="602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mouse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078" name="Text Box 77"/>
            <p:cNvSpPr txBox="1"/>
            <p:nvPr/>
          </p:nvSpPr>
          <p:spPr>
            <a:xfrm>
              <a:off x="771" y="3625"/>
              <a:ext cx="784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keyboard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079" name="Line 78"/>
            <p:cNvSpPr/>
            <p:nvPr/>
          </p:nvSpPr>
          <p:spPr>
            <a:xfrm>
              <a:off x="1964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0080" name="Text Box 79"/>
            <p:cNvSpPr txBox="1"/>
            <p:nvPr/>
          </p:nvSpPr>
          <p:spPr>
            <a:xfrm>
              <a:off x="1610" y="3625"/>
              <a:ext cx="676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monitor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081" name="Line 80"/>
            <p:cNvSpPr/>
            <p:nvPr/>
          </p:nvSpPr>
          <p:spPr>
            <a:xfrm>
              <a:off x="3416" y="3504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0082" name="AutoShape 81"/>
            <p:cNvSpPr/>
            <p:nvPr/>
          </p:nvSpPr>
          <p:spPr>
            <a:xfrm>
              <a:off x="3216" y="3792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083" name="AutoShape 82"/>
            <p:cNvSpPr/>
            <p:nvPr/>
          </p:nvSpPr>
          <p:spPr>
            <a:xfrm>
              <a:off x="168" y="2584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84" name="Rectangle 83"/>
            <p:cNvSpPr/>
            <p:nvPr/>
          </p:nvSpPr>
          <p:spPr>
            <a:xfrm>
              <a:off x="846" y="2691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85" name="Rectangle 84"/>
            <p:cNvSpPr/>
            <p:nvPr/>
          </p:nvSpPr>
          <p:spPr>
            <a:xfrm>
              <a:off x="1902" y="2685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86" name="Rectangle 85"/>
            <p:cNvSpPr/>
            <p:nvPr/>
          </p:nvSpPr>
          <p:spPr>
            <a:xfrm>
              <a:off x="3372" y="2679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87" name="Text Box 86"/>
            <p:cNvSpPr txBox="1"/>
            <p:nvPr/>
          </p:nvSpPr>
          <p:spPr>
            <a:xfrm>
              <a:off x="3460" y="2434"/>
              <a:ext cx="627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I/O bus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088" name="Rectangle 87"/>
            <p:cNvSpPr/>
            <p:nvPr/>
          </p:nvSpPr>
          <p:spPr>
            <a:xfrm>
              <a:off x="2673" y="2640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0089" name="Line 88"/>
            <p:cNvSpPr/>
            <p:nvPr/>
          </p:nvSpPr>
          <p:spPr>
            <a:xfrm>
              <a:off x="1484" y="1976"/>
              <a:ext cx="1268" cy="0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90" name="Line 89"/>
            <p:cNvSpPr/>
            <p:nvPr/>
          </p:nvSpPr>
          <p:spPr>
            <a:xfrm>
              <a:off x="2729" y="1976"/>
              <a:ext cx="0" cy="715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91" name="Line 90"/>
            <p:cNvSpPr/>
            <p:nvPr/>
          </p:nvSpPr>
          <p:spPr>
            <a:xfrm flipV="1">
              <a:off x="2705" y="2709"/>
              <a:ext cx="711" cy="0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92" name="Line 91"/>
            <p:cNvSpPr/>
            <p:nvPr/>
          </p:nvSpPr>
          <p:spPr>
            <a:xfrm>
              <a:off x="3420" y="2683"/>
              <a:ext cx="0" cy="493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0093" name="Rectangle 92"/>
            <p:cNvSpPr/>
            <p:nvPr/>
          </p:nvSpPr>
          <p:spPr>
            <a:xfrm>
              <a:off x="312" y="1844"/>
              <a:ext cx="1180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bus interface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094" name="Text Box 93"/>
            <p:cNvSpPr txBox="1"/>
            <p:nvPr/>
          </p:nvSpPr>
          <p:spPr>
            <a:xfrm>
              <a:off x="2286" y="610"/>
              <a:ext cx="3291" cy="919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266700" lvl="0" indent="-266700">
                <a:spcBef>
                  <a:spcPct val="0"/>
                </a:spcBef>
                <a:buNone/>
              </a:pP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1. CPU initiates a disk read by writing a </a:t>
              </a:r>
              <a:r>
                <a:rPr lang="en-US" altLang="zh-CN" sz="2000">
                  <a:solidFill>
                    <a:srgbClr val="7030A0"/>
                  </a:solidFill>
                  <a:latin typeface="Helvetica" pitchFamily="34" charset="0"/>
                  <a:ea typeface="宋体" panose="02010600030101010101" pitchFamily="2" charset="-122"/>
                </a:rPr>
                <a:t>command</a:t>
              </a: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, </a:t>
              </a:r>
              <a:r>
                <a:rPr lang="en-US" altLang="zh-CN" sz="2000">
                  <a:solidFill>
                    <a:srgbClr val="7030A0"/>
                  </a:solidFill>
                  <a:latin typeface="Helvetica" pitchFamily="34" charset="0"/>
                  <a:ea typeface="宋体" panose="02010600030101010101" pitchFamily="2" charset="-122"/>
                </a:rPr>
                <a:t>logical block number</a:t>
              </a: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, and </a:t>
              </a:r>
              <a:r>
                <a:rPr lang="en-US" altLang="zh-CN" sz="2000">
                  <a:solidFill>
                    <a:srgbClr val="7030A0"/>
                  </a:solidFill>
                  <a:latin typeface="Helvetica" pitchFamily="34" charset="0"/>
                  <a:ea typeface="宋体" panose="02010600030101010101" pitchFamily="2" charset="-122"/>
                </a:rPr>
                <a:t>destination memory address </a:t>
              </a: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to a </a:t>
              </a:r>
              <a:r>
                <a:rPr lang="en-US" altLang="zh-CN" sz="200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port</a:t>
              </a: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 (address) associated with disk controller</a:t>
              </a:r>
              <a:endParaRPr lang="en-US" altLang="zh-CN" sz="200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248400" y="4953000"/>
            <a:ext cx="2738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CPU-&gt;disk controller</a:t>
            </a:r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Reading a disk sector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32099" name="Group 50"/>
          <p:cNvGrpSpPr/>
          <p:nvPr/>
        </p:nvGrpSpPr>
        <p:grpSpPr>
          <a:xfrm>
            <a:off x="469900" y="1416050"/>
            <a:ext cx="8462963" cy="5213350"/>
            <a:chOff x="94" y="554"/>
            <a:chExt cx="5483" cy="3622"/>
          </a:xfrm>
        </p:grpSpPr>
        <p:sp>
          <p:nvSpPr>
            <p:cNvPr id="132100" name="Rectangle 51"/>
            <p:cNvSpPr/>
            <p:nvPr/>
          </p:nvSpPr>
          <p:spPr>
            <a:xfrm>
              <a:off x="3963" y="1728"/>
              <a:ext cx="573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main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01" name="AutoShape 52"/>
            <p:cNvSpPr/>
            <p:nvPr/>
          </p:nvSpPr>
          <p:spPr>
            <a:xfrm>
              <a:off x="3003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02" name="Rectangle 53"/>
            <p:cNvSpPr/>
            <p:nvPr/>
          </p:nvSpPr>
          <p:spPr>
            <a:xfrm>
              <a:off x="2427" y="1844"/>
              <a:ext cx="573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03" name="AutoShape 54"/>
            <p:cNvSpPr/>
            <p:nvPr/>
          </p:nvSpPr>
          <p:spPr>
            <a:xfrm>
              <a:off x="1509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04" name="Rectangle 55"/>
            <p:cNvSpPr/>
            <p:nvPr/>
          </p:nvSpPr>
          <p:spPr>
            <a:xfrm>
              <a:off x="889" y="1008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05" name="Rectangle 56"/>
            <p:cNvSpPr/>
            <p:nvPr/>
          </p:nvSpPr>
          <p:spPr>
            <a:xfrm>
              <a:off x="889" y="1104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06" name="Rectangle 57"/>
            <p:cNvSpPr/>
            <p:nvPr/>
          </p:nvSpPr>
          <p:spPr>
            <a:xfrm>
              <a:off x="889" y="1200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07" name="Rectangle 58"/>
            <p:cNvSpPr/>
            <p:nvPr/>
          </p:nvSpPr>
          <p:spPr>
            <a:xfrm>
              <a:off x="889" y="1296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08" name="Rectangle 59"/>
            <p:cNvSpPr/>
            <p:nvPr/>
          </p:nvSpPr>
          <p:spPr>
            <a:xfrm>
              <a:off x="889" y="1392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09" name="AutoShape 60"/>
            <p:cNvSpPr/>
            <p:nvPr/>
          </p:nvSpPr>
          <p:spPr>
            <a:xfrm>
              <a:off x="1376" y="1008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10" name="AutoShape 61"/>
            <p:cNvSpPr/>
            <p:nvPr/>
          </p:nvSpPr>
          <p:spPr>
            <a:xfrm flipH="1">
              <a:off x="1320" y="1248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11" name="Rectangle 62"/>
            <p:cNvSpPr/>
            <p:nvPr/>
          </p:nvSpPr>
          <p:spPr>
            <a:xfrm>
              <a:off x="1656" y="912"/>
              <a:ext cx="336" cy="6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12" name="Text Box 63"/>
            <p:cNvSpPr txBox="1"/>
            <p:nvPr/>
          </p:nvSpPr>
          <p:spPr>
            <a:xfrm>
              <a:off x="653" y="784"/>
              <a:ext cx="926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13" name="AutoShape 64"/>
            <p:cNvSpPr/>
            <p:nvPr/>
          </p:nvSpPr>
          <p:spPr>
            <a:xfrm>
              <a:off x="936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14" name="Rectangle 65"/>
            <p:cNvSpPr/>
            <p:nvPr/>
          </p:nvSpPr>
          <p:spPr>
            <a:xfrm>
              <a:off x="216" y="768"/>
              <a:ext cx="1872" cy="1536"/>
            </a:xfrm>
            <a:prstGeom prst="rect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15" name="Text Box 66"/>
            <p:cNvSpPr txBox="1"/>
            <p:nvPr/>
          </p:nvSpPr>
          <p:spPr>
            <a:xfrm>
              <a:off x="94" y="554"/>
              <a:ext cx="784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CPU chip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16" name="AutoShape 67"/>
            <p:cNvSpPr/>
            <p:nvPr/>
          </p:nvSpPr>
          <p:spPr>
            <a:xfrm>
              <a:off x="2568" y="2256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17" name="AutoShape 68"/>
            <p:cNvSpPr/>
            <p:nvPr/>
          </p:nvSpPr>
          <p:spPr>
            <a:xfrm flipV="1">
              <a:off x="3264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18" name="Rectangle 69"/>
            <p:cNvSpPr/>
            <p:nvPr/>
          </p:nvSpPr>
          <p:spPr>
            <a:xfrm>
              <a:off x="3000" y="3176"/>
              <a:ext cx="816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disk 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19" name="AutoShape 70"/>
            <p:cNvSpPr/>
            <p:nvPr/>
          </p:nvSpPr>
          <p:spPr>
            <a:xfrm flipV="1">
              <a:off x="1796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20" name="Rectangle 71"/>
            <p:cNvSpPr/>
            <p:nvPr/>
          </p:nvSpPr>
          <p:spPr>
            <a:xfrm>
              <a:off x="1532" y="3176"/>
              <a:ext cx="816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graphics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adapter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21" name="AutoShape 72"/>
            <p:cNvSpPr/>
            <p:nvPr/>
          </p:nvSpPr>
          <p:spPr>
            <a:xfrm flipV="1">
              <a:off x="740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22" name="Rectangle 73"/>
            <p:cNvSpPr/>
            <p:nvPr/>
          </p:nvSpPr>
          <p:spPr>
            <a:xfrm>
              <a:off x="524" y="3168"/>
              <a:ext cx="720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USB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23" name="Line 74"/>
            <p:cNvSpPr/>
            <p:nvPr/>
          </p:nvSpPr>
          <p:spPr>
            <a:xfrm>
              <a:off x="668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32124" name="Line 75"/>
            <p:cNvSpPr/>
            <p:nvPr/>
          </p:nvSpPr>
          <p:spPr>
            <a:xfrm>
              <a:off x="1148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32125" name="Text Box 76"/>
            <p:cNvSpPr txBox="1"/>
            <p:nvPr/>
          </p:nvSpPr>
          <p:spPr>
            <a:xfrm>
              <a:off x="234" y="3625"/>
              <a:ext cx="602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mouse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26" name="Text Box 77"/>
            <p:cNvSpPr txBox="1"/>
            <p:nvPr/>
          </p:nvSpPr>
          <p:spPr>
            <a:xfrm>
              <a:off x="771" y="3625"/>
              <a:ext cx="784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keyboard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27" name="Line 78"/>
            <p:cNvSpPr/>
            <p:nvPr/>
          </p:nvSpPr>
          <p:spPr>
            <a:xfrm>
              <a:off x="1964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2128" name="Text Box 79"/>
            <p:cNvSpPr txBox="1"/>
            <p:nvPr/>
          </p:nvSpPr>
          <p:spPr>
            <a:xfrm>
              <a:off x="1610" y="3625"/>
              <a:ext cx="676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monitor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29" name="Line 80"/>
            <p:cNvSpPr/>
            <p:nvPr/>
          </p:nvSpPr>
          <p:spPr>
            <a:xfrm>
              <a:off x="3416" y="3504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2130" name="AutoShape 81"/>
            <p:cNvSpPr/>
            <p:nvPr/>
          </p:nvSpPr>
          <p:spPr>
            <a:xfrm>
              <a:off x="3216" y="3792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31" name="AutoShape 82"/>
            <p:cNvSpPr/>
            <p:nvPr/>
          </p:nvSpPr>
          <p:spPr>
            <a:xfrm>
              <a:off x="168" y="2584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32" name="Rectangle 83"/>
            <p:cNvSpPr/>
            <p:nvPr/>
          </p:nvSpPr>
          <p:spPr>
            <a:xfrm>
              <a:off x="846" y="2691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33" name="Rectangle 84"/>
            <p:cNvSpPr/>
            <p:nvPr/>
          </p:nvSpPr>
          <p:spPr>
            <a:xfrm>
              <a:off x="1902" y="2685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34" name="Rectangle 85"/>
            <p:cNvSpPr/>
            <p:nvPr/>
          </p:nvSpPr>
          <p:spPr>
            <a:xfrm>
              <a:off x="3372" y="2679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35" name="Text Box 86"/>
            <p:cNvSpPr txBox="1"/>
            <p:nvPr/>
          </p:nvSpPr>
          <p:spPr>
            <a:xfrm>
              <a:off x="3460" y="2434"/>
              <a:ext cx="627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I/O bus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36" name="Rectangle 87"/>
            <p:cNvSpPr/>
            <p:nvPr/>
          </p:nvSpPr>
          <p:spPr>
            <a:xfrm>
              <a:off x="2673" y="2640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2137" name="Line 88"/>
            <p:cNvSpPr/>
            <p:nvPr/>
          </p:nvSpPr>
          <p:spPr>
            <a:xfrm>
              <a:off x="2702" y="1976"/>
              <a:ext cx="1268" cy="0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2138" name="Line 89"/>
            <p:cNvSpPr/>
            <p:nvPr/>
          </p:nvSpPr>
          <p:spPr>
            <a:xfrm>
              <a:off x="2729" y="1976"/>
              <a:ext cx="0" cy="715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39" name="Line 90"/>
            <p:cNvSpPr/>
            <p:nvPr/>
          </p:nvSpPr>
          <p:spPr>
            <a:xfrm flipV="1">
              <a:off x="2705" y="2709"/>
              <a:ext cx="711" cy="0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40" name="Line 91"/>
            <p:cNvSpPr/>
            <p:nvPr/>
          </p:nvSpPr>
          <p:spPr>
            <a:xfrm>
              <a:off x="3420" y="2683"/>
              <a:ext cx="0" cy="493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41" name="Rectangle 92"/>
            <p:cNvSpPr/>
            <p:nvPr/>
          </p:nvSpPr>
          <p:spPr>
            <a:xfrm>
              <a:off x="312" y="1844"/>
              <a:ext cx="1180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bus interface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42" name="Text Box 93"/>
            <p:cNvSpPr txBox="1"/>
            <p:nvPr/>
          </p:nvSpPr>
          <p:spPr>
            <a:xfrm>
              <a:off x="2286" y="610"/>
              <a:ext cx="3291" cy="919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266700" lvl="0" indent="-266700">
                <a:spcBef>
                  <a:spcPct val="0"/>
                </a:spcBef>
                <a:buNone/>
              </a:pP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2. Disk controller reads the sector and performs a </a:t>
              </a:r>
              <a:r>
                <a:rPr lang="en-US" altLang="zh-CN" sz="200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DMA</a:t>
              </a: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 (</a:t>
              </a:r>
              <a:r>
                <a:rPr lang="en-US" altLang="zh-CN" sz="200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direct memory access</a:t>
              </a: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) transfer into </a:t>
              </a:r>
              <a:r>
                <a:rPr lang="en-US" altLang="zh-CN" sz="200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main memory</a:t>
              </a:r>
              <a:r>
                <a:rPr lang="zh-CN" altLang="en-US" sz="200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（此过程很慢）</a:t>
              </a:r>
              <a:endParaRPr lang="zh-CN" altLang="en-US" sz="200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DMA(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是一种直接用于在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disk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与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memory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之间传递数据的工具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414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3434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Direct</a:t>
            </a:r>
            <a:r>
              <a:rPr lang="en-US" altLang="zh-CN">
                <a:ea typeface="宋体" panose="02010600030101010101" pitchFamily="2" charset="-122"/>
              </a:rPr>
              <a:t> memory access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device performs a read or write bus transaction on its own,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without any involvement of the CPU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transfer of data is known as a DMA transfer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4148" name="Rectangle 4"/>
          <p:cNvSpPr/>
          <p:nvPr/>
        </p:nvSpPr>
        <p:spPr>
          <a:xfrm>
            <a:off x="8534400" y="173038"/>
            <a:ext cx="381000" cy="512762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en-US" b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Q</a:t>
            </a:r>
            <a:endParaRPr lang="en-US" altLang="en-US" b="1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ctrTitle"/>
          </p:nvPr>
        </p:nvSpPr>
        <p:spPr>
          <a:xfrm>
            <a:off x="400050" y="2228850"/>
            <a:ext cx="5829300" cy="13716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000">
                <a:latin typeface="+mj-lt"/>
                <a:ea typeface="宋体" panose="02010600030101010101" pitchFamily="2" charset="-122"/>
                <a:cs typeface="+mj-cs"/>
              </a:rPr>
              <a:t>Operating Systems</a:t>
            </a:r>
            <a:endParaRPr lang="en-US" altLang="zh-CN" sz="300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Reading a disk sector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36195" name="Group 50"/>
          <p:cNvGrpSpPr/>
          <p:nvPr/>
        </p:nvGrpSpPr>
        <p:grpSpPr>
          <a:xfrm>
            <a:off x="469900" y="1416050"/>
            <a:ext cx="8477250" cy="5213350"/>
            <a:chOff x="94" y="554"/>
            <a:chExt cx="5493" cy="3622"/>
          </a:xfrm>
        </p:grpSpPr>
        <p:sp>
          <p:nvSpPr>
            <p:cNvPr id="136197" name="Rectangle 51"/>
            <p:cNvSpPr/>
            <p:nvPr/>
          </p:nvSpPr>
          <p:spPr>
            <a:xfrm>
              <a:off x="3963" y="1728"/>
              <a:ext cx="573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main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198" name="AutoShape 52"/>
            <p:cNvSpPr/>
            <p:nvPr/>
          </p:nvSpPr>
          <p:spPr>
            <a:xfrm>
              <a:off x="3003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199" name="Rectangle 53"/>
            <p:cNvSpPr/>
            <p:nvPr/>
          </p:nvSpPr>
          <p:spPr>
            <a:xfrm>
              <a:off x="2427" y="1844"/>
              <a:ext cx="573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200" name="AutoShape 54"/>
            <p:cNvSpPr/>
            <p:nvPr/>
          </p:nvSpPr>
          <p:spPr>
            <a:xfrm>
              <a:off x="1509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01" name="Rectangle 55"/>
            <p:cNvSpPr/>
            <p:nvPr/>
          </p:nvSpPr>
          <p:spPr>
            <a:xfrm>
              <a:off x="889" y="1008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02" name="Rectangle 56"/>
            <p:cNvSpPr/>
            <p:nvPr/>
          </p:nvSpPr>
          <p:spPr>
            <a:xfrm>
              <a:off x="889" y="1104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03" name="Rectangle 57"/>
            <p:cNvSpPr/>
            <p:nvPr/>
          </p:nvSpPr>
          <p:spPr>
            <a:xfrm>
              <a:off x="889" y="1200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04" name="Rectangle 58"/>
            <p:cNvSpPr/>
            <p:nvPr/>
          </p:nvSpPr>
          <p:spPr>
            <a:xfrm>
              <a:off x="889" y="1296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05" name="Rectangle 59"/>
            <p:cNvSpPr/>
            <p:nvPr/>
          </p:nvSpPr>
          <p:spPr>
            <a:xfrm>
              <a:off x="889" y="1392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06" name="AutoShape 60"/>
            <p:cNvSpPr/>
            <p:nvPr/>
          </p:nvSpPr>
          <p:spPr>
            <a:xfrm>
              <a:off x="1376" y="1008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07" name="AutoShape 61"/>
            <p:cNvSpPr/>
            <p:nvPr/>
          </p:nvSpPr>
          <p:spPr>
            <a:xfrm flipH="1">
              <a:off x="1320" y="1248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08" name="Rectangle 62"/>
            <p:cNvSpPr/>
            <p:nvPr/>
          </p:nvSpPr>
          <p:spPr>
            <a:xfrm>
              <a:off x="1656" y="912"/>
              <a:ext cx="336" cy="6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209" name="Text Box 63"/>
            <p:cNvSpPr txBox="1"/>
            <p:nvPr/>
          </p:nvSpPr>
          <p:spPr>
            <a:xfrm>
              <a:off x="653" y="784"/>
              <a:ext cx="926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210" name="AutoShape 64"/>
            <p:cNvSpPr/>
            <p:nvPr/>
          </p:nvSpPr>
          <p:spPr>
            <a:xfrm>
              <a:off x="936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11" name="Rectangle 65"/>
            <p:cNvSpPr/>
            <p:nvPr/>
          </p:nvSpPr>
          <p:spPr>
            <a:xfrm>
              <a:off x="216" y="768"/>
              <a:ext cx="1872" cy="1536"/>
            </a:xfrm>
            <a:prstGeom prst="rect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12" name="Text Box 66"/>
            <p:cNvSpPr txBox="1"/>
            <p:nvPr/>
          </p:nvSpPr>
          <p:spPr>
            <a:xfrm>
              <a:off x="94" y="554"/>
              <a:ext cx="784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CPU chip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213" name="AutoShape 67"/>
            <p:cNvSpPr/>
            <p:nvPr/>
          </p:nvSpPr>
          <p:spPr>
            <a:xfrm>
              <a:off x="2568" y="2256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14" name="AutoShape 68"/>
            <p:cNvSpPr/>
            <p:nvPr/>
          </p:nvSpPr>
          <p:spPr>
            <a:xfrm flipV="1">
              <a:off x="3264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15" name="Rectangle 69"/>
            <p:cNvSpPr/>
            <p:nvPr/>
          </p:nvSpPr>
          <p:spPr>
            <a:xfrm>
              <a:off x="3000" y="3176"/>
              <a:ext cx="816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disk 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216" name="AutoShape 70"/>
            <p:cNvSpPr/>
            <p:nvPr/>
          </p:nvSpPr>
          <p:spPr>
            <a:xfrm flipV="1">
              <a:off x="1796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17" name="Rectangle 71"/>
            <p:cNvSpPr/>
            <p:nvPr/>
          </p:nvSpPr>
          <p:spPr>
            <a:xfrm>
              <a:off x="1532" y="3176"/>
              <a:ext cx="816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graphics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adapter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218" name="AutoShape 72"/>
            <p:cNvSpPr/>
            <p:nvPr/>
          </p:nvSpPr>
          <p:spPr>
            <a:xfrm flipV="1">
              <a:off x="740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19" name="Rectangle 73"/>
            <p:cNvSpPr/>
            <p:nvPr/>
          </p:nvSpPr>
          <p:spPr>
            <a:xfrm>
              <a:off x="524" y="3168"/>
              <a:ext cx="720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USB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220" name="Line 74"/>
            <p:cNvSpPr/>
            <p:nvPr/>
          </p:nvSpPr>
          <p:spPr>
            <a:xfrm>
              <a:off x="668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36221" name="Line 75"/>
            <p:cNvSpPr/>
            <p:nvPr/>
          </p:nvSpPr>
          <p:spPr>
            <a:xfrm>
              <a:off x="1148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36222" name="Text Box 76"/>
            <p:cNvSpPr txBox="1"/>
            <p:nvPr/>
          </p:nvSpPr>
          <p:spPr>
            <a:xfrm>
              <a:off x="234" y="3625"/>
              <a:ext cx="602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mouse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223" name="Text Box 77"/>
            <p:cNvSpPr txBox="1"/>
            <p:nvPr/>
          </p:nvSpPr>
          <p:spPr>
            <a:xfrm>
              <a:off x="771" y="3625"/>
              <a:ext cx="784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keyboard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224" name="Line 78"/>
            <p:cNvSpPr/>
            <p:nvPr/>
          </p:nvSpPr>
          <p:spPr>
            <a:xfrm>
              <a:off x="1964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6225" name="Text Box 79"/>
            <p:cNvSpPr txBox="1"/>
            <p:nvPr/>
          </p:nvSpPr>
          <p:spPr>
            <a:xfrm>
              <a:off x="1610" y="3625"/>
              <a:ext cx="676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monitor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226" name="Line 80"/>
            <p:cNvSpPr/>
            <p:nvPr/>
          </p:nvSpPr>
          <p:spPr>
            <a:xfrm>
              <a:off x="3416" y="3504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6227" name="AutoShape 81"/>
            <p:cNvSpPr/>
            <p:nvPr/>
          </p:nvSpPr>
          <p:spPr>
            <a:xfrm>
              <a:off x="3216" y="3792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228" name="AutoShape 82"/>
            <p:cNvSpPr/>
            <p:nvPr/>
          </p:nvSpPr>
          <p:spPr>
            <a:xfrm>
              <a:off x="168" y="2584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29" name="Rectangle 83"/>
            <p:cNvSpPr/>
            <p:nvPr/>
          </p:nvSpPr>
          <p:spPr>
            <a:xfrm>
              <a:off x="846" y="2691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30" name="Rectangle 84"/>
            <p:cNvSpPr/>
            <p:nvPr/>
          </p:nvSpPr>
          <p:spPr>
            <a:xfrm>
              <a:off x="1902" y="2685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31" name="Rectangle 85"/>
            <p:cNvSpPr/>
            <p:nvPr/>
          </p:nvSpPr>
          <p:spPr>
            <a:xfrm>
              <a:off x="3372" y="2679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32" name="Text Box 86"/>
            <p:cNvSpPr txBox="1"/>
            <p:nvPr/>
          </p:nvSpPr>
          <p:spPr>
            <a:xfrm>
              <a:off x="3460" y="2434"/>
              <a:ext cx="627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I/O bus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233" name="Rectangle 87"/>
            <p:cNvSpPr/>
            <p:nvPr/>
          </p:nvSpPr>
          <p:spPr>
            <a:xfrm>
              <a:off x="2673" y="2640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>
                <a:ea typeface="宋体" panose="02010600030101010101" pitchFamily="2" charset="-122"/>
              </a:endParaRPr>
            </a:p>
          </p:txBody>
        </p:sp>
        <p:sp>
          <p:nvSpPr>
            <p:cNvPr id="136234" name="Line 88"/>
            <p:cNvSpPr/>
            <p:nvPr/>
          </p:nvSpPr>
          <p:spPr>
            <a:xfrm>
              <a:off x="2110" y="1635"/>
              <a:ext cx="642" cy="0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36235" name="Line 89"/>
            <p:cNvSpPr/>
            <p:nvPr/>
          </p:nvSpPr>
          <p:spPr>
            <a:xfrm>
              <a:off x="2729" y="1635"/>
              <a:ext cx="0" cy="1056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236" name="Line 90"/>
            <p:cNvSpPr/>
            <p:nvPr/>
          </p:nvSpPr>
          <p:spPr>
            <a:xfrm flipV="1">
              <a:off x="2705" y="2709"/>
              <a:ext cx="711" cy="0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237" name="Line 91"/>
            <p:cNvSpPr/>
            <p:nvPr/>
          </p:nvSpPr>
          <p:spPr>
            <a:xfrm>
              <a:off x="3420" y="2683"/>
              <a:ext cx="0" cy="493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238" name="Rectangle 92"/>
            <p:cNvSpPr/>
            <p:nvPr/>
          </p:nvSpPr>
          <p:spPr>
            <a:xfrm>
              <a:off x="312" y="1844"/>
              <a:ext cx="1180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bus interface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239" name="Text Box 93"/>
            <p:cNvSpPr txBox="1"/>
            <p:nvPr/>
          </p:nvSpPr>
          <p:spPr>
            <a:xfrm>
              <a:off x="2653" y="610"/>
              <a:ext cx="2934" cy="919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266700" lvl="0" indent="-266700">
                <a:spcBef>
                  <a:spcPct val="0"/>
                </a:spcBef>
                <a:buNone/>
              </a:pP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3. When the </a:t>
              </a:r>
              <a:r>
                <a:rPr lang="en-US" altLang="zh-CN" sz="200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DMA transfer completes</a:t>
              </a: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, the disk controller notifies the CPU with an </a:t>
              </a:r>
              <a:r>
                <a:rPr lang="en-US" altLang="zh-CN" sz="2000" i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interrupt</a:t>
              </a:r>
              <a:r>
                <a:rPr lang="en-US" altLang="zh-CN" sz="200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(i.e., asserts a special “interrupt” pin on the CPU)</a:t>
              </a:r>
              <a:endParaRPr lang="en-US" altLang="zh-CN" sz="200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6196" name="Text Box 86"/>
          <p:cNvSpPr txBox="1"/>
          <p:nvPr/>
        </p:nvSpPr>
        <p:spPr>
          <a:xfrm>
            <a:off x="3514725" y="2525713"/>
            <a:ext cx="1133475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Interrupt</a:t>
            </a:r>
            <a:endParaRPr lang="en-US" altLang="zh-CN" sz="1800" b="1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Asynchronous exceptions (interrupts)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38242" name="组合 4"/>
          <p:cNvGrpSpPr/>
          <p:nvPr/>
        </p:nvGrpSpPr>
        <p:grpSpPr>
          <a:xfrm>
            <a:off x="685800" y="1676400"/>
            <a:ext cx="8153400" cy="2357438"/>
            <a:chOff x="-1439245" y="3412435"/>
            <a:chExt cx="11526195" cy="2597423"/>
          </a:xfrm>
        </p:grpSpPr>
        <p:sp>
          <p:nvSpPr>
            <p:cNvPr id="138244" name="Rectangle 5"/>
            <p:cNvSpPr/>
            <p:nvPr/>
          </p:nvSpPr>
          <p:spPr>
            <a:xfrm>
              <a:off x="1469236" y="3412435"/>
              <a:ext cx="2511969" cy="5001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User Process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245" name="Rectangle 6"/>
            <p:cNvSpPr/>
            <p:nvPr/>
          </p:nvSpPr>
          <p:spPr>
            <a:xfrm>
              <a:off x="5584824" y="3505200"/>
              <a:ext cx="717207" cy="45664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OS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246" name="Line 7"/>
            <p:cNvSpPr/>
            <p:nvPr/>
          </p:nvSpPr>
          <p:spPr>
            <a:xfrm>
              <a:off x="3094038" y="3875088"/>
              <a:ext cx="0" cy="9288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8247" name="Line 8"/>
            <p:cNvSpPr/>
            <p:nvPr/>
          </p:nvSpPr>
          <p:spPr>
            <a:xfrm>
              <a:off x="3100388" y="4803913"/>
              <a:ext cx="28067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8248" name="Line 9"/>
            <p:cNvSpPr/>
            <p:nvPr/>
          </p:nvSpPr>
          <p:spPr>
            <a:xfrm>
              <a:off x="5913438" y="4856368"/>
              <a:ext cx="0" cy="5969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8249" name="Line 10"/>
            <p:cNvSpPr/>
            <p:nvPr/>
          </p:nvSpPr>
          <p:spPr>
            <a:xfrm flipH="1" flipV="1">
              <a:off x="3105255" y="5022158"/>
              <a:ext cx="2814529" cy="43111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8250" name="Line 11"/>
            <p:cNvSpPr/>
            <p:nvPr/>
          </p:nvSpPr>
          <p:spPr>
            <a:xfrm flipH="1">
              <a:off x="3076575" y="5008146"/>
              <a:ext cx="17463" cy="10017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8251" name="Rectangle 12"/>
            <p:cNvSpPr/>
            <p:nvPr/>
          </p:nvSpPr>
          <p:spPr>
            <a:xfrm>
              <a:off x="3192778" y="4070970"/>
              <a:ext cx="4955186" cy="684351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(2) Control passes to handler after current instruction finishes</a:t>
              </a:r>
              <a:endParaRPr lang="en-US" altLang="zh-CN" sz="18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252" name="Rectangle 13"/>
            <p:cNvSpPr/>
            <p:nvPr/>
          </p:nvSpPr>
          <p:spPr>
            <a:xfrm>
              <a:off x="6051549" y="4899537"/>
              <a:ext cx="4035401" cy="41917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(3)Interrupt handler runs</a:t>
              </a:r>
              <a:endParaRPr lang="en-US" altLang="zh-CN" sz="18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253" name="Rectangle 15"/>
            <p:cNvSpPr/>
            <p:nvPr/>
          </p:nvSpPr>
          <p:spPr>
            <a:xfrm>
              <a:off x="-1439245" y="4269452"/>
              <a:ext cx="3412983" cy="989451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67859" tIns="33335" rIns="67859" bIns="3333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(1)Interrupt pin goes high during execution of current instruction</a:t>
              </a:r>
              <a:endParaRPr lang="en-US" altLang="zh-CN" sz="18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254" name="Text Box 16"/>
            <p:cNvSpPr txBox="1"/>
            <p:nvPr/>
          </p:nvSpPr>
          <p:spPr>
            <a:xfrm>
              <a:off x="2061372" y="4352161"/>
              <a:ext cx="915964" cy="4870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 curr</a:t>
              </a:r>
              <a:endPara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55" name="Text Box 17"/>
            <p:cNvSpPr txBox="1"/>
            <p:nvPr/>
          </p:nvSpPr>
          <p:spPr>
            <a:xfrm>
              <a:off x="2072704" y="4771813"/>
              <a:ext cx="904632" cy="4870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 next</a:t>
              </a:r>
              <a:endParaRPr lang="en-US" altLang="zh-CN" sz="14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8243" name="Rectangle 13"/>
          <p:cNvSpPr/>
          <p:nvPr/>
        </p:nvSpPr>
        <p:spPr>
          <a:xfrm rot="679085">
            <a:off x="3902075" y="3333750"/>
            <a:ext cx="2205038" cy="622300"/>
          </a:xfrm>
          <a:prstGeom prst="rect">
            <a:avLst/>
          </a:prstGeom>
          <a:noFill/>
          <a:ln w="12700">
            <a:noFill/>
          </a:ln>
        </p:spPr>
        <p:txBody>
          <a:bodyPr lIns="67859" tIns="33335" rIns="67859" bIns="3333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>
                <a:latin typeface="Arial" panose="020B0604020202020204" pitchFamily="34" charset="0"/>
                <a:ea typeface="宋体" panose="02010600030101010101" pitchFamily="2" charset="-122"/>
              </a:rPr>
              <a:t>(4)Handler returns </a:t>
            </a:r>
            <a:endParaRPr lang="en-US" altLang="zh-CN" sz="1800" i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>
                <a:latin typeface="Arial" panose="020B0604020202020204" pitchFamily="34" charset="0"/>
                <a:ea typeface="宋体" panose="02010600030101010101" pitchFamily="2" charset="-122"/>
              </a:rPr>
              <a:t>to next instruction</a:t>
            </a:r>
            <a:endParaRPr lang="en-US" altLang="zh-CN" sz="18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028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4686300"/>
            <a:ext cx="3092450" cy="105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0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Exceptions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4029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7032625" cy="1390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029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3314700"/>
            <a:ext cx="2678113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029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913" y="3257550"/>
            <a:ext cx="2865437" cy="1114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0294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0" y="4729163"/>
            <a:ext cx="3086100" cy="1042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0295" name="TextBox 1"/>
          <p:cNvSpPr txBox="1"/>
          <p:nvPr/>
        </p:nvSpPr>
        <p:spPr>
          <a:xfrm>
            <a:off x="1885950" y="4286250"/>
            <a:ext cx="1428750" cy="323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500" u="sng">
                <a:ea typeface="宋体" panose="02010600030101010101" pitchFamily="2" charset="-122"/>
              </a:rPr>
              <a:t>Interrupt</a:t>
            </a:r>
            <a:endParaRPr lang="zh-CN" altLang="en-US" sz="1500" u="sng">
              <a:ea typeface="宋体" panose="02010600030101010101" pitchFamily="2" charset="-122"/>
            </a:endParaRPr>
          </a:p>
        </p:txBody>
      </p:sp>
      <p:sp>
        <p:nvSpPr>
          <p:cNvPr id="140296" name="TextBox 11"/>
          <p:cNvSpPr txBox="1"/>
          <p:nvPr/>
        </p:nvSpPr>
        <p:spPr>
          <a:xfrm>
            <a:off x="3371850" y="4271963"/>
            <a:ext cx="1428750" cy="323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500" u="sng">
                <a:ea typeface="宋体" panose="02010600030101010101" pitchFamily="2" charset="-122"/>
              </a:rPr>
              <a:t>Trap</a:t>
            </a:r>
            <a:endParaRPr lang="zh-CN" altLang="en-US" sz="1500" u="sng">
              <a:ea typeface="宋体" panose="02010600030101010101" pitchFamily="2" charset="-122"/>
            </a:endParaRPr>
          </a:p>
        </p:txBody>
      </p:sp>
      <p:sp>
        <p:nvSpPr>
          <p:cNvPr id="140297" name="TextBox 12"/>
          <p:cNvSpPr txBox="1"/>
          <p:nvPr/>
        </p:nvSpPr>
        <p:spPr>
          <a:xfrm>
            <a:off x="514350" y="5543550"/>
            <a:ext cx="1428750" cy="323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500" u="sng">
                <a:ea typeface="宋体" panose="02010600030101010101" pitchFamily="2" charset="-122"/>
              </a:rPr>
              <a:t>Fault</a:t>
            </a:r>
            <a:endParaRPr lang="zh-CN" altLang="en-US" sz="1500" u="sng">
              <a:ea typeface="宋体" panose="02010600030101010101" pitchFamily="2" charset="-122"/>
            </a:endParaRPr>
          </a:p>
        </p:txBody>
      </p:sp>
      <p:sp>
        <p:nvSpPr>
          <p:cNvPr id="140298" name="TextBox 13"/>
          <p:cNvSpPr txBox="1"/>
          <p:nvPr/>
        </p:nvSpPr>
        <p:spPr>
          <a:xfrm>
            <a:off x="3714750" y="5543550"/>
            <a:ext cx="1428750" cy="323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500" u="sng">
                <a:ea typeface="宋体" panose="02010600030101010101" pitchFamily="2" charset="-122"/>
              </a:rPr>
              <a:t>Abort</a:t>
            </a:r>
            <a:endParaRPr lang="zh-CN" altLang="en-US" sz="1500" u="sng">
              <a:ea typeface="宋体" panose="02010600030101010101" pitchFamily="2" charset="-122"/>
            </a:endParaRPr>
          </a:p>
        </p:txBody>
      </p:sp>
      <p:sp>
        <p:nvSpPr>
          <p:cNvPr id="140299" name="Rectangle 2"/>
          <p:cNvSpPr/>
          <p:nvPr/>
        </p:nvSpPr>
        <p:spPr>
          <a:xfrm>
            <a:off x="3810000" y="2386013"/>
            <a:ext cx="523875" cy="6572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500" b="1">
              <a:ea typeface="宋体" panose="02010600030101010101" pitchFamily="2" charset="-122"/>
            </a:endParaRPr>
          </a:p>
        </p:txBody>
      </p:sp>
      <p:sp>
        <p:nvSpPr>
          <p:cNvPr id="140300" name="Rectangle 15"/>
          <p:cNvSpPr/>
          <p:nvPr/>
        </p:nvSpPr>
        <p:spPr>
          <a:xfrm>
            <a:off x="514350" y="3200400"/>
            <a:ext cx="2857500" cy="1371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500" b="1">
              <a:ea typeface="宋体" panose="02010600030101010101" pitchFamily="2" charset="-122"/>
            </a:endParaRPr>
          </a:p>
        </p:txBody>
      </p:sp>
      <p:sp>
        <p:nvSpPr>
          <p:cNvPr id="140301" name="Rectangle 16"/>
          <p:cNvSpPr/>
          <p:nvPr/>
        </p:nvSpPr>
        <p:spPr>
          <a:xfrm>
            <a:off x="514350" y="4572000"/>
            <a:ext cx="3200400" cy="12573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500" b="1">
              <a:ea typeface="宋体" panose="02010600030101010101" pitchFamily="2" charset="-122"/>
            </a:endParaRPr>
          </a:p>
        </p:txBody>
      </p:sp>
      <p:sp>
        <p:nvSpPr>
          <p:cNvPr id="140302" name="Rectangle 17"/>
          <p:cNvSpPr/>
          <p:nvPr/>
        </p:nvSpPr>
        <p:spPr>
          <a:xfrm>
            <a:off x="3714750" y="4572000"/>
            <a:ext cx="3086100" cy="12573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500" b="1">
              <a:ea typeface="宋体" panose="02010600030101010101" pitchFamily="2" charset="-122"/>
            </a:endParaRPr>
          </a:p>
        </p:txBody>
      </p:sp>
      <p:sp>
        <p:nvSpPr>
          <p:cNvPr id="140303" name="Rectangle 18"/>
          <p:cNvSpPr/>
          <p:nvPr/>
        </p:nvSpPr>
        <p:spPr>
          <a:xfrm>
            <a:off x="3371850" y="3200400"/>
            <a:ext cx="3429000" cy="1371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5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382000" cy="394335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>
                <a:ea typeface="宋体" panose="02010600030101010101" pitchFamily="2" charset="-122"/>
              </a:rPr>
              <a:t>There are three components in computer hardware systems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Processor, main memory(</a:t>
            </a:r>
            <a:r>
              <a:rPr lang="zh-CN" altLang="en-US">
                <a:ea typeface="宋体" panose="02010600030101010101" pitchFamily="2" charset="-122"/>
              </a:rPr>
              <a:t>此处是物理地址</a:t>
            </a:r>
            <a:r>
              <a:rPr lang="en-US" altLang="zh-CN">
                <a:ea typeface="宋体" panose="02010600030101010101" pitchFamily="2" charset="-122"/>
              </a:rPr>
              <a:t>) and I/O devices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105025" y="3744913"/>
          <a:ext cx="5086350" cy="67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/>
                <a:gridCol w="1695450"/>
                <a:gridCol w="1695450"/>
              </a:tblGrid>
              <a:tr h="674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I/O Devices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708" name="文本框 27"/>
          <p:cNvSpPr txBox="1"/>
          <p:nvPr/>
        </p:nvSpPr>
        <p:spPr>
          <a:xfrm>
            <a:off x="2244725" y="3870325"/>
            <a:ext cx="14287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Processor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9" name="文本框 31"/>
          <p:cNvSpPr txBox="1"/>
          <p:nvPr/>
        </p:nvSpPr>
        <p:spPr>
          <a:xfrm>
            <a:off x="5457825" y="3873500"/>
            <a:ext cx="17811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Main Memory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710" name="组合 5"/>
          <p:cNvGrpSpPr/>
          <p:nvPr/>
        </p:nvGrpSpPr>
        <p:grpSpPr>
          <a:xfrm>
            <a:off x="2305050" y="1611313"/>
            <a:ext cx="4629150" cy="2133600"/>
            <a:chOff x="1704975" y="1273880"/>
            <a:chExt cx="4629150" cy="2736145"/>
          </a:xfrm>
        </p:grpSpPr>
        <p:grpSp>
          <p:nvGrpSpPr>
            <p:cNvPr id="29712" name="组合 3"/>
            <p:cNvGrpSpPr/>
            <p:nvPr/>
          </p:nvGrpSpPr>
          <p:grpSpPr>
            <a:xfrm>
              <a:off x="3190875" y="1273880"/>
              <a:ext cx="1771650" cy="685800"/>
              <a:chOff x="3190875" y="1273880"/>
              <a:chExt cx="1771650" cy="685800"/>
            </a:xfrm>
          </p:grpSpPr>
          <p:sp>
            <p:nvSpPr>
              <p:cNvPr id="29722" name="椭圆 5"/>
              <p:cNvSpPr/>
              <p:nvPr/>
            </p:nvSpPr>
            <p:spPr>
              <a:xfrm>
                <a:off x="3190875" y="1273880"/>
                <a:ext cx="1771650" cy="6858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1500" b="1">
                  <a:ea typeface="宋体" panose="02010600030101010101" pitchFamily="2" charset="-122"/>
                </a:endParaRPr>
              </a:p>
            </p:txBody>
          </p:sp>
          <p:sp>
            <p:nvSpPr>
              <p:cNvPr id="29723" name="文本框 6"/>
              <p:cNvSpPr txBox="1"/>
              <p:nvPr/>
            </p:nvSpPr>
            <p:spPr>
              <a:xfrm>
                <a:off x="3352800" y="1371601"/>
                <a:ext cx="1471878" cy="4154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1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application</a:t>
                </a:r>
                <a:endPara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713" name="组合 4"/>
            <p:cNvGrpSpPr/>
            <p:nvPr/>
          </p:nvGrpSpPr>
          <p:grpSpPr>
            <a:xfrm>
              <a:off x="2790825" y="2542471"/>
              <a:ext cx="2628900" cy="608789"/>
              <a:chOff x="2790825" y="2542471"/>
              <a:chExt cx="2628900" cy="608789"/>
            </a:xfrm>
          </p:grpSpPr>
          <p:sp>
            <p:nvSpPr>
              <p:cNvPr id="29720" name="圆角矩形 1"/>
              <p:cNvSpPr/>
              <p:nvPr/>
            </p:nvSpPr>
            <p:spPr>
              <a:xfrm>
                <a:off x="2790825" y="2542471"/>
                <a:ext cx="2628900" cy="608789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1500" b="1">
                  <a:ea typeface="宋体" panose="02010600030101010101" pitchFamily="2" charset="-122"/>
                </a:endParaRPr>
              </a:p>
            </p:txBody>
          </p:sp>
          <p:sp>
            <p:nvSpPr>
              <p:cNvPr id="29721" name="文本框 13"/>
              <p:cNvSpPr txBox="1"/>
              <p:nvPr/>
            </p:nvSpPr>
            <p:spPr>
              <a:xfrm>
                <a:off x="3154132" y="2641953"/>
                <a:ext cx="1960793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Operating System</a:t>
                </a:r>
                <a:endPara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14" name="下箭头 15"/>
            <p:cNvSpPr/>
            <p:nvPr/>
          </p:nvSpPr>
          <p:spPr>
            <a:xfrm rot="3247865">
              <a:off x="2673909" y="3047078"/>
              <a:ext cx="363141" cy="1046915"/>
            </a:xfrm>
            <a:prstGeom prst="downArrow">
              <a:avLst>
                <a:gd name="adj1" fmla="val 50000"/>
                <a:gd name="adj2" fmla="val 103105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500" b="1">
                <a:ea typeface="宋体" panose="02010600030101010101" pitchFamily="2" charset="-122"/>
              </a:endParaRPr>
            </a:p>
          </p:txBody>
        </p:sp>
        <p:sp>
          <p:nvSpPr>
            <p:cNvPr id="29715" name="下箭头 32"/>
            <p:cNvSpPr/>
            <p:nvPr/>
          </p:nvSpPr>
          <p:spPr>
            <a:xfrm>
              <a:off x="3913585" y="3211115"/>
              <a:ext cx="363140" cy="789385"/>
            </a:xfrm>
            <a:prstGeom prst="downArrow">
              <a:avLst>
                <a:gd name="adj1" fmla="val 50000"/>
                <a:gd name="adj2" fmla="val 5003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500" b="1">
                <a:ea typeface="宋体" panose="02010600030101010101" pitchFamily="2" charset="-122"/>
              </a:endParaRPr>
            </a:p>
          </p:txBody>
        </p:sp>
        <p:sp>
          <p:nvSpPr>
            <p:cNvPr id="29716" name="下箭头 33"/>
            <p:cNvSpPr/>
            <p:nvPr/>
          </p:nvSpPr>
          <p:spPr>
            <a:xfrm rot="-2713259">
              <a:off x="5143210" y="3111039"/>
              <a:ext cx="341709" cy="890710"/>
            </a:xfrm>
            <a:prstGeom prst="downArrow">
              <a:avLst>
                <a:gd name="adj1" fmla="val 50000"/>
                <a:gd name="adj2" fmla="val 1056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500" b="1">
                <a:ea typeface="宋体" panose="02010600030101010101" pitchFamily="2" charset="-122"/>
              </a:endParaRPr>
            </a:p>
          </p:txBody>
        </p:sp>
        <p:sp>
          <p:nvSpPr>
            <p:cNvPr id="40" name="直角上箭头 39"/>
            <p:cNvSpPr/>
            <p:nvPr/>
          </p:nvSpPr>
          <p:spPr bwMode="auto">
            <a:xfrm rot="10800000">
              <a:off x="1704975" y="1583325"/>
              <a:ext cx="1428750" cy="2400234"/>
            </a:xfrm>
            <a:prstGeom prst="bentUpArrow">
              <a:avLst>
                <a:gd name="adj1" fmla="val 11730"/>
                <a:gd name="adj2" fmla="val 10946"/>
                <a:gd name="adj3" fmla="val 1984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直角上箭头 47"/>
            <p:cNvSpPr/>
            <p:nvPr/>
          </p:nvSpPr>
          <p:spPr bwMode="auto">
            <a:xfrm rot="10800000" flipH="1">
              <a:off x="5019675" y="1609790"/>
              <a:ext cx="1314450" cy="2400235"/>
            </a:xfrm>
            <a:prstGeom prst="bentUpArrow">
              <a:avLst>
                <a:gd name="adj1" fmla="val 13068"/>
                <a:gd name="adj2" fmla="val 12075"/>
                <a:gd name="adj3" fmla="val 22994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9" name="下箭头 49"/>
            <p:cNvSpPr/>
            <p:nvPr/>
          </p:nvSpPr>
          <p:spPr>
            <a:xfrm>
              <a:off x="3876676" y="2041387"/>
              <a:ext cx="364331" cy="446486"/>
            </a:xfrm>
            <a:prstGeom prst="downArrow">
              <a:avLst>
                <a:gd name="adj1" fmla="val 50000"/>
                <a:gd name="adj2" fmla="val 4987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500" b="1">
                <a:ea typeface="宋体" panose="02010600030101010101" pitchFamily="2" charset="-122"/>
              </a:endParaRPr>
            </a:p>
          </p:txBody>
        </p:sp>
      </p:grpSp>
      <p:sp>
        <p:nvSpPr>
          <p:cNvPr id="2971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4495800"/>
            <a:ext cx="8382000" cy="203835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>
                <a:ea typeface="宋体" panose="02010600030101010101" pitchFamily="2" charset="-122"/>
              </a:rPr>
              <a:t>Contemporary Applications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never</a:t>
            </a:r>
            <a:r>
              <a:rPr lang="en-US" altLang="zh-CN">
                <a:ea typeface="宋体" panose="02010600030101010101" pitchFamily="2" charset="-122"/>
              </a:rPr>
              <a:t> access I/O devices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directly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>
                <a:ea typeface="宋体" panose="02010600030101010101" pitchFamily="2" charset="-122"/>
              </a:rPr>
              <a:t>They rely on the services provided by the operating system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345" y="1828800"/>
            <a:ext cx="229425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数据流和控制</a:t>
            </a:r>
            <a:endParaRPr lang="zh-CN" altLang="en-US"/>
          </a:p>
          <a:p>
            <a:r>
              <a:rPr lang="zh-CN" altLang="en-US"/>
              <a:t>流一般分开执行</a:t>
            </a:r>
            <a:endParaRPr lang="zh-CN" altLang="en-US"/>
          </a:p>
          <a:p>
            <a:r>
              <a:rPr lang="zh-CN" altLang="en-US"/>
              <a:t>，而</a:t>
            </a:r>
            <a:r>
              <a:rPr lang="en-US" altLang="zh-CN"/>
              <a:t>I/O</a:t>
            </a:r>
            <a:r>
              <a:rPr lang="zh-CN" altLang="en-US"/>
              <a:t>只能通过</a:t>
            </a:r>
            <a:endParaRPr lang="zh-CN" altLang="en-US"/>
          </a:p>
          <a:p>
            <a:r>
              <a:rPr lang="en-US" altLang="zh-CN"/>
              <a:t>OS</a:t>
            </a:r>
            <a:r>
              <a:rPr lang="zh-CN" altLang="en-US"/>
              <a:t>直接控制或</a:t>
            </a:r>
            <a:r>
              <a:rPr lang="en-US" altLang="zh-CN"/>
              <a:t>APP</a:t>
            </a:r>
            <a:endParaRPr lang="en-US" altLang="zh-CN"/>
          </a:p>
          <a:p>
            <a:r>
              <a:rPr lang="zh-CN" altLang="en-US"/>
              <a:t>间接控制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Is an Operating System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3147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Operating System(</a:t>
            </a:r>
            <a:r>
              <a:rPr lang="zh-CN" altLang="en-US" sz="2400">
                <a:ea typeface="宋体" panose="02010600030101010101" pitchFamily="2" charset="-122"/>
              </a:rPr>
              <a:t>本质上是运行在硬件之上的程序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program</a:t>
            </a:r>
            <a:r>
              <a:rPr lang="en-US" altLang="zh-CN">
                <a:ea typeface="宋体" panose="02010600030101010101" pitchFamily="2" charset="-122"/>
              </a:rPr>
              <a:t> that manages the computer hardware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also provides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basis for application programs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 acts as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intermediary</a:t>
            </a:r>
            <a:r>
              <a:rPr lang="en-US" altLang="zh-CN">
                <a:ea typeface="宋体" panose="02010600030101010101" pitchFamily="2" charset="-122"/>
              </a:rPr>
              <a:t> between a user of a computer and the computer hardware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174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4202113"/>
            <a:ext cx="8393113" cy="1577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3e03843-4558-4779-83b6-9c8673d8019e}"/>
</p:tagLst>
</file>

<file path=ppt/tags/tag2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13142</Words>
  <Application>WPS 演示</Application>
  <PresentationFormat/>
  <Paragraphs>1084</Paragraphs>
  <Slides>62</Slides>
  <Notes>62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7" baseType="lpstr">
      <vt:lpstr>Arial</vt:lpstr>
      <vt:lpstr>宋体</vt:lpstr>
      <vt:lpstr>Wingdings</vt:lpstr>
      <vt:lpstr>Comic Sans MS</vt:lpstr>
      <vt:lpstr>Times New Roman</vt:lpstr>
      <vt:lpstr>微软雅黑</vt:lpstr>
      <vt:lpstr>楷体</vt:lpstr>
      <vt:lpstr>Arial Unicode MS</vt:lpstr>
      <vt:lpstr>Consolas</vt:lpstr>
      <vt:lpstr>Bookman Old Style</vt:lpstr>
      <vt:lpstr>Segoe Print</vt:lpstr>
      <vt:lpstr>Helvetica</vt:lpstr>
      <vt:lpstr>Courier New</vt:lpstr>
      <vt:lpstr>等线 Light</vt:lpstr>
      <vt:lpstr>icfp99</vt:lpstr>
      <vt:lpstr>计算机系统基础（系统软件）</vt:lpstr>
      <vt:lpstr>计算机系统基础（系统软件）</vt:lpstr>
      <vt:lpstr>Grading</vt:lpstr>
      <vt:lpstr>Exceptional Control Flow I</vt:lpstr>
      <vt:lpstr>Outline</vt:lpstr>
      <vt:lpstr>Operating Systems</vt:lpstr>
      <vt:lpstr>Operating Systems</vt:lpstr>
      <vt:lpstr>Operating Systems</vt:lpstr>
      <vt:lpstr>What Is an Operating System</vt:lpstr>
      <vt:lpstr>Operating Systems</vt:lpstr>
      <vt:lpstr>Operating Systems</vt:lpstr>
      <vt:lpstr>Operating Systems</vt:lpstr>
      <vt:lpstr>Two primary purposes</vt:lpstr>
      <vt:lpstr>Operating Systems</vt:lpstr>
      <vt:lpstr>PowerPoint 演示文稿</vt:lpstr>
      <vt:lpstr>Process: phenomenon</vt:lpstr>
      <vt:lpstr>Process: phenomenon</vt:lpstr>
      <vt:lpstr>Processes</vt:lpstr>
      <vt:lpstr>Process</vt:lpstr>
      <vt:lpstr>PowerPoint 演示文稿</vt:lpstr>
      <vt:lpstr>User and Kernel Modes</vt:lpstr>
      <vt:lpstr>Distinguish User and Kernel Modes</vt:lpstr>
      <vt:lpstr>PowerPoint 演示文稿</vt:lpstr>
      <vt:lpstr>Virtual Memory</vt:lpstr>
      <vt:lpstr>Private address spaces</vt:lpstr>
      <vt:lpstr>PowerPoint 演示文稿</vt:lpstr>
      <vt:lpstr>Files</vt:lpstr>
      <vt:lpstr>Exception</vt:lpstr>
      <vt:lpstr>Altering the Control Flow</vt:lpstr>
      <vt:lpstr>System Calls</vt:lpstr>
      <vt:lpstr>System Call Example</vt:lpstr>
      <vt:lpstr>Typical system calls in Linux X86-64 systems</vt:lpstr>
      <vt:lpstr>System Call Example</vt:lpstr>
      <vt:lpstr>System Call Example</vt:lpstr>
      <vt:lpstr>Parameter Passing for System Calls</vt:lpstr>
      <vt:lpstr>Event &amp; Exception</vt:lpstr>
      <vt:lpstr>Event &amp; Exception</vt:lpstr>
      <vt:lpstr>Exception Handler</vt:lpstr>
      <vt:lpstr>Exception Table(类似于之前的jump table)</vt:lpstr>
      <vt:lpstr>Exception Table</vt:lpstr>
      <vt:lpstr>Exception Handler</vt:lpstr>
      <vt:lpstr>Classes of Exceptions</vt:lpstr>
      <vt:lpstr>Synchronous exceptions(同步情况)</vt:lpstr>
      <vt:lpstr>Synchronous exceptions</vt:lpstr>
      <vt:lpstr>Fault Example #1</vt:lpstr>
      <vt:lpstr>Fault Example #1</vt:lpstr>
      <vt:lpstr>Fault Example #1</vt:lpstr>
      <vt:lpstr>Fault Example #2</vt:lpstr>
      <vt:lpstr>Fault Example #2</vt:lpstr>
      <vt:lpstr>Fault Example #2</vt:lpstr>
      <vt:lpstr>Synchronous exceptions</vt:lpstr>
      <vt:lpstr>Asynchronous exceptions (interrupts)(异步)</vt:lpstr>
      <vt:lpstr>Asynchronous exceptions (interrupts)</vt:lpstr>
      <vt:lpstr>Interrupt</vt:lpstr>
      <vt:lpstr>PowerPoint 演示文稿</vt:lpstr>
      <vt:lpstr>Memory-mapped I/O</vt:lpstr>
      <vt:lpstr>Reading a disk sector</vt:lpstr>
      <vt:lpstr>Reading a disk sector</vt:lpstr>
      <vt:lpstr>DMA(是一种直接用于在disk与memory之间传递数据的工具)</vt:lpstr>
      <vt:lpstr>Reading a disk sector</vt:lpstr>
      <vt:lpstr>Asynchronous exceptions (interrupts)</vt:lpstr>
      <vt:lpstr>Exceptions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468</cp:revision>
  <dcterms:created xsi:type="dcterms:W3CDTF">2000-01-15T07:54:00Z</dcterms:created>
  <dcterms:modified xsi:type="dcterms:W3CDTF">2022-06-11T01:42:59Z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76ADE341B0E347D08E71219783759171</vt:lpwstr>
  </property>
  <property fmtid="{D5CDD505-2E9C-101B-9397-08002B2CF9AE}" pid="3" name="KSOProductBuildVer">
    <vt:lpwstr>2052-11.1.0.11744</vt:lpwstr>
  </property>
</Properties>
</file>