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166" r:id="rId3"/>
    <p:sldId id="1167" r:id="rId5"/>
    <p:sldId id="1198" r:id="rId6"/>
    <p:sldId id="1200" r:id="rId7"/>
    <p:sldId id="1201" r:id="rId8"/>
    <p:sldId id="1202" r:id="rId9"/>
    <p:sldId id="1169" r:id="rId10"/>
    <p:sldId id="1170" r:id="rId11"/>
    <p:sldId id="1203" r:id="rId12"/>
    <p:sldId id="1205" r:id="rId13"/>
    <p:sldId id="1207" r:id="rId14"/>
    <p:sldId id="1209" r:id="rId15"/>
    <p:sldId id="1210" r:id="rId16"/>
    <p:sldId id="1211" r:id="rId17"/>
    <p:sldId id="1206" r:id="rId18"/>
    <p:sldId id="1196" r:id="rId19"/>
    <p:sldId id="1220" r:id="rId20"/>
    <p:sldId id="1214" r:id="rId21"/>
    <p:sldId id="1212" r:id="rId22"/>
    <p:sldId id="1174" r:id="rId23"/>
    <p:sldId id="1176" r:id="rId24"/>
    <p:sldId id="1215" r:id="rId25"/>
    <p:sldId id="1178" r:id="rId26"/>
    <p:sldId id="1213" r:id="rId27"/>
    <p:sldId id="1216" r:id="rId28"/>
    <p:sldId id="1180" r:id="rId29"/>
    <p:sldId id="1217" r:id="rId30"/>
    <p:sldId id="1197" r:id="rId31"/>
    <p:sldId id="1182" r:id="rId32"/>
    <p:sldId id="1218" r:id="rId33"/>
    <p:sldId id="1221" r:id="rId34"/>
    <p:sldId id="1188" r:id="rId35"/>
    <p:sldId id="1219" r:id="rId36"/>
    <p:sldId id="1189" r:id="rId37"/>
    <p:sldId id="1222" r:id="rId38"/>
    <p:sldId id="1190" r:id="rId39"/>
    <p:sldId id="1191" r:id="rId40"/>
    <p:sldId id="1192" r:id="rId41"/>
    <p:sldId id="1193" r:id="rId42"/>
    <p:sldId id="1194" r:id="rId43"/>
    <p:sldId id="1195" r:id="rId44"/>
  </p:sldIdLst>
  <p:sldSz cx="9144000" cy="6858000" type="screen4x3"/>
  <p:notesSz cx="6858000" cy="9144000"/>
  <p:custDataLst>
    <p:tags r:id="rId48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25161"/>
    <p:restoredTop sz="86460"/>
  </p:normalViewPr>
  <p:slideViewPr>
    <p:cSldViewPr showGuides="1">
      <p:cViewPr varScale="1">
        <p:scale>
          <a:sx n="87" d="100"/>
          <a:sy n="87" d="100"/>
        </p:scale>
        <p:origin x="200" y="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8" Type="http://schemas.openxmlformats.org/officeDocument/2006/relationships/tags" Target="tags/tag1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lnSpc>
                <a:spcPct val="100000"/>
              </a:lnSpc>
              <a:spcBef>
                <a:spcPct val="0"/>
              </a:spcBef>
              <a:defRPr sz="1200" b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3316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lnSpc>
                <a:spcPct val="100000"/>
              </a:lnSpc>
              <a:spcBef>
                <a:spcPct val="0"/>
              </a:spcBef>
              <a:defRPr sz="1200" b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>
              <a:buNone/>
            </a:pPr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79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8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3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7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2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222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7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2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7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837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6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246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1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451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6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1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861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5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065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0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75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0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680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4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5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885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4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294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499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499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8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909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909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113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113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18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0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523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523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728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728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8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8E2FF47-9845-8441-BF31-436A8835406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248400"/>
            <a:ext cx="411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8732E2F-195F-A340-80DD-8362DA5F66E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8732E2F-195F-A340-80DD-8362DA5F66E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8732E2F-195F-A340-80DD-8362DA5F66E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8732E2F-195F-A340-80DD-8362DA5F66E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8732E2F-195F-A340-80DD-8362DA5F66E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8732E2F-195F-A340-80DD-8362DA5F66E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8732E2F-195F-A340-80DD-8362DA5F66E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8732E2F-195F-A340-80DD-8362DA5F66E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8732E2F-195F-A340-80DD-8362DA5F66E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8732E2F-195F-A340-80DD-8362DA5F66E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lnSpc>
                <a:spcPct val="100000"/>
              </a:lnSpc>
              <a:spcBef>
                <a:spcPct val="0"/>
              </a:spcBef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8732E2F-195F-A340-80DD-8362DA5F66E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lnSpc>
                <a:spcPct val="100000"/>
              </a:lnSpc>
              <a:spcBef>
                <a:spcPct val="0"/>
              </a:spcBef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  <p:sp>
        <p:nvSpPr>
          <p:cNvPr id="1031" name="Line 7"/>
          <p:cNvSpPr/>
          <p:nvPr/>
        </p:nvSpPr>
        <p:spPr>
          <a:xfrm>
            <a:off x="457200" y="1371600"/>
            <a:ext cx="8077200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Rectangle 1030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8" name="Rectangle 2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 vert="horz" wrap="square" lIns="91440" tIns="45720" rIns="91440" bIns="45720" anchor="ctr" anchorCtr="0"/>
          <a:p>
            <a:pPr>
              <a:lnSpc>
                <a:spcPct val="140000"/>
              </a:lnSpc>
              <a:buClrTx/>
              <a:buSzTx/>
              <a:buFontTx/>
            </a:pPr>
            <a:r>
              <a:rPr lang="en-US" altLang="zh-CN">
                <a:latin typeface="+mj-lt"/>
                <a:ea typeface="宋体" panose="02010600030101010101" pitchFamily="2" charset="-122"/>
                <a:cs typeface="+mj-cs"/>
              </a:rPr>
              <a:t>Sockets Interface</a:t>
            </a:r>
            <a:endParaRPr lang="en-US" altLang="zh-CN"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0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Hostinfo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/>
          <p:nvPr/>
        </p:nvSpPr>
        <p:spPr>
          <a:xfrm>
            <a:off x="457200" y="76200"/>
            <a:ext cx="8458200" cy="6556375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     #include "csapp.h"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3     int main(int argc, char **argv)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4     {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5     	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struct addrinfo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*p, *</a:t>
            </a:r>
            <a:r>
              <a:rPr lang="en-US" altLang="zh-CN" sz="20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listp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, hints;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6     	char buf[MAXLINE];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7 	int rc, flags;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9 	if (argc != 2) {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10 	    fprintf(stderr, "usage: %s &lt;domain name&gt;\n", argv[0]);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11 	    exit(0);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12 	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14 	/* Get a list of addrinfo records */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15 	memset(&amp;hints, 0, sizeof(struct addrinfo));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16 	hints.ai_family = AF_INET; /* IPv4 only */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17 	hints.ai_socktype = SOCK_STREAM; /* Connections only */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18 	if ((rc =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getaddrinfo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(argv[1], NULL, &amp;hints, &amp;</a:t>
            </a:r>
            <a:r>
              <a:rPr lang="en-US" altLang="zh-CN" sz="20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listp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)) != 0) {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19 	    fprintf(stderr, "getaddrinfo error: %s\n", gai_strerror(rc));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20 	    exit(1);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21 	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8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Host and Service Conversion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1524000"/>
            <a:ext cx="8610600" cy="452310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struct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addrinfo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{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ai_flags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		/* Hints argument flags */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ai_family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 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指定协议类型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		/*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First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arg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to socket function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*/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ai_socktype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 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socket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类型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	/*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Second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arg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to socket function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*/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ai_protocol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 	/* Third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arg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to socket function */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char *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ai_canonname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 	/* Canonical hostname */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size_t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ai_addrlen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 	/* Size of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ai_addr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struct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*/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struct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sockaddr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*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ai_addr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 /*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Ptr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to socket address structure */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struct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addrinfo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*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ai_next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  /*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Ptr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to next item in linked list */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};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6" name="Rectangle 2"/>
          <p:cNvSpPr>
            <a:spLocks noGrp="1"/>
          </p:cNvSpPr>
          <p:nvPr>
            <p:ph idx="1"/>
          </p:nvPr>
        </p:nvSpPr>
        <p:spPr>
          <a:xfrm>
            <a:off x="533400" y="1720850"/>
            <a:ext cx="7772400" cy="2665413"/>
          </a:xfrm>
        </p:spPr>
        <p:txBody>
          <a:bodyPr vert="horz" wrap="square" lIns="91294" tIns="45647" rIns="91294" bIns="45647" anchor="t" anchorCtr="0"/>
          <a:p>
            <a:pPr>
              <a:spcBef>
                <a:spcPct val="0"/>
              </a:spcBef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family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AF_INET(IPV4) or AF_INET6 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socketype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SOCK_STREAM, SOCK_DGRAM or SOCK_RAW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protocol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0 means socket address with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any protocol(</a:t>
            </a:r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不做协议的类型限制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can be returned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Either host or service can be NULL but not both(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只能有一个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NULL)</a:t>
            </a:r>
            <a:endParaRPr lang="en-US" altLang="zh-CN" sz="24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7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Host and Service Conversion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6868" name="文本框 5"/>
          <p:cNvSpPr txBox="1"/>
          <p:nvPr/>
        </p:nvSpPr>
        <p:spPr>
          <a:xfrm>
            <a:off x="533400" y="4692650"/>
            <a:ext cx="6934200" cy="1631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linux&gt; 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./hostinfo twitter.com</a:t>
            </a:r>
            <a:endParaRPr lang="en-US" altLang="zh-CN" sz="2000" i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199.16.156.102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199.16.156.230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199.16.156.6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199.16.156.70</a:t>
            </a:r>
            <a:endParaRPr lang="zh-CN" altLang="en-US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9" name="Rectangle 2"/>
          <p:cNvSpPr/>
          <p:nvPr/>
        </p:nvSpPr>
        <p:spPr>
          <a:xfrm>
            <a:off x="152400" y="4876483"/>
            <a:ext cx="8763000" cy="1938337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14 	/* Get a list of addrinfo records */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15 	memset(&amp;hints, 0, sizeof(struct addrinfo));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16 	hints.ai_family = AF_INET; /* IPv4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only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*/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17 	hints.ai_socktype = SOCK_STREAM; /* Connections only */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18 	if ((rc =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getaddrinfo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(argv[1], NULL, &amp;hints, &amp;</a:t>
            </a:r>
            <a:r>
              <a:rPr lang="en-US" altLang="zh-CN" sz="24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listp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)) != 0) {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4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Host and Service Conversion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1524000"/>
            <a:ext cx="8458200" cy="513905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#include &lt;sys/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types.h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&gt;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#include &lt;sys/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socket.h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&gt;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#include &lt;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netdb.h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&gt;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getaddrinfo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const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char *host,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const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char *service, 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		   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const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struct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addrinfo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*hints,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		   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struct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addinfo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**result(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记录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get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到的信息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);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Returns:0 if OK, nonzero error code on error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void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freeaddinfo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struct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addinfo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*result);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Returns:nothing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Const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char *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gai_strerror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errocde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);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Returns: error message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5800" y="5181600"/>
            <a:ext cx="44767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ea typeface="宋体" panose="02010600030101010101" pitchFamily="2" charset="-122"/>
              </a:rPr>
              <a:t>记得在获取信息结束之后，要手动释放指针！！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7120" y="2282825"/>
            <a:ext cx="21932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用于获取</a:t>
            </a:r>
            <a:r>
              <a:rPr lang="en-US" altLang="zh-CN"/>
              <a:t> IP Address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2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Host and Service Conversion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40963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382588"/>
            <a:ext cx="7239000" cy="59420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64" name="矩形 9"/>
          <p:cNvSpPr/>
          <p:nvPr/>
        </p:nvSpPr>
        <p:spPr>
          <a:xfrm>
            <a:off x="7696200" y="1143000"/>
            <a:ext cx="1244600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0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Hostinfo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" y="76200"/>
            <a:ext cx="9067800" cy="409416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22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23 	/* Walk the list and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display each IP address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*/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24 	flags = NI_NUMERICHOST;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/* Display address string instead of domain name */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25 	for (p =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listp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 p; p = p-&gt;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ai_next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{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26 	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Getnameinfo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(p-&gt;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ai_addr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p-&gt;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ai_addrlen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buf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MAXLINE, NULL, 0, flags);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27 	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printf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("%s\n",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buf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28 	}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29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30 	/* Clean up */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31 	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Freeaddrinfo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listp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32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33 	exit(0);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34    }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38100" y="4306888"/>
            <a:ext cx="9067800" cy="187801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#include &lt;sys/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socket.h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#include &lt;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netdb.h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getnameinfo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sockaddr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sa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socklen_t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salen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char *host,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size_t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hostlen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 char *service,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size_t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servlen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int flags); 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Returns:0 if OK, nonzero error code on error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42995" y="1954530"/>
            <a:ext cx="31273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获取的是</a:t>
            </a:r>
            <a:r>
              <a:rPr lang="en-US" altLang="zh-CN"/>
              <a:t>IP Address</a:t>
            </a:r>
            <a:r>
              <a:rPr lang="zh-CN" altLang="en-US">
                <a:ea typeface="宋体" panose="02010600030101010101" pitchFamily="2" charset="-122"/>
              </a:rPr>
              <a:t>对应的域名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Rectang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305800" cy="573088"/>
          </a:xfrm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Example: Echo Client and Server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62884" name="Text Box 4"/>
          <p:cNvSpPr txBox="1">
            <a:spLocks noChangeArrowheads="1"/>
          </p:cNvSpPr>
          <p:nvPr/>
        </p:nvSpPr>
        <p:spPr bwMode="auto">
          <a:xfrm>
            <a:off x="2514600" y="2181225"/>
            <a:ext cx="5978525" cy="33972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</a:ln>
          <a:effectLst/>
        </p:spPr>
        <p:txBody>
          <a:bodyPr/>
          <a:lstStyle/>
          <a:p>
            <a:pPr marR="0" defTabSz="914400">
              <a:lnSpc>
                <a:spcPct val="9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en-US" sz="2000" kern="1200" cap="none" spc="0" normalizeH="0" baseline="0" noProof="0" dirty="0">
                <a:latin typeface="Courier New" panose="02070309020205020404" pitchFamily="49" charset="0"/>
                <a:ea typeface="+mn-ea"/>
                <a:cs typeface="+mn-cs"/>
              </a:rPr>
              <a:t>server&gt; </a:t>
            </a:r>
            <a:r>
              <a:rPr kumimoji="0" lang="en-US" sz="2000" i="1" kern="1200" cap="none" spc="0" normalizeH="0" baseline="0" noProof="0" dirty="0">
                <a:latin typeface="Courier New" panose="02070309020205020404" pitchFamily="49" charset="0"/>
                <a:ea typeface="+mn-ea"/>
                <a:cs typeface="+mn-cs"/>
              </a:rPr>
              <a:t>./</a:t>
            </a:r>
            <a:r>
              <a:rPr kumimoji="0" lang="en-US" sz="2000" i="1" kern="1200" cap="none" spc="0" normalizeH="0" baseline="0" noProof="0" dirty="0" err="1">
                <a:latin typeface="Courier New" panose="02070309020205020404" pitchFamily="49" charset="0"/>
                <a:ea typeface="+mn-ea"/>
                <a:cs typeface="+mn-cs"/>
              </a:rPr>
              <a:t>echoserveri</a:t>
            </a:r>
            <a:r>
              <a:rPr kumimoji="0" lang="en-US" sz="2000" i="1" kern="1200" cap="none" spc="0" normalizeH="0" baseline="0" noProof="0" dirty="0">
                <a:latin typeface="Courier New" panose="02070309020205020404" pitchFamily="49" charset="0"/>
                <a:ea typeface="+mn-ea"/>
                <a:cs typeface="+mn-cs"/>
              </a:rPr>
              <a:t> 15213</a:t>
            </a:r>
            <a:endParaRPr kumimoji="0" lang="en-US" sz="2000" i="1" kern="1200" cap="none" spc="0" normalizeH="0" baseline="0" noProof="0" dirty="0"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45059" name="Text Box 5"/>
          <p:cNvSpPr txBox="1"/>
          <p:nvPr/>
        </p:nvSpPr>
        <p:spPr>
          <a:xfrm>
            <a:off x="7086600" y="1600200"/>
            <a:ext cx="1447800" cy="42545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>
                <a:latin typeface="Calibri" panose="020F0502020204030204" pitchFamily="34" charset="0"/>
                <a:ea typeface="宋体" panose="02010600030101010101" pitchFamily="2" charset="-122"/>
              </a:rPr>
              <a:t>On Server</a:t>
            </a:r>
            <a:endParaRPr lang="en-US" altLang="zh-CN" sz="2400" b="1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5060" name="Text Box 6"/>
          <p:cNvSpPr txBox="1"/>
          <p:nvPr/>
        </p:nvSpPr>
        <p:spPr>
          <a:xfrm>
            <a:off x="381000" y="1600200"/>
            <a:ext cx="1366838" cy="42545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1">
                <a:latin typeface="Calibri" panose="020F0502020204030204" pitchFamily="34" charset="0"/>
                <a:ea typeface="宋体" panose="02010600030101010101" pitchFamily="2" charset="-122"/>
              </a:rPr>
              <a:t>On Client</a:t>
            </a:r>
            <a:endParaRPr lang="en-US" altLang="zh-CN" sz="2400" b="1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514600" y="5453063"/>
            <a:ext cx="5978525" cy="33813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</a:ln>
          <a:effectLst/>
        </p:spPr>
        <p:txBody>
          <a:bodyPr/>
          <a:lstStyle/>
          <a:p>
            <a:pPr marR="0" defTabSz="914400">
              <a:lnSpc>
                <a:spcPct val="9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en-US" sz="2000" i="1" kern="1200" cap="none" spc="0" normalizeH="0" baseline="0" noProof="0" dirty="0">
                <a:latin typeface="Courier New" panose="02070309020205020404" pitchFamily="49" charset="0"/>
                <a:ea typeface="+mn-ea"/>
                <a:cs typeface="+mn-cs"/>
              </a:rPr>
              <a:t>Connection closed</a:t>
            </a:r>
            <a:endParaRPr kumimoji="0" lang="en-US" sz="2000" i="1" kern="1200" cap="none" spc="0" normalizeH="0" baseline="0" noProof="0" dirty="0"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514600" y="4200525"/>
            <a:ext cx="5978525" cy="33972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</a:ln>
          <a:effectLst/>
        </p:spPr>
        <p:txBody>
          <a:bodyPr/>
          <a:lstStyle/>
          <a:p>
            <a:pPr marR="0" defTabSz="914400">
              <a:lnSpc>
                <a:spcPct val="9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en-US" sz="2000" i="1" kern="1200" cap="none" spc="0" normalizeH="0" baseline="0" noProof="0" dirty="0">
                <a:latin typeface="Courier New" panose="02070309020205020404" pitchFamily="49" charset="0"/>
                <a:ea typeface="+mn-ea"/>
                <a:cs typeface="+mn-cs"/>
              </a:rPr>
              <a:t>server received 12 bytes</a:t>
            </a:r>
            <a:endParaRPr kumimoji="0" lang="en-US" sz="2000" i="1" kern="1200" cap="none" spc="0" normalizeH="0" baseline="0" noProof="0" dirty="0"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514600" y="3057525"/>
            <a:ext cx="5978525" cy="56832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</a:ln>
          <a:effectLst/>
        </p:spPr>
        <p:txBody>
          <a:bodyPr/>
          <a:lstStyle/>
          <a:p>
            <a:pPr marR="0" defTabSz="914400">
              <a:lnSpc>
                <a:spcPct val="9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en-US" sz="2000" i="1" kern="1200" cap="none" spc="0" normalizeH="0" baseline="0" noProof="0" dirty="0">
                <a:latin typeface="Courier New" panose="02070309020205020404" pitchFamily="49" charset="0"/>
                <a:ea typeface="+mn-ea"/>
                <a:cs typeface="+mn-cs"/>
              </a:rPr>
              <a:t>server connected to BRYANT-TP4.VLSI.CS.CMU.EDU (128.2.213.29)</a:t>
            </a:r>
            <a:endParaRPr kumimoji="0" lang="en-US" sz="2000" i="1" kern="1200" cap="none" spc="0" normalizeH="0" baseline="0" noProof="0" dirty="0"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45064" name="Text Box 3"/>
          <p:cNvSpPr txBox="1"/>
          <p:nvPr/>
        </p:nvSpPr>
        <p:spPr>
          <a:xfrm>
            <a:off x="457200" y="4605338"/>
            <a:ext cx="7848600" cy="738187"/>
          </a:xfrm>
          <a:prstGeom prst="rect">
            <a:avLst/>
          </a:prstGeom>
          <a:solidFill>
            <a:srgbClr val="F1C7C7"/>
          </a:solidFill>
          <a:ln w="12700">
            <a:noFill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echo: HELLO THERE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type: ^D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5065" name="Text Box 3"/>
          <p:cNvSpPr txBox="1"/>
          <p:nvPr/>
        </p:nvSpPr>
        <p:spPr>
          <a:xfrm>
            <a:off x="457200" y="3748088"/>
            <a:ext cx="7848600" cy="338137"/>
          </a:xfrm>
          <a:prstGeom prst="rect">
            <a:avLst/>
          </a:prstGeom>
          <a:solidFill>
            <a:srgbClr val="F1C7C7"/>
          </a:solidFill>
          <a:ln w="12700">
            <a:noFill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type: hello there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5066" name="Text Box 3"/>
          <p:cNvSpPr txBox="1"/>
          <p:nvPr/>
        </p:nvSpPr>
        <p:spPr>
          <a:xfrm>
            <a:off x="457200" y="2635250"/>
            <a:ext cx="7848600" cy="338138"/>
          </a:xfrm>
          <a:prstGeom prst="rect">
            <a:avLst/>
          </a:prstGeom>
          <a:solidFill>
            <a:srgbClr val="F1C7C7"/>
          </a:solidFill>
          <a:ln w="12700">
            <a:noFill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client&gt; echoclient greatwhite.ics.cs.cmu.edu 15213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934200" y="6477000"/>
            <a:ext cx="1295400" cy="457200"/>
          </a:xfrm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7106" name="Group 44"/>
          <p:cNvGrpSpPr/>
          <p:nvPr/>
        </p:nvGrpSpPr>
        <p:grpSpPr>
          <a:xfrm>
            <a:off x="762000" y="4495800"/>
            <a:ext cx="5867400" cy="1241425"/>
            <a:chOff x="990600" y="4132968"/>
            <a:chExt cx="5867399" cy="1240831"/>
          </a:xfrm>
        </p:grpSpPr>
        <p:sp>
          <p:nvSpPr>
            <p:cNvPr id="47152" name="Rectangle 45"/>
            <p:cNvSpPr/>
            <p:nvPr/>
          </p:nvSpPr>
          <p:spPr>
            <a:xfrm>
              <a:off x="1905000" y="4132968"/>
              <a:ext cx="4952999" cy="1240831"/>
            </a:xfrm>
            <a:prstGeom prst="rect">
              <a:avLst/>
            </a:prstGeom>
            <a:solidFill>
              <a:srgbClr val="F1C7C7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lnSpc>
                  <a:spcPct val="90000"/>
                </a:lnSpc>
                <a:spcBef>
                  <a:spcPct val="0"/>
                </a:spcBef>
                <a:buNone/>
              </a:pPr>
              <a:endParaRPr lang="en-US" altLang="zh-CN" sz="1600" b="1">
                <a:ea typeface="宋体" panose="02010600030101010101" pitchFamily="2" charset="-122"/>
              </a:endParaRPr>
            </a:p>
          </p:txBody>
        </p:sp>
        <p:grpSp>
          <p:nvGrpSpPr>
            <p:cNvPr id="47153" name="Group 4"/>
            <p:cNvGrpSpPr/>
            <p:nvPr/>
          </p:nvGrpSpPr>
          <p:grpSpPr>
            <a:xfrm>
              <a:off x="6324600" y="4507795"/>
              <a:ext cx="381000" cy="615950"/>
              <a:chOff x="3984" y="3264"/>
              <a:chExt cx="240" cy="388"/>
            </a:xfrm>
          </p:grpSpPr>
          <p:sp>
            <p:nvSpPr>
              <p:cNvPr id="47159" name="Line 5"/>
              <p:cNvSpPr/>
              <p:nvPr/>
            </p:nvSpPr>
            <p:spPr>
              <a:xfrm>
                <a:off x="3984" y="3652"/>
                <a:ext cx="240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triangle" w="med" len="med"/>
                <a:tailEnd type="none" w="med" len="med"/>
              </a:ln>
            </p:spPr>
          </p:sp>
          <p:sp>
            <p:nvSpPr>
              <p:cNvPr id="47160" name="Line 6"/>
              <p:cNvSpPr/>
              <p:nvPr/>
            </p:nvSpPr>
            <p:spPr>
              <a:xfrm flipV="1">
                <a:off x="4224" y="3264"/>
                <a:ext cx="0" cy="388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7161" name="Line 7"/>
              <p:cNvSpPr/>
              <p:nvPr/>
            </p:nvSpPr>
            <p:spPr>
              <a:xfrm flipH="1">
                <a:off x="3984" y="3264"/>
                <a:ext cx="240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47154" name="Group 8"/>
            <p:cNvGrpSpPr/>
            <p:nvPr/>
          </p:nvGrpSpPr>
          <p:grpSpPr>
            <a:xfrm rot="-10800000" flipV="1">
              <a:off x="2209800" y="4514145"/>
              <a:ext cx="381000" cy="609600"/>
              <a:chOff x="3648" y="3268"/>
              <a:chExt cx="240" cy="384"/>
            </a:xfrm>
          </p:grpSpPr>
          <p:sp>
            <p:nvSpPr>
              <p:cNvPr id="47156" name="Line 9"/>
              <p:cNvSpPr/>
              <p:nvPr/>
            </p:nvSpPr>
            <p:spPr>
              <a:xfrm>
                <a:off x="3648" y="3652"/>
                <a:ext cx="240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7157" name="Line 10"/>
              <p:cNvSpPr/>
              <p:nvPr/>
            </p:nvSpPr>
            <p:spPr>
              <a:xfrm flipV="1">
                <a:off x="3888" y="3268"/>
                <a:ext cx="0" cy="384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7158" name="Line 11"/>
              <p:cNvSpPr/>
              <p:nvPr/>
            </p:nvSpPr>
            <p:spPr>
              <a:xfrm flipH="1">
                <a:off x="3648" y="3268"/>
                <a:ext cx="240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sp>
          <p:nvSpPr>
            <p:cNvPr id="47155" name="Text Box 12"/>
            <p:cNvSpPr txBox="1"/>
            <p:nvPr/>
          </p:nvSpPr>
          <p:spPr>
            <a:xfrm>
              <a:off x="990600" y="4401432"/>
              <a:ext cx="838200" cy="825500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600" b="1">
                  <a:latin typeface="Calibri" panose="020F0502020204030204" pitchFamily="34" charset="0"/>
                  <a:ea typeface="宋体" panose="02010600030101010101" pitchFamily="2" charset="-122"/>
                </a:rPr>
                <a:t>Client / Server</a:t>
              </a:r>
              <a:endParaRPr lang="en-US" altLang="zh-CN" sz="1600" b="1"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pPr marL="0" lvl="0" indent="0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600" b="1">
                  <a:latin typeface="Calibri" panose="020F0502020204030204" pitchFamily="34" charset="0"/>
                  <a:ea typeface="宋体" panose="02010600030101010101" pitchFamily="2" charset="-122"/>
                </a:rPr>
                <a:t>Session</a:t>
              </a:r>
              <a:endParaRPr lang="en-US" altLang="zh-CN" sz="1600" b="1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7107" name="Text Box 3"/>
          <p:cNvSpPr txBox="1"/>
          <p:nvPr/>
        </p:nvSpPr>
        <p:spPr>
          <a:xfrm>
            <a:off x="2446338" y="1422400"/>
            <a:ext cx="749300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Client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7108" name="Text Box 4"/>
          <p:cNvSpPr txBox="1"/>
          <p:nvPr/>
        </p:nvSpPr>
        <p:spPr>
          <a:xfrm>
            <a:off x="5205413" y="1390650"/>
            <a:ext cx="812800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Server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7109" name="Line 5"/>
          <p:cNvSpPr/>
          <p:nvPr/>
        </p:nvSpPr>
        <p:spPr>
          <a:xfrm>
            <a:off x="2819400" y="2606675"/>
            <a:ext cx="0" cy="1465263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7110" name="Line 6"/>
          <p:cNvSpPr/>
          <p:nvPr/>
        </p:nvSpPr>
        <p:spPr>
          <a:xfrm>
            <a:off x="2819400" y="4403725"/>
            <a:ext cx="0" cy="2667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7111" name="Line 7"/>
          <p:cNvSpPr/>
          <p:nvPr/>
        </p:nvSpPr>
        <p:spPr>
          <a:xfrm>
            <a:off x="2819400" y="5003800"/>
            <a:ext cx="0" cy="2667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7112" name="Line 8"/>
          <p:cNvSpPr/>
          <p:nvPr/>
        </p:nvSpPr>
        <p:spPr>
          <a:xfrm>
            <a:off x="2819400" y="5603875"/>
            <a:ext cx="0" cy="2667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7113" name="Line 9"/>
          <p:cNvSpPr/>
          <p:nvPr/>
        </p:nvSpPr>
        <p:spPr>
          <a:xfrm>
            <a:off x="5638800" y="2606675"/>
            <a:ext cx="0" cy="265113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7114" name="Line 10"/>
          <p:cNvSpPr/>
          <p:nvPr/>
        </p:nvSpPr>
        <p:spPr>
          <a:xfrm>
            <a:off x="5638800" y="3205163"/>
            <a:ext cx="0" cy="2667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7115" name="Line 11"/>
          <p:cNvSpPr/>
          <p:nvPr/>
        </p:nvSpPr>
        <p:spPr>
          <a:xfrm>
            <a:off x="5638800" y="3805238"/>
            <a:ext cx="0" cy="2667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7116" name="Line 12"/>
          <p:cNvSpPr/>
          <p:nvPr/>
        </p:nvSpPr>
        <p:spPr>
          <a:xfrm>
            <a:off x="5638800" y="4403725"/>
            <a:ext cx="0" cy="2667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7117" name="Line 13"/>
          <p:cNvSpPr/>
          <p:nvPr/>
        </p:nvSpPr>
        <p:spPr>
          <a:xfrm>
            <a:off x="5638800" y="5003800"/>
            <a:ext cx="0" cy="2667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7118" name="Line 14"/>
          <p:cNvSpPr/>
          <p:nvPr/>
        </p:nvSpPr>
        <p:spPr>
          <a:xfrm>
            <a:off x="5638800" y="5603875"/>
            <a:ext cx="0" cy="2667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7119" name="Line 15"/>
          <p:cNvSpPr/>
          <p:nvPr/>
        </p:nvSpPr>
        <p:spPr>
          <a:xfrm>
            <a:off x="5638800" y="6202363"/>
            <a:ext cx="0" cy="2667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7120" name="Line 16"/>
          <p:cNvSpPr/>
          <p:nvPr/>
        </p:nvSpPr>
        <p:spPr>
          <a:xfrm>
            <a:off x="3352800" y="4271963"/>
            <a:ext cx="17526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47121" name="Line 17"/>
          <p:cNvSpPr/>
          <p:nvPr/>
        </p:nvSpPr>
        <p:spPr>
          <a:xfrm>
            <a:off x="3352800" y="6069013"/>
            <a:ext cx="17526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47122" name="Line 18"/>
          <p:cNvSpPr/>
          <p:nvPr/>
        </p:nvSpPr>
        <p:spPr>
          <a:xfrm>
            <a:off x="3352800" y="4870450"/>
            <a:ext cx="17526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7123" name="Line 19"/>
          <p:cNvSpPr/>
          <p:nvPr/>
        </p:nvSpPr>
        <p:spPr>
          <a:xfrm flipH="1">
            <a:off x="3352800" y="5470525"/>
            <a:ext cx="17526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7124" name="Rectangle 20"/>
          <p:cNvSpPr/>
          <p:nvPr/>
        </p:nvSpPr>
        <p:spPr>
          <a:xfrm>
            <a:off x="2362200" y="2325688"/>
            <a:ext cx="990600" cy="33337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socket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7125" name="Rectangle 21"/>
          <p:cNvSpPr/>
          <p:nvPr/>
        </p:nvSpPr>
        <p:spPr>
          <a:xfrm>
            <a:off x="5105400" y="2309813"/>
            <a:ext cx="990600" cy="33337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socket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7126" name="Rectangle 22"/>
          <p:cNvSpPr/>
          <p:nvPr/>
        </p:nvSpPr>
        <p:spPr>
          <a:xfrm>
            <a:off x="5105400" y="2900363"/>
            <a:ext cx="990600" cy="33337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bind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7127" name="Rectangle 23"/>
          <p:cNvSpPr/>
          <p:nvPr/>
        </p:nvSpPr>
        <p:spPr>
          <a:xfrm>
            <a:off x="5105400" y="3489325"/>
            <a:ext cx="990600" cy="33337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listen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7128" name="Rectangle 24"/>
          <p:cNvSpPr/>
          <p:nvPr/>
        </p:nvSpPr>
        <p:spPr>
          <a:xfrm>
            <a:off x="5105400" y="4071938"/>
            <a:ext cx="990600" cy="331787"/>
          </a:xfrm>
          <a:prstGeom prst="rect">
            <a:avLst/>
          </a:prstGeom>
          <a:solidFill>
            <a:srgbClr val="CCFFCC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accept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7129" name="Rectangle 25"/>
          <p:cNvSpPr/>
          <p:nvPr/>
        </p:nvSpPr>
        <p:spPr>
          <a:xfrm>
            <a:off x="5105400" y="5878513"/>
            <a:ext cx="990600" cy="33337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readline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7130" name="Rectangle 26"/>
          <p:cNvSpPr/>
          <p:nvPr/>
        </p:nvSpPr>
        <p:spPr>
          <a:xfrm>
            <a:off x="5105400" y="4699000"/>
            <a:ext cx="990600" cy="33337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readline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7131" name="Rectangle 27"/>
          <p:cNvSpPr/>
          <p:nvPr/>
        </p:nvSpPr>
        <p:spPr>
          <a:xfrm>
            <a:off x="5105400" y="5287963"/>
            <a:ext cx="990600" cy="33337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writen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7132" name="Rectangle 28"/>
          <p:cNvSpPr/>
          <p:nvPr/>
        </p:nvSpPr>
        <p:spPr>
          <a:xfrm>
            <a:off x="5105400" y="6469063"/>
            <a:ext cx="990600" cy="33337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close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7133" name="Rectangle 29"/>
          <p:cNvSpPr/>
          <p:nvPr/>
        </p:nvSpPr>
        <p:spPr>
          <a:xfrm>
            <a:off x="2362200" y="5287963"/>
            <a:ext cx="990600" cy="33337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readline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7134" name="Rectangle 30"/>
          <p:cNvSpPr/>
          <p:nvPr/>
        </p:nvSpPr>
        <p:spPr>
          <a:xfrm>
            <a:off x="2362200" y="4071938"/>
            <a:ext cx="990600" cy="331787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connect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7135" name="Rectangle 31"/>
          <p:cNvSpPr/>
          <p:nvPr/>
        </p:nvSpPr>
        <p:spPr>
          <a:xfrm>
            <a:off x="2362200" y="4699000"/>
            <a:ext cx="990600" cy="33337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writen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7136" name="Rectangle 32"/>
          <p:cNvSpPr/>
          <p:nvPr/>
        </p:nvSpPr>
        <p:spPr>
          <a:xfrm>
            <a:off x="2362200" y="5880100"/>
            <a:ext cx="990600" cy="331788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close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7137" name="Text Box 33"/>
          <p:cNvSpPr txBox="1"/>
          <p:nvPr/>
        </p:nvSpPr>
        <p:spPr>
          <a:xfrm>
            <a:off x="3486150" y="3657600"/>
            <a:ext cx="1266825" cy="581025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connection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request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7138" name="Text Box 34"/>
          <p:cNvSpPr txBox="1"/>
          <p:nvPr/>
        </p:nvSpPr>
        <p:spPr>
          <a:xfrm>
            <a:off x="3862388" y="6065838"/>
            <a:ext cx="601662" cy="334962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EOF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7139" name="Line 35"/>
          <p:cNvSpPr/>
          <p:nvPr/>
        </p:nvSpPr>
        <p:spPr>
          <a:xfrm>
            <a:off x="6096000" y="6654800"/>
            <a:ext cx="7620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7140" name="Line 36"/>
          <p:cNvSpPr/>
          <p:nvPr/>
        </p:nvSpPr>
        <p:spPr>
          <a:xfrm flipV="1">
            <a:off x="6858000" y="4257675"/>
            <a:ext cx="0" cy="239712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7141" name="Line 37"/>
          <p:cNvSpPr/>
          <p:nvPr/>
        </p:nvSpPr>
        <p:spPr>
          <a:xfrm flipH="1">
            <a:off x="6096000" y="4257675"/>
            <a:ext cx="7620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7142" name="Text Box 38"/>
          <p:cNvSpPr txBox="1"/>
          <p:nvPr/>
        </p:nvSpPr>
        <p:spPr>
          <a:xfrm>
            <a:off x="6892925" y="4724400"/>
            <a:ext cx="1870075" cy="827088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Await connection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request from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next client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7143" name="AutoShape 39"/>
          <p:cNvSpPr/>
          <p:nvPr/>
        </p:nvSpPr>
        <p:spPr>
          <a:xfrm>
            <a:off x="6324600" y="1981200"/>
            <a:ext cx="152400" cy="1871663"/>
          </a:xfrm>
          <a:prstGeom prst="rightBrace">
            <a:avLst>
              <a:gd name="adj1" fmla="val 95862"/>
              <a:gd name="adj2" fmla="val 50000"/>
            </a:avLst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47144" name="Text Box 40"/>
          <p:cNvSpPr txBox="1"/>
          <p:nvPr/>
        </p:nvSpPr>
        <p:spPr>
          <a:xfrm>
            <a:off x="6477000" y="2743200"/>
            <a:ext cx="1773238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open_listenfd</a:t>
            </a:r>
            <a:endParaRPr lang="en-US" altLang="zh-CN" sz="1600" b="1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7145" name="AutoShape 41"/>
          <p:cNvSpPr/>
          <p:nvPr/>
        </p:nvSpPr>
        <p:spPr>
          <a:xfrm>
            <a:off x="1981200" y="1981200"/>
            <a:ext cx="152400" cy="2276475"/>
          </a:xfrm>
          <a:prstGeom prst="leftBrace">
            <a:avLst>
              <a:gd name="adj1" fmla="val 133400"/>
              <a:gd name="adj2" fmla="val 50000"/>
            </a:avLst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47146" name="Text Box 42"/>
          <p:cNvSpPr txBox="1"/>
          <p:nvPr/>
        </p:nvSpPr>
        <p:spPr>
          <a:xfrm>
            <a:off x="228600" y="2940050"/>
            <a:ext cx="1773238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open_clientfd</a:t>
            </a:r>
            <a:endParaRPr lang="en-US" altLang="zh-CN" sz="1600" b="1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7147" name="Rectangle 4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Overview of the Sockets Interface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7148" name="Rectangle 20"/>
          <p:cNvSpPr/>
          <p:nvPr/>
        </p:nvSpPr>
        <p:spPr>
          <a:xfrm>
            <a:off x="2133600" y="1768475"/>
            <a:ext cx="1447800" cy="331788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getaddrinfo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7149" name="Rectangle 21"/>
          <p:cNvSpPr/>
          <p:nvPr/>
        </p:nvSpPr>
        <p:spPr>
          <a:xfrm>
            <a:off x="4876800" y="1752600"/>
            <a:ext cx="1447800" cy="33337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getaddrinfo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7150" name="Line 9"/>
          <p:cNvSpPr/>
          <p:nvPr/>
        </p:nvSpPr>
        <p:spPr>
          <a:xfrm>
            <a:off x="5638800" y="2133600"/>
            <a:ext cx="0" cy="176213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7151" name="Line 9"/>
          <p:cNvSpPr/>
          <p:nvPr/>
        </p:nvSpPr>
        <p:spPr>
          <a:xfrm>
            <a:off x="2828925" y="2133600"/>
            <a:ext cx="0" cy="176213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" name="文本框 1"/>
          <p:cNvSpPr txBox="1"/>
          <p:nvPr/>
        </p:nvSpPr>
        <p:spPr>
          <a:xfrm>
            <a:off x="408940" y="3373755"/>
            <a:ext cx="1478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zh-CN" altLang="en-US">
                <a:ea typeface="宋体" panose="02010600030101010101" pitchFamily="2" charset="-122"/>
              </a:rPr>
              <a:t>初始化</a:t>
            </a:r>
            <a:r>
              <a:rPr lang="en-US" altLang="zh-CN">
                <a:ea typeface="宋体" panose="02010600030101010101" pitchFamily="2" charset="-122"/>
              </a:rPr>
              <a:t>client)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34785" y="3198495"/>
            <a:ext cx="15659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</a:t>
            </a:r>
            <a:r>
              <a:rPr lang="zh-CN" altLang="en-US">
                <a:ea typeface="宋体" panose="02010600030101010101" pitchFamily="2" charset="-122"/>
              </a:rPr>
              <a:t>初始化</a:t>
            </a:r>
            <a:r>
              <a:rPr lang="en-US" altLang="zh-CN">
                <a:ea typeface="宋体" panose="02010600030101010101" pitchFamily="2" charset="-122"/>
              </a:rPr>
              <a:t>server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Rectangle 2"/>
          <p:cNvSpPr/>
          <p:nvPr/>
        </p:nvSpPr>
        <p:spPr>
          <a:xfrm>
            <a:off x="2590800" y="76200"/>
            <a:ext cx="6477000" cy="6556375"/>
          </a:xfrm>
          <a:prstGeom prst="rect">
            <a:avLst/>
          </a:prstGeom>
          <a:solidFill>
            <a:srgbClr val="FFFFCC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int main(int argc, char **argv)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int </a:t>
            </a:r>
            <a:r>
              <a:rPr lang="en-US" altLang="zh-CN" sz="20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clientfd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char *host, *port, buf[MAXLINE];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rio_t rio;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if (argc != 3) {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 fprintf(stderr,"usage:%s &lt;host&gt; &lt;port&gt;\n",argv[0]);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 exit(0);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host = argv[1]; port = argv[2];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0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clientfd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open_clientfd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(host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, port);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Rio_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readinitb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(&amp;rio, </a:t>
            </a:r>
            <a:r>
              <a:rPr lang="en-US" altLang="zh-CN" sz="20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clientfd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) 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while (Fgets(buf, MAXLINE, stdin) != NULL) {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  Rio_writen(</a:t>
            </a:r>
            <a:r>
              <a:rPr lang="en-US" altLang="zh-CN" sz="20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clientfd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, buf, strlen(buf));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  Rio_readline(&amp;rio, buf, MAXLINE);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  Fputs(buf, stdout);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Close(</a:t>
            </a:r>
            <a:r>
              <a:rPr lang="en-US" altLang="zh-CN" sz="20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clientfd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4" name="Rectangle 4"/>
          <p:cNvSpPr/>
          <p:nvPr/>
        </p:nvSpPr>
        <p:spPr>
          <a:xfrm>
            <a:off x="2667000" y="4384675"/>
            <a:ext cx="5638800" cy="1558925"/>
          </a:xfrm>
          <a:prstGeom prst="rect">
            <a:avLst/>
          </a:prstGeom>
          <a:solidFill>
            <a:srgbClr val="00B0F0">
              <a:alpha val="39999"/>
            </a:srgbClr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buNone/>
            </a:pPr>
            <a:endParaRPr lang="en-US" altLang="zh-CN" sz="1600" b="1">
              <a:ea typeface="宋体" panose="02010600030101010101" pitchFamily="2" charset="-122"/>
            </a:endParaRPr>
          </a:p>
        </p:txBody>
      </p:sp>
      <p:sp>
        <p:nvSpPr>
          <p:cNvPr id="4915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6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Echo client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2" name="Rectangle 2"/>
          <p:cNvSpPr/>
          <p:nvPr/>
        </p:nvSpPr>
        <p:spPr>
          <a:xfrm>
            <a:off x="457200" y="1447800"/>
            <a:ext cx="8458200" cy="4094163"/>
          </a:xfrm>
          <a:prstGeom prst="rect">
            <a:avLst/>
          </a:prstGeom>
          <a:solidFill>
            <a:srgbClr val="FFFFCC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 int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open_clientfd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(char *hostname, char *port) {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2 	int </a:t>
            </a:r>
            <a:r>
              <a:rPr lang="en-US" altLang="zh-CN" sz="20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clientfd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3 	struct addrinfo hints, *</a:t>
            </a:r>
            <a:r>
              <a:rPr lang="en-US" altLang="zh-CN" sz="2000" b="1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listp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, *p;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5 	</a:t>
            </a:r>
            <a:r>
              <a:rPr lang="en-US" altLang="zh-CN" sz="200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/* Get a list of potential server addresses */</a:t>
            </a:r>
            <a:endParaRPr lang="en-US" altLang="zh-CN" sz="2000">
              <a:solidFill>
                <a:srgbClr val="00CC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6 	memset(&amp;hints, 0, sizeof(struct addrinfo));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7 	hints.ai_socktype = SOCK_STREAM; </a:t>
            </a:r>
            <a:r>
              <a:rPr lang="en-US" altLang="zh-CN" sz="200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/* Open a connection */</a:t>
            </a:r>
            <a:endParaRPr lang="en-US" altLang="zh-CN" sz="2000">
              <a:solidFill>
                <a:srgbClr val="00CC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8 	hints.ai_flags = AI_NUMERICSERV;  </a:t>
            </a:r>
            <a:r>
              <a:rPr lang="en-US" altLang="zh-CN" sz="180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/* ... using a numeric port arg. */</a:t>
            </a:r>
            <a:endParaRPr lang="en-US" altLang="zh-CN" sz="1600">
              <a:solidFill>
                <a:srgbClr val="00CC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9 	hints.ai_flags |= AI_ADDRCONFIG;   </a:t>
            </a:r>
            <a:r>
              <a:rPr lang="en-US" altLang="zh-CN" sz="180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/* Recommended for connections */</a:t>
            </a:r>
            <a:endParaRPr lang="en-US" altLang="zh-CN" sz="1800">
              <a:solidFill>
                <a:srgbClr val="00CC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10 	Getaddrinfo(hostname, port, &amp;hints, &amp;</a:t>
            </a:r>
            <a:r>
              <a:rPr lang="en-US" altLang="zh-CN" sz="2000" b="1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listp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3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Echo client: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open_clientfd()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1204" name="文本框 1"/>
          <p:cNvSpPr txBox="1"/>
          <p:nvPr/>
        </p:nvSpPr>
        <p:spPr>
          <a:xfrm>
            <a:off x="5715000" y="1524000"/>
            <a:ext cx="3124200" cy="1323975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It asks getaddrinfo to return IPv4 addresses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only if the local host is configured for IPv4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51205" name="直接箭头连接符 3"/>
          <p:cNvCxnSpPr>
            <a:stCxn id="51204" idx="2"/>
            <a:endCxn id="51204" idx="2"/>
          </p:cNvCxnSpPr>
          <p:nvPr/>
        </p:nvCxnSpPr>
        <p:spPr>
          <a:xfrm>
            <a:off x="7277100" y="2847975"/>
            <a:ext cx="0" cy="0"/>
          </a:xfrm>
          <a:prstGeom prst="straightConnector1">
            <a:avLst/>
          </a:prstGeom>
          <a:ln w="9525">
            <a:noFill/>
          </a:ln>
        </p:spPr>
      </p:cxnSp>
      <p:cxnSp>
        <p:nvCxnSpPr>
          <p:cNvPr id="51206" name="直接箭头连接符 5"/>
          <p:cNvCxnSpPr/>
          <p:nvPr/>
        </p:nvCxnSpPr>
        <p:spPr>
          <a:xfrm>
            <a:off x="8686800" y="2847975"/>
            <a:ext cx="0" cy="15716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439738" y="5618163"/>
            <a:ext cx="8470900" cy="625475"/>
          </a:xfrm>
          <a:prstGeom prst="rect">
            <a:avLst/>
          </a:prstGeom>
          <a:noFill/>
          <a:ln>
            <a:noFill/>
          </a:ln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The client builds the server’s Internet address.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Outline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Sockets Interface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Functions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Echo Client and Server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altLang="zh-CN">
                <a:ea typeface="宋体" panose="02010600030101010101" pitchFamily="2" charset="-122"/>
              </a:rPr>
              <a:t>Suggested Reading: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15000"/>
              </a:lnSpc>
            </a:pPr>
            <a:r>
              <a:rPr lang="en-US" altLang="zh-CN">
                <a:ea typeface="宋体" panose="02010600030101010101" pitchFamily="2" charset="-122"/>
              </a:rPr>
              <a:t>11.4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42863" y="1447800"/>
            <a:ext cx="9067800" cy="446246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12 	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/* Walk the list for one that we can successfully connect to */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13 	for (p =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listp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 p; p = p-&gt;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ai_next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{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14 	  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/* Create a socket descriptor */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it-IT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15 	      if ((</a:t>
            </a:r>
            <a:r>
              <a:rPr kumimoji="0" lang="it-IT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clientfd</a:t>
            </a:r>
            <a:r>
              <a:rPr kumimoji="0" lang="it-IT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</a:t>
            </a:r>
            <a:r>
              <a:rPr kumimoji="0" lang="it-IT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socket</a:t>
            </a:r>
            <a:r>
              <a:rPr kumimoji="0" lang="it-IT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(p-&gt;ai_family, p-&gt;ai_socktype, p-&gt;ai_protocol)) &lt; 0)</a:t>
            </a:r>
            <a:endParaRPr kumimoji="0" lang="it-IT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16 		continue; 	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/* Socket failed, try the next */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17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18 	      /* Connect to the server */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19 	      if (connect(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clientfd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p-&gt;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ai_addr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p-&gt;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ai_addrlen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!= -1)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20 		break; 		/* Success */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21 	      Close(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clientfd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); 	/* Connect failed, try another */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22 	}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23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3251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Echo client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67075" y="3168650"/>
            <a:ext cx="367474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此处是在建立一个空的</a:t>
            </a:r>
            <a:r>
              <a:rPr lang="en-US" altLang="zh-CN"/>
              <a:t>socket</a:t>
            </a:r>
            <a:r>
              <a:rPr lang="zh-CN" altLang="en-US">
                <a:ea typeface="宋体" panose="02010600030101010101" pitchFamily="2" charset="-122"/>
              </a:rPr>
              <a:t>的框架。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298" name="Rectangle 2"/>
          <p:cNvSpPr>
            <a:spLocks noGrp="1"/>
          </p:cNvSpPr>
          <p:nvPr>
            <p:ph idx="1"/>
          </p:nvPr>
        </p:nvSpPr>
        <p:spPr>
          <a:xfrm>
            <a:off x="444500" y="1524000"/>
            <a:ext cx="8255000" cy="2286000"/>
          </a:xfrm>
        </p:spPr>
        <p:txBody>
          <a:bodyPr vert="horz" wrap="square" lIns="90487" tIns="44450" rIns="90487" bIns="44450" anchor="t" anchorCtr="0"/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The client creates a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socket </a:t>
            </a:r>
            <a:r>
              <a:rPr lang="en-US" altLang="zh-CN">
                <a:ea typeface="宋体" panose="02010600030101010101" pitchFamily="2" charset="-122"/>
              </a:rPr>
              <a:t>that will serve as the endpoint of an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Internet</a:t>
            </a:r>
            <a:r>
              <a:rPr lang="en-US" altLang="zh-CN">
                <a:ea typeface="宋体" panose="02010600030101010101" pitchFamily="2" charset="-122"/>
              </a:rPr>
              <a:t> (AF_INET)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connection</a:t>
            </a:r>
            <a:r>
              <a:rPr lang="en-US" altLang="zh-CN">
                <a:ea typeface="宋体" panose="02010600030101010101" pitchFamily="2" charset="-122"/>
              </a:rPr>
              <a:t> (SOCK_STREAM).(</a:t>
            </a:r>
            <a:r>
              <a:rPr lang="zh-CN" altLang="en-US">
                <a:ea typeface="宋体" panose="02010600030101010101" pitchFamily="2" charset="-122"/>
              </a:rPr>
              <a:t>暂时是空的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socket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()</a:t>
            </a:r>
            <a:r>
              <a:rPr lang="en-US" altLang="zh-CN">
                <a:ea typeface="宋体" panose="02010600030101010101" pitchFamily="2" charset="-122"/>
              </a:rPr>
              <a:t> returns an integer socket descriptor.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5299" name="Text Box 3"/>
          <p:cNvSpPr txBox="1"/>
          <p:nvPr/>
        </p:nvSpPr>
        <p:spPr>
          <a:xfrm>
            <a:off x="838200" y="3962400"/>
            <a:ext cx="7543800" cy="1208088"/>
          </a:xfrm>
          <a:prstGeom prst="rect">
            <a:avLst/>
          </a:prstGeom>
          <a:solidFill>
            <a:srgbClr val="FFFFCC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int </a:t>
            </a:r>
            <a:r>
              <a:rPr lang="en-US" altLang="zh-CN" sz="2000" b="1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clientfd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;  </a:t>
            </a:r>
            <a:r>
              <a:rPr lang="en-US" altLang="zh-CN" sz="20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 socket descriptor */</a:t>
            </a:r>
            <a:endParaRPr lang="en-US" altLang="zh-CN" sz="2000" b="1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zh-CN" sz="20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clientfd</a:t>
            </a:r>
            <a:r>
              <a:rPr lang="it-IT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it-IT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socket</a:t>
            </a:r>
            <a:r>
              <a:rPr lang="it-IT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(p-&gt;ai_family, p-&gt;ai_socktype, p-&gt;ai_protocol)</a:t>
            </a:r>
            <a:endParaRPr lang="en-US" altLang="zh-CN" sz="2000" b="1">
              <a:solidFill>
                <a:srgbClr val="9900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 </a:t>
            </a:r>
            <a:r>
              <a:rPr lang="en-US" altLang="zh-CN" sz="2000" b="1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clientfd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socket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(AF_INET, SOCK_STREAM, 0)</a:t>
            </a:r>
            <a:r>
              <a:rPr lang="en-US" altLang="zh-CN" sz="20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;*/</a:t>
            </a:r>
            <a:endParaRPr lang="en-US" altLang="zh-CN" sz="2000" b="1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55300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Echo client: </a:t>
            </a:r>
            <a:r>
              <a:rPr lang="en-US" altLang="zh-CN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open_clientfd()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(socket)</a:t>
            </a:r>
            <a:endParaRPr lang="zh-CN" altLang="en-US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76200" y="1447800"/>
            <a:ext cx="8991600" cy="446246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12 	/* Walk the list for one that we can successfully connect to */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13 	for (p =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listp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 p; p = p-&gt;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ai_next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{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14 	      /* Create a socket descriptor */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it-IT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15 	      if ((clientfd = socket(p-&gt;ai_family, p-&gt;ai_socktype, p-&gt;ai_protocol)) &lt; 0)</a:t>
            </a:r>
            <a:endParaRPr kumimoji="0" lang="it-IT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16 		continue; 	/* Socket failed, try the next */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17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18 	      /* Connect to the server */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19 	      if (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connect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clientfd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p-&gt;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ai_addr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p-&gt;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ai_addrlen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!= -1)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20 		break; 		/* Success */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21 	      Close(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clientfd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); 	/* Connect failed, try another */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22 	}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23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7347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Echo client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55795" y="3692525"/>
            <a:ext cx="100076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尝试连接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394" name="Text Box 2"/>
          <p:cNvSpPr txBox="1"/>
          <p:nvPr/>
        </p:nvSpPr>
        <p:spPr>
          <a:xfrm>
            <a:off x="609600" y="4114800"/>
            <a:ext cx="7924800" cy="1484313"/>
          </a:xfrm>
          <a:prstGeom prst="rect">
            <a:avLst/>
          </a:prstGeom>
          <a:solidFill>
            <a:srgbClr val="FFFFCC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int clientfd;         </a:t>
            </a:r>
            <a:r>
              <a:rPr lang="en-US" altLang="zh-CN" sz="20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 socket descriptor */</a:t>
            </a:r>
            <a:endParaRPr lang="en-US" altLang="zh-CN" sz="2000" b="1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struct addrinfo *p;   </a:t>
            </a:r>
            <a:r>
              <a:rPr lang="en-US" altLang="zh-CN" sz="20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 server address */</a:t>
            </a:r>
            <a:endParaRPr lang="en-US" altLang="zh-CN" sz="2000" b="1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zh-CN" sz="2000" b="1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 establish a connection with the server */</a:t>
            </a:r>
            <a:endParaRPr lang="en-US" altLang="zh-CN" sz="2000" b="1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connect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0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clientfd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, p-&gt;ai_addr, p-&gt;ai_addrlen); 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59395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Echo client: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open_clientfd()(connect)</a:t>
            </a:r>
            <a:endParaRPr lang="zh-CN" altLang="en-US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4800" y="1371600"/>
            <a:ext cx="8470900" cy="3276600"/>
          </a:xfrm>
          <a:prstGeom prst="rect">
            <a:avLst/>
          </a:prstGeom>
          <a:noFill/>
          <a:ln>
            <a:noFill/>
          </a:ln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The client creates a connection with the server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The client process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suspends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(blocks) until the connection is created with the server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At this point the client is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ready to begin exchanging messages with the server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via Unix I/O calls on the descriptor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clientfd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8200" y="5627370"/>
            <a:ext cx="46424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若连接失败，则直接关闭已经打开的</a:t>
            </a:r>
            <a:r>
              <a:rPr lang="en-US" altLang="zh-CN"/>
              <a:t>clientfd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若连接成功，则初始化成功，并将</a:t>
            </a:r>
            <a:r>
              <a:rPr lang="en-US" altLang="zh-CN">
                <a:ea typeface="宋体" panose="02010600030101010101" pitchFamily="2" charset="-122"/>
              </a:rPr>
              <a:t>client</a:t>
            </a:r>
            <a:r>
              <a:rPr lang="zh-CN" altLang="en-US">
                <a:ea typeface="宋体" panose="02010600030101010101" pitchFamily="2" charset="-122"/>
              </a:rPr>
              <a:t>挂起，直到</a:t>
            </a:r>
            <a:r>
              <a:rPr lang="en-US" altLang="zh-CN">
                <a:ea typeface="宋体" panose="02010600030101010101" pitchFamily="2" charset="-122"/>
              </a:rPr>
              <a:t>server</a:t>
            </a:r>
            <a:r>
              <a:rPr lang="zh-CN" altLang="en-US">
                <a:ea typeface="宋体" panose="02010600030101010101" pitchFamily="2" charset="-122"/>
              </a:rPr>
              <a:t>建立好与</a:t>
            </a:r>
            <a:r>
              <a:rPr lang="en-US" altLang="zh-CN">
                <a:ea typeface="宋体" panose="02010600030101010101" pitchFamily="2" charset="-122"/>
              </a:rPr>
              <a:t>client</a:t>
            </a:r>
            <a:r>
              <a:rPr lang="zh-CN" altLang="en-US">
                <a:ea typeface="宋体" panose="02010600030101010101" pitchFamily="2" charset="-122"/>
              </a:rPr>
              <a:t>的连接。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43600" y="5706745"/>
            <a:ext cx="267017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client</a:t>
            </a:r>
            <a:r>
              <a:rPr lang="zh-CN" altLang="en-US">
                <a:ea typeface="宋体" panose="02010600030101010101" pitchFamily="2" charset="-122"/>
              </a:rPr>
              <a:t>端的</a:t>
            </a:r>
            <a:r>
              <a:rPr lang="en-US" altLang="zh-CN">
                <a:ea typeface="宋体" panose="02010600030101010101" pitchFamily="2" charset="-122"/>
              </a:rPr>
              <a:t>connect</a:t>
            </a:r>
            <a:r>
              <a:rPr lang="zh-CN" altLang="en-US">
                <a:ea typeface="宋体" panose="02010600030101010101" pitchFamily="2" charset="-122"/>
              </a:rPr>
              <a:t>函数与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server</a:t>
            </a:r>
            <a:r>
              <a:rPr lang="zh-CN" altLang="en-US">
                <a:ea typeface="宋体" panose="02010600030101010101" pitchFamily="2" charset="-122"/>
              </a:rPr>
              <a:t>端的</a:t>
            </a:r>
            <a:r>
              <a:rPr lang="en-US" altLang="zh-CN">
                <a:ea typeface="宋体" panose="02010600030101010101" pitchFamily="2" charset="-122"/>
              </a:rPr>
              <a:t>accept</a:t>
            </a:r>
            <a:r>
              <a:rPr lang="zh-CN" altLang="en-US">
                <a:ea typeface="宋体" panose="02010600030101010101" pitchFamily="2" charset="-122"/>
              </a:rPr>
              <a:t>函数对应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42" name="Rectangle 2"/>
          <p:cNvSpPr/>
          <p:nvPr/>
        </p:nvSpPr>
        <p:spPr>
          <a:xfrm>
            <a:off x="685800" y="1447800"/>
            <a:ext cx="7620000" cy="2616200"/>
          </a:xfrm>
          <a:prstGeom prst="rect">
            <a:avLst/>
          </a:prstGeom>
          <a:solidFill>
            <a:srgbClr val="FFFFCC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24 	</a:t>
            </a:r>
            <a:r>
              <a:rPr lang="en-US" altLang="zh-CN" sz="200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/* Clean up */</a:t>
            </a:r>
            <a:endParaRPr lang="en-US" altLang="zh-CN" sz="2000">
              <a:solidFill>
                <a:srgbClr val="00CC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25 	Freeaddrinfo(listp);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26 	if (!p) 		</a:t>
            </a:r>
            <a:r>
              <a:rPr lang="en-US" altLang="zh-CN" sz="200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/* All connects failed */</a:t>
            </a:r>
            <a:endParaRPr lang="en-US" altLang="zh-CN" sz="2000">
              <a:solidFill>
                <a:srgbClr val="00CC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27 	     return -1;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28 	else 		</a:t>
            </a:r>
            <a:r>
              <a:rPr lang="en-US" altLang="zh-CN" sz="200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/* The last connect succeeded */</a:t>
            </a:r>
            <a:endParaRPr lang="en-US" altLang="zh-CN" sz="2000">
              <a:solidFill>
                <a:srgbClr val="00CC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29 	     return </a:t>
            </a:r>
            <a:r>
              <a:rPr lang="en-US" altLang="zh-CN" sz="200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clientfd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30 }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43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Echo client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934200" y="6477000"/>
            <a:ext cx="1295400" cy="457200"/>
          </a:xfrm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3490" name="Group 44"/>
          <p:cNvGrpSpPr/>
          <p:nvPr/>
        </p:nvGrpSpPr>
        <p:grpSpPr>
          <a:xfrm>
            <a:off x="762000" y="4495800"/>
            <a:ext cx="5867400" cy="1241425"/>
            <a:chOff x="990600" y="4132968"/>
            <a:chExt cx="5867399" cy="1240831"/>
          </a:xfrm>
        </p:grpSpPr>
        <p:sp>
          <p:nvSpPr>
            <p:cNvPr id="63536" name="Rectangle 45"/>
            <p:cNvSpPr/>
            <p:nvPr/>
          </p:nvSpPr>
          <p:spPr>
            <a:xfrm>
              <a:off x="1905000" y="4132968"/>
              <a:ext cx="4952999" cy="1240831"/>
            </a:xfrm>
            <a:prstGeom prst="rect">
              <a:avLst/>
            </a:prstGeom>
            <a:solidFill>
              <a:srgbClr val="F1C7C7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lnSpc>
                  <a:spcPct val="90000"/>
                </a:lnSpc>
                <a:spcBef>
                  <a:spcPct val="0"/>
                </a:spcBef>
                <a:buNone/>
              </a:pPr>
              <a:endParaRPr lang="en-US" altLang="zh-CN" sz="1600" b="1">
                <a:ea typeface="宋体" panose="02010600030101010101" pitchFamily="2" charset="-122"/>
              </a:endParaRPr>
            </a:p>
          </p:txBody>
        </p:sp>
        <p:grpSp>
          <p:nvGrpSpPr>
            <p:cNvPr id="63537" name="Group 4"/>
            <p:cNvGrpSpPr/>
            <p:nvPr/>
          </p:nvGrpSpPr>
          <p:grpSpPr>
            <a:xfrm>
              <a:off x="6324600" y="4507795"/>
              <a:ext cx="381000" cy="615950"/>
              <a:chOff x="3984" y="3264"/>
              <a:chExt cx="240" cy="388"/>
            </a:xfrm>
          </p:grpSpPr>
          <p:sp>
            <p:nvSpPr>
              <p:cNvPr id="63543" name="Line 5"/>
              <p:cNvSpPr/>
              <p:nvPr/>
            </p:nvSpPr>
            <p:spPr>
              <a:xfrm>
                <a:off x="3984" y="3652"/>
                <a:ext cx="240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triangle" w="med" len="med"/>
                <a:tailEnd type="none" w="med" len="med"/>
              </a:ln>
            </p:spPr>
          </p:sp>
          <p:sp>
            <p:nvSpPr>
              <p:cNvPr id="63544" name="Line 6"/>
              <p:cNvSpPr/>
              <p:nvPr/>
            </p:nvSpPr>
            <p:spPr>
              <a:xfrm flipV="1">
                <a:off x="4224" y="3264"/>
                <a:ext cx="0" cy="388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3545" name="Line 7"/>
              <p:cNvSpPr/>
              <p:nvPr/>
            </p:nvSpPr>
            <p:spPr>
              <a:xfrm flipH="1">
                <a:off x="3984" y="3264"/>
                <a:ext cx="240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63538" name="Group 8"/>
            <p:cNvGrpSpPr/>
            <p:nvPr/>
          </p:nvGrpSpPr>
          <p:grpSpPr>
            <a:xfrm rot="-10800000" flipV="1">
              <a:off x="2209800" y="4514145"/>
              <a:ext cx="381000" cy="609600"/>
              <a:chOff x="3648" y="3268"/>
              <a:chExt cx="240" cy="384"/>
            </a:xfrm>
          </p:grpSpPr>
          <p:sp>
            <p:nvSpPr>
              <p:cNvPr id="63540" name="Line 9"/>
              <p:cNvSpPr/>
              <p:nvPr/>
            </p:nvSpPr>
            <p:spPr>
              <a:xfrm>
                <a:off x="3648" y="3652"/>
                <a:ext cx="240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3541" name="Line 10"/>
              <p:cNvSpPr/>
              <p:nvPr/>
            </p:nvSpPr>
            <p:spPr>
              <a:xfrm flipV="1">
                <a:off x="3888" y="3268"/>
                <a:ext cx="0" cy="384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3542" name="Line 11"/>
              <p:cNvSpPr/>
              <p:nvPr/>
            </p:nvSpPr>
            <p:spPr>
              <a:xfrm flipH="1">
                <a:off x="3648" y="3268"/>
                <a:ext cx="240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sp>
          <p:nvSpPr>
            <p:cNvPr id="63539" name="Text Box 12"/>
            <p:cNvSpPr txBox="1"/>
            <p:nvPr/>
          </p:nvSpPr>
          <p:spPr>
            <a:xfrm>
              <a:off x="990600" y="4401432"/>
              <a:ext cx="838200" cy="825500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600" b="1">
                  <a:latin typeface="Calibri" panose="020F0502020204030204" pitchFamily="34" charset="0"/>
                  <a:ea typeface="宋体" panose="02010600030101010101" pitchFamily="2" charset="-122"/>
                </a:rPr>
                <a:t>Client / Server</a:t>
              </a:r>
              <a:endParaRPr lang="en-US" altLang="zh-CN" sz="1600" b="1"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pPr marL="0" lvl="0" indent="0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600" b="1">
                  <a:latin typeface="Calibri" panose="020F0502020204030204" pitchFamily="34" charset="0"/>
                  <a:ea typeface="宋体" panose="02010600030101010101" pitchFamily="2" charset="-122"/>
                </a:rPr>
                <a:t>Session</a:t>
              </a:r>
              <a:endParaRPr lang="en-US" altLang="zh-CN" sz="1600" b="1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3491" name="Text Box 3"/>
          <p:cNvSpPr txBox="1"/>
          <p:nvPr/>
        </p:nvSpPr>
        <p:spPr>
          <a:xfrm>
            <a:off x="2446338" y="1422400"/>
            <a:ext cx="749300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Client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3492" name="Text Box 4"/>
          <p:cNvSpPr txBox="1"/>
          <p:nvPr/>
        </p:nvSpPr>
        <p:spPr>
          <a:xfrm>
            <a:off x="5205413" y="1390650"/>
            <a:ext cx="812800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Server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3493" name="Line 5"/>
          <p:cNvSpPr/>
          <p:nvPr/>
        </p:nvSpPr>
        <p:spPr>
          <a:xfrm>
            <a:off x="2819400" y="2606675"/>
            <a:ext cx="0" cy="1465263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3494" name="Line 6"/>
          <p:cNvSpPr/>
          <p:nvPr/>
        </p:nvSpPr>
        <p:spPr>
          <a:xfrm>
            <a:off x="2819400" y="4403725"/>
            <a:ext cx="0" cy="2667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3495" name="Line 7"/>
          <p:cNvSpPr/>
          <p:nvPr/>
        </p:nvSpPr>
        <p:spPr>
          <a:xfrm>
            <a:off x="2819400" y="5003800"/>
            <a:ext cx="0" cy="2667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3496" name="Line 8"/>
          <p:cNvSpPr/>
          <p:nvPr/>
        </p:nvSpPr>
        <p:spPr>
          <a:xfrm>
            <a:off x="2819400" y="5603875"/>
            <a:ext cx="0" cy="2667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3497" name="Line 9"/>
          <p:cNvSpPr/>
          <p:nvPr/>
        </p:nvSpPr>
        <p:spPr>
          <a:xfrm>
            <a:off x="5638800" y="2606675"/>
            <a:ext cx="0" cy="265113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3498" name="Line 10"/>
          <p:cNvSpPr/>
          <p:nvPr/>
        </p:nvSpPr>
        <p:spPr>
          <a:xfrm>
            <a:off x="5638800" y="3205163"/>
            <a:ext cx="0" cy="2667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3499" name="Line 11"/>
          <p:cNvSpPr/>
          <p:nvPr/>
        </p:nvSpPr>
        <p:spPr>
          <a:xfrm>
            <a:off x="5638800" y="3805238"/>
            <a:ext cx="0" cy="2667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3500" name="Line 12"/>
          <p:cNvSpPr/>
          <p:nvPr/>
        </p:nvSpPr>
        <p:spPr>
          <a:xfrm>
            <a:off x="5638800" y="4403725"/>
            <a:ext cx="0" cy="2667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3501" name="Line 13"/>
          <p:cNvSpPr/>
          <p:nvPr/>
        </p:nvSpPr>
        <p:spPr>
          <a:xfrm>
            <a:off x="5638800" y="5003800"/>
            <a:ext cx="0" cy="2667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3502" name="Line 14"/>
          <p:cNvSpPr/>
          <p:nvPr/>
        </p:nvSpPr>
        <p:spPr>
          <a:xfrm>
            <a:off x="5638800" y="5603875"/>
            <a:ext cx="0" cy="2667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3503" name="Line 15"/>
          <p:cNvSpPr/>
          <p:nvPr/>
        </p:nvSpPr>
        <p:spPr>
          <a:xfrm>
            <a:off x="5638800" y="6202363"/>
            <a:ext cx="0" cy="2667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3504" name="Line 16"/>
          <p:cNvSpPr/>
          <p:nvPr/>
        </p:nvSpPr>
        <p:spPr>
          <a:xfrm>
            <a:off x="3352800" y="4271963"/>
            <a:ext cx="17526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63505" name="Line 17"/>
          <p:cNvSpPr/>
          <p:nvPr/>
        </p:nvSpPr>
        <p:spPr>
          <a:xfrm>
            <a:off x="3352800" y="6069013"/>
            <a:ext cx="17526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63506" name="Line 18"/>
          <p:cNvSpPr/>
          <p:nvPr/>
        </p:nvSpPr>
        <p:spPr>
          <a:xfrm>
            <a:off x="3352800" y="4870450"/>
            <a:ext cx="17526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3507" name="Line 19"/>
          <p:cNvSpPr/>
          <p:nvPr/>
        </p:nvSpPr>
        <p:spPr>
          <a:xfrm flipH="1">
            <a:off x="3352800" y="5470525"/>
            <a:ext cx="17526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3508" name="Rectangle 20"/>
          <p:cNvSpPr/>
          <p:nvPr/>
        </p:nvSpPr>
        <p:spPr>
          <a:xfrm>
            <a:off x="2362200" y="2325688"/>
            <a:ext cx="990600" cy="33337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socket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63509" name="Rectangle 21"/>
          <p:cNvSpPr/>
          <p:nvPr/>
        </p:nvSpPr>
        <p:spPr>
          <a:xfrm>
            <a:off x="5105400" y="2309813"/>
            <a:ext cx="990600" cy="33337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socket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63510" name="Rectangle 22"/>
          <p:cNvSpPr/>
          <p:nvPr/>
        </p:nvSpPr>
        <p:spPr>
          <a:xfrm>
            <a:off x="5105400" y="2900363"/>
            <a:ext cx="990600" cy="33337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bind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63511" name="Rectangle 23"/>
          <p:cNvSpPr/>
          <p:nvPr/>
        </p:nvSpPr>
        <p:spPr>
          <a:xfrm>
            <a:off x="5105400" y="3489325"/>
            <a:ext cx="990600" cy="33337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listen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63512" name="Rectangle 24"/>
          <p:cNvSpPr/>
          <p:nvPr/>
        </p:nvSpPr>
        <p:spPr>
          <a:xfrm>
            <a:off x="5105400" y="4071938"/>
            <a:ext cx="990600" cy="331787"/>
          </a:xfrm>
          <a:prstGeom prst="rect">
            <a:avLst/>
          </a:prstGeom>
          <a:solidFill>
            <a:srgbClr val="CCFFCC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accept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63513" name="Rectangle 25"/>
          <p:cNvSpPr/>
          <p:nvPr/>
        </p:nvSpPr>
        <p:spPr>
          <a:xfrm>
            <a:off x="5105400" y="5878513"/>
            <a:ext cx="990600" cy="33337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readline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63514" name="Rectangle 26"/>
          <p:cNvSpPr/>
          <p:nvPr/>
        </p:nvSpPr>
        <p:spPr>
          <a:xfrm>
            <a:off x="5105400" y="4699000"/>
            <a:ext cx="990600" cy="33337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readline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63515" name="Rectangle 27"/>
          <p:cNvSpPr/>
          <p:nvPr/>
        </p:nvSpPr>
        <p:spPr>
          <a:xfrm>
            <a:off x="5105400" y="5287963"/>
            <a:ext cx="990600" cy="33337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writen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63516" name="Rectangle 28"/>
          <p:cNvSpPr/>
          <p:nvPr/>
        </p:nvSpPr>
        <p:spPr>
          <a:xfrm>
            <a:off x="5105400" y="6469063"/>
            <a:ext cx="990600" cy="33337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close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63517" name="Rectangle 29"/>
          <p:cNvSpPr/>
          <p:nvPr/>
        </p:nvSpPr>
        <p:spPr>
          <a:xfrm>
            <a:off x="2362200" y="5287963"/>
            <a:ext cx="990600" cy="33337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readline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63518" name="Rectangle 30"/>
          <p:cNvSpPr/>
          <p:nvPr/>
        </p:nvSpPr>
        <p:spPr>
          <a:xfrm>
            <a:off x="2362200" y="4071938"/>
            <a:ext cx="990600" cy="331787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connect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63519" name="Rectangle 31"/>
          <p:cNvSpPr/>
          <p:nvPr/>
        </p:nvSpPr>
        <p:spPr>
          <a:xfrm>
            <a:off x="2362200" y="4699000"/>
            <a:ext cx="990600" cy="33337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writen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63520" name="Rectangle 32"/>
          <p:cNvSpPr/>
          <p:nvPr/>
        </p:nvSpPr>
        <p:spPr>
          <a:xfrm>
            <a:off x="2362200" y="5880100"/>
            <a:ext cx="990600" cy="331788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close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63521" name="Text Box 33"/>
          <p:cNvSpPr txBox="1"/>
          <p:nvPr/>
        </p:nvSpPr>
        <p:spPr>
          <a:xfrm>
            <a:off x="3486150" y="3657600"/>
            <a:ext cx="1266825" cy="581025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connection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request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3522" name="Text Box 34"/>
          <p:cNvSpPr txBox="1"/>
          <p:nvPr/>
        </p:nvSpPr>
        <p:spPr>
          <a:xfrm>
            <a:off x="3862388" y="6065838"/>
            <a:ext cx="601662" cy="334962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EOF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3523" name="Line 35"/>
          <p:cNvSpPr/>
          <p:nvPr/>
        </p:nvSpPr>
        <p:spPr>
          <a:xfrm>
            <a:off x="6096000" y="6654800"/>
            <a:ext cx="7620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3524" name="Line 36"/>
          <p:cNvSpPr/>
          <p:nvPr/>
        </p:nvSpPr>
        <p:spPr>
          <a:xfrm flipV="1">
            <a:off x="6858000" y="4257675"/>
            <a:ext cx="0" cy="239712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3525" name="Line 37"/>
          <p:cNvSpPr/>
          <p:nvPr/>
        </p:nvSpPr>
        <p:spPr>
          <a:xfrm flipH="1">
            <a:off x="6096000" y="4257675"/>
            <a:ext cx="7620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3526" name="Text Box 38"/>
          <p:cNvSpPr txBox="1"/>
          <p:nvPr/>
        </p:nvSpPr>
        <p:spPr>
          <a:xfrm>
            <a:off x="6892925" y="4724400"/>
            <a:ext cx="1870075" cy="827088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Await connection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request from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next client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3527" name="AutoShape 39"/>
          <p:cNvSpPr/>
          <p:nvPr/>
        </p:nvSpPr>
        <p:spPr>
          <a:xfrm>
            <a:off x="6324600" y="1981200"/>
            <a:ext cx="152400" cy="1871663"/>
          </a:xfrm>
          <a:prstGeom prst="rightBrace">
            <a:avLst>
              <a:gd name="adj1" fmla="val 95862"/>
              <a:gd name="adj2" fmla="val 50000"/>
            </a:avLst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63528" name="Text Box 40"/>
          <p:cNvSpPr txBox="1"/>
          <p:nvPr/>
        </p:nvSpPr>
        <p:spPr>
          <a:xfrm>
            <a:off x="6400800" y="2903538"/>
            <a:ext cx="1773238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open_listenfd</a:t>
            </a:r>
            <a:endParaRPr lang="en-US" altLang="zh-CN" sz="1600" b="1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63529" name="AutoShape 41"/>
          <p:cNvSpPr/>
          <p:nvPr/>
        </p:nvSpPr>
        <p:spPr>
          <a:xfrm>
            <a:off x="1981200" y="1981200"/>
            <a:ext cx="152400" cy="2276475"/>
          </a:xfrm>
          <a:prstGeom prst="leftBrace">
            <a:avLst>
              <a:gd name="adj1" fmla="val 133400"/>
              <a:gd name="adj2" fmla="val 50000"/>
            </a:avLst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63530" name="Text Box 42"/>
          <p:cNvSpPr txBox="1"/>
          <p:nvPr/>
        </p:nvSpPr>
        <p:spPr>
          <a:xfrm>
            <a:off x="304800" y="3209925"/>
            <a:ext cx="1773238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open_clientfd</a:t>
            </a:r>
            <a:endParaRPr lang="en-US" altLang="zh-CN" sz="1600" b="1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63531" name="Rectangle 4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Overview of the Sockets Interface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3532" name="Rectangle 20"/>
          <p:cNvSpPr/>
          <p:nvPr/>
        </p:nvSpPr>
        <p:spPr>
          <a:xfrm>
            <a:off x="2133600" y="1768475"/>
            <a:ext cx="1447800" cy="331788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getaddrinfo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63533" name="Rectangle 21"/>
          <p:cNvSpPr/>
          <p:nvPr/>
        </p:nvSpPr>
        <p:spPr>
          <a:xfrm>
            <a:off x="4876800" y="1752600"/>
            <a:ext cx="1447800" cy="33337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getaddrinfo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63534" name="Line 9"/>
          <p:cNvSpPr/>
          <p:nvPr/>
        </p:nvSpPr>
        <p:spPr>
          <a:xfrm>
            <a:off x="5638800" y="2133600"/>
            <a:ext cx="0" cy="176213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3535" name="Line 9"/>
          <p:cNvSpPr/>
          <p:nvPr/>
        </p:nvSpPr>
        <p:spPr>
          <a:xfrm>
            <a:off x="2828925" y="2133600"/>
            <a:ext cx="0" cy="176213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38" name="Rectangle 2"/>
          <p:cNvSpPr/>
          <p:nvPr/>
        </p:nvSpPr>
        <p:spPr>
          <a:xfrm>
            <a:off x="228600" y="1447800"/>
            <a:ext cx="8720138" cy="5016500"/>
          </a:xfrm>
          <a:prstGeom prst="rect">
            <a:avLst/>
          </a:prstGeom>
          <a:solidFill>
            <a:srgbClr val="FFFFCC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   #include "csapp.h"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3   void echo(int connfd);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5   int main(int argc, char **argv)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6   {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7 	int </a:t>
            </a:r>
            <a:r>
              <a:rPr lang="en-US" altLang="zh-CN" sz="20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listenfd, connfd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8 	socklen_t clientlen;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9 	struct </a:t>
            </a:r>
            <a:r>
              <a:rPr lang="en-US" altLang="zh-CN" sz="2000" b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sockaddr_storage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clientaddr; </a:t>
            </a:r>
            <a:r>
              <a:rPr lang="en-US" altLang="zh-CN" sz="200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/* Enough space for any address */</a:t>
            </a:r>
            <a:endParaRPr lang="en-US" altLang="zh-CN" sz="2000">
              <a:solidFill>
                <a:srgbClr val="00CC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10 	char client_hostname[MAXLINE], client_port[MAXLINE];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12 	if (argc != 2) {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13 	      fprintf(stderr, "usage: %s &lt;port&gt;\n", argv[0]);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14 	      exit(0);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15 	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39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Echo server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86" name="Rectangle 2"/>
          <p:cNvSpPr/>
          <p:nvPr/>
        </p:nvSpPr>
        <p:spPr>
          <a:xfrm>
            <a:off x="228600" y="1447800"/>
            <a:ext cx="8720138" cy="3786188"/>
          </a:xfrm>
          <a:prstGeom prst="rect">
            <a:avLst/>
          </a:prstGeom>
          <a:solidFill>
            <a:srgbClr val="FFFFCC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17 	</a:t>
            </a:r>
            <a:r>
              <a:rPr lang="en-US" altLang="zh-CN" sz="20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listenfd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Open_listenfd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(argv[1]);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18 	while (1) {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19 	      clientlen = sizeof(struct sockaddr_storage);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fr-FR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20 	      </a:t>
            </a:r>
            <a:r>
              <a:rPr lang="fr-FR" altLang="zh-CN" sz="20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connfd</a:t>
            </a:r>
            <a:r>
              <a:rPr lang="fr-FR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fr-FR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Accept</a:t>
            </a:r>
            <a:r>
              <a:rPr lang="fr-FR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(listenfd, (SA *)&amp;clientaddr, &amp;clientlen);</a:t>
            </a:r>
            <a:endParaRPr lang="fr-FR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21 	      Getnameinfo((SA *) &amp;clientaddr, clientlen, client_hostname, 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22 			 MAXLINE, client_port, MAXLINE, 0);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23 	      printf("Connected to (%s, %s)\n", client_hostname, client_port);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24 	     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echo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0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connfd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25 	      Close(</a:t>
            </a:r>
            <a:r>
              <a:rPr lang="en-US" altLang="zh-CN" sz="20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connfd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26 	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27 	exit(0);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28  }</a:t>
            </a:r>
            <a:endParaRPr lang="en-US" altLang="zh-CN" sz="16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87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Echo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server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40125" y="3646805"/>
            <a:ext cx="5364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Echo</a:t>
            </a:r>
            <a:r>
              <a:rPr lang="zh-CN" altLang="en-US">
                <a:ea typeface="宋体" panose="02010600030101010101" pitchFamily="2" charset="-122"/>
              </a:rPr>
              <a:t>结束之后就会</a:t>
            </a:r>
            <a:r>
              <a:rPr lang="en-US" altLang="zh-CN">
                <a:ea typeface="宋体" panose="02010600030101010101" pitchFamily="2" charset="-122"/>
              </a:rPr>
              <a:t>close</a:t>
            </a:r>
            <a:r>
              <a:rPr lang="zh-CN" altLang="en-US">
                <a:ea typeface="宋体" panose="02010600030101010101" pitchFamily="2" charset="-122"/>
              </a:rPr>
              <a:t>，是因为</a:t>
            </a:r>
            <a:r>
              <a:rPr lang="en-US" altLang="zh-CN">
                <a:ea typeface="宋体" panose="02010600030101010101" pitchFamily="2" charset="-122"/>
              </a:rPr>
              <a:t>client</a:t>
            </a:r>
            <a:r>
              <a:rPr lang="zh-CN" altLang="en-US">
                <a:ea typeface="宋体" panose="02010600030101010101" pitchFamily="2" charset="-122"/>
              </a:rPr>
              <a:t>会在</a:t>
            </a:r>
            <a:r>
              <a:rPr lang="en-US" altLang="zh-CN">
                <a:ea typeface="宋体" panose="02010600030101010101" pitchFamily="2" charset="-122"/>
              </a:rPr>
              <a:t>echo</a:t>
            </a:r>
            <a:r>
              <a:rPr lang="zh-CN" altLang="en-US">
                <a:ea typeface="宋体" panose="02010600030101010101" pitchFamily="2" charset="-122"/>
              </a:rPr>
              <a:t>结束之后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就会将已经打开的</a:t>
            </a:r>
            <a:r>
              <a:rPr lang="en-US" altLang="zh-CN">
                <a:ea typeface="宋体" panose="02010600030101010101" pitchFamily="2" charset="-122"/>
              </a:rPr>
              <a:t>clientfd</a:t>
            </a:r>
            <a:r>
              <a:rPr lang="zh-CN" altLang="en-US">
                <a:ea typeface="宋体" panose="02010600030101010101" pitchFamily="2" charset="-122"/>
              </a:rPr>
              <a:t>关闭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zh-CN" altLang="en-US">
                <a:ea typeface="宋体" panose="02010600030101010101" pitchFamily="2" charset="-122"/>
              </a:rPr>
              <a:t>发出</a:t>
            </a:r>
            <a:r>
              <a:rPr lang="en-US" altLang="zh-CN">
                <a:ea typeface="宋体" panose="02010600030101010101" pitchFamily="2" charset="-122"/>
              </a:rPr>
              <a:t>EOF</a:t>
            </a:r>
            <a:r>
              <a:rPr lang="zh-CN" altLang="en-US">
                <a:ea typeface="宋体" panose="02010600030101010101" pitchFamily="2" charset="-122"/>
              </a:rPr>
              <a:t>信号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r>
              <a:rPr lang="zh-CN" altLang="en-US">
                <a:ea typeface="宋体" panose="02010600030101010101" pitchFamily="2" charset="-122"/>
              </a:rPr>
              <a:t>。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34" name="Oval 2"/>
          <p:cNvSpPr>
            <a:spLocks noChangeAspect="1"/>
          </p:cNvSpPr>
          <p:nvPr/>
        </p:nvSpPr>
        <p:spPr>
          <a:xfrm>
            <a:off x="3313113" y="2017713"/>
            <a:ext cx="128587" cy="128587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69635" name="Text Box 3"/>
          <p:cNvSpPr txBox="1"/>
          <p:nvPr/>
        </p:nvSpPr>
        <p:spPr>
          <a:xfrm>
            <a:off x="2967038" y="1609725"/>
            <a:ext cx="1528762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listenfd(3)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69636" name="Oval 4"/>
          <p:cNvSpPr>
            <a:spLocks noChangeAspect="1"/>
          </p:cNvSpPr>
          <p:nvPr/>
        </p:nvSpPr>
        <p:spPr>
          <a:xfrm>
            <a:off x="1524000" y="2322513"/>
            <a:ext cx="128588" cy="128587"/>
          </a:xfrm>
          <a:prstGeom prst="ellipse">
            <a:avLst/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69637" name="Rectangle 5"/>
          <p:cNvSpPr/>
          <p:nvPr/>
        </p:nvSpPr>
        <p:spPr>
          <a:xfrm>
            <a:off x="469900" y="1946275"/>
            <a:ext cx="1058863" cy="58102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30" tIns="45716" rIns="91430" bIns="45716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313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client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9638" name="Text Box 6"/>
          <p:cNvSpPr txBox="1"/>
          <p:nvPr/>
        </p:nvSpPr>
        <p:spPr>
          <a:xfrm>
            <a:off x="4923155" y="1545908"/>
            <a:ext cx="3294063" cy="1196975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 i="1">
                <a:latin typeface="Helvetica" pitchFamily="34" charset="0"/>
                <a:ea typeface="宋体" panose="02010600030101010101" pitchFamily="2" charset="-122"/>
              </a:rPr>
              <a:t>1. Server blocks in </a:t>
            </a:r>
            <a:r>
              <a:rPr lang="en-US" altLang="zh-CN" sz="1600" b="1" i="1">
                <a:latin typeface="Courier New" panose="02070309020205020404" pitchFamily="49" charset="0"/>
                <a:ea typeface="宋体" panose="02010600030101010101" pitchFamily="2" charset="-122"/>
              </a:rPr>
              <a:t>accept</a:t>
            </a:r>
            <a:r>
              <a:rPr lang="en-US" altLang="zh-CN" sz="1600" b="1" i="1">
                <a:latin typeface="Helvetica" pitchFamily="34" charset="0"/>
                <a:ea typeface="宋体" panose="02010600030101010101" pitchFamily="2" charset="-122"/>
              </a:rPr>
              <a:t>, </a:t>
            </a:r>
            <a:r>
              <a:rPr lang="en-US" altLang="zh-CN" sz="1600" b="1" i="1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waiting for</a:t>
            </a:r>
            <a:r>
              <a:rPr lang="en-US" altLang="zh-CN" sz="1600" b="1" i="1">
                <a:latin typeface="Helvetica" pitchFamily="34" charset="0"/>
                <a:ea typeface="宋体" panose="02010600030101010101" pitchFamily="2" charset="-122"/>
              </a:rPr>
              <a:t> connection request on</a:t>
            </a:r>
            <a:r>
              <a:rPr lang="en-US" altLang="zh-CN" sz="1600" b="1" i="1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 listening descriptor</a:t>
            </a:r>
            <a:r>
              <a:rPr lang="en-US" altLang="zh-CN" sz="1600" b="1" i="1">
                <a:latin typeface="Helvetica" pitchFamily="34" charset="0"/>
                <a:ea typeface="宋体" panose="02010600030101010101" pitchFamily="2" charset="-122"/>
              </a:rPr>
              <a:t> (</a:t>
            </a:r>
            <a:r>
              <a:rPr lang="zh-CN" altLang="en-US" sz="1600" b="1" i="1">
                <a:latin typeface="Helvetica" pitchFamily="34" charset="0"/>
                <a:ea typeface="宋体" panose="02010600030101010101" pitchFamily="2" charset="-122"/>
              </a:rPr>
              <a:t>注意</a:t>
            </a:r>
            <a:r>
              <a:rPr lang="en-US" altLang="zh-CN" sz="1600" b="1" i="1">
                <a:latin typeface="Helvetica" pitchFamily="34" charset="0"/>
                <a:ea typeface="宋体" panose="02010600030101010101" pitchFamily="2" charset="-122"/>
              </a:rPr>
              <a:t>listen descriptor</a:t>
            </a:r>
            <a:r>
              <a:rPr lang="zh-CN" altLang="en-US" sz="1600" b="1" i="1">
                <a:latin typeface="Helvetica" pitchFamily="34" charset="0"/>
                <a:ea typeface="宋体" panose="02010600030101010101" pitchFamily="2" charset="-122"/>
              </a:rPr>
              <a:t>本身不会建立</a:t>
            </a:r>
            <a:r>
              <a:rPr lang="en-US" altLang="zh-CN" sz="1600" b="1" i="1">
                <a:latin typeface="Helvetica" pitchFamily="34" charset="0"/>
                <a:ea typeface="宋体" panose="02010600030101010101" pitchFamily="2" charset="-122"/>
              </a:rPr>
              <a:t>connection)</a:t>
            </a:r>
            <a:r>
              <a:rPr lang="en-US" altLang="zh-CN" sz="1600" b="1" i="1">
                <a:latin typeface="Courier New" panose="02070309020205020404" pitchFamily="49" charset="0"/>
                <a:ea typeface="宋体" panose="02010600030101010101" pitchFamily="2" charset="-122"/>
              </a:rPr>
              <a:t>listenfd</a:t>
            </a:r>
            <a:r>
              <a:rPr lang="en-US" altLang="zh-CN" sz="1600" b="1" i="1">
                <a:latin typeface="Helvetica" pitchFamily="34" charset="0"/>
                <a:ea typeface="宋体" panose="02010600030101010101" pitchFamily="2" charset="-122"/>
              </a:rPr>
              <a:t>.</a:t>
            </a:r>
            <a:endParaRPr lang="en-US" altLang="zh-CN" sz="1600" b="1" i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9639" name="Text Box 7"/>
          <p:cNvSpPr txBox="1"/>
          <p:nvPr/>
        </p:nvSpPr>
        <p:spPr>
          <a:xfrm>
            <a:off x="1003300" y="2476500"/>
            <a:ext cx="1162050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clientfd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69640" name="Rectangle 8"/>
          <p:cNvSpPr/>
          <p:nvPr/>
        </p:nvSpPr>
        <p:spPr>
          <a:xfrm>
            <a:off x="3449638" y="1933575"/>
            <a:ext cx="1058862" cy="58102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30" tIns="45716" rIns="91430" bIns="45716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313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server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9641" name="Oval 9"/>
          <p:cNvSpPr>
            <a:spLocks noChangeAspect="1"/>
          </p:cNvSpPr>
          <p:nvPr/>
        </p:nvSpPr>
        <p:spPr>
          <a:xfrm>
            <a:off x="3313113" y="3573463"/>
            <a:ext cx="128587" cy="128587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69642" name="Text Box 10"/>
          <p:cNvSpPr txBox="1"/>
          <p:nvPr/>
        </p:nvSpPr>
        <p:spPr>
          <a:xfrm>
            <a:off x="2967038" y="3165475"/>
            <a:ext cx="1528762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listenfd(3)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69643" name="Oval 11"/>
          <p:cNvSpPr>
            <a:spLocks noChangeAspect="1"/>
          </p:cNvSpPr>
          <p:nvPr/>
        </p:nvSpPr>
        <p:spPr>
          <a:xfrm>
            <a:off x="1524000" y="3878263"/>
            <a:ext cx="128588" cy="128587"/>
          </a:xfrm>
          <a:prstGeom prst="ellipse">
            <a:avLst/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69644" name="Rectangle 12"/>
          <p:cNvSpPr/>
          <p:nvPr/>
        </p:nvSpPr>
        <p:spPr>
          <a:xfrm>
            <a:off x="469900" y="3502025"/>
            <a:ext cx="1058863" cy="58102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30" tIns="45716" rIns="91430" bIns="45716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313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client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9645" name="Text Box 13"/>
          <p:cNvSpPr txBox="1"/>
          <p:nvPr/>
        </p:nvSpPr>
        <p:spPr>
          <a:xfrm>
            <a:off x="1003300" y="4032250"/>
            <a:ext cx="1162050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clientfd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69646" name="Rectangle 14"/>
          <p:cNvSpPr/>
          <p:nvPr/>
        </p:nvSpPr>
        <p:spPr>
          <a:xfrm>
            <a:off x="3449638" y="3489325"/>
            <a:ext cx="1058862" cy="58102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30" tIns="45716" rIns="91430" bIns="45716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313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server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9647" name="Line 15"/>
          <p:cNvSpPr/>
          <p:nvPr/>
        </p:nvSpPr>
        <p:spPr>
          <a:xfrm>
            <a:off x="1536700" y="3632200"/>
            <a:ext cx="17526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69648" name="Text Box 16"/>
          <p:cNvSpPr txBox="1"/>
          <p:nvPr/>
        </p:nvSpPr>
        <p:spPr>
          <a:xfrm>
            <a:off x="4913313" y="3532188"/>
            <a:ext cx="3889375" cy="581025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 i="1">
                <a:latin typeface="Helvetica" pitchFamily="34" charset="0"/>
                <a:ea typeface="宋体" panose="02010600030101010101" pitchFamily="2" charset="-122"/>
              </a:rPr>
              <a:t>2. Client makes </a:t>
            </a:r>
            <a:r>
              <a:rPr lang="en-US" altLang="zh-CN" sz="1600" b="1" i="1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connection request by</a:t>
            </a:r>
            <a:endParaRPr lang="en-US" altLang="zh-CN" sz="1600" b="1" i="1">
              <a:solidFill>
                <a:srgbClr val="FF0000"/>
              </a:solidFill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 i="1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calling and blocking in </a:t>
            </a:r>
            <a:r>
              <a:rPr lang="en-US" altLang="zh-CN" sz="1600" b="1" i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connect</a:t>
            </a:r>
            <a:r>
              <a:rPr lang="en-US" altLang="zh-CN" sz="1600" b="1" i="1"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endParaRPr lang="en-US" altLang="zh-CN" sz="1600" b="1" i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69649" name="Oval 17"/>
          <p:cNvSpPr>
            <a:spLocks noChangeAspect="1"/>
          </p:cNvSpPr>
          <p:nvPr/>
        </p:nvSpPr>
        <p:spPr>
          <a:xfrm>
            <a:off x="3300413" y="5135563"/>
            <a:ext cx="128587" cy="128587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69650" name="Text Box 18"/>
          <p:cNvSpPr txBox="1"/>
          <p:nvPr/>
        </p:nvSpPr>
        <p:spPr>
          <a:xfrm>
            <a:off x="2954338" y="4727575"/>
            <a:ext cx="1528762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listenfd(3)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69651" name="Oval 19"/>
          <p:cNvSpPr>
            <a:spLocks noChangeAspect="1"/>
          </p:cNvSpPr>
          <p:nvPr/>
        </p:nvSpPr>
        <p:spPr>
          <a:xfrm>
            <a:off x="1511300" y="5440363"/>
            <a:ext cx="128588" cy="128587"/>
          </a:xfrm>
          <a:prstGeom prst="ellipse">
            <a:avLst/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69652" name="Rectangle 20"/>
          <p:cNvSpPr/>
          <p:nvPr/>
        </p:nvSpPr>
        <p:spPr>
          <a:xfrm>
            <a:off x="457200" y="5064125"/>
            <a:ext cx="1058863" cy="58102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30" tIns="45716" rIns="91430" bIns="45716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313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client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9653" name="Text Box 21"/>
          <p:cNvSpPr txBox="1"/>
          <p:nvPr/>
        </p:nvSpPr>
        <p:spPr>
          <a:xfrm>
            <a:off x="990600" y="5594350"/>
            <a:ext cx="1162050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clientfd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69654" name="Rectangle 22"/>
          <p:cNvSpPr/>
          <p:nvPr/>
        </p:nvSpPr>
        <p:spPr>
          <a:xfrm>
            <a:off x="3436938" y="5051425"/>
            <a:ext cx="1058862" cy="58102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30" tIns="45716" rIns="91430" bIns="45716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1313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server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9655" name="Text Box 23"/>
          <p:cNvSpPr txBox="1"/>
          <p:nvPr/>
        </p:nvSpPr>
        <p:spPr>
          <a:xfrm>
            <a:off x="4922838" y="4786313"/>
            <a:ext cx="4010025" cy="1069975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 i="1">
                <a:latin typeface="Helvetica" pitchFamily="34" charset="0"/>
                <a:ea typeface="宋体" panose="02010600030101010101" pitchFamily="2" charset="-122"/>
              </a:rPr>
              <a:t>3. Server returns </a:t>
            </a:r>
            <a:r>
              <a:rPr lang="en-US" altLang="zh-CN" sz="1600" b="1" i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connfd</a:t>
            </a:r>
            <a:r>
              <a:rPr lang="en-US" altLang="zh-CN" sz="1600" b="1" i="1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 from </a:t>
            </a:r>
            <a:r>
              <a:rPr lang="en-US" altLang="zh-CN" sz="1600" b="1" i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accept</a:t>
            </a:r>
            <a:r>
              <a:rPr lang="en-US" altLang="zh-CN" sz="1600" b="1" i="1">
                <a:latin typeface="Helvetica" pitchFamily="34" charset="0"/>
                <a:ea typeface="宋体" panose="02010600030101010101" pitchFamily="2" charset="-122"/>
              </a:rPr>
              <a:t>.</a:t>
            </a:r>
            <a:endParaRPr lang="en-US" altLang="zh-CN" sz="1600" b="1" i="1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 i="1">
                <a:latin typeface="Helvetica" pitchFamily="34" charset="0"/>
                <a:ea typeface="宋体" panose="02010600030101010101" pitchFamily="2" charset="-122"/>
              </a:rPr>
              <a:t>Client returns from </a:t>
            </a:r>
            <a:r>
              <a:rPr lang="en-US" altLang="zh-CN" sz="1600" b="1" i="1">
                <a:latin typeface="Courier New" panose="02070309020205020404" pitchFamily="49" charset="0"/>
                <a:ea typeface="宋体" panose="02010600030101010101" pitchFamily="2" charset="-122"/>
              </a:rPr>
              <a:t>connect</a:t>
            </a:r>
            <a:r>
              <a:rPr lang="en-US" altLang="zh-CN" sz="1600" b="1" i="1">
                <a:latin typeface="Helvetica" pitchFamily="34" charset="0"/>
                <a:ea typeface="宋体" panose="02010600030101010101" pitchFamily="2" charset="-122"/>
              </a:rPr>
              <a:t>. Connection is now established between </a:t>
            </a:r>
            <a:r>
              <a:rPr lang="en-US" altLang="zh-CN" sz="1600" b="1" i="1">
                <a:latin typeface="Courier New" panose="02070309020205020404" pitchFamily="49" charset="0"/>
                <a:ea typeface="宋体" panose="02010600030101010101" pitchFamily="2" charset="-122"/>
              </a:rPr>
              <a:t>clientfd</a:t>
            </a:r>
            <a:r>
              <a:rPr lang="en-US" altLang="zh-CN" sz="1600" b="1" i="1">
                <a:latin typeface="Helvetica" pitchFamily="34" charset="0"/>
                <a:ea typeface="宋体" panose="02010600030101010101" pitchFamily="2" charset="-122"/>
              </a:rPr>
              <a:t> and </a:t>
            </a:r>
            <a:r>
              <a:rPr lang="en-US" altLang="zh-CN" sz="1600" b="1" i="1">
                <a:latin typeface="Courier New" panose="02070309020205020404" pitchFamily="49" charset="0"/>
                <a:ea typeface="宋体" panose="02010600030101010101" pitchFamily="2" charset="-122"/>
              </a:rPr>
              <a:t>connfd</a:t>
            </a:r>
            <a:r>
              <a:rPr lang="en-US" altLang="zh-CN" sz="1600" b="1" i="1">
                <a:latin typeface="Helvetica" pitchFamily="34" charset="0"/>
                <a:ea typeface="宋体" panose="02010600030101010101" pitchFamily="2" charset="-122"/>
              </a:rPr>
              <a:t>.</a:t>
            </a:r>
            <a:endParaRPr lang="en-US" altLang="zh-CN" sz="1600" b="1" i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9656" name="Text Box 24"/>
          <p:cNvSpPr txBox="1"/>
          <p:nvPr/>
        </p:nvSpPr>
        <p:spPr>
          <a:xfrm>
            <a:off x="1320800" y="3048000"/>
            <a:ext cx="1266825" cy="581025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connection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request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9657" name="Oval 25"/>
          <p:cNvSpPr>
            <a:spLocks noChangeAspect="1"/>
          </p:cNvSpPr>
          <p:nvPr/>
        </p:nvSpPr>
        <p:spPr>
          <a:xfrm>
            <a:off x="3314700" y="5453063"/>
            <a:ext cx="128588" cy="128587"/>
          </a:xfrm>
          <a:prstGeom prst="ellipse">
            <a:avLst/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69658" name="Text Box 26"/>
          <p:cNvSpPr txBox="1"/>
          <p:nvPr/>
        </p:nvSpPr>
        <p:spPr>
          <a:xfrm>
            <a:off x="3067050" y="5607050"/>
            <a:ext cx="1284288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connfd(4)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69659" name="Line 27"/>
          <p:cNvSpPr/>
          <p:nvPr/>
        </p:nvSpPr>
        <p:spPr>
          <a:xfrm>
            <a:off x="1651000" y="5511800"/>
            <a:ext cx="16764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69660" name="Line 28"/>
          <p:cNvSpPr/>
          <p:nvPr/>
        </p:nvSpPr>
        <p:spPr>
          <a:xfrm>
            <a:off x="381000" y="2971800"/>
            <a:ext cx="43434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69661" name="Line 29"/>
          <p:cNvSpPr/>
          <p:nvPr/>
        </p:nvSpPr>
        <p:spPr>
          <a:xfrm>
            <a:off x="381000" y="4572000"/>
            <a:ext cx="43434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69662" name="Rectangle 30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accept()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 illustrated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2" name="Rectangle 2"/>
          <p:cNvSpPr/>
          <p:nvPr/>
        </p:nvSpPr>
        <p:spPr>
          <a:xfrm>
            <a:off x="161925" y="1414463"/>
            <a:ext cx="8839200" cy="4462462"/>
          </a:xfrm>
          <a:prstGeom prst="rect">
            <a:avLst/>
          </a:prstGeom>
          <a:solidFill>
            <a:srgbClr val="FFFFCC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   int open_listenfd(char *port)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2   {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3  	struct addrinfo hints, *listp, *p;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4 	int listenfd, optval=1;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6 	</a:t>
            </a:r>
            <a:r>
              <a:rPr lang="en-US" altLang="zh-CN" sz="200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/* Get a list of potential server addresses */</a:t>
            </a:r>
            <a:endParaRPr lang="en-US" altLang="zh-CN" sz="2000">
              <a:solidFill>
                <a:srgbClr val="00CC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7 	memset(&amp;hints, 0, sizeof(struct addrinfo));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8 	hints.ai_socktype = SOCK_STREAM; </a:t>
            </a:r>
            <a:r>
              <a:rPr lang="en-US" altLang="zh-CN" sz="200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/* Accept connections */</a:t>
            </a:r>
            <a:endParaRPr lang="en-US" altLang="zh-CN" sz="2000">
              <a:solidFill>
                <a:srgbClr val="00CC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9 	hints.ai_flags = AI_PASSIVE | AI_ADDRCONFIG; </a:t>
            </a:r>
            <a:r>
              <a:rPr lang="en-US" altLang="zh-CN" sz="180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/* ... on any IP address */</a:t>
            </a:r>
            <a:endParaRPr lang="en-US" altLang="zh-CN" sz="1200">
              <a:solidFill>
                <a:srgbClr val="00CC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10 	hints.ai_flags |= AI_NUMERICSERV; </a:t>
            </a:r>
            <a:r>
              <a:rPr lang="en-US" altLang="zh-CN" sz="200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/* ... using port number */</a:t>
            </a:r>
            <a:endParaRPr lang="en-US" altLang="zh-CN" sz="2000">
              <a:solidFill>
                <a:srgbClr val="00CC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sv-SE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11 	Getaddrinfo(NULL, port, &amp;hints, &amp;listp);</a:t>
            </a:r>
            <a:endParaRPr lang="sv-SE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3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Echo server: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open_listenfd()</a:t>
            </a:r>
            <a:endParaRPr lang="zh-CN" altLang="en-US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1684" name="矩形 1"/>
          <p:cNvSpPr/>
          <p:nvPr/>
        </p:nvSpPr>
        <p:spPr>
          <a:xfrm>
            <a:off x="990600" y="6065838"/>
            <a:ext cx="6629400" cy="401637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Ten-Roman"/>
                <a:ea typeface="宋体" panose="02010600030101010101" pitchFamily="2" charset="-122"/>
              </a:rPr>
              <a:t>In this case, the </a:t>
            </a:r>
            <a:r>
              <a:rPr lang="en-US" altLang="zh-CN" sz="2000">
                <a:latin typeface="ZztexMono-Regular"/>
                <a:ea typeface="宋体" panose="02010600030101010101" pitchFamily="2" charset="-122"/>
              </a:rPr>
              <a:t>host </a:t>
            </a:r>
            <a:r>
              <a:rPr lang="en-US" altLang="zh-CN" sz="2000">
                <a:latin typeface="TimesTen-Roman"/>
                <a:ea typeface="宋体" panose="02010600030101010101" pitchFamily="2" charset="-122"/>
              </a:rPr>
              <a:t>argument should be NULL.</a:t>
            </a:r>
            <a:endParaRPr lang="en-US" altLang="zh-CN" sz="2000">
              <a:latin typeface="TimesTen-Roman"/>
              <a:ea typeface="宋体" panose="02010600030101010101" pitchFamily="2" charset="-122"/>
            </a:endParaRPr>
          </a:p>
        </p:txBody>
      </p:sp>
      <p:sp>
        <p:nvSpPr>
          <p:cNvPr id="71685" name="矩形 2"/>
          <p:cNvSpPr/>
          <p:nvPr/>
        </p:nvSpPr>
        <p:spPr>
          <a:xfrm>
            <a:off x="5334000" y="1524000"/>
            <a:ext cx="3625850" cy="163195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solidFill>
                  <a:srgbClr val="FF0000"/>
                </a:solidFill>
                <a:latin typeface="TimesTen-Roman"/>
                <a:ea typeface="宋体" panose="02010600030101010101" pitchFamily="2" charset="-122"/>
              </a:rPr>
              <a:t>AI_PASSIVE instructs getaddrinfo() to return socket addresses that can be used by servers as listening sockets</a:t>
            </a:r>
            <a:r>
              <a:rPr lang="en-US" altLang="zh-CN" sz="2000">
                <a:latin typeface="TimesTen-Roman"/>
                <a:ea typeface="宋体" panose="02010600030101010101" pitchFamily="2" charset="-122"/>
              </a:rPr>
              <a:t>.</a:t>
            </a:r>
            <a:endParaRPr lang="en-US" altLang="zh-CN" sz="2000">
              <a:latin typeface="TimesTen-Roman"/>
              <a:ea typeface="宋体" panose="02010600030101010101" pitchFamily="2" charset="-122"/>
            </a:endParaRPr>
          </a:p>
        </p:txBody>
      </p:sp>
      <p:cxnSp>
        <p:nvCxnSpPr>
          <p:cNvPr id="71686" name="直接箭头连接符 4"/>
          <p:cNvCxnSpPr>
            <a:stCxn id="71684" idx="0"/>
          </p:cNvCxnSpPr>
          <p:nvPr/>
        </p:nvCxnSpPr>
        <p:spPr>
          <a:xfrm flipH="1" flipV="1">
            <a:off x="3048000" y="5410200"/>
            <a:ext cx="1257300" cy="65563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71687" name="直接箭头连接符 6"/>
          <p:cNvCxnSpPr/>
          <p:nvPr/>
        </p:nvCxnSpPr>
        <p:spPr>
          <a:xfrm flipH="1">
            <a:off x="4038600" y="3200400"/>
            <a:ext cx="3124200" cy="12192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4" name="Rectangle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495800"/>
          </a:xfrm>
        </p:spPr>
        <p:txBody>
          <a:bodyPr vert="horz" wrap="square" lIns="91294" tIns="45647" rIns="91294" bIns="45647" anchor="t" anchorCtr="0"/>
          <a:p>
            <a:r>
              <a:rPr lang="en-US" altLang="zh-CN">
                <a:ea typeface="宋体" panose="02010600030101010101" pitchFamily="2" charset="-122"/>
              </a:rPr>
              <a:t>Part of the Unix 4.2BSD </a:t>
            </a:r>
            <a:r>
              <a:rPr lang="en-US" altLang="zh-CN" sz="1800">
                <a:ea typeface="宋体" panose="02010600030101010101" pitchFamily="2" charset="-122"/>
              </a:rPr>
              <a:t>(Berkeley software distribution)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contained an early version of the Internet protocols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created in the early 80’s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Provides a user-level interface to the network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Based on client/server programming model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Underlying basis for all Internet applications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Protocol independent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8435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Berkeley Sockets Interface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30" name="Rectang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077200" cy="914400"/>
          </a:xfrm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Echo server: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open_listenfd()</a:t>
            </a:r>
            <a:endParaRPr lang="zh-CN" altLang="en-US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3731" name="Rectangle 2"/>
          <p:cNvSpPr/>
          <p:nvPr/>
        </p:nvSpPr>
        <p:spPr>
          <a:xfrm>
            <a:off x="76200" y="65088"/>
            <a:ext cx="8915400" cy="5570537"/>
          </a:xfrm>
          <a:prstGeom prst="rect">
            <a:avLst/>
          </a:prstGeom>
          <a:solidFill>
            <a:srgbClr val="FFFFCC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13 	</a:t>
            </a:r>
            <a:r>
              <a:rPr lang="en-US" altLang="zh-CN" sz="200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/* Walk the list for one that we can bind to */</a:t>
            </a:r>
            <a:endParaRPr lang="en-US" altLang="zh-CN" sz="2000">
              <a:solidFill>
                <a:srgbClr val="00CC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14 	for (p = listp; p; p = p-&gt;ai_next) {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15 	      </a:t>
            </a:r>
            <a:r>
              <a:rPr lang="en-US" altLang="zh-CN" sz="200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/* Create a socket descriptor */</a:t>
            </a:r>
            <a:endParaRPr lang="en-US" altLang="zh-CN" sz="2000">
              <a:solidFill>
                <a:srgbClr val="00CC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it-IT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16	      if ((listenfd = socket(p-&gt;ai_family, p-&gt;ai_socktype, p-&gt;ai_protocol)) &lt; 0)</a:t>
            </a:r>
            <a:endParaRPr lang="it-IT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17 	      	continue; 	</a:t>
            </a:r>
            <a:r>
              <a:rPr lang="en-US" altLang="zh-CN" sz="200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/* Socket failed,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try the next</a:t>
            </a:r>
            <a:r>
              <a:rPr lang="en-US" altLang="zh-CN" sz="200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*/</a:t>
            </a:r>
            <a:endParaRPr lang="en-US" altLang="zh-CN" sz="2000">
              <a:solidFill>
                <a:srgbClr val="00CC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19	</a:t>
            </a:r>
            <a:r>
              <a:rPr lang="en-US" altLang="zh-CN" sz="200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/* Eliminates "Address already in use" error from bind */</a:t>
            </a:r>
            <a:endParaRPr lang="en-US" altLang="zh-CN" sz="2000">
              <a:solidFill>
                <a:srgbClr val="00CC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20	      Setsockopt(listenfd, SOL_SOCKET, SO_REUSEADDR,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21		           (const void *)&amp;optval , sizeof(int));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22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23 	      </a:t>
            </a:r>
            <a:r>
              <a:rPr lang="en-US" altLang="zh-CN" sz="200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/* Bind the descriptor to the address */</a:t>
            </a:r>
            <a:endParaRPr lang="en-US" altLang="zh-CN" sz="2000">
              <a:solidFill>
                <a:srgbClr val="00CC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it-IT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24 	      if (</a:t>
            </a:r>
            <a:r>
              <a:rPr lang="it-IT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bind</a:t>
            </a:r>
            <a:r>
              <a:rPr lang="it-IT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(listenfd, p-&gt;ai_addr, p-&gt;ai_addrlen) == 0)</a:t>
            </a:r>
            <a:endParaRPr lang="it-IT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25 		break; 		</a:t>
            </a:r>
            <a:r>
              <a:rPr lang="en-US" altLang="zh-CN" sz="200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/*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Success</a:t>
            </a:r>
            <a:r>
              <a:rPr lang="en-US" altLang="zh-CN" sz="200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*/</a:t>
            </a:r>
            <a:endParaRPr lang="en-US" altLang="zh-CN" sz="2000">
              <a:solidFill>
                <a:srgbClr val="00CC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26 	      Close(listenfd); 	</a:t>
            </a:r>
            <a:r>
              <a:rPr lang="en-US" altLang="zh-CN" sz="200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/* Bind failed, try the next */</a:t>
            </a:r>
            <a:endParaRPr lang="en-US" altLang="zh-CN" sz="2000">
              <a:solidFill>
                <a:srgbClr val="00CC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27 	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78" name="Rectangle 2"/>
          <p:cNvSpPr>
            <a:spLocks noGrp="1"/>
          </p:cNvSpPr>
          <p:nvPr>
            <p:ph idx="1"/>
          </p:nvPr>
        </p:nvSpPr>
        <p:spPr>
          <a:xfrm>
            <a:off x="381000" y="1497013"/>
            <a:ext cx="8534400" cy="3074987"/>
          </a:xfrm>
        </p:spPr>
        <p:txBody>
          <a:bodyPr vert="horz" wrap="square" lIns="90487" tIns="44450" rIns="90487" bIns="44450" anchor="t" anchorCtr="0"/>
          <a:p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Handy trick that allows us to rerun the server immediately after we kill it</a:t>
            </a:r>
            <a:r>
              <a:rPr lang="en-US" altLang="zh-CN">
                <a:ea typeface="宋体" panose="02010600030101010101" pitchFamily="2" charset="-122"/>
              </a:rPr>
              <a:t>.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Otherwise we would have to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wait about 30 secs</a:t>
            </a:r>
            <a:r>
              <a:rPr lang="en-US" altLang="zh-CN">
                <a:ea typeface="宋体" panose="02010600030101010101" pitchFamily="2" charset="-122"/>
              </a:rPr>
              <a:t>.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Eliminates “Address already in use” error from 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bind()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Strongly suggest you do this for all your servers to simplify debugging.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5779" name="Rectangle 3"/>
          <p:cNvSpPr>
            <a:spLocks noGrp="1"/>
          </p:cNvSpPr>
          <p:nvPr>
            <p:ph type="title"/>
          </p:nvPr>
        </p:nvSpPr>
        <p:spPr>
          <a:xfrm>
            <a:off x="304800" y="457200"/>
            <a:ext cx="8534400" cy="914400"/>
          </a:xfrm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Echo server: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open_listenfd()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(setsockopt)</a:t>
            </a:r>
            <a:endParaRPr lang="zh-CN" altLang="en-US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4419600"/>
            <a:ext cx="7696200" cy="166211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eliminates "Address already in use" error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from bind. */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optval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1;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Setsockopt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listenfd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SOL_SOCKET, SO_REUSEADDR,</a:t>
            </a:r>
            <a:b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(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void *)&amp;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optval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,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));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0980" y="6270625"/>
            <a:ext cx="50977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此函数主要是用于处理</a:t>
            </a:r>
            <a:r>
              <a:rPr lang="en-US" altLang="zh-CN"/>
              <a:t>server</a:t>
            </a:r>
            <a:r>
              <a:rPr lang="zh-CN" altLang="en-US">
                <a:ea typeface="宋体" panose="02010600030101010101" pitchFamily="2" charset="-122"/>
              </a:rPr>
              <a:t>运行时发生异常的情况。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26" name="Rectangle 2"/>
          <p:cNvSpPr>
            <a:spLocks noGrp="1"/>
          </p:cNvSpPr>
          <p:nvPr>
            <p:ph idx="1"/>
          </p:nvPr>
        </p:nvSpPr>
        <p:spPr>
          <a:xfrm>
            <a:off x="457200" y="1447483"/>
            <a:ext cx="8255000" cy="3436937"/>
          </a:xfrm>
        </p:spPr>
        <p:txBody>
          <a:bodyPr vert="horz" wrap="square" lIns="90487" tIns="44450" rIns="90487" bIns="44450" anchor="t" anchorCtr="0"/>
          <a:p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bind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()</a:t>
            </a:r>
            <a:r>
              <a:rPr lang="en-US" altLang="zh-CN">
                <a:ea typeface="宋体" panose="02010600030101010101" pitchFamily="2" charset="-122"/>
              </a:rPr>
              <a:t> associates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the socket with the socket address we just created</a:t>
            </a:r>
            <a:r>
              <a:rPr lang="en-US" altLang="zh-CN">
                <a:ea typeface="宋体" panose="02010600030101010101" pitchFamily="2" charset="-122"/>
              </a:rPr>
              <a:t>.(</a:t>
            </a:r>
            <a:r>
              <a:rPr lang="zh-CN" altLang="en-US">
                <a:ea typeface="宋体" panose="02010600030101010101" pitchFamily="2" charset="-122"/>
              </a:rPr>
              <a:t>将之前建好的空的</a:t>
            </a:r>
            <a:r>
              <a:rPr lang="en-US" altLang="zh-CN">
                <a:ea typeface="宋体" panose="02010600030101010101" pitchFamily="2" charset="-122"/>
              </a:rPr>
              <a:t>socket</a:t>
            </a:r>
            <a:r>
              <a:rPr lang="zh-CN" altLang="en-US">
                <a:ea typeface="宋体" panose="02010600030101010101" pitchFamily="2" charset="-122"/>
              </a:rPr>
              <a:t>填满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7827" name="Text Box 3"/>
          <p:cNvSpPr txBox="1"/>
          <p:nvPr/>
        </p:nvSpPr>
        <p:spPr>
          <a:xfrm>
            <a:off x="304800" y="2732088"/>
            <a:ext cx="8610600" cy="2678112"/>
          </a:xfrm>
          <a:prstGeom prst="rect">
            <a:avLst/>
          </a:prstGeom>
          <a:solidFill>
            <a:srgbClr val="FFFFCC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int </a:t>
            </a:r>
            <a:r>
              <a:rPr lang="en-US" altLang="zh-CN" sz="2000" b="1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listenfd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;           </a:t>
            </a:r>
            <a:r>
              <a:rPr lang="en-US" altLang="zh-CN" sz="20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 listening socket */</a:t>
            </a:r>
            <a:endParaRPr lang="en-US" altLang="zh-CN" sz="2000" b="1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struct addrinfo *p; 	</a:t>
            </a:r>
            <a:r>
              <a:rPr lang="en-US" altLang="zh-CN" sz="20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/*server’s socket addr*/</a:t>
            </a:r>
            <a:endParaRPr lang="en-US" altLang="zh-CN" sz="2000" b="1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140000"/>
              </a:lnSpc>
              <a:spcBef>
                <a:spcPct val="0"/>
              </a:spcBef>
              <a:buNone/>
            </a:pP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0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 listenfd will be an endpoint for all requests </a:t>
            </a:r>
            <a:br>
              <a:rPr lang="en-US" altLang="zh-CN" sz="20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to port on any IP address for this host */</a:t>
            </a:r>
            <a:endParaRPr lang="en-US" altLang="zh-CN" sz="2000" b="1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Bind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b="1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listenfd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, </a:t>
            </a:r>
            <a:r>
              <a:rPr lang="it-IT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p-&gt;ai_addr, p-&gt;ai_addrlen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7828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Echo server: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open_listenfd()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(bind)</a:t>
            </a:r>
            <a:endParaRPr lang="zh-CN" altLang="en-US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7829" name="矩形 1"/>
          <p:cNvSpPr/>
          <p:nvPr/>
        </p:nvSpPr>
        <p:spPr>
          <a:xfrm>
            <a:off x="304800" y="5614988"/>
            <a:ext cx="8610600" cy="1014412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Ten-Roman"/>
                <a:ea typeface="宋体" panose="02010600030101010101" pitchFamily="2" charset="-122"/>
              </a:rPr>
              <a:t>The address field in socket address structure is the </a:t>
            </a:r>
            <a:r>
              <a:rPr lang="en-US" altLang="zh-CN" sz="2000" b="1" i="1">
                <a:solidFill>
                  <a:srgbClr val="FF0066"/>
                </a:solidFill>
                <a:latin typeface="TimesTen-Italic"/>
                <a:ea typeface="宋体" panose="02010600030101010101" pitchFamily="2" charset="-122"/>
              </a:rPr>
              <a:t>wildcard</a:t>
            </a:r>
            <a:r>
              <a:rPr lang="en-US" altLang="zh-CN" sz="2000" i="1">
                <a:latin typeface="TimesTen-Italic"/>
                <a:ea typeface="宋体" panose="02010600030101010101" pitchFamily="2" charset="-122"/>
              </a:rPr>
              <a:t> address</a:t>
            </a:r>
            <a:r>
              <a:rPr lang="en-US" altLang="zh-CN" sz="2000">
                <a:latin typeface="TimesTen-Roman"/>
                <a:ea typeface="宋体" panose="02010600030101010101" pitchFamily="2" charset="-122"/>
              </a:rPr>
              <a:t>, which tells the kernel that this server will accept requests to any of the IP addresses for this host.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cxnSp>
        <p:nvCxnSpPr>
          <p:cNvPr id="77830" name="直接箭头连接符 5"/>
          <p:cNvCxnSpPr/>
          <p:nvPr/>
        </p:nvCxnSpPr>
        <p:spPr>
          <a:xfrm flipV="1">
            <a:off x="3429000" y="5257800"/>
            <a:ext cx="0" cy="3571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74" name="Rectangle 2"/>
          <p:cNvSpPr/>
          <p:nvPr/>
        </p:nvSpPr>
        <p:spPr>
          <a:xfrm>
            <a:off x="152400" y="1295400"/>
            <a:ext cx="8915400" cy="4832350"/>
          </a:xfrm>
          <a:prstGeom prst="rect">
            <a:avLst/>
          </a:prstGeom>
          <a:solidFill>
            <a:srgbClr val="FFFFCC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28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29 	</a:t>
            </a:r>
            <a:r>
              <a:rPr lang="en-US" altLang="zh-CN" sz="200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/* Clean up */</a:t>
            </a:r>
            <a:endParaRPr lang="en-US" altLang="zh-CN" sz="2000">
              <a:solidFill>
                <a:srgbClr val="00CC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30 	Freeaddrinfo(listp);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31 	if (!p) 	</a:t>
            </a:r>
            <a:r>
              <a:rPr lang="en-US" altLang="zh-CN" sz="200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/* No address worked */</a:t>
            </a:r>
            <a:endParaRPr lang="en-US" altLang="zh-CN" sz="2000">
              <a:solidFill>
                <a:srgbClr val="00CC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32 	    return -1;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33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34 	</a:t>
            </a:r>
            <a:r>
              <a:rPr lang="en-US" altLang="zh-CN" sz="2000">
                <a:solidFill>
                  <a:srgbClr val="00CC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/* Make it a listening socket ready to accept connection requests */</a:t>
            </a:r>
            <a:endParaRPr lang="en-US" altLang="zh-CN" sz="2000">
              <a:solidFill>
                <a:srgbClr val="00CC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fi-FI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35 	if (listen(listenfd, LISTENQ) &lt; 0) {</a:t>
            </a:r>
            <a:endParaRPr lang="fi-FI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36 	      Close(listenfd);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37 	      return -1;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38 	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39 	return listenfd;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40  }</a:t>
            </a:r>
            <a:endParaRPr lang="en-US" altLang="zh-CN" sz="16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75" name="Rectang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077200" cy="914400"/>
          </a:xfrm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Echo server: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open_listenfd()</a:t>
            </a:r>
            <a:endParaRPr lang="zh-CN" altLang="en-US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22" name="Rectangle 2"/>
          <p:cNvSpPr>
            <a:spLocks noGrp="1"/>
          </p:cNvSpPr>
          <p:nvPr>
            <p:ph idx="1"/>
          </p:nvPr>
        </p:nvSpPr>
        <p:spPr>
          <a:xfrm>
            <a:off x="304800" y="1584325"/>
            <a:ext cx="8610600" cy="4968875"/>
          </a:xfrm>
        </p:spPr>
        <p:txBody>
          <a:bodyPr vert="horz" wrap="square" lIns="90487" tIns="44450" rIns="90487" bIns="44450" anchor="t" anchorCtr="0"/>
          <a:p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listen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()</a:t>
            </a:r>
            <a:r>
              <a:rPr lang="en-US" altLang="zh-CN">
                <a:ea typeface="宋体" panose="02010600030101010101" pitchFamily="2" charset="-122"/>
              </a:rPr>
              <a:t> indicates that this socket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will accept connection (</a:t>
            </a:r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connect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) requests</a:t>
            </a:r>
            <a:r>
              <a:rPr lang="en-US" altLang="zh-CN">
                <a:ea typeface="宋体" panose="02010600030101010101" pitchFamily="2" charset="-122"/>
              </a:rPr>
              <a:t> from clients.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 sz="2400" b="1">
              <a:ea typeface="宋体" panose="02010600030101010101" pitchFamily="2" charset="-122"/>
            </a:endParaRPr>
          </a:p>
          <a:p>
            <a:endParaRPr lang="en-US" altLang="zh-CN" sz="2400" b="1">
              <a:ea typeface="宋体" panose="02010600030101010101" pitchFamily="2" charset="-122"/>
            </a:endParaRPr>
          </a:p>
          <a:p>
            <a:endParaRPr lang="en-US" altLang="zh-CN" sz="2400" b="1">
              <a:ea typeface="宋体" panose="02010600030101010101" pitchFamily="2" charset="-122"/>
            </a:endParaRPr>
          </a:p>
          <a:p>
            <a:endParaRPr lang="en-US" altLang="zh-CN" sz="2400" b="1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We’re finally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ready to enter the main server loop that accepts and processes client connection requests</a:t>
            </a:r>
            <a:r>
              <a:rPr lang="en-US" altLang="zh-CN">
                <a:ea typeface="宋体" panose="02010600030101010101" pitchFamily="2" charset="-122"/>
              </a:rPr>
              <a:t>.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1923" name="Text Box 3"/>
          <p:cNvSpPr txBox="1"/>
          <p:nvPr/>
        </p:nvSpPr>
        <p:spPr>
          <a:xfrm>
            <a:off x="654050" y="2590800"/>
            <a:ext cx="8032750" cy="2092325"/>
          </a:xfrm>
          <a:prstGeom prst="rect">
            <a:avLst/>
          </a:prstGeom>
          <a:solidFill>
            <a:srgbClr val="FFFFCC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int </a:t>
            </a:r>
            <a:r>
              <a:rPr lang="en-US" altLang="zh-CN" sz="2000" b="1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listenfd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;                </a:t>
            </a:r>
            <a:r>
              <a:rPr lang="en-US" altLang="zh-CN" sz="20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 listening socket */</a:t>
            </a:r>
            <a:endParaRPr lang="en-US" altLang="zh-CN" sz="2000" b="1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130000"/>
              </a:lnSpc>
              <a:spcBef>
                <a:spcPct val="0"/>
              </a:spcBef>
              <a:buNone/>
            </a:pP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0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 make listenf it a server-side listening socket </a:t>
            </a:r>
            <a:br>
              <a:rPr lang="en-US" altLang="zh-CN" sz="20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ready to accept connection requests from clients */</a:t>
            </a:r>
            <a:endParaRPr lang="en-US" altLang="zh-CN" sz="2000" b="1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Listen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b="1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listenfd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, LISTENQ);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81924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Echo server: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open_listenfd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(listen)</a:t>
            </a:r>
            <a:endParaRPr lang="zh-CN" altLang="en-US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6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70" name="Rectangle 2"/>
          <p:cNvSpPr/>
          <p:nvPr/>
        </p:nvSpPr>
        <p:spPr>
          <a:xfrm>
            <a:off x="228600" y="1447800"/>
            <a:ext cx="8720138" cy="3786188"/>
          </a:xfrm>
          <a:prstGeom prst="rect">
            <a:avLst/>
          </a:prstGeom>
          <a:solidFill>
            <a:srgbClr val="FFFFCC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17 	</a:t>
            </a:r>
            <a:r>
              <a:rPr lang="en-US" altLang="zh-CN" sz="20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listenfd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Open_listenfd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(argv[1]);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18 	while (1) {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19 	      clientlen = sizeof(struct sockaddr_storage);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fr-FR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20 	      </a:t>
            </a:r>
            <a:r>
              <a:rPr lang="fr-FR" altLang="zh-CN" sz="20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connfd</a:t>
            </a:r>
            <a:r>
              <a:rPr lang="fr-FR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fr-FR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Accept</a:t>
            </a:r>
            <a:r>
              <a:rPr lang="fr-FR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fr-FR" altLang="zh-CN" sz="2000" b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listenfd</a:t>
            </a:r>
            <a:r>
              <a:rPr lang="fr-FR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, (SA *)&amp;clientaddr, &amp;clientlen);</a:t>
            </a:r>
            <a:endParaRPr lang="fr-FR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21 	      Getnameinfo((SA *) &amp;clientaddr, clientlen, client_hostname, 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22 			 MAXLINE, client_port, MAXLINE, 0);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23 	      printf("Connected to (%s, %s)\n", client_hostname, client_port);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24 	     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echo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0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connfd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25 	      Close(</a:t>
            </a:r>
            <a:r>
              <a:rPr lang="en-US" altLang="zh-CN" sz="20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connfd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26 	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27 	exit(0);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28  }</a:t>
            </a:r>
            <a:endParaRPr lang="en-US" altLang="zh-CN" sz="16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71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Echo server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6018" name="Rectangle 2"/>
          <p:cNvSpPr>
            <a:spLocks noGrp="1"/>
          </p:cNvSpPr>
          <p:nvPr>
            <p:ph idx="1"/>
          </p:nvPr>
        </p:nvSpPr>
        <p:spPr>
          <a:xfrm>
            <a:off x="444500" y="1592263"/>
            <a:ext cx="8394700" cy="4579937"/>
          </a:xfrm>
        </p:spPr>
        <p:txBody>
          <a:bodyPr vert="horz" wrap="square" lIns="90487" tIns="44450" rIns="90487" bIns="44450" anchor="t" anchorCtr="0"/>
          <a:p>
            <a:r>
              <a:rPr lang="en-US" altLang="zh-CN">
                <a:ea typeface="宋体" panose="02010600030101010101" pitchFamily="2" charset="-122"/>
              </a:rPr>
              <a:t>The server loops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endlessly</a:t>
            </a:r>
            <a:r>
              <a:rPr lang="en-US" altLang="zh-CN">
                <a:ea typeface="宋体" panose="02010600030101010101" pitchFamily="2" charset="-122"/>
              </a:rPr>
              <a:t>, waiting for connection requests, then reading input from the client, and echoing the input back to the client. 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6019" name="Text Box 3"/>
          <p:cNvSpPr txBox="1"/>
          <p:nvPr/>
        </p:nvSpPr>
        <p:spPr>
          <a:xfrm>
            <a:off x="685800" y="3690938"/>
            <a:ext cx="8153400" cy="2862262"/>
          </a:xfrm>
          <a:prstGeom prst="rect">
            <a:avLst/>
          </a:prstGeom>
          <a:solidFill>
            <a:srgbClr val="FFFFCC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main() {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lang="en-US" altLang="zh-CN" sz="20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 create and configure the listening socket */</a:t>
            </a:r>
            <a:endParaRPr lang="en-US" altLang="zh-CN" sz="2000" b="1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zh-CN" sz="2000" b="1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while(1) {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 </a:t>
            </a:r>
            <a:r>
              <a:rPr lang="en-US" altLang="zh-CN" sz="20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Accept</a:t>
            </a:r>
            <a:r>
              <a:rPr lang="en-US" altLang="zh-CN" sz="20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(): wait for a connection request */</a:t>
            </a:r>
            <a:endParaRPr lang="en-US" altLang="zh-CN" sz="2000" b="1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/*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echo</a:t>
            </a:r>
            <a:r>
              <a:rPr lang="en-US" altLang="zh-CN" sz="20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(): read/echo input line from client */</a:t>
            </a:r>
            <a:endParaRPr lang="en-US" altLang="zh-CN" sz="2000" b="1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/*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Close</a:t>
            </a:r>
            <a:r>
              <a:rPr lang="en-US" altLang="zh-CN" sz="20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(): close the connection */ </a:t>
            </a:r>
            <a:endParaRPr lang="en-US" altLang="zh-CN" sz="2000" b="1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}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86020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Echo server: main loop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8066" name="Text Box 2"/>
          <p:cNvSpPr txBox="1"/>
          <p:nvPr/>
        </p:nvSpPr>
        <p:spPr>
          <a:xfrm>
            <a:off x="838200" y="2787650"/>
            <a:ext cx="7696200" cy="2586038"/>
          </a:xfrm>
          <a:prstGeom prst="rect">
            <a:avLst/>
          </a:prstGeom>
          <a:solidFill>
            <a:srgbClr val="FFFFCC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000" b="1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int </a:t>
            </a:r>
            <a:r>
              <a:rPr lang="en-US" altLang="zh-CN" sz="2000" b="1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listenfd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; </a:t>
            </a:r>
            <a:r>
              <a:rPr lang="en-US" altLang="zh-CN" sz="20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 listening descriptor */</a:t>
            </a:r>
            <a:endParaRPr lang="en-US" altLang="zh-CN" sz="2000" b="1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int </a:t>
            </a:r>
            <a:r>
              <a:rPr lang="en-US" altLang="zh-CN" sz="2000" b="1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connfd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;   </a:t>
            </a:r>
            <a:r>
              <a:rPr lang="en-US" altLang="zh-CN" sz="20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 connected descriptor */</a:t>
            </a:r>
            <a:endParaRPr lang="en-US" altLang="zh-CN" sz="2000" b="1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socketlen_t clinetlen;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struct sockaddr_storage clientaddr;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clientlen = sizeof(clientaddr); 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connfd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Accept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b="1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listenfd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, </a:t>
            </a:r>
            <a:b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     (SA *)&amp;clientaddr, &amp;clientlen);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88067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1066800"/>
          </a:xfrm>
        </p:spPr>
        <p:txBody>
          <a:bodyPr vert="horz" wrap="square" lIns="91440" tIns="45720" rIns="91440" bIns="45720" anchor="t" anchorCtr="0"/>
          <a:p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accept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()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blocks waiting for a connection request</a:t>
            </a:r>
            <a:endParaRPr lang="en-US" altLang="zh-CN" sz="36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88068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Echo server: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accept()</a:t>
            </a:r>
            <a:endParaRPr lang="zh-CN" altLang="en-US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114" name="Rectangle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20000"/>
              </a:lnSpc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accept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()</a:t>
            </a:r>
            <a:r>
              <a:rPr lang="en-US" altLang="zh-CN">
                <a:ea typeface="宋体" panose="02010600030101010101" pitchFamily="2" charset="-122"/>
              </a:rPr>
              <a:t> returns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 connected</a:t>
            </a:r>
            <a:r>
              <a:rPr lang="en-US" altLang="zh-CN" i="1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socket</a:t>
            </a:r>
            <a:r>
              <a:rPr lang="en-US" altLang="zh-CN">
                <a:ea typeface="宋体" panose="02010600030101010101" pitchFamily="2" charset="-122"/>
              </a:rPr>
              <a:t> descriptor (</a:t>
            </a:r>
            <a:r>
              <a:rPr lang="en-US" altLang="zh-CN" b="1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connfd</a:t>
            </a:r>
            <a:r>
              <a:rPr lang="en-US" altLang="zh-CN">
                <a:ea typeface="宋体" panose="02010600030101010101" pitchFamily="2" charset="-122"/>
              </a:rPr>
              <a:t>) with the same properties as the listening descriptor (</a:t>
            </a:r>
            <a:r>
              <a:rPr lang="en-US" altLang="zh-CN" b="1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listenfd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Returns when connection between client and server is complete</a:t>
            </a:r>
            <a:r>
              <a:rPr lang="en-US" altLang="zh-CN">
                <a:ea typeface="宋体" panose="02010600030101010101" pitchFamily="2" charset="-122"/>
              </a:rPr>
              <a:t>.</a:t>
            </a:r>
            <a:endParaRPr lang="en-US" altLang="zh-CN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All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I/O with the client will be done via the connected socket</a:t>
            </a:r>
            <a:r>
              <a:rPr lang="en-US" altLang="zh-CN">
                <a:ea typeface="宋体" panose="02010600030101010101" pitchFamily="2" charset="-122"/>
              </a:rPr>
              <a:t>.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accept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()</a:t>
            </a:r>
            <a:r>
              <a:rPr lang="en-US" altLang="zh-CN">
                <a:ea typeface="宋体" panose="02010600030101010101" pitchFamily="2" charset="-122"/>
              </a:rPr>
              <a:t>also fills in client’s address. 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90115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Echo server: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accept()</a:t>
            </a:r>
            <a:endParaRPr lang="zh-CN" altLang="en-US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62" name="Text Box 2"/>
          <p:cNvSpPr txBox="1"/>
          <p:nvPr/>
        </p:nvSpPr>
        <p:spPr>
          <a:xfrm>
            <a:off x="576263" y="2776538"/>
            <a:ext cx="8428037" cy="1016000"/>
          </a:xfrm>
          <a:prstGeom prst="rect">
            <a:avLst/>
          </a:prstGeom>
          <a:solidFill>
            <a:srgbClr val="FFFFCC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21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Getnameinfo((SA *) &amp;clientaddr, clientlen, 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22 		 client_hostname, MAXLINE, client_port, MAXLINE, 0);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23 printf("Connected to (%s, %s)\n", client_hostname, client_port);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63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1135063"/>
          </a:xfrm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The server can determine the domain name and IP address of the client.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2164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Echo server: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identifying the client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934200" y="6477000"/>
            <a:ext cx="1295400" cy="457200"/>
          </a:xfrm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0482" name="Group 44"/>
          <p:cNvGrpSpPr/>
          <p:nvPr/>
        </p:nvGrpSpPr>
        <p:grpSpPr>
          <a:xfrm>
            <a:off x="762000" y="4495800"/>
            <a:ext cx="5867400" cy="1241425"/>
            <a:chOff x="990600" y="4132968"/>
            <a:chExt cx="5867399" cy="1240831"/>
          </a:xfrm>
        </p:grpSpPr>
        <p:sp>
          <p:nvSpPr>
            <p:cNvPr id="20528" name="Rectangle 45"/>
            <p:cNvSpPr/>
            <p:nvPr/>
          </p:nvSpPr>
          <p:spPr>
            <a:xfrm>
              <a:off x="1905000" y="4132968"/>
              <a:ext cx="4952999" cy="1240831"/>
            </a:xfrm>
            <a:prstGeom prst="rect">
              <a:avLst/>
            </a:prstGeom>
            <a:solidFill>
              <a:srgbClr val="F1C7C7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lnSpc>
                  <a:spcPct val="90000"/>
                </a:lnSpc>
                <a:spcBef>
                  <a:spcPct val="0"/>
                </a:spcBef>
                <a:buNone/>
              </a:pPr>
              <a:endParaRPr lang="en-US" altLang="zh-CN" sz="1600" b="1">
                <a:ea typeface="宋体" panose="02010600030101010101" pitchFamily="2" charset="-122"/>
              </a:endParaRPr>
            </a:p>
          </p:txBody>
        </p:sp>
        <p:grpSp>
          <p:nvGrpSpPr>
            <p:cNvPr id="20529" name="Group 4"/>
            <p:cNvGrpSpPr/>
            <p:nvPr/>
          </p:nvGrpSpPr>
          <p:grpSpPr>
            <a:xfrm>
              <a:off x="6324600" y="4507795"/>
              <a:ext cx="381000" cy="615950"/>
              <a:chOff x="3984" y="3264"/>
              <a:chExt cx="240" cy="388"/>
            </a:xfrm>
          </p:grpSpPr>
          <p:sp>
            <p:nvSpPr>
              <p:cNvPr id="20535" name="Line 5"/>
              <p:cNvSpPr/>
              <p:nvPr/>
            </p:nvSpPr>
            <p:spPr>
              <a:xfrm>
                <a:off x="3984" y="3652"/>
                <a:ext cx="240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triangle" w="med" len="med"/>
                <a:tailEnd type="none" w="med" len="med"/>
              </a:ln>
            </p:spPr>
          </p:sp>
          <p:sp>
            <p:nvSpPr>
              <p:cNvPr id="20536" name="Line 6"/>
              <p:cNvSpPr/>
              <p:nvPr/>
            </p:nvSpPr>
            <p:spPr>
              <a:xfrm flipV="1">
                <a:off x="4224" y="3264"/>
                <a:ext cx="0" cy="388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537" name="Line 7"/>
              <p:cNvSpPr/>
              <p:nvPr/>
            </p:nvSpPr>
            <p:spPr>
              <a:xfrm flipH="1">
                <a:off x="3984" y="3264"/>
                <a:ext cx="240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0530" name="Group 8"/>
            <p:cNvGrpSpPr/>
            <p:nvPr/>
          </p:nvGrpSpPr>
          <p:grpSpPr>
            <a:xfrm rot="-10800000" flipV="1">
              <a:off x="2209800" y="4514145"/>
              <a:ext cx="381000" cy="609600"/>
              <a:chOff x="3648" y="3268"/>
              <a:chExt cx="240" cy="384"/>
            </a:xfrm>
          </p:grpSpPr>
          <p:sp>
            <p:nvSpPr>
              <p:cNvPr id="20532" name="Line 9"/>
              <p:cNvSpPr/>
              <p:nvPr/>
            </p:nvSpPr>
            <p:spPr>
              <a:xfrm>
                <a:off x="3648" y="3652"/>
                <a:ext cx="240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533" name="Line 10"/>
              <p:cNvSpPr/>
              <p:nvPr/>
            </p:nvSpPr>
            <p:spPr>
              <a:xfrm flipV="1">
                <a:off x="3888" y="3268"/>
                <a:ext cx="0" cy="384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534" name="Line 11"/>
              <p:cNvSpPr/>
              <p:nvPr/>
            </p:nvSpPr>
            <p:spPr>
              <a:xfrm flipH="1">
                <a:off x="3648" y="3268"/>
                <a:ext cx="240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sp>
          <p:nvSpPr>
            <p:cNvPr id="20531" name="Text Box 12"/>
            <p:cNvSpPr txBox="1"/>
            <p:nvPr/>
          </p:nvSpPr>
          <p:spPr>
            <a:xfrm>
              <a:off x="990600" y="4401432"/>
              <a:ext cx="838200" cy="825500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600" b="1">
                  <a:latin typeface="Calibri" panose="020F0502020204030204" pitchFamily="34" charset="0"/>
                  <a:ea typeface="宋体" panose="02010600030101010101" pitchFamily="2" charset="-122"/>
                </a:rPr>
                <a:t>Client / Server</a:t>
              </a:r>
              <a:endParaRPr lang="en-US" altLang="zh-CN" sz="1600" b="1"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pPr marL="0" lvl="0" indent="0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600" b="1">
                  <a:latin typeface="Calibri" panose="020F0502020204030204" pitchFamily="34" charset="0"/>
                  <a:ea typeface="宋体" panose="02010600030101010101" pitchFamily="2" charset="-122"/>
                </a:rPr>
                <a:t>Session</a:t>
              </a:r>
              <a:endParaRPr lang="en-US" altLang="zh-CN" sz="1600" b="1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0483" name="Text Box 3"/>
          <p:cNvSpPr txBox="1"/>
          <p:nvPr/>
        </p:nvSpPr>
        <p:spPr>
          <a:xfrm>
            <a:off x="2446338" y="1422400"/>
            <a:ext cx="749300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Client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20484" name="Text Box 4"/>
          <p:cNvSpPr txBox="1"/>
          <p:nvPr/>
        </p:nvSpPr>
        <p:spPr>
          <a:xfrm>
            <a:off x="5205413" y="1390650"/>
            <a:ext cx="812800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Server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20485" name="Line 5"/>
          <p:cNvSpPr/>
          <p:nvPr/>
        </p:nvSpPr>
        <p:spPr>
          <a:xfrm>
            <a:off x="2819400" y="2606675"/>
            <a:ext cx="0" cy="1465263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486" name="Line 6"/>
          <p:cNvSpPr/>
          <p:nvPr/>
        </p:nvSpPr>
        <p:spPr>
          <a:xfrm>
            <a:off x="2819400" y="4403725"/>
            <a:ext cx="0" cy="2667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487" name="Line 7"/>
          <p:cNvSpPr/>
          <p:nvPr/>
        </p:nvSpPr>
        <p:spPr>
          <a:xfrm>
            <a:off x="2819400" y="5003800"/>
            <a:ext cx="0" cy="2667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488" name="Line 8"/>
          <p:cNvSpPr/>
          <p:nvPr/>
        </p:nvSpPr>
        <p:spPr>
          <a:xfrm>
            <a:off x="2819400" y="5603875"/>
            <a:ext cx="0" cy="2667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489" name="Line 9"/>
          <p:cNvSpPr/>
          <p:nvPr/>
        </p:nvSpPr>
        <p:spPr>
          <a:xfrm>
            <a:off x="5638800" y="2606675"/>
            <a:ext cx="0" cy="265113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490" name="Line 10"/>
          <p:cNvSpPr/>
          <p:nvPr/>
        </p:nvSpPr>
        <p:spPr>
          <a:xfrm>
            <a:off x="5638800" y="3205163"/>
            <a:ext cx="0" cy="2667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491" name="Line 11"/>
          <p:cNvSpPr/>
          <p:nvPr/>
        </p:nvSpPr>
        <p:spPr>
          <a:xfrm>
            <a:off x="5638800" y="3805238"/>
            <a:ext cx="0" cy="2667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492" name="Line 12"/>
          <p:cNvSpPr/>
          <p:nvPr/>
        </p:nvSpPr>
        <p:spPr>
          <a:xfrm>
            <a:off x="5638800" y="4403725"/>
            <a:ext cx="0" cy="2667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493" name="Line 13"/>
          <p:cNvSpPr/>
          <p:nvPr/>
        </p:nvSpPr>
        <p:spPr>
          <a:xfrm>
            <a:off x="5638800" y="5003800"/>
            <a:ext cx="0" cy="2667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494" name="Line 14"/>
          <p:cNvSpPr/>
          <p:nvPr/>
        </p:nvSpPr>
        <p:spPr>
          <a:xfrm>
            <a:off x="5638800" y="5603875"/>
            <a:ext cx="0" cy="2667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495" name="Line 15"/>
          <p:cNvSpPr/>
          <p:nvPr/>
        </p:nvSpPr>
        <p:spPr>
          <a:xfrm>
            <a:off x="5638800" y="6202363"/>
            <a:ext cx="0" cy="2667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496" name="Line 16"/>
          <p:cNvSpPr/>
          <p:nvPr/>
        </p:nvSpPr>
        <p:spPr>
          <a:xfrm>
            <a:off x="3352800" y="4271963"/>
            <a:ext cx="17526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20497" name="Line 17"/>
          <p:cNvSpPr/>
          <p:nvPr/>
        </p:nvSpPr>
        <p:spPr>
          <a:xfrm>
            <a:off x="3352800" y="6069013"/>
            <a:ext cx="17526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20498" name="Line 18"/>
          <p:cNvSpPr/>
          <p:nvPr/>
        </p:nvSpPr>
        <p:spPr>
          <a:xfrm>
            <a:off x="3352800" y="4870450"/>
            <a:ext cx="17526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499" name="Line 19"/>
          <p:cNvSpPr/>
          <p:nvPr/>
        </p:nvSpPr>
        <p:spPr>
          <a:xfrm flipH="1">
            <a:off x="3352800" y="5470525"/>
            <a:ext cx="17526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500" name="Rectangle 20"/>
          <p:cNvSpPr/>
          <p:nvPr/>
        </p:nvSpPr>
        <p:spPr>
          <a:xfrm>
            <a:off x="2362200" y="2325688"/>
            <a:ext cx="990600" cy="33337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socket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0501" name="Rectangle 21"/>
          <p:cNvSpPr/>
          <p:nvPr/>
        </p:nvSpPr>
        <p:spPr>
          <a:xfrm>
            <a:off x="5105400" y="2309813"/>
            <a:ext cx="990600" cy="33337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socket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0502" name="Rectangle 22"/>
          <p:cNvSpPr/>
          <p:nvPr/>
        </p:nvSpPr>
        <p:spPr>
          <a:xfrm>
            <a:off x="5105400" y="2900363"/>
            <a:ext cx="990600" cy="33337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bind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0503" name="Rectangle 23"/>
          <p:cNvSpPr/>
          <p:nvPr/>
        </p:nvSpPr>
        <p:spPr>
          <a:xfrm>
            <a:off x="5105400" y="3489325"/>
            <a:ext cx="990600" cy="33337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listen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0504" name="Rectangle 24"/>
          <p:cNvSpPr/>
          <p:nvPr/>
        </p:nvSpPr>
        <p:spPr>
          <a:xfrm>
            <a:off x="5105400" y="4071938"/>
            <a:ext cx="990600" cy="331787"/>
          </a:xfrm>
          <a:prstGeom prst="rect">
            <a:avLst/>
          </a:prstGeom>
          <a:solidFill>
            <a:srgbClr val="CCFFCC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accept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0505" name="Rectangle 25"/>
          <p:cNvSpPr/>
          <p:nvPr/>
        </p:nvSpPr>
        <p:spPr>
          <a:xfrm>
            <a:off x="5105400" y="5878513"/>
            <a:ext cx="990600" cy="33337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readline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0506" name="Rectangle 26"/>
          <p:cNvSpPr/>
          <p:nvPr/>
        </p:nvSpPr>
        <p:spPr>
          <a:xfrm>
            <a:off x="5105400" y="4699000"/>
            <a:ext cx="990600" cy="33337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readline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0507" name="Rectangle 27"/>
          <p:cNvSpPr/>
          <p:nvPr/>
        </p:nvSpPr>
        <p:spPr>
          <a:xfrm>
            <a:off x="5105400" y="5287963"/>
            <a:ext cx="990600" cy="33337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writen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0508" name="Rectangle 28"/>
          <p:cNvSpPr/>
          <p:nvPr/>
        </p:nvSpPr>
        <p:spPr>
          <a:xfrm>
            <a:off x="5105400" y="6469063"/>
            <a:ext cx="990600" cy="33337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close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0509" name="Rectangle 29"/>
          <p:cNvSpPr/>
          <p:nvPr/>
        </p:nvSpPr>
        <p:spPr>
          <a:xfrm>
            <a:off x="2362200" y="5287963"/>
            <a:ext cx="990600" cy="33337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readline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0510" name="Rectangle 30"/>
          <p:cNvSpPr/>
          <p:nvPr/>
        </p:nvSpPr>
        <p:spPr>
          <a:xfrm>
            <a:off x="2362200" y="4071938"/>
            <a:ext cx="990600" cy="331787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connect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0511" name="Rectangle 31"/>
          <p:cNvSpPr/>
          <p:nvPr/>
        </p:nvSpPr>
        <p:spPr>
          <a:xfrm>
            <a:off x="2362200" y="4699000"/>
            <a:ext cx="990600" cy="33337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writen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0512" name="Rectangle 32"/>
          <p:cNvSpPr/>
          <p:nvPr/>
        </p:nvSpPr>
        <p:spPr>
          <a:xfrm>
            <a:off x="2362200" y="5880100"/>
            <a:ext cx="990600" cy="331788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close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0513" name="Text Box 33"/>
          <p:cNvSpPr txBox="1"/>
          <p:nvPr/>
        </p:nvSpPr>
        <p:spPr>
          <a:xfrm>
            <a:off x="3486150" y="3657600"/>
            <a:ext cx="1266825" cy="581025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connection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request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20514" name="Text Box 34"/>
          <p:cNvSpPr txBox="1"/>
          <p:nvPr/>
        </p:nvSpPr>
        <p:spPr>
          <a:xfrm>
            <a:off x="3862388" y="6065838"/>
            <a:ext cx="601662" cy="334962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EOF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20515" name="Line 35"/>
          <p:cNvSpPr/>
          <p:nvPr/>
        </p:nvSpPr>
        <p:spPr>
          <a:xfrm>
            <a:off x="6096000" y="6654800"/>
            <a:ext cx="7620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516" name="Line 36"/>
          <p:cNvSpPr/>
          <p:nvPr/>
        </p:nvSpPr>
        <p:spPr>
          <a:xfrm flipV="1">
            <a:off x="6858000" y="4257675"/>
            <a:ext cx="0" cy="239712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517" name="Line 37"/>
          <p:cNvSpPr/>
          <p:nvPr/>
        </p:nvSpPr>
        <p:spPr>
          <a:xfrm flipH="1">
            <a:off x="6096000" y="4257675"/>
            <a:ext cx="7620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518" name="Text Box 38"/>
          <p:cNvSpPr txBox="1"/>
          <p:nvPr/>
        </p:nvSpPr>
        <p:spPr>
          <a:xfrm>
            <a:off x="6892925" y="4724400"/>
            <a:ext cx="1870075" cy="827088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Await connection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request from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>
                <a:latin typeface="Helvetica" pitchFamily="34" charset="0"/>
                <a:ea typeface="宋体" panose="02010600030101010101" pitchFamily="2" charset="-122"/>
              </a:rPr>
              <a:t>next client</a:t>
            </a:r>
            <a:endParaRPr lang="en-US" altLang="zh-CN" sz="16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20519" name="AutoShape 39"/>
          <p:cNvSpPr/>
          <p:nvPr/>
        </p:nvSpPr>
        <p:spPr>
          <a:xfrm>
            <a:off x="6324600" y="1981200"/>
            <a:ext cx="152400" cy="1871663"/>
          </a:xfrm>
          <a:prstGeom prst="rightBrace">
            <a:avLst>
              <a:gd name="adj1" fmla="val 95862"/>
              <a:gd name="adj2" fmla="val 50000"/>
            </a:avLst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20520" name="Text Box 40"/>
          <p:cNvSpPr txBox="1"/>
          <p:nvPr/>
        </p:nvSpPr>
        <p:spPr>
          <a:xfrm>
            <a:off x="6400800" y="2903538"/>
            <a:ext cx="1773238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open_listenfd</a:t>
            </a:r>
            <a:endParaRPr lang="en-US" altLang="zh-CN" sz="1600" b="1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0521" name="AutoShape 41"/>
          <p:cNvSpPr/>
          <p:nvPr/>
        </p:nvSpPr>
        <p:spPr>
          <a:xfrm>
            <a:off x="1981200" y="1981200"/>
            <a:ext cx="152400" cy="2276475"/>
          </a:xfrm>
          <a:prstGeom prst="leftBrace">
            <a:avLst>
              <a:gd name="adj1" fmla="val 133400"/>
              <a:gd name="adj2" fmla="val 50000"/>
            </a:avLst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sp>
        <p:nvSpPr>
          <p:cNvPr id="20522" name="Text Box 42"/>
          <p:cNvSpPr txBox="1"/>
          <p:nvPr/>
        </p:nvSpPr>
        <p:spPr>
          <a:xfrm>
            <a:off x="304800" y="3209925"/>
            <a:ext cx="1773238" cy="3365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open_clientfd</a:t>
            </a:r>
            <a:endParaRPr lang="en-US" altLang="zh-CN" sz="1600" b="1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0523" name="Rectangle 4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Overview of the Sockets Interface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0524" name="Rectangle 20"/>
          <p:cNvSpPr/>
          <p:nvPr/>
        </p:nvSpPr>
        <p:spPr>
          <a:xfrm>
            <a:off x="2133600" y="1768475"/>
            <a:ext cx="1447800" cy="331788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getaddrinfo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0525" name="Rectangle 21"/>
          <p:cNvSpPr/>
          <p:nvPr/>
        </p:nvSpPr>
        <p:spPr>
          <a:xfrm>
            <a:off x="4876800" y="1752600"/>
            <a:ext cx="1447800" cy="33337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getaddrinfo</a:t>
            </a: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0526" name="Line 9"/>
          <p:cNvSpPr/>
          <p:nvPr/>
        </p:nvSpPr>
        <p:spPr>
          <a:xfrm>
            <a:off x="5638800" y="2133600"/>
            <a:ext cx="0" cy="176213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527" name="Line 9"/>
          <p:cNvSpPr/>
          <p:nvPr/>
        </p:nvSpPr>
        <p:spPr>
          <a:xfrm>
            <a:off x="2828925" y="2133600"/>
            <a:ext cx="0" cy="176213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0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210" name="Rectangle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The server uses Unix I/O to read and echo text lines until EOF (end-of-file) is encountered.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sz="2800"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EOF notification caused by client calling  </a:t>
            </a:r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close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(clientfd).</a:t>
            </a:r>
            <a:endParaRPr lang="en-US" altLang="zh-CN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NOTE: EOF is a condition, not a data byte.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4211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Echo server: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echo()</a:t>
            </a:r>
            <a:endParaRPr lang="zh-CN" altLang="en-US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58" name="Rectangle 2"/>
          <p:cNvSpPr/>
          <p:nvPr/>
        </p:nvSpPr>
        <p:spPr>
          <a:xfrm>
            <a:off x="381000" y="1600200"/>
            <a:ext cx="8486775" cy="3416300"/>
          </a:xfrm>
          <a:prstGeom prst="rect">
            <a:avLst/>
          </a:prstGeom>
          <a:solidFill>
            <a:srgbClr val="FFFFCC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void echo(int </a:t>
            </a:r>
            <a:r>
              <a:rPr lang="en-US" altLang="zh-CN" sz="20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connfd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{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	size_t n;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	char buf[MAXLINE];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	rio_t rio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	Rio_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readi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nitb(&amp;rio, </a:t>
            </a:r>
            <a:r>
              <a:rPr lang="en-US" altLang="zh-CN" sz="20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connfd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	while((n = Rio_readlineb(&amp;rio, buf, MAXLINE))!=0){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  	      printf("server received %d bytes\n", n);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  	      Rio_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writen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000" b="1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connfd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, buf, n);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	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59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Echo server: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echo()</a:t>
            </a:r>
            <a:endParaRPr lang="zh-CN" altLang="en-US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7395" y="5494020"/>
            <a:ext cx="80048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ea typeface="宋体" panose="02010600030101010101" pitchFamily="2" charset="-122"/>
              </a:rPr>
              <a:t>要注意读写顺序是与</a:t>
            </a:r>
            <a:r>
              <a:rPr lang="en-US" altLang="zh-CN">
                <a:ea typeface="宋体" panose="02010600030101010101" pitchFamily="2" charset="-122"/>
              </a:rPr>
              <a:t>client</a:t>
            </a:r>
            <a:r>
              <a:rPr lang="zh-CN" altLang="en-US">
                <a:ea typeface="宋体" panose="02010600030101010101" pitchFamily="2" charset="-122"/>
              </a:rPr>
              <a:t>正好相反的，因为</a:t>
            </a:r>
            <a:r>
              <a:rPr lang="en-US" altLang="zh-CN">
                <a:ea typeface="宋体" panose="02010600030101010101" pitchFamily="2" charset="-122"/>
              </a:rPr>
              <a:t>server</a:t>
            </a:r>
            <a:r>
              <a:rPr lang="zh-CN" altLang="en-US">
                <a:ea typeface="宋体" panose="02010600030101010101" pitchFamily="2" charset="-122"/>
              </a:rPr>
              <a:t>是要先读取</a:t>
            </a:r>
            <a:r>
              <a:rPr lang="en-US" altLang="zh-CN">
                <a:ea typeface="宋体" panose="02010600030101010101" pitchFamily="2" charset="-122"/>
              </a:rPr>
              <a:t>client</a:t>
            </a:r>
            <a:r>
              <a:rPr lang="zh-CN" altLang="en-US">
                <a:ea typeface="宋体" panose="02010600030101010101" pitchFamily="2" charset="-122"/>
              </a:rPr>
              <a:t>传递过来的信息，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之后在将该信息返回到</a:t>
            </a:r>
            <a:r>
              <a:rPr lang="en-US" altLang="zh-CN">
                <a:ea typeface="宋体" panose="02010600030101010101" pitchFamily="2" charset="-122"/>
              </a:rPr>
              <a:t>client</a:t>
            </a:r>
            <a:r>
              <a:rPr lang="zh-CN" altLang="en-US">
                <a:ea typeface="宋体" panose="02010600030101010101" pitchFamily="2" charset="-122"/>
              </a:rPr>
              <a:t>去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0" name="Rectangle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495800"/>
          </a:xfrm>
        </p:spPr>
        <p:txBody>
          <a:bodyPr vert="horz" wrap="square" lIns="91294" tIns="45647" rIns="91294" bIns="45647" anchor="t" anchorCtr="0"/>
          <a:p>
            <a:r>
              <a:rPr lang="en-US" altLang="zh-CN">
                <a:ea typeface="宋体" panose="02010600030101010101" pitchFamily="2" charset="-122"/>
              </a:rPr>
              <a:t>From the perspective of the Linux Kernel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an endpoint for communication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From the perspective of a Linux program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 descriptor that lets an application read/write from/to the network.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Key idea: 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Unix uses the same abstraction for both regular file I/O and network I/O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2531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What is a socket?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78" name="Rectangle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495800"/>
          </a:xfrm>
        </p:spPr>
        <p:txBody>
          <a:bodyPr vert="horz" wrap="square" lIns="91294" tIns="45647" rIns="91294" bIns="45647" anchor="t" anchorCtr="0"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Clients and servers communicate with each other by reading from and writing to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socket descriptors(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类似于文件的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descriptor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，但是额外需要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IP addr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和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port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信息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Using regular Unix </a:t>
            </a:r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read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and </a:t>
            </a:r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write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I/O functions</a:t>
            </a:r>
            <a:endParaRPr lang="en-US" altLang="zh-CN" sz="2000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The main difference between file I/O and socket I/O is how the application “opens” the socket descriptors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4579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What is a socket?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6" name="Rectangle 2"/>
          <p:cNvSpPr>
            <a:spLocks noGrp="1"/>
          </p:cNvSpPr>
          <p:nvPr>
            <p:ph idx="1"/>
          </p:nvPr>
        </p:nvSpPr>
        <p:spPr>
          <a:xfrm>
            <a:off x="457200" y="1676400"/>
            <a:ext cx="8153400" cy="1828800"/>
          </a:xfrm>
        </p:spPr>
        <p:txBody>
          <a:bodyPr vert="horz" wrap="square" lIns="91294" tIns="45647" rIns="91294" bIns="45647" anchor="t" anchorCtr="0"/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Internet-style sockets are characterized by 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 32-bit IP address and a port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Defined in 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/usr/include/netinet/in.h</a:t>
            </a:r>
            <a:endParaRPr lang="en-US" altLang="zh-CN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6627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Key data structures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4400" y="3614738"/>
            <a:ext cx="7239000" cy="126206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/* Internet address */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struct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in_addr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{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uint32_t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s_addr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;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/* 32-bit IP address */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};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4" name="Rectangle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2438400"/>
          </a:xfrm>
          <a:solidFill>
            <a:srgbClr val="FFFFCC">
              <a:alpha val="100000"/>
            </a:srgbClr>
          </a:solidFill>
          <a:ln>
            <a:solidFill>
              <a:schemeClr val="tx1">
                <a:alpha val="100000"/>
              </a:schemeClr>
            </a:solidFill>
            <a:miter lim="800000"/>
          </a:ln>
        </p:spPr>
        <p:txBody>
          <a:bodyPr vert="horz" wrap="square" lIns="91294" tIns="45647" rIns="91294" bIns="45647" anchor="t" anchorCtr="0"/>
          <a:p>
            <a:pPr>
              <a:lnSpc>
                <a:spcPct val="90000"/>
              </a:lnSpc>
              <a:buNone/>
            </a:pPr>
            <a:r>
              <a:rPr lang="en-US" altLang="zh-CN" sz="20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 IP socket address structure*/</a:t>
            </a:r>
            <a:endParaRPr lang="en-US" altLang="zh-CN" sz="2000" b="1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struct sockaddr_in  {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uint16_t sin_family; </a:t>
            </a:r>
            <a:r>
              <a:rPr lang="en-US" altLang="zh-CN" sz="20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/*Address family (AF_INET) */</a:t>
            </a:r>
            <a:endParaRPr lang="en-US" altLang="zh-CN" sz="2000" b="1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uint16_t sin_port;   </a:t>
            </a:r>
            <a:r>
              <a:rPr lang="en-US" altLang="zh-CN" sz="20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/*Port number*/</a:t>
            </a:r>
            <a:endParaRPr lang="en-US" altLang="zh-CN" sz="2000" b="1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struct in_addr  sin_addr;   </a:t>
            </a:r>
            <a:r>
              <a:rPr lang="en-US" altLang="zh-CN" sz="20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/*IP address*/</a:t>
            </a:r>
            <a:endParaRPr lang="en-US" altLang="zh-CN" sz="2000" b="1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unsigned char sin_zero[8];   </a:t>
            </a:r>
            <a:r>
              <a:rPr lang="en-US" altLang="zh-CN" sz="20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/*Pad to “sockaddr”*/</a:t>
            </a:r>
            <a:endParaRPr lang="en-US" altLang="zh-CN" sz="2000" b="1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};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8675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Key data structures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8676" name="Rectangle 2"/>
          <p:cNvSpPr txBox="1"/>
          <p:nvPr/>
        </p:nvSpPr>
        <p:spPr>
          <a:xfrm>
            <a:off x="609600" y="4114800"/>
            <a:ext cx="8229600" cy="20574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294" tIns="45647" rIns="91294" bIns="4564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0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 Generic socket address structure */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struct sockaddr {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uint16_t sin_family;  </a:t>
            </a:r>
            <a:r>
              <a:rPr lang="en-US" altLang="zh-CN" sz="20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/*Protocol family*/</a:t>
            </a:r>
            <a:endParaRPr lang="en-US" altLang="zh-CN" sz="2000" b="1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char     sa_data[14]; </a:t>
            </a:r>
            <a:r>
              <a:rPr lang="en-US" altLang="zh-CN" sz="20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/*address data*/</a:t>
            </a:r>
            <a:endParaRPr lang="en-US" altLang="zh-CN" sz="2000" b="1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};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typedef struct sockaddr SA;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2" name="Rectangle 2"/>
          <p:cNvSpPr>
            <a:spLocks noGrp="1"/>
          </p:cNvSpPr>
          <p:nvPr>
            <p:ph idx="1"/>
          </p:nvPr>
        </p:nvSpPr>
        <p:spPr>
          <a:xfrm>
            <a:off x="533400" y="1416050"/>
            <a:ext cx="7772400" cy="4146550"/>
          </a:xfrm>
        </p:spPr>
        <p:txBody>
          <a:bodyPr vert="horz" wrap="square" lIns="91294" tIns="45647" rIns="91294" bIns="45647" anchor="t" anchorCtr="0"/>
          <a:p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getaddrinfo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and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getnameinfo</a:t>
            </a:r>
            <a:endParaRPr lang="en-US" altLang="zh-CN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Converting between 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Binary socket address</a:t>
            </a:r>
            <a:r>
              <a:rPr lang="en-US" altLang="zh-CN" sz="2400">
                <a:ea typeface="宋体" panose="02010600030101010101" pitchFamily="2" charset="-122"/>
              </a:rPr>
              <a:t> structure and the string representations of </a:t>
            </a:r>
            <a:endParaRPr lang="en-US" altLang="zh-CN" sz="2400">
              <a:ea typeface="宋体" panose="02010600030101010101" pitchFamily="2" charset="-122"/>
            </a:endParaRPr>
          </a:p>
          <a:p>
            <a:pPr lvl="3"/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hostname (host addresses), </a:t>
            </a:r>
            <a:endParaRPr lang="en-US" altLang="zh-CN" sz="240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3"/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service names (port numbers)</a:t>
            </a:r>
            <a:endParaRPr lang="en-US" altLang="zh-CN" sz="240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Writing network programs independent of any particular version of the IP protocol 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0723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Host and Service Conversion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0724" name="文本框 5"/>
          <p:cNvSpPr txBox="1"/>
          <p:nvPr/>
        </p:nvSpPr>
        <p:spPr>
          <a:xfrm>
            <a:off x="533400" y="4997450"/>
            <a:ext cx="6934200" cy="1631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linux&gt; 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./hostinfo twitter.com</a:t>
            </a:r>
            <a:endParaRPr lang="en-US" altLang="zh-CN" sz="2000" i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199.16.156.102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199.16.156.230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199.16.156.6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199.16.156.70</a:t>
            </a:r>
            <a:endParaRPr lang="zh-CN" altLang="en-US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mI2Y2RmNTUyOTczOGJhOTliNTg4NWMyMmQ4YTkzNjMifQ=="/>
</p:tagLst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0</TotalTime>
  <Words>15726</Words>
  <Application>WPS 演示</Application>
  <PresentationFormat/>
  <Paragraphs>810</Paragraphs>
  <Slides>41</Slides>
  <Notes>41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6" baseType="lpstr">
      <vt:lpstr>Arial</vt:lpstr>
      <vt:lpstr>宋体</vt:lpstr>
      <vt:lpstr>Wingdings</vt:lpstr>
      <vt:lpstr>Comic Sans MS</vt:lpstr>
      <vt:lpstr>Times New Roman</vt:lpstr>
      <vt:lpstr>Calibri</vt:lpstr>
      <vt:lpstr>Helvetica</vt:lpstr>
      <vt:lpstr>Courier New</vt:lpstr>
      <vt:lpstr>微软雅黑</vt:lpstr>
      <vt:lpstr>Arial Unicode MS</vt:lpstr>
      <vt:lpstr>TimesTen-Roman</vt:lpstr>
      <vt:lpstr>Segoe Print</vt:lpstr>
      <vt:lpstr>ZztexMono-Regular</vt:lpstr>
      <vt:lpstr>TimesTen-Italic</vt:lpstr>
      <vt:lpstr>icfp99</vt:lpstr>
      <vt:lpstr>Sockets Interface</vt:lpstr>
      <vt:lpstr>Outline</vt:lpstr>
      <vt:lpstr>Berkeley Sockets Interface</vt:lpstr>
      <vt:lpstr>Overview of the Sockets Interface</vt:lpstr>
      <vt:lpstr>What is a socket?</vt:lpstr>
      <vt:lpstr>What is a socket?</vt:lpstr>
      <vt:lpstr>Key data structures</vt:lpstr>
      <vt:lpstr>Key data structures</vt:lpstr>
      <vt:lpstr>Host and Service Conversion</vt:lpstr>
      <vt:lpstr>Hostinfo</vt:lpstr>
      <vt:lpstr>Host and Service Conversion</vt:lpstr>
      <vt:lpstr>Host and Service Conversion</vt:lpstr>
      <vt:lpstr>Host and Service Conversion</vt:lpstr>
      <vt:lpstr>Host and Service Conversion</vt:lpstr>
      <vt:lpstr>Hostinfo</vt:lpstr>
      <vt:lpstr>Example: Echo Client and Server</vt:lpstr>
      <vt:lpstr>Overview of the Sockets Interface</vt:lpstr>
      <vt:lpstr>Echo client</vt:lpstr>
      <vt:lpstr>Echo client:open_clientfd()</vt:lpstr>
      <vt:lpstr>Echo client</vt:lpstr>
      <vt:lpstr>Echo client: open_clientfd() (socket)</vt:lpstr>
      <vt:lpstr>Echo client</vt:lpstr>
      <vt:lpstr>Echo client: open_clientfd()(connect)</vt:lpstr>
      <vt:lpstr>Echo client</vt:lpstr>
      <vt:lpstr>Overview of the Sockets Interface</vt:lpstr>
      <vt:lpstr>Echo server</vt:lpstr>
      <vt:lpstr>Echo server</vt:lpstr>
      <vt:lpstr>accept() illustrated</vt:lpstr>
      <vt:lpstr>Echo server: open_listenfd()</vt:lpstr>
      <vt:lpstr>Echo server: open_listenfd()</vt:lpstr>
      <vt:lpstr>Echo server: open_listenfd() (setsockopt)</vt:lpstr>
      <vt:lpstr>Echo server: open_listenfd() (bind)</vt:lpstr>
      <vt:lpstr>Echo server: open_listenfd()</vt:lpstr>
      <vt:lpstr>Echo server: open_listenfd (listen)</vt:lpstr>
      <vt:lpstr>Echo server</vt:lpstr>
      <vt:lpstr>Echo server: main loop</vt:lpstr>
      <vt:lpstr>Echo server: accept()</vt:lpstr>
      <vt:lpstr>Echo server: accept()</vt:lpstr>
      <vt:lpstr>Echo server: identifying the client</vt:lpstr>
      <vt:lpstr>Echo server: echo()</vt:lpstr>
      <vt:lpstr>Echo server: echo()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李昱翰</cp:lastModifiedBy>
  <cp:revision>495</cp:revision>
  <dcterms:created xsi:type="dcterms:W3CDTF">2000-01-15T07:54:00Z</dcterms:created>
  <dcterms:modified xsi:type="dcterms:W3CDTF">2022-05-24T12:22:09Z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97946883D98242F6B4DABC1761EDA4B6</vt:lpwstr>
  </property>
  <property fmtid="{D5CDD505-2E9C-101B-9397-08002B2CF9AE}" pid="3" name="KSOProductBuildVer">
    <vt:lpwstr>2052-11.1.0.11744</vt:lpwstr>
  </property>
</Properties>
</file>