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1111" r:id="rId3"/>
    <p:sldId id="1112" r:id="rId5"/>
    <p:sldId id="1113" r:id="rId6"/>
    <p:sldId id="1172" r:id="rId7"/>
    <p:sldId id="1114" r:id="rId8"/>
    <p:sldId id="1115" r:id="rId9"/>
    <p:sldId id="1117" r:id="rId10"/>
    <p:sldId id="1118" r:id="rId11"/>
    <p:sldId id="1119" r:id="rId12"/>
    <p:sldId id="1120" r:id="rId13"/>
    <p:sldId id="1121" r:id="rId14"/>
    <p:sldId id="1122" r:id="rId15"/>
    <p:sldId id="1169" r:id="rId16"/>
    <p:sldId id="1170" r:id="rId17"/>
    <p:sldId id="1123" r:id="rId18"/>
    <p:sldId id="1171" r:id="rId19"/>
    <p:sldId id="1124" r:id="rId20"/>
    <p:sldId id="1125" r:id="rId21"/>
    <p:sldId id="1126" r:id="rId22"/>
    <p:sldId id="1127" r:id="rId23"/>
    <p:sldId id="1128" r:id="rId24"/>
    <p:sldId id="1130" r:id="rId25"/>
    <p:sldId id="1131" r:id="rId26"/>
    <p:sldId id="1132" r:id="rId27"/>
    <p:sldId id="1133" r:id="rId28"/>
    <p:sldId id="1134" r:id="rId29"/>
    <p:sldId id="1135" r:id="rId30"/>
    <p:sldId id="1136" r:id="rId31"/>
    <p:sldId id="1164" r:id="rId32"/>
    <p:sldId id="1165" r:id="rId33"/>
    <p:sldId id="1142" r:id="rId34"/>
    <p:sldId id="1144" r:id="rId35"/>
    <p:sldId id="1145" r:id="rId36"/>
    <p:sldId id="1146" r:id="rId37"/>
    <p:sldId id="1166" r:id="rId38"/>
    <p:sldId id="1167" r:id="rId39"/>
    <p:sldId id="1168" r:id="rId40"/>
    <p:sldId id="1151" r:id="rId41"/>
    <p:sldId id="1152" r:id="rId42"/>
    <p:sldId id="1153" r:id="rId43"/>
    <p:sldId id="1154" r:id="rId44"/>
    <p:sldId id="1155" r:id="rId45"/>
    <p:sldId id="1156" r:id="rId46"/>
    <p:sldId id="1162" r:id="rId47"/>
    <p:sldId id="1163" r:id="rId48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4460"/>
    <p:restoredTop sz="86460"/>
  </p:normalViewPr>
  <p:slideViewPr>
    <p:cSldViewPr showGuides="1">
      <p:cViewPr varScale="1">
        <p:scale>
          <a:sx n="78" d="100"/>
          <a:sy n="78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29E542-FA7E-564A-B268-229E16148AB4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154E05-9E80-B049-9CAF-C06E0816F2B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F7CE87-3383-A643-A8DC-CA82DA19A6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lnSpc>
                <a:spcPct val="115000"/>
              </a:lnSpc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Web Servers</a:t>
            </a:r>
            <a:endParaRPr lang="en-US" altLang="zh-CN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Example URL: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http://www.aol.com:80/index.html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Clients use prefix (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http://</a:t>
            </a:r>
            <a:r>
              <a:rPr lang="en-US" altLang="zh-CN" sz="2400" b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www.aol.com</a:t>
            </a:r>
            <a:r>
              <a:rPr lang="en-US" altLang="zh-CN" sz="24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:80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infer: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What kind of server to contact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Web server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Where the server is (</a:t>
            </a:r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www.aol.com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What port it is listening on (</a:t>
            </a:r>
            <a:r>
              <a:rPr lang="en-US" altLang="zh-CN">
                <a:solidFill>
                  <a:srgbClr val="00CC66"/>
                </a:solidFill>
                <a:ea typeface="宋体" panose="02010600030101010101" pitchFamily="2" charset="-122"/>
              </a:rPr>
              <a:t>80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clients and servers use URLs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325" y="6051550"/>
            <a:ext cx="3237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prefix</a:t>
            </a:r>
            <a:r>
              <a:rPr lang="zh-CN" altLang="en-US">
                <a:ea typeface="宋体" panose="02010600030101010101" pitchFamily="2" charset="-122"/>
              </a:rPr>
              <a:t>一般是表示的是协议类型。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Servers use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suffix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/index.html</a:t>
            </a:r>
            <a:r>
              <a:rPr lang="en-US" altLang="zh-CN">
                <a:ea typeface="宋体" panose="02010600030101010101" pitchFamily="2" charset="-122"/>
              </a:rPr>
              <a:t>) to: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Determine if request is for static or dynamic content.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No hard and fast rules for this.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Convention: executables reside in cgi-bin directory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Find file on filesystem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Initial “/” in suffix denotes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home directory </a:t>
            </a:r>
            <a:r>
              <a:rPr lang="en-US" altLang="zh-CN">
                <a:ea typeface="宋体" panose="02010600030101010101" pitchFamily="2" charset="-122"/>
              </a:rPr>
              <a:t>for requested content.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Minimal suffix is “/”, which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all servers expand to some default home page</a:t>
            </a:r>
            <a:r>
              <a:rPr lang="en-US" altLang="zh-CN">
                <a:ea typeface="宋体" panose="02010600030101010101" pitchFamily="2" charset="-122"/>
              </a:rPr>
              <a:t> (e.g., index.html).	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clients and servers use URLs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0440" y="5902325"/>
            <a:ext cx="3454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前面省略的一般是当前的运行目录。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open connection to server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unix&gt;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telnet ipads.se.sjtu.edu.cn 80</a:t>
            </a:r>
            <a:endParaRPr lang="en-US" altLang="zh-CN" sz="2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//Telnet prints 3 lines to the terminal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Trying 202.120.40.85...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Connected to ipads.se.sjtu.edu.cn.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Escape character is '^]'.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request line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 /courses/ics/index.shtml HTTP/1.1</a:t>
            </a:r>
            <a:endParaRPr lang="en-US" altLang="zh-CN" sz="2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required HTTP/1.1 HOST header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host: ipads.se.sjtu.edu.cn</a:t>
            </a:r>
            <a:endParaRPr lang="en-US" altLang="zh-CN" sz="2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//Client: empty line terminates headers</a:t>
            </a:r>
            <a:endParaRPr lang="en-US" altLang="zh-CN" sz="2400" i="1">
              <a:latin typeface="Helvetica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24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Anatomy of an HTTP transaction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705" y="5458460"/>
            <a:ext cx="80454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telnet</a:t>
            </a:r>
            <a:r>
              <a:rPr lang="zh-CN" altLang="en-US">
                <a:ea typeface="宋体" panose="02010600030101010101" pitchFamily="2" charset="-122"/>
              </a:rPr>
              <a:t>指令可以把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端在发送请求时隐藏的信息打印出来。（一般默认不打印出来）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436563" y="685800"/>
            <a:ext cx="5888037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HTTP Requests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>
                <a:ea typeface="宋体" panose="02010600030101010101" pitchFamily="2" charset="-122"/>
              </a:rPr>
              <a:t>HTTP request is 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request line</a:t>
            </a:r>
            <a:r>
              <a:rPr lang="en-US" altLang="zh-CN" sz="2400">
                <a:ea typeface="宋体" panose="02010600030101010101" pitchFamily="2" charset="-122"/>
              </a:rPr>
              <a:t>, followed by zero or more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request headers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Request line: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&lt;method&gt; &lt;uri&gt; &lt;version&gt;</a:t>
            </a:r>
            <a:endParaRPr lang="en-US" altLang="zh-CN" sz="24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&lt;version&gt;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HTTP version</a:t>
            </a:r>
            <a:r>
              <a:rPr lang="en-US" altLang="zh-CN" sz="2000">
                <a:ea typeface="宋体" panose="02010600030101010101" pitchFamily="2" charset="-122"/>
              </a:rPr>
              <a:t> of request (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HTTP/1.0</a:t>
            </a:r>
            <a:r>
              <a:rPr lang="en-US" altLang="zh-CN" sz="2000">
                <a:ea typeface="宋体" panose="02010600030101010101" pitchFamily="2" charset="-122"/>
              </a:rPr>
              <a:t> or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HTTP/1.1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&lt;uri&gt;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typically URL for proxies</a:t>
            </a:r>
            <a:r>
              <a:rPr lang="en-US" altLang="zh-CN" sz="2000">
                <a:ea typeface="宋体" panose="02010600030101010101" pitchFamily="2" charset="-122"/>
              </a:rPr>
              <a:t>, URL suffix for servers.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A URL is a type of URI (Uniform Resource Identifier)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See http://www.ietf.org/rfc/rfc2396.txt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&lt;method&gt; </a:t>
            </a:r>
            <a:r>
              <a:rPr lang="en-US" altLang="zh-CN" sz="2000">
                <a:ea typeface="宋体" panose="02010600030101010101" pitchFamily="2" charset="-122"/>
              </a:rPr>
              <a:t>is either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POST, OPTIONS, HEAD, PUT, DELETE, </a:t>
            </a:r>
            <a:r>
              <a:rPr lang="en-US" altLang="zh-CN" sz="2000">
                <a:ea typeface="宋体" panose="02010600030101010101" pitchFamily="2" charset="-122"/>
              </a:rPr>
              <a:t>or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TRACE. 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6538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HTTP Requests (cont)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55613" y="1524000"/>
            <a:ext cx="8307387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>
                <a:ea typeface="宋体" panose="02010600030101010101" pitchFamily="2" charset="-122"/>
              </a:rPr>
              <a:t>HTTP methods: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Retrieves</a:t>
            </a:r>
            <a:r>
              <a:rPr lang="en-US" altLang="zh-CN" sz="2000">
                <a:ea typeface="宋体" panose="02010600030101010101" pitchFamily="2" charset="-122"/>
              </a:rPr>
              <a:t> static or dynamic content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Arguments for dynamic content are in URI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Workhorse method (99% of requests)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 sz="2000">
                <a:ea typeface="宋体" panose="02010600030101010101" pitchFamily="2" charset="-122"/>
              </a:rPr>
              <a:t>:  Requests server to accept the data enclosed in the body of the request message. For example,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Retrieve dynamic content 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Arguments for dynamic content are in the request body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OPTIONS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PUT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DELETE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TRACE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Request headers: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&lt;header name&gt;: &lt;header data&gt;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Provide additional information to the server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e.g.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host: ipads.se.sjtu.edu.cn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response line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HTTP/1.1 200 OK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followed by five response headers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Server: nginx/1.0.4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Date: Thu, 29 Nov 2012 10:15:38 GMT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expect HTML in the response body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Content-Type: text/html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expect 11,560 bytes in the resp body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Content-Length: 11560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empty line (“\r\n”) terminates hdrs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Anatomy of an HTTP transaction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6154738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HTTP Responses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444500" y="1516063"/>
            <a:ext cx="8394700" cy="5113337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HTTP response is 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response line</a:t>
            </a:r>
            <a:r>
              <a:rPr lang="en-US" altLang="zh-CN" sz="2400">
                <a:ea typeface="宋体" panose="02010600030101010101" pitchFamily="2" charset="-122"/>
              </a:rPr>
              <a:t> followed by zero or more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response headers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en-US" altLang="zh-CN" sz="12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Response line: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&lt;version&gt; &lt;status code&gt; &lt;status msg&gt;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&lt;version&gt; </a:t>
            </a:r>
            <a:r>
              <a:rPr lang="en-US" altLang="zh-CN" sz="2000">
                <a:ea typeface="宋体" panose="02010600030101010101" pitchFamily="2" charset="-122"/>
              </a:rPr>
              <a:t>is HTTP version of the response.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&lt;status code&gt;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numeric status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&lt;status msg&gt; </a:t>
            </a:r>
            <a:r>
              <a:rPr lang="en-US" altLang="zh-CN" sz="2000">
                <a:ea typeface="宋体" panose="02010600030101010101" pitchFamily="2" charset="-122"/>
              </a:rPr>
              <a:t>is corresponding English text.</a:t>
            </a:r>
            <a:endParaRPr lang="en-US" altLang="zh-CN" sz="2000">
              <a:ea typeface="宋体" panose="02010600030101010101" pitchFamily="2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200 OK        		        Request was handled without error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301 Moved     		        Provide alternate URL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403 Forbidden 		        Server lacks permission to access file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404 Not found 		        Server couldn’t find the file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501 Not Implemented 	        Server does not support the request method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505 HTTP version not supported    Server does not support version in request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Response headers: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&lt;header name&gt;: &lt;header data&gt;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Provide additional information about response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Content-Type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MIME type of content in response body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Content-Length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000">
                <a:ea typeface="宋体" panose="02010600030101010101" pitchFamily="2" charset="-122"/>
              </a:rPr>
              <a:t>Length of content in response body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first HTML line in response body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&lt;!DOCTYPE html PUBLIC "-//W3C//DTD HTML 4.01 Transitional//EN"&gt;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&lt;html&gt;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...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400">
                <a:ea typeface="宋体" panose="02010600030101010101" pitchFamily="2" charset="-122"/>
              </a:rPr>
              <a:t>//Server: 292 lines of HTML not shown.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&lt;/html&gt;   </a:t>
            </a:r>
            <a:r>
              <a:rPr lang="en-US" altLang="zh-CN" sz="2400">
                <a:ea typeface="宋体" panose="02010600030101010101" pitchFamily="2" charset="-122"/>
              </a:rPr>
              <a:t>//Server: last HTML line in response body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//Server: closes connection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Connection closed by foreign host. </a:t>
            </a:r>
            <a:endParaRPr lang="en-US" altLang="zh-CN" sz="24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>
                <a:latin typeface="Helvetica" pitchFamily="34" charset="0"/>
                <a:ea typeface="宋体" panose="02010600030101010101" pitchFamily="2" charset="-122"/>
              </a:rPr>
              <a:t>Client: closes connection and terminates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unix&gt;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2400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Anatomy of an HTTP transaction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590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 sends request to server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request URI contains the string “/cgi-bin”</a:t>
            </a:r>
            <a:r>
              <a:rPr lang="en-US" altLang="zh-CN">
                <a:ea typeface="宋体" panose="02010600030101010101" pitchFamily="2" charset="-122"/>
              </a:rPr>
              <a:t>, then the server assumes that the request is for dynamic content.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Serving dynamic content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0180" name="Group 4"/>
          <p:cNvGrpSpPr/>
          <p:nvPr/>
        </p:nvGrpSpPr>
        <p:grpSpPr>
          <a:xfrm>
            <a:off x="3962400" y="4119563"/>
            <a:ext cx="4006850" cy="1595437"/>
            <a:chOff x="3150" y="1295"/>
            <a:chExt cx="2524" cy="1005"/>
          </a:xfrm>
        </p:grpSpPr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3495" y="1677"/>
              <a:ext cx="671" cy="6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</a:ln>
          </p:spPr>
          <p:txBody>
            <a:bodyPr wrap="none" lIns="91430" tIns="45716" rIns="91430" bIns="45716" anchor="ctr"/>
            <a:lstStyle/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client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4741" y="1677"/>
              <a:ext cx="671" cy="6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</a:ln>
          </p:spPr>
          <p:txBody>
            <a:bodyPr wrap="none" lIns="91430" tIns="45716" rIns="91430" bIns="45716" anchor="ctr"/>
            <a:lstStyle/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server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83" name="Line 7"/>
            <p:cNvSpPr/>
            <p:nvPr/>
          </p:nvSpPr>
          <p:spPr>
            <a:xfrm>
              <a:off x="4166" y="1964"/>
              <a:ext cx="57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4" name="Text Box 8"/>
            <p:cNvSpPr txBox="1"/>
            <p:nvPr/>
          </p:nvSpPr>
          <p:spPr>
            <a:xfrm>
              <a:off x="3150" y="1295"/>
              <a:ext cx="2524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GET /cgi-bin/env.pl HTTP/1.1</a:t>
              </a:r>
              <a:endPara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43434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The server creates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 process(fork)</a:t>
            </a:r>
            <a:r>
              <a:rPr lang="en-US" altLang="zh-CN">
                <a:ea typeface="宋体" panose="02010600030101010101" pitchFamily="2" charset="-122"/>
              </a:rPr>
              <a:t> and runs the program identified by the URI in that process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lIns="91430" tIns="45716" rIns="91430" bIns="45716" anchor="ctr"/>
          <a:lstStyle/>
          <a:p>
            <a:pPr marL="0" marR="0" lvl="0" indent="0" algn="ctr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client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lIns="91430" tIns="45716" rIns="91430" bIns="45716" anchor="ctr"/>
          <a:lstStyle/>
          <a:p>
            <a:pPr marL="0" marR="0" lvl="0" indent="0" algn="ctr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server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lIns="91430" tIns="45716" rIns="91430" bIns="45716" anchor="ctr"/>
          <a:lstStyle/>
          <a:p>
            <a:pPr marL="0" marR="0" lvl="0" indent="0" algn="ctr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env.pl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0" name="Line 7"/>
          <p:cNvSpPr/>
          <p:nvPr/>
        </p:nvSpPr>
        <p:spPr>
          <a:xfrm flipV="1">
            <a:off x="7685088" y="2890838"/>
            <a:ext cx="0" cy="6080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2231" name="Text Box 8"/>
          <p:cNvSpPr txBox="1"/>
          <p:nvPr/>
        </p:nvSpPr>
        <p:spPr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6" rIns="91430" bIns="4571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fork/exec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Web servers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HTTP Protocol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Web Content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CGI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11.5~11.6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42672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child runs and generates the dynamic content.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server captures the content of the child and forwards 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modification to the client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lIns="91430" tIns="45716" rIns="91430" bIns="45716" anchor="ctr"/>
          <a:lstStyle/>
          <a:p>
            <a:pPr marL="0" marR="0" lvl="0" indent="0" algn="ctr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client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lIns="91430" tIns="45716" rIns="91430" bIns="45716" anchor="ctr"/>
          <a:lstStyle/>
          <a:p>
            <a:pPr marL="0" marR="0" lvl="0" indent="0" algn="ctr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server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lIns="91430" tIns="45716" rIns="91430" bIns="45716" anchor="ctr"/>
          <a:lstStyle/>
          <a:p>
            <a:pPr marL="0" marR="0" lvl="0" indent="0" algn="ctr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env.pl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8" name="Line 7"/>
          <p:cNvSpPr/>
          <p:nvPr/>
        </p:nvSpPr>
        <p:spPr>
          <a:xfrm flipV="1">
            <a:off x="7685088" y="2814638"/>
            <a:ext cx="0" cy="6080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79" name="Text Box 8"/>
          <p:cNvSpPr txBox="1"/>
          <p:nvPr/>
        </p:nvSpPr>
        <p:spPr>
          <a:xfrm>
            <a:off x="7635875" y="2967038"/>
            <a:ext cx="1008063" cy="365125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6" rIns="91430" bIns="4571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content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Text Box 9"/>
          <p:cNvSpPr txBox="1"/>
          <p:nvPr/>
        </p:nvSpPr>
        <p:spPr>
          <a:xfrm>
            <a:off x="6221413" y="2266950"/>
            <a:ext cx="1008062" cy="366713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6" rIns="91430" bIns="4571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spcBef>
                <a:spcPct val="0"/>
              </a:spcBef>
              <a:buNone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  <a:t>content</a:t>
            </a:r>
            <a:endParaRPr lang="en-US" altLang="zh-CN" sz="18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4281" name="Line 10"/>
          <p:cNvSpPr/>
          <p:nvPr/>
        </p:nvSpPr>
        <p:spPr>
          <a:xfrm flipH="1">
            <a:off x="6240463" y="2281238"/>
            <a:ext cx="91281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82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How does the client pass program arguments to the server?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How does the server pass these arguments to the child?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How does the server pass other info relevant to the request to the child?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How does the server capture the content produced by the child?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These issues are addressed by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Common Gateway Interface (CGI)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specification.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8371" name="Group 5"/>
          <p:cNvGrpSpPr/>
          <p:nvPr/>
        </p:nvGrpSpPr>
        <p:grpSpPr>
          <a:xfrm>
            <a:off x="685800" y="2133600"/>
            <a:ext cx="3595688" cy="2738438"/>
            <a:chOff x="2590" y="2498"/>
            <a:chExt cx="2265" cy="1725"/>
          </a:xfrm>
        </p:grpSpPr>
        <p:sp>
          <p:nvSpPr>
            <p:cNvPr id="58372" name="Oval 6"/>
            <p:cNvSpPr/>
            <p:nvPr/>
          </p:nvSpPr>
          <p:spPr>
            <a:xfrm>
              <a:off x="2590" y="2594"/>
              <a:ext cx="671" cy="623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client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373" name="Oval 7"/>
            <p:cNvSpPr/>
            <p:nvPr/>
          </p:nvSpPr>
          <p:spPr>
            <a:xfrm>
              <a:off x="3836" y="2594"/>
              <a:ext cx="672" cy="623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server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8374" name="Line 8"/>
            <p:cNvSpPr/>
            <p:nvPr/>
          </p:nvSpPr>
          <p:spPr>
            <a:xfrm flipH="1" flipV="1">
              <a:off x="4040" y="3217"/>
              <a:ext cx="0" cy="43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75" name="Text Box 9"/>
            <p:cNvSpPr txBox="1"/>
            <p:nvPr/>
          </p:nvSpPr>
          <p:spPr>
            <a:xfrm>
              <a:off x="3393" y="3313"/>
              <a:ext cx="635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content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6" name="Text Box 10"/>
            <p:cNvSpPr txBox="1"/>
            <p:nvPr/>
          </p:nvSpPr>
          <p:spPr>
            <a:xfrm>
              <a:off x="3249" y="2786"/>
              <a:ext cx="635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content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Line 11"/>
            <p:cNvSpPr/>
            <p:nvPr/>
          </p:nvSpPr>
          <p:spPr>
            <a:xfrm flipH="1">
              <a:off x="3261" y="2995"/>
              <a:ext cx="57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78" name="Text Box 12"/>
            <p:cNvSpPr txBox="1"/>
            <p:nvPr/>
          </p:nvSpPr>
          <p:spPr>
            <a:xfrm>
              <a:off x="3213" y="2498"/>
              <a:ext cx="635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request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Line 13"/>
            <p:cNvSpPr/>
            <p:nvPr/>
          </p:nvSpPr>
          <p:spPr>
            <a:xfrm flipH="1" flipV="1">
              <a:off x="3213" y="2738"/>
              <a:ext cx="6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8380" name="Line 14"/>
            <p:cNvSpPr/>
            <p:nvPr/>
          </p:nvSpPr>
          <p:spPr>
            <a:xfrm flipH="1" flipV="1">
              <a:off x="4328" y="3169"/>
              <a:ext cx="0" cy="43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8381" name="Text Box 15"/>
            <p:cNvSpPr txBox="1"/>
            <p:nvPr/>
          </p:nvSpPr>
          <p:spPr>
            <a:xfrm>
              <a:off x="4316" y="3313"/>
              <a:ext cx="539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create</a:t>
              </a:r>
              <a:endParaRPr lang="en-US" altLang="zh-CN" sz="18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2" name="Oval 16"/>
            <p:cNvSpPr/>
            <p:nvPr/>
          </p:nvSpPr>
          <p:spPr>
            <a:xfrm>
              <a:off x="3840" y="3600"/>
              <a:ext cx="672" cy="623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0" tIns="45716" rIns="91430" bIns="4571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Helvetica" pitchFamily="34" charset="0"/>
                  <a:ea typeface="宋体" panose="02010600030101010101" pitchFamily="2" charset="-122"/>
                </a:rPr>
                <a:t>env.pl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u="sng">
                <a:ea typeface="宋体" panose="02010600030101010101" pitchFamily="2" charset="-122"/>
              </a:rPr>
              <a:t>Question: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does the client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pass arguments</a:t>
            </a:r>
            <a:r>
              <a:rPr lang="en-US" altLang="zh-CN">
                <a:ea typeface="宋体" panose="02010600030101010101" pitchFamily="2" charset="-122"/>
              </a:rPr>
              <a:t> to the server?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arguments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appended to the URI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http://add.com/cgi-bin/adder?1&amp;2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adder</a:t>
            </a:r>
            <a:r>
              <a:rPr lang="en-US" altLang="zh-CN">
                <a:ea typeface="宋体" panose="02010600030101010101" pitchFamily="2" charset="-122"/>
              </a:rPr>
              <a:t> is the CGI program on the server that will do the addition.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argument list starts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”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arguments separated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spaces represented by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%20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”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0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4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0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37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6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u="sng">
                <a:ea typeface="宋体" panose="02010600030101010101" pitchFamily="2" charset="-122"/>
              </a:rPr>
              <a:t>Question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How does the server pass these arguments to the child?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environment</a:t>
            </a:r>
            <a:r>
              <a:rPr lang="en-US" altLang="zh-CN">
                <a:ea typeface="宋体" panose="02010600030101010101" pitchFamily="2" charset="-122"/>
              </a:rPr>
              <a:t> variable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QUERY_STRING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 single string containing everything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after the “?”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for add.com: QUERY_STRING = “1&amp;2”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620" y="5537835"/>
            <a:ext cx="36588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query_string</a:t>
            </a:r>
            <a:r>
              <a:rPr lang="zh-CN" altLang="en-US">
                <a:ea typeface="宋体" panose="02010600030101010101" pitchFamily="2" charset="-122"/>
              </a:rPr>
              <a:t>取的是？后面的所有子串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Text Box 5"/>
          <p:cNvSpPr txBox="1"/>
          <p:nvPr/>
        </p:nvSpPr>
        <p:spPr>
          <a:xfrm>
            <a:off x="533400" y="1676400"/>
            <a:ext cx="8001000" cy="3960813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((buf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getenv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("QUERY_STRING")) != NULL)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p = strchr(buf, ’&amp;’);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*p = ’\0’;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strcpy(arg1, buf);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strcpy(arg2, p+1);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n1 = atoi(arg1);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n2 = atoi(arg2);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9665" y="2826385"/>
            <a:ext cx="3657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strchr</a:t>
            </a:r>
            <a:r>
              <a:rPr lang="zh-CN" altLang="en-US">
                <a:ea typeface="宋体" panose="02010600030101010101" pitchFamily="2" charset="-122"/>
              </a:rPr>
              <a:t>函数：查找第二个参数在第一个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参数中第一次出现的索引位置。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u="sng">
                <a:ea typeface="宋体" panose="02010600030101010101" pitchFamily="2" charset="-122"/>
              </a:rPr>
              <a:t>Question: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does the server pass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other info relevant</a:t>
            </a:r>
            <a:r>
              <a:rPr lang="en-US" altLang="zh-CN">
                <a:ea typeface="宋体" panose="02010600030101010101" pitchFamily="2" charset="-122"/>
              </a:rPr>
              <a:t> to the request to the child?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collection of environment variables defined by the CGI spec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Request-specific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QUERY_STRING</a:t>
            </a:r>
            <a:r>
              <a:rPr lang="en-US" altLang="zh-CN">
                <a:ea typeface="宋体" panose="02010600030101010101" pitchFamily="2" charset="-122"/>
              </a:rPr>
              <a:t> (contains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>
                <a:ea typeface="宋体" panose="02010600030101010101" pitchFamily="2" charset="-122"/>
              </a:rPr>
              <a:t> args)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SERVER_PORT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REQUEST_METHOD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>
                <a:ea typeface="宋体" panose="02010600030101010101" pitchFamily="2" charset="-122"/>
              </a:rPr>
              <a:t>, etc)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REMOTE_HOST</a:t>
            </a:r>
            <a:r>
              <a:rPr lang="en-US" altLang="zh-CN">
                <a:ea typeface="宋体" panose="02010600030101010101" pitchFamily="2" charset="-122"/>
              </a:rPr>
              <a:t> (domain name of client)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REMOTE_ADDR</a:t>
            </a:r>
            <a:r>
              <a:rPr lang="en-US" altLang="zh-CN">
                <a:ea typeface="宋体" panose="02010600030101010101" pitchFamily="2" charset="-122"/>
              </a:rPr>
              <a:t> (IP address of client)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CONTENT_TYPE</a:t>
            </a:r>
            <a:r>
              <a:rPr lang="en-US" altLang="zh-CN">
                <a:ea typeface="宋体" panose="02010600030101010101" pitchFamily="2" charset="-122"/>
              </a:rPr>
              <a:t> (for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>
                <a:ea typeface="宋体" panose="02010600030101010101" pitchFamily="2" charset="-122"/>
              </a:rPr>
              <a:t>, MIME type of the request body 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CONTENT_LENGTH</a:t>
            </a:r>
            <a:r>
              <a:rPr lang="en-US" altLang="zh-CN">
                <a:ea typeface="宋体" panose="02010600030101010101" pitchFamily="2" charset="-122"/>
              </a:rPr>
              <a:t> (for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POST</a:t>
            </a:r>
            <a:r>
              <a:rPr lang="en-US" altLang="zh-CN">
                <a:ea typeface="宋体" panose="02010600030101010101" pitchFamily="2" charset="-122"/>
              </a:rPr>
              <a:t>, length in bytes)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Some CGI environment variables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u="sng">
                <a:ea typeface="宋体" panose="02010600030101010101" pitchFamily="2" charset="-122"/>
              </a:rPr>
              <a:t>Question: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How does the server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capture the content</a:t>
            </a:r>
            <a:r>
              <a:rPr lang="en-US" altLang="zh-CN">
                <a:ea typeface="宋体" panose="02010600030101010101" pitchFamily="2" charset="-122"/>
              </a:rPr>
              <a:t> produced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 the child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>
                <a:ea typeface="宋体" panose="02010600030101010101" pitchFamily="2" charset="-122"/>
              </a:rPr>
              <a:t>Answer: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child generates its output on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stdout</a:t>
            </a:r>
            <a:r>
              <a:rPr lang="en-US" altLang="zh-CN">
                <a:ea typeface="宋体" panose="02010600030101010101" pitchFamily="2" charset="-122"/>
              </a:rPr>
              <a:t>. Server uses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dup2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redirect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stdout </a:t>
            </a:r>
            <a:r>
              <a:rPr lang="en-US" altLang="zh-CN">
                <a:ea typeface="宋体" panose="02010600030101010101" pitchFamily="2" charset="-122"/>
              </a:rPr>
              <a:t>to its connected socket.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Notice that only the child knows the type and size of the content.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Thus the child (not the server) must generate the corresponding headers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Serving dynamic content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775" y="6005830"/>
            <a:ext cx="52222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这里采用的是直接跳过</a:t>
            </a:r>
            <a:r>
              <a:rPr lang="en-US" altLang="zh-CN"/>
              <a:t>server</a:t>
            </a:r>
            <a:r>
              <a:rPr lang="zh-CN" altLang="en-US">
                <a:ea typeface="宋体" panose="02010600030101010101" pitchFamily="2" charset="-122"/>
              </a:rPr>
              <a:t>直接返回到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的方式！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Tiny Web Server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Tiny Web server described in text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Tiny is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sequential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Web server.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Serves static and dynamic content to real browsers.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text files, HTML files, GIF, PNG and JPEG images.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250 lines of commented C code.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Not as complete or robust as a real web server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Clients and servers communicate using  the HyperText Transfer Protocol (HTTP)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 and server establish TCP connection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 requests content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Server responds with requested content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Client and server close connection (usually)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Current version is HTTP/1.1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RFC 2616, June, 1999.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Web servers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0" name="Text Box 1028"/>
          <p:cNvSpPr txBox="1"/>
          <p:nvPr/>
        </p:nvSpPr>
        <p:spPr>
          <a:xfrm>
            <a:off x="304800" y="6381750"/>
            <a:ext cx="7570788" cy="4000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http://www.w3.org/Protocols/rfc2616/rfc2616.html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6963" y="1646238"/>
            <a:ext cx="3652837" cy="1200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Tim Berners Lee 1989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Turing Award 2016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566863"/>
            <a:ext cx="1771650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733800"/>
            <a:ext cx="489585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54038" y="3657600"/>
            <a:ext cx="2951162" cy="1200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Marc Andreesen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1993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466850"/>
            <a:ext cx="1752600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609600"/>
          </a:xfrm>
        </p:spPr>
        <p:txBody>
          <a:bodyPr vert="horz" wrap="square" lIns="91294" tIns="45647" rIns="91294" bIns="45647" anchor="t" anchorCtr="0"/>
          <a:p>
            <a:r>
              <a:rPr lang="en-US" altLang="zh-CN">
                <a:ea typeface="宋体" panose="02010600030101010101" pitchFamily="2" charset="-122"/>
              </a:rPr>
              <a:t>Tiny Operation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 request from client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Split into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method / 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uri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/ version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not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then return error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URI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contains “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cgi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-bin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” then serve dynamic content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(Would do wrong thing if had file 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abcgi.html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”)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Fork process to execute program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Otherwise serve static content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Copy file to output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029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1    /*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2    *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tiny.c - A simple HTTP/1.0 Web server that uses the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    * GET method to serve static and dynamic content.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4    */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5    #include "csapp.h"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7    void doit(int fd);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8    void read_requesthdrs(int fd);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9    int parse_uri(char *uri, char *fname, char *cgiargs);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10  void serve_static(rio_t *rio, char *fname, int fsize);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11  void get_filetype(char *fname, char *ftype);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12  void serve_dynamic(rio_t *rio,char *fname,char*cgiargs);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13  void clienterror(rio_t *rio, char *cause, char *errnum,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14  		  char *shortmsg, char *longmsg);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16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int main(int argc, char **argv)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17  {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18   	int listenfd, connfd;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19   	char hostname[MAXLINE], port[MAXLINE];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20   	socklen_t clientlen;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21   	struct sockaddr_storage clientaddr;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23   	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check command line args */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24   	if (argc != 2) {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25     	      fprintf(stderr,"usage: %s &lt;port&gt;\n", argv [0]);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26     	      exit(1);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27   	}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28   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29   	listenfd = open_listenfd(argv[1]);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30   	while (1) {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31     	      clientlen = sizeof(clientaddr);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32     	      connfd = Accept(listenfd, (SA *)&amp;clientaddr, &amp;clientlen);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33		      Getnameinfo((SA*)&amp;clientaddr, clientlen, hostname, MAXLINE,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34				 port, MAXLINE, 0)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35		      printf(“Accepted Connection from (%s, %s)\n”, hostname, port);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36     	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doit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(connfd);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37     	      Close(connfd);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38   	}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39  }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2230" y="1681480"/>
            <a:ext cx="2439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首先在</a:t>
            </a:r>
            <a:r>
              <a:rPr lang="en-US" altLang="zh-CN"/>
              <a:t>server</a:t>
            </a:r>
            <a:r>
              <a:rPr lang="zh-CN" altLang="en-US">
                <a:ea typeface="宋体" panose="02010600030101010101" pitchFamily="2" charset="-122"/>
              </a:rPr>
              <a:t>端进行监听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9755" y="3453765"/>
            <a:ext cx="26365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接受请求，连接并打印信息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55010" y="4094480"/>
            <a:ext cx="1409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开始处理请求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3145" y="4648200"/>
            <a:ext cx="42862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sequential</a:t>
            </a:r>
            <a:r>
              <a:rPr lang="zh-CN" altLang="en-US">
                <a:ea typeface="宋体" panose="02010600030101010101" pitchFamily="2" charset="-122"/>
              </a:rPr>
              <a:t>，每次处理完成之后直接</a:t>
            </a:r>
            <a:r>
              <a:rPr lang="en-US" altLang="zh-CN">
                <a:ea typeface="宋体" panose="02010600030101010101" pitchFamily="2" charset="-122"/>
              </a:rPr>
              <a:t>close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void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doit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{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	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is_static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	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stat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sbuf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	char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[MAXLINE], method[MAXLINE],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[MAXLINE], version[MAXLINE];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	char filename[MAXLINE],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	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rio_t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000" b="1" i="0" u="none" strike="noStrike" kern="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	/* Read request line and headers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 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Rio_readinitb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(&amp;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 	Rio_readlineb(&amp;rio, buf, MAXLINE);</a:t>
            </a:r>
            <a:endParaRPr kumimoji="0" lang="pt-BR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("Request headers:\n");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 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("%s",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  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sscanf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"%s %s %s",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version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 	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strcasecmp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(method, "GET"))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clienterror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method, "501", "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implemented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		   	"Tiny does not implement this method");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		return;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read_requesthdrs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(&amp;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9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83972" name="组合 4"/>
          <p:cNvGrpSpPr/>
          <p:nvPr/>
        </p:nvGrpSpPr>
        <p:grpSpPr>
          <a:xfrm>
            <a:off x="4648200" y="381000"/>
            <a:ext cx="4178300" cy="725488"/>
            <a:chOff x="4648200" y="381000"/>
            <a:chExt cx="4178300" cy="725488"/>
          </a:xfrm>
        </p:grpSpPr>
        <p:sp>
          <p:nvSpPr>
            <p:cNvPr id="6" name="Rectangle 2"/>
            <p:cNvSpPr/>
            <p:nvPr/>
          </p:nvSpPr>
          <p:spPr>
            <a:xfrm>
              <a:off x="4787900" y="381000"/>
              <a:ext cx="4038600" cy="37623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marL="381000" marR="0" lvl="0" indent="-38100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GET /courses/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ics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HTTP/1.1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4" name="Rectangle 3"/>
            <p:cNvSpPr/>
            <p:nvPr/>
          </p:nvSpPr>
          <p:spPr>
            <a:xfrm>
              <a:off x="4787900" y="381000"/>
              <a:ext cx="685800" cy="376238"/>
            </a:xfrm>
            <a:prstGeom prst="rect">
              <a:avLst/>
            </a:prstGeom>
            <a:solidFill>
              <a:srgbClr val="C2FFF0">
                <a:alpha val="50195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3975" name="Rectangle 7"/>
            <p:cNvSpPr/>
            <p:nvPr/>
          </p:nvSpPr>
          <p:spPr>
            <a:xfrm>
              <a:off x="5473700" y="381000"/>
              <a:ext cx="1905000" cy="376238"/>
            </a:xfrm>
            <a:prstGeom prst="rect">
              <a:avLst/>
            </a:prstGeom>
            <a:solidFill>
              <a:srgbClr val="009999">
                <a:alpha val="49803"/>
              </a:srgbClr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757238"/>
              <a:ext cx="4038600" cy="349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381000" marR="0" lvl="0" indent="-3810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method     </a:t>
              </a:r>
              <a:r>
                <a:rPr kumimoji="0" lang="en-US" altLang="zh-CN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uri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       version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34840" y="1974215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初始化读入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935" y="2298700"/>
            <a:ext cx="1409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读入请求指令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000" y="5925820"/>
            <a:ext cx="6124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sscanf</a:t>
            </a:r>
            <a:r>
              <a:rPr lang="zh-CN" altLang="en-US">
                <a:ea typeface="宋体" panose="02010600030101010101" pitchFamily="2" charset="-122"/>
              </a:rPr>
              <a:t>作用：将第一个参数的字符串按照后续给出的格式进行划分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9270" y="5055870"/>
            <a:ext cx="2388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</a:t>
            </a:r>
            <a:r>
              <a:rPr lang="en-US" altLang="zh-CN"/>
              <a:t>headers</a:t>
            </a:r>
            <a:r>
              <a:rPr lang="zh-CN" altLang="en-US">
                <a:ea typeface="宋体" panose="02010600030101010101" pitchFamily="2" charset="-122"/>
              </a:rPr>
              <a:t>部分的信息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9916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  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6A04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 Parse URI from GET request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26A04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  	is_static = </a:t>
            </a:r>
            <a:r>
              <a:rPr kumimoji="0" lang="it-IT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parse_uri</a:t>
            </a:r>
            <a:r>
              <a:rPr kumimoji="0" lang="it-IT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(uri, filename, cgiargs);</a:t>
            </a:r>
            <a:endParaRPr kumimoji="0" lang="it-IT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    	if (stat(filename, &amp;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&lt; 0)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clienterror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filename, "404", "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found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			"Tiny couldn’t find this file");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		return;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 	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  	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is_static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 Serve static content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		if (!(S_ISREG(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sbuf.st_mode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 || !(S_I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USR &amp;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sbuf.st_mode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 	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clienterror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filename, "403", "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Forbidden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		      		"Tiny couldn’t read the file");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	      		return;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		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serve_static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filename,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sbuf.st_size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  	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1365" y="2000250"/>
            <a:ext cx="28968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</a:t>
            </a:r>
            <a:r>
              <a:rPr lang="en-US" altLang="zh-CN"/>
              <a:t>uri</a:t>
            </a:r>
            <a:r>
              <a:rPr lang="zh-CN" altLang="en-US">
                <a:ea typeface="宋体" panose="02010600030101010101" pitchFamily="2" charset="-122"/>
              </a:rPr>
              <a:t>部分信息，区分静动态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5430" y="5308600"/>
            <a:ext cx="3915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进行权限的识别判断</a:t>
            </a:r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是否是</a:t>
            </a:r>
            <a:r>
              <a:rPr lang="en-US" altLang="zh-CN">
                <a:ea typeface="宋体" panose="02010600030101010101" pitchFamily="2" charset="-122"/>
              </a:rPr>
              <a:t>regular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是否具有</a:t>
            </a:r>
            <a:r>
              <a:rPr lang="en-US" altLang="zh-CN">
                <a:ea typeface="宋体" panose="02010600030101010101" pitchFamily="2" charset="-122"/>
              </a:rPr>
              <a:t>read</a:t>
            </a:r>
            <a:r>
              <a:rPr lang="zh-CN" altLang="en-US">
                <a:ea typeface="宋体" panose="02010600030101010101" pitchFamily="2" charset="-122"/>
              </a:rPr>
              <a:t>权限的特殊文件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48000" y="6248400"/>
            <a:ext cx="3454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符合权限要求情况下，处理静态请求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38    	else { /* Serve dynamic content */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39 		if (!(S_ISREG(sbuf.st_mode)) || !(S_I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USR &amp; sbuf.st_mode)) {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40 	      		clienterror(fd, filename, "403",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Forbidden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41 	      	      		"Tiny couldn’t run the CGI program");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42 	      		return;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43 		}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44 	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serve_dynamic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(fd, filename, cgiargs);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45    	}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46   }</a:t>
            </a:r>
            <a:endParaRPr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0365" y="3855720"/>
            <a:ext cx="36588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满足权限的条件下进行动态请求的处理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idx="1"/>
          </p:nvPr>
        </p:nvSpPr>
        <p:spPr>
          <a:xfrm>
            <a:off x="228600" y="76200"/>
            <a:ext cx="8534400" cy="65532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1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clienterror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(int fd, char *cause, char *errnum,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                  	    char *shortmsg, char *longmsg)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   {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    	char buf[MAXLINE], body[MAXBUF];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6    	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build the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 response body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7    	sprintf(body,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&lt;html&gt;&lt;title&gt;Tiny Error&lt;/title&gt;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8    	sprintf(body,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%s&lt;body bgcolor=""ffffff""&gt;\r\n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 body);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9    	sprintf(body,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%s%s: %s\r\n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 body, errnum, shortmsg);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10   	sprintf(body,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%s&lt;p&gt;%s: %s\r\n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 body, longmsg, cause);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11   	sprintf(body,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%s&lt;hr&gt;&lt;em&gt;Tiny Web server&lt;/em&gt;\r\n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",body);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13   	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print the HTTP response */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14   	sprintf(buf,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HTTP/1.0 %s %s\r\n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 errnum, shortmsg);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15   	Rio_writen(fd, buf, strlen(buf));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16   	sprintf(buf,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Content-type: text/html\r\n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17   	Rio_writen(fd, buf, strlen(buf));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18   	sprintf(buf, "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Content-length: %d\r\n\r\n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", strlen(body));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19   	Rio_writen(fd, buf, strlen(buf));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20   	Rio_writen(fd, body, strlen(body));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21  }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read_requesthdrs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char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[MAXLINE];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while(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strcmp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\r\n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")){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Rio_readlineb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MAXLINE);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(“%s”,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	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}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6755" y="3383915"/>
            <a:ext cx="2840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终止条件为读取到一整个空行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Founder of the TCP/IP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TCP/IP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Internet's basic communications protocols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Turing Award 2004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Vinton G. Cerf, Robert E. Kahn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8" name="Picture 2" descr="Vinton Gray Ce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086225"/>
            <a:ext cx="1524000" cy="193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9" name="Picture 4" descr="Robert Elliot Kah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4114800"/>
            <a:ext cx="1714500" cy="193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76200"/>
            <a:ext cx="8686800" cy="65532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parse_uri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*filename, 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	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	if (!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strstr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-bin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"))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static content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"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     		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)-1] == ’/’)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        		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"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home.html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    		return 1;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 	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	else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dynamic content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index(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     		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       		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ptr+1);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       		    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’\0’;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   		} else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        		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cgiargs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".");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    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(filename,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   		return 0;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  	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  }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0065" y="44132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strstr</a:t>
            </a:r>
            <a:r>
              <a:rPr lang="zh-CN" altLang="en-US">
                <a:ea typeface="宋体" panose="02010600030101010101" pitchFamily="2" charset="-122"/>
              </a:rPr>
              <a:t>函数：查找第二个参数在第一个参数中是否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出现过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12180" y="2501900"/>
            <a:ext cx="1818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填充默认路径信息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serve_static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(int fd, char *filename, int filesize)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    {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 		int srcfd;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4 		char *srcp, ftype[MAXLINE], buf[MAXBUF];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6 	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send response headers to client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7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get_filetype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(filename, ftype);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8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HTTP/1.0 200 OK\r\n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9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%sServer: Tiny Web Server\r\n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", buf);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10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%sConnection: close\r\n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", buf);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11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%sContent-length: %d\n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", buf, filesize);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12 	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%sContent-type: %s\r\n\r\n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", buf, ftype);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13 		Rio_writen(fd, buf, strlen(buf));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14 		printf(“Response headers:\n”);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15 		printf(“%s”, buf);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17 	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send response body to client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18 		srcfd = Open(filename, O_RDONLY, 0);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19 		srcp =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Mmap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(0,filesize,PROT_READ,MAP_PRIVATE,srcfd,0);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20 		Close(srcfd);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21 		Rio_writen(fd, srcp, filesize);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22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Munmap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(srcp, filesize);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23   }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0925" y="302260"/>
            <a:ext cx="28409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静态请求是直接返回整个页面</a:t>
            </a:r>
            <a:endParaRPr lang="zh-CN" altLang="en-US"/>
          </a:p>
          <a:p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endParaRPr lang="zh-CN" altLang="en-US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get_filetype - derive file type from file name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27  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28   void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get_filetype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(char *filename, char *filetype)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29   {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30   	if (strstr(filename, ".html"))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31 	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text/html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32   	else if (strstr(filename, ".gif"))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33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image/gif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34   	else if (strstr(filename, ".png"))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35    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image/png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36   	else if (strstr(filename, ".jpg"))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37    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image/jpg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38   	else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39       	      strcpy(filetype,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text/plain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40   }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Tiny Web Server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1722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serve_dynamic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(int fd, char *filename, char *cgiargs)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    {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    	char buf[MAXLINE];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5    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return first part of HTTP response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6    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HTTP/1.0 200 OK\r\n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7    	Rio_writen(fd, buf, strlen(buf));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8    	sprintf(buf, 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Server: Tiny Web Server\r\n\r\n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9    	Rio_writen(fd, buf, strlen(buf));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11   	if (Fork() == 0) {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child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12      		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real server would set all CGI vars here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13      		setenv("</a:t>
            </a:r>
            <a:r>
              <a:rPr lang="en-US" altLang="zh-CN" sz="18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QUERY_STRING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", cgiargs, 1);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14     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Dup2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(fd, STDOUT_FILENO);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redirect output to client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15      		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Execve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(filename, NULL, environ);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run CGI program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16   	}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17   	Wait(NULL); </a:t>
            </a:r>
            <a:r>
              <a:rPr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parent reaps child */</a:t>
            </a:r>
            <a:endParaRPr lang="en-US" altLang="zh-CN" sz="1800" b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18   }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Proxies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02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7388" cy="3960813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proxy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is an intermediary between a client and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origin server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To the client, the proxy acts like a server.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To the server, the proxy acts like a client.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Oval 4"/>
          <p:cNvSpPr/>
          <p:nvPr/>
        </p:nvSpPr>
        <p:spPr>
          <a:xfrm>
            <a:off x="990600" y="4127500"/>
            <a:ext cx="1065213" cy="989013"/>
          </a:xfrm>
          <a:prstGeom prst="ellipse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Client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Oval 5"/>
          <p:cNvSpPr/>
          <p:nvPr/>
        </p:nvSpPr>
        <p:spPr>
          <a:xfrm>
            <a:off x="4038600" y="4127500"/>
            <a:ext cx="1065213" cy="989013"/>
          </a:xfrm>
          <a:prstGeom prst="ellipse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Proxy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Oval 7"/>
          <p:cNvSpPr/>
          <p:nvPr/>
        </p:nvSpPr>
        <p:spPr>
          <a:xfrm>
            <a:off x="7088188" y="4125913"/>
            <a:ext cx="1065212" cy="989012"/>
          </a:xfrm>
          <a:prstGeom prst="ellipse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Origin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Server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Line 6"/>
          <p:cNvSpPr/>
          <p:nvPr/>
        </p:nvSpPr>
        <p:spPr>
          <a:xfrm>
            <a:off x="2057400" y="435451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07" name="Text Box 16"/>
          <p:cNvSpPr txBox="1"/>
          <p:nvPr/>
        </p:nvSpPr>
        <p:spPr>
          <a:xfrm>
            <a:off x="2117725" y="3927475"/>
            <a:ext cx="1973263" cy="36988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orbel" panose="020B0503020204020204" pitchFamily="34" charset="0"/>
                <a:ea typeface="宋体" panose="02010600030101010101" pitchFamily="2" charset="-122"/>
              </a:rPr>
              <a:t>1. Client request</a:t>
            </a:r>
            <a:endParaRPr lang="en-US" altLang="zh-CN" sz="20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2408" name="Line 13"/>
          <p:cNvSpPr/>
          <p:nvPr/>
        </p:nvSpPr>
        <p:spPr>
          <a:xfrm>
            <a:off x="5105400" y="435451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09" name="Text Box 17"/>
          <p:cNvSpPr txBox="1"/>
          <p:nvPr/>
        </p:nvSpPr>
        <p:spPr>
          <a:xfrm>
            <a:off x="5126038" y="3941763"/>
            <a:ext cx="1968500" cy="36988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orbel" panose="020B0503020204020204" pitchFamily="34" charset="0"/>
                <a:ea typeface="宋体" panose="02010600030101010101" pitchFamily="2" charset="-122"/>
              </a:rPr>
              <a:t>2. Proxy request</a:t>
            </a:r>
            <a:endParaRPr lang="en-US" altLang="zh-CN" sz="20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2410" name="Line 14"/>
          <p:cNvSpPr/>
          <p:nvPr/>
        </p:nvSpPr>
        <p:spPr>
          <a:xfrm>
            <a:off x="5029200" y="481171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2411" name="Text Box 18"/>
          <p:cNvSpPr txBox="1"/>
          <p:nvPr/>
        </p:nvSpPr>
        <p:spPr>
          <a:xfrm>
            <a:off x="5181600" y="4887913"/>
            <a:ext cx="2208213" cy="36988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orbel" panose="020B0503020204020204" pitchFamily="34" charset="0"/>
                <a:ea typeface="宋体" panose="02010600030101010101" pitchFamily="2" charset="-122"/>
              </a:rPr>
              <a:t>3. Server response</a:t>
            </a:r>
            <a:endParaRPr lang="en-US" altLang="zh-CN" sz="20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2412" name="Line 15"/>
          <p:cNvSpPr/>
          <p:nvPr/>
        </p:nvSpPr>
        <p:spPr>
          <a:xfrm>
            <a:off x="1981200" y="481171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2413" name="Text Box 19"/>
          <p:cNvSpPr txBox="1"/>
          <p:nvPr/>
        </p:nvSpPr>
        <p:spPr>
          <a:xfrm>
            <a:off x="2108200" y="4887913"/>
            <a:ext cx="2144713" cy="36988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000" b="1">
                <a:latin typeface="Corbel" panose="020B0503020204020204" pitchFamily="34" charset="0"/>
                <a:ea typeface="宋体" panose="02010600030101010101" pitchFamily="2" charset="-122"/>
              </a:rPr>
              <a:t>4. Proxy response</a:t>
            </a:r>
            <a:endParaRPr lang="en-US" altLang="zh-CN" sz="20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Why Proxies?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0" name="Rectangle 1027"/>
          <p:cNvSpPr>
            <a:spLocks noGrp="1"/>
          </p:cNvSpPr>
          <p:nvPr>
            <p:ph idx="1"/>
          </p:nvPr>
        </p:nvSpPr>
        <p:spPr>
          <a:xfrm>
            <a:off x="533400" y="1600200"/>
            <a:ext cx="8307388" cy="1652588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Can perform useful functions as requests and responses pass by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Examples: Caching, logging, anonymization, filtering, transcoding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4451" name="Oval 1028"/>
          <p:cNvSpPr/>
          <p:nvPr/>
        </p:nvSpPr>
        <p:spPr>
          <a:xfrm>
            <a:off x="628650" y="3333750"/>
            <a:ext cx="1065213" cy="989013"/>
          </a:xfrm>
          <a:prstGeom prst="ellipse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Client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A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Oval 1029"/>
          <p:cNvSpPr/>
          <p:nvPr/>
        </p:nvSpPr>
        <p:spPr>
          <a:xfrm>
            <a:off x="3676650" y="4141788"/>
            <a:ext cx="1065213" cy="989012"/>
          </a:xfrm>
          <a:prstGeom prst="ellipse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Proxy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cache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4453" name="Oval 1030"/>
          <p:cNvSpPr/>
          <p:nvPr/>
        </p:nvSpPr>
        <p:spPr>
          <a:xfrm>
            <a:off x="7845425" y="4049713"/>
            <a:ext cx="1065213" cy="989012"/>
          </a:xfrm>
          <a:prstGeom prst="ellipse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Origin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Server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066"/>
          <p:cNvGrpSpPr/>
          <p:nvPr/>
        </p:nvGrpSpPr>
        <p:grpSpPr>
          <a:xfrm>
            <a:off x="1724025" y="3503613"/>
            <a:ext cx="2157413" cy="738187"/>
            <a:chOff x="1086" y="1997"/>
            <a:chExt cx="1359" cy="465"/>
          </a:xfrm>
        </p:grpSpPr>
        <p:sp>
          <p:nvSpPr>
            <p:cNvPr id="104473" name="Line 1032"/>
            <p:cNvSpPr/>
            <p:nvPr/>
          </p:nvSpPr>
          <p:spPr>
            <a:xfrm>
              <a:off x="1086" y="2154"/>
              <a:ext cx="1359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474" name="Text Box 1033"/>
            <p:cNvSpPr txBox="1"/>
            <p:nvPr/>
          </p:nvSpPr>
          <p:spPr>
            <a:xfrm>
              <a:off x="1230" y="1997"/>
              <a:ext cx="1209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b="1">
                  <a:latin typeface="Corbel" panose="020B0503020204020204" pitchFamily="34" charset="0"/>
                  <a:ea typeface="宋体" panose="02010600030101010101" pitchFamily="2" charset="-122"/>
                </a:rPr>
                <a:t>Request foo.html</a:t>
              </a:r>
              <a:endParaRPr lang="en-US" altLang="zh-CN" sz="1800" b="1"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70"/>
          <p:cNvGrpSpPr/>
          <p:nvPr/>
        </p:nvGrpSpPr>
        <p:grpSpPr>
          <a:xfrm>
            <a:off x="4706938" y="4052888"/>
            <a:ext cx="3187700" cy="341312"/>
            <a:chOff x="2965" y="2343"/>
            <a:chExt cx="2008" cy="215"/>
          </a:xfrm>
        </p:grpSpPr>
        <p:sp>
          <p:nvSpPr>
            <p:cNvPr id="104471" name="Line 1035"/>
            <p:cNvSpPr/>
            <p:nvPr/>
          </p:nvSpPr>
          <p:spPr>
            <a:xfrm>
              <a:off x="2965" y="2542"/>
              <a:ext cx="2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472" name="Text Box 1036"/>
            <p:cNvSpPr txBox="1"/>
            <p:nvPr/>
          </p:nvSpPr>
          <p:spPr>
            <a:xfrm>
              <a:off x="3468" y="2343"/>
              <a:ext cx="1209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b="1">
                  <a:latin typeface="Corbel" panose="020B0503020204020204" pitchFamily="34" charset="0"/>
                  <a:ea typeface="宋体" panose="02010600030101010101" pitchFamily="2" charset="-122"/>
                </a:rPr>
                <a:t>Request foo.html</a:t>
              </a:r>
              <a:endParaRPr lang="en-US" altLang="zh-CN" sz="1800" b="1"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71"/>
          <p:cNvGrpSpPr/>
          <p:nvPr/>
        </p:nvGrpSpPr>
        <p:grpSpPr>
          <a:xfrm>
            <a:off x="4667250" y="4546600"/>
            <a:ext cx="3221038" cy="341313"/>
            <a:chOff x="2940" y="2654"/>
            <a:chExt cx="2029" cy="215"/>
          </a:xfrm>
        </p:grpSpPr>
        <p:sp>
          <p:nvSpPr>
            <p:cNvPr id="104469" name="Line 1038"/>
            <p:cNvSpPr/>
            <p:nvPr/>
          </p:nvSpPr>
          <p:spPr>
            <a:xfrm>
              <a:off x="2940" y="2830"/>
              <a:ext cx="2029" cy="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4470" name="Text Box 1039"/>
            <p:cNvSpPr txBox="1"/>
            <p:nvPr/>
          </p:nvSpPr>
          <p:spPr>
            <a:xfrm>
              <a:off x="3798" y="2654"/>
              <a:ext cx="666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b="1">
                  <a:latin typeface="Corbel" panose="020B0503020204020204" pitchFamily="34" charset="0"/>
                  <a:ea typeface="宋体" panose="02010600030101010101" pitchFamily="2" charset="-122"/>
                </a:rPr>
                <a:t>foo.html</a:t>
              </a:r>
              <a:endParaRPr lang="en-US" altLang="zh-CN" sz="1800" b="1"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067"/>
          <p:cNvGrpSpPr/>
          <p:nvPr/>
        </p:nvGrpSpPr>
        <p:grpSpPr>
          <a:xfrm>
            <a:off x="1579563" y="4000500"/>
            <a:ext cx="2097087" cy="615950"/>
            <a:chOff x="995" y="2310"/>
            <a:chExt cx="1321" cy="388"/>
          </a:xfrm>
        </p:grpSpPr>
        <p:sp>
          <p:nvSpPr>
            <p:cNvPr id="104467" name="Line 1041"/>
            <p:cNvSpPr/>
            <p:nvPr/>
          </p:nvSpPr>
          <p:spPr>
            <a:xfrm>
              <a:off x="995" y="2405"/>
              <a:ext cx="1321" cy="2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4468" name="Text Box 1042"/>
            <p:cNvSpPr txBox="1"/>
            <p:nvPr/>
          </p:nvSpPr>
          <p:spPr>
            <a:xfrm>
              <a:off x="1212" y="2310"/>
              <a:ext cx="666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b="1">
                  <a:latin typeface="Corbel" panose="020B0503020204020204" pitchFamily="34" charset="0"/>
                  <a:ea typeface="宋体" panose="02010600030101010101" pitchFamily="2" charset="-122"/>
                </a:rPr>
                <a:t>foo.html</a:t>
              </a:r>
              <a:endParaRPr lang="en-US" altLang="zh-CN" sz="1800" b="1"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458" name="Oval 1043"/>
          <p:cNvSpPr/>
          <p:nvPr/>
        </p:nvSpPr>
        <p:spPr>
          <a:xfrm>
            <a:off x="628650" y="5316538"/>
            <a:ext cx="1065213" cy="989012"/>
          </a:xfrm>
          <a:prstGeom prst="ellipse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Client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 algn="ctr" defTabSz="91313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B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1068"/>
          <p:cNvGrpSpPr/>
          <p:nvPr/>
        </p:nvGrpSpPr>
        <p:grpSpPr>
          <a:xfrm>
            <a:off x="866775" y="4776788"/>
            <a:ext cx="2797175" cy="685800"/>
            <a:chOff x="546" y="2799"/>
            <a:chExt cx="1762" cy="432"/>
          </a:xfrm>
        </p:grpSpPr>
        <p:sp>
          <p:nvSpPr>
            <p:cNvPr id="104465" name="Line 1055"/>
            <p:cNvSpPr/>
            <p:nvPr/>
          </p:nvSpPr>
          <p:spPr>
            <a:xfrm flipV="1">
              <a:off x="978" y="2799"/>
              <a:ext cx="133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466" name="Text Box 1056"/>
            <p:cNvSpPr txBox="1"/>
            <p:nvPr/>
          </p:nvSpPr>
          <p:spPr>
            <a:xfrm>
              <a:off x="546" y="2828"/>
              <a:ext cx="1209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b="1">
                  <a:latin typeface="Corbel" panose="020B0503020204020204" pitchFamily="34" charset="0"/>
                  <a:ea typeface="宋体" panose="02010600030101010101" pitchFamily="2" charset="-122"/>
                </a:rPr>
                <a:t>Request foo.html</a:t>
              </a:r>
              <a:endParaRPr lang="en-US" altLang="zh-CN" sz="1800" b="1"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069"/>
          <p:cNvGrpSpPr/>
          <p:nvPr/>
        </p:nvGrpSpPr>
        <p:grpSpPr>
          <a:xfrm>
            <a:off x="1703388" y="5135563"/>
            <a:ext cx="2362200" cy="796925"/>
            <a:chOff x="1073" y="3025"/>
            <a:chExt cx="1488" cy="502"/>
          </a:xfrm>
        </p:grpSpPr>
        <p:sp>
          <p:nvSpPr>
            <p:cNvPr id="104463" name="Line 1057"/>
            <p:cNvSpPr/>
            <p:nvPr/>
          </p:nvSpPr>
          <p:spPr>
            <a:xfrm flipV="1">
              <a:off x="1073" y="3025"/>
              <a:ext cx="1488" cy="4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4464" name="Text Box 1058"/>
            <p:cNvSpPr txBox="1"/>
            <p:nvPr/>
          </p:nvSpPr>
          <p:spPr>
            <a:xfrm>
              <a:off x="1556" y="3312"/>
              <a:ext cx="666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b="1">
                  <a:latin typeface="Corbel" panose="020B0503020204020204" pitchFamily="34" charset="0"/>
                  <a:ea typeface="宋体" panose="02010600030101010101" pitchFamily="2" charset="-122"/>
                </a:rPr>
                <a:t>foo.html</a:t>
              </a:r>
              <a:endParaRPr lang="en-US" altLang="zh-CN" sz="1800" b="1"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461" name="Text Box 1061"/>
          <p:cNvSpPr txBox="1"/>
          <p:nvPr/>
        </p:nvSpPr>
        <p:spPr>
          <a:xfrm>
            <a:off x="1485900" y="6324600"/>
            <a:ext cx="3238500" cy="3413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Fast inexpensive local network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104462" name="Text Box 1063"/>
          <p:cNvSpPr txBox="1"/>
          <p:nvPr/>
        </p:nvSpPr>
        <p:spPr>
          <a:xfrm>
            <a:off x="5643563" y="5126038"/>
            <a:ext cx="1692275" cy="9509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Slower more 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expensive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800" b="1">
                <a:latin typeface="Corbel" panose="020B0503020204020204" pitchFamily="34" charset="0"/>
                <a:ea typeface="宋体" panose="02010600030101010101" pitchFamily="2" charset="-122"/>
              </a:rPr>
              <a:t>global network</a:t>
            </a:r>
            <a:endParaRPr lang="en-US" altLang="zh-CN" sz="1800" b="1"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Web servers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3555" name="Group 5"/>
          <p:cNvGrpSpPr/>
          <p:nvPr/>
        </p:nvGrpSpPr>
        <p:grpSpPr>
          <a:xfrm>
            <a:off x="1143000" y="1606550"/>
            <a:ext cx="6705600" cy="2257425"/>
            <a:chOff x="2828" y="1680"/>
            <a:chExt cx="2692" cy="811"/>
          </a:xfrm>
        </p:grpSpPr>
        <p:sp>
          <p:nvSpPr>
            <p:cNvPr id="2" name="Oval 6"/>
            <p:cNvSpPr>
              <a:spLocks noChangeArrowheads="1"/>
            </p:cNvSpPr>
            <p:nvPr/>
          </p:nvSpPr>
          <p:spPr bwMode="auto">
            <a:xfrm>
              <a:off x="4658" y="1680"/>
              <a:ext cx="862" cy="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1430" tIns="45716" rIns="91430" bIns="45716" anchor="ctr"/>
            <a:lstStyle/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web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server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3" name="Line 7"/>
            <p:cNvSpPr/>
            <p:nvPr/>
          </p:nvSpPr>
          <p:spPr>
            <a:xfrm>
              <a:off x="3595" y="1869"/>
              <a:ext cx="110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4" name="Text Box 8"/>
            <p:cNvSpPr txBox="1"/>
            <p:nvPr/>
          </p:nvSpPr>
          <p:spPr>
            <a:xfrm>
              <a:off x="3779" y="1705"/>
              <a:ext cx="732" cy="1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HTTP request</a:t>
              </a:r>
              <a:endPara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Line 9"/>
            <p:cNvSpPr/>
            <p:nvPr/>
          </p:nvSpPr>
          <p:spPr>
            <a:xfrm>
              <a:off x="3691" y="2252"/>
              <a:ext cx="9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3566" name="Text Box 10"/>
            <p:cNvSpPr txBox="1"/>
            <p:nvPr/>
          </p:nvSpPr>
          <p:spPr>
            <a:xfrm>
              <a:off x="3774" y="2253"/>
              <a:ext cx="786" cy="2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1430" tIns="45716" rIns="91430" bIns="45716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HTTP response</a:t>
              </a:r>
              <a:endPara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 defTabSz="913130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(content)</a:t>
              </a:r>
              <a:endPara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" name="Oval 11"/>
            <p:cNvSpPr>
              <a:spLocks noChangeArrowheads="1"/>
            </p:cNvSpPr>
            <p:nvPr/>
          </p:nvSpPr>
          <p:spPr bwMode="auto">
            <a:xfrm>
              <a:off x="2828" y="1680"/>
              <a:ext cx="863" cy="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1430" tIns="45716" rIns="91430" bIns="45716" anchor="ctr"/>
            <a:lstStyle/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web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client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(browser) 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556" name="Rectangle 10"/>
          <p:cNvSpPr/>
          <p:nvPr/>
        </p:nvSpPr>
        <p:spPr>
          <a:xfrm>
            <a:off x="685800" y="5943600"/>
            <a:ext cx="1828800" cy="609600"/>
          </a:xfrm>
          <a:prstGeom prst="rect">
            <a:avLst/>
          </a:prstGeom>
          <a:solidFill>
            <a:srgbClr val="D5F1CF"/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IP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3557" name="Rectangle 11"/>
          <p:cNvSpPr/>
          <p:nvPr/>
        </p:nvSpPr>
        <p:spPr>
          <a:xfrm>
            <a:off x="685800" y="5334000"/>
            <a:ext cx="1828800" cy="609600"/>
          </a:xfrm>
          <a:prstGeom prst="rect">
            <a:avLst/>
          </a:prstGeom>
          <a:solidFill>
            <a:srgbClr val="F6F5BD"/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TCP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3558" name="Rectangle 12"/>
          <p:cNvSpPr/>
          <p:nvPr/>
        </p:nvSpPr>
        <p:spPr>
          <a:xfrm>
            <a:off x="685800" y="4724400"/>
            <a:ext cx="1828800" cy="609600"/>
          </a:xfrm>
          <a:prstGeom prst="rect">
            <a:avLst/>
          </a:prstGeom>
          <a:solidFill>
            <a:srgbClr val="F1C7C7"/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HTTP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3559" name="TextBox 13"/>
          <p:cNvSpPr txBox="1"/>
          <p:nvPr/>
        </p:nvSpPr>
        <p:spPr>
          <a:xfrm>
            <a:off x="2514600" y="6032500"/>
            <a:ext cx="152241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Datagrams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TextBox 14"/>
          <p:cNvSpPr txBox="1"/>
          <p:nvPr/>
        </p:nvSpPr>
        <p:spPr>
          <a:xfrm>
            <a:off x="2514600" y="5422900"/>
            <a:ext cx="11985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Streams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TextBox 15"/>
          <p:cNvSpPr txBox="1"/>
          <p:nvPr/>
        </p:nvSpPr>
        <p:spPr>
          <a:xfrm>
            <a:off x="2514600" y="4813300"/>
            <a:ext cx="17954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Web content</a:t>
            </a:r>
            <a:endParaRPr lang="en-US" altLang="zh-CN" sz="24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05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Web servers return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content</a:t>
            </a:r>
            <a:r>
              <a:rPr lang="en-US" altLang="zh-CN">
                <a:ea typeface="宋体" panose="02010600030101010101" pitchFamily="2" charset="-122"/>
              </a:rPr>
              <a:t> to clients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content: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sequence of bytes</a:t>
            </a:r>
            <a:r>
              <a:rPr lang="en-US" altLang="zh-CN">
                <a:ea typeface="宋体" panose="02010600030101010101" pitchFamily="2" charset="-122"/>
              </a:rPr>
              <a:t> with an associated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MIME (Multipurpose Internet Mail Extensions)</a:t>
            </a:r>
            <a:r>
              <a:rPr lang="en-US" altLang="zh-CN">
                <a:ea typeface="宋体" panose="02010600030101010101" pitchFamily="2" charset="-122"/>
              </a:rPr>
              <a:t> type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 MIME types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text/html				        HTML page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text/plain			        Unformatted text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application/postscript 	      Postcript document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image/gif	Binary image encoded in GIF format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image/jpg	Binary image encoded in JPG format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Web content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content returned in HTTP responses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can be either static or dynamic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content: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Content stored in files and retrieved in response to an HTTP request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Examples: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HTML files</a:t>
            </a:r>
            <a:r>
              <a:rPr lang="en-US" altLang="zh-CN">
                <a:ea typeface="宋体" panose="02010600030101010101" pitchFamily="2" charset="-122"/>
              </a:rPr>
              <a:t>, images, audio clips.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Dynamic</a:t>
            </a:r>
            <a:r>
              <a:rPr lang="en-US" altLang="zh-CN">
                <a:ea typeface="宋体" panose="02010600030101010101" pitchFamily="2" charset="-122"/>
              </a:rPr>
              <a:t> content: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Content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produced on-the-fly</a:t>
            </a:r>
            <a:r>
              <a:rPr lang="en-US" altLang="zh-CN">
                <a:ea typeface="宋体" panose="02010600030101010101" pitchFamily="2" charset="-122"/>
              </a:rPr>
              <a:t> in response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 HTTP request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Example: content produced by a program executed by the server on behalf of the client.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dynamic</a:t>
            </a:r>
            <a:r>
              <a:rPr lang="en-US" altLang="zh-CN">
                <a:ea typeface="宋体" panose="02010600030101010101" pitchFamily="2" charset="-122"/>
              </a:rPr>
              <a:t> content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9675" y="5906135"/>
            <a:ext cx="5294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动态页面指的是在请求过程中动态生成的结果做成的页面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file managed by a server has a unique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name called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URL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Universal Resource Locator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URLs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 content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a file called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index.html,</a:t>
            </a:r>
            <a:r>
              <a:rPr lang="en-US" altLang="zh-CN">
                <a:ea typeface="宋体" panose="02010600030101010101" pitchFamily="2" charset="-122"/>
              </a:rPr>
              <a:t> managed by a Web server 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ipads.se.sjtu.edu.cn</a:t>
            </a:r>
            <a:r>
              <a:rPr lang="en-US" altLang="zh-CN">
                <a:ea typeface="宋体" panose="02010600030101010101" pitchFamily="2" charset="-122"/>
              </a:rPr>
              <a:t> that is listening on port 80.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URLs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4876800"/>
            <a:ext cx="8382000" cy="1138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http://ipads.se.sjtu.edu.cn:80/courses/ics/index.html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http://ipads.se.sjtu.edu.cn:/courses/ics/index.html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http://ipads.se.sjtu.edu.cn/courses/ics/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6260465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缺省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895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URLs for dynamic content: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Identifies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executable file</a:t>
            </a:r>
            <a:r>
              <a:rPr lang="en-US" altLang="zh-CN">
                <a:ea typeface="宋体" panose="02010600030101010101" pitchFamily="2" charset="-122"/>
              </a:rPr>
              <a:t> called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adder</a:t>
            </a:r>
            <a:r>
              <a:rPr lang="en-US" altLang="zh-CN">
                <a:ea typeface="宋体" panose="02010600030101010101" pitchFamily="2" charset="-122"/>
              </a:rPr>
              <a:t>,  managed by a Web server 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www.cs.cmu.edu</a:t>
            </a:r>
            <a:r>
              <a:rPr lang="en-US" altLang="zh-CN">
                <a:ea typeface="宋体" panose="02010600030101010101" pitchFamily="2" charset="-122"/>
              </a:rPr>
              <a:t> that is listening on port 8000, that should be called with two argument strings: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15000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213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URLs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4565650"/>
            <a:ext cx="8001000" cy="49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http://www.cs.cmu.edu:8000/cgi-bin/adder?15000&amp;213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0915" y="5334635"/>
            <a:ext cx="349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cgi-bin</a:t>
            </a:r>
            <a:r>
              <a:rPr lang="zh-CN" altLang="en-US">
                <a:ea typeface="宋体" panose="02010600030101010101" pitchFamily="2" charset="-122"/>
              </a:rPr>
              <a:t>就是来标识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动态页面请求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16245</Words>
  <Application>WPS 演示</Application>
  <PresentationFormat/>
  <Paragraphs>775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Comic Sans MS</vt:lpstr>
      <vt:lpstr>Times New Roman</vt:lpstr>
      <vt:lpstr>Courier New</vt:lpstr>
      <vt:lpstr>Helvetica</vt:lpstr>
      <vt:lpstr>Calibri</vt:lpstr>
      <vt:lpstr>Comic Sans MS</vt:lpstr>
      <vt:lpstr>微软雅黑</vt:lpstr>
      <vt:lpstr>Arial Unicode MS</vt:lpstr>
      <vt:lpstr>Corbel</vt:lpstr>
      <vt:lpstr>icfp99</vt:lpstr>
      <vt:lpstr>Web Servers</vt:lpstr>
      <vt:lpstr>Outline</vt:lpstr>
      <vt:lpstr>Web servers</vt:lpstr>
      <vt:lpstr>Founder of the TCP/IP</vt:lpstr>
      <vt:lpstr>Web servers</vt:lpstr>
      <vt:lpstr>Web content</vt:lpstr>
      <vt:lpstr>Static and dynamic content</vt:lpstr>
      <vt:lpstr>URLs</vt:lpstr>
      <vt:lpstr>URLs</vt:lpstr>
      <vt:lpstr>How clients and servers use URLs</vt:lpstr>
      <vt:lpstr>How clients and servers use URLs</vt:lpstr>
      <vt:lpstr>Anatomy of an HTTP transaction</vt:lpstr>
      <vt:lpstr>HTTP Requests</vt:lpstr>
      <vt:lpstr>HTTP Requests (cont)</vt:lpstr>
      <vt:lpstr>Anatomy of an HTTP transaction</vt:lpstr>
      <vt:lpstr>HTTP Responses</vt:lpstr>
      <vt:lpstr>Anatomy of an HTTP transaction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Serving dynamic content</vt:lpstr>
      <vt:lpstr>Some CGI environment variables</vt:lpstr>
      <vt:lpstr>Serving dynamic content</vt:lpstr>
      <vt:lpstr>Tiny Web Server</vt:lpstr>
      <vt:lpstr>Tiny Operation</vt:lpstr>
      <vt:lpstr>The Tiny Web Server</vt:lpstr>
      <vt:lpstr>The Tiny Web Server</vt:lpstr>
      <vt:lpstr>The Tiny Web Server</vt:lpstr>
      <vt:lpstr>The Tiny Web Server</vt:lpstr>
      <vt:lpstr>The Tiny Web Server</vt:lpstr>
      <vt:lpstr>The Tiny Web Server</vt:lpstr>
      <vt:lpstr>The Tiny Web Server</vt:lpstr>
      <vt:lpstr>PowerPoint 演示文稿</vt:lpstr>
      <vt:lpstr>The Tiny Web Server</vt:lpstr>
      <vt:lpstr>PowerPoint 演示文稿</vt:lpstr>
      <vt:lpstr>PowerPoint 演示文稿</vt:lpstr>
      <vt:lpstr>The Tiny Web Server</vt:lpstr>
      <vt:lpstr>The Tiny Web Server</vt:lpstr>
      <vt:lpstr>Proxies</vt:lpstr>
      <vt:lpstr>Why Proxies?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471</cp:revision>
  <dcterms:created xsi:type="dcterms:W3CDTF">2000-01-15T07:54:00Z</dcterms:created>
  <dcterms:modified xsi:type="dcterms:W3CDTF">2022-05-04T03:19:17Z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eyJoZGlkIjoiMmI2Y2RmNTUyOTczOGJhOTliNTg4NWMyMmQ4YTkzNjMifQ==</vt:lpwstr>
  </property>
  <property fmtid="{D5CDD505-2E9C-101B-9397-08002B2CF9AE}" pid="3" name="ICV">
    <vt:lpwstr>BD4324A0871E4A7C9C5EF0795E8342B3</vt:lpwstr>
  </property>
  <property fmtid="{D5CDD505-2E9C-101B-9397-08002B2CF9AE}" pid="4" name="KSOProductBuildVer">
    <vt:lpwstr>2052-11.1.0.11636</vt:lpwstr>
  </property>
</Properties>
</file>