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79" r:id="rId3"/>
    <p:sldId id="1255" r:id="rId5"/>
    <p:sldId id="1181" r:id="rId6"/>
    <p:sldId id="1182" r:id="rId7"/>
    <p:sldId id="1183" r:id="rId8"/>
    <p:sldId id="1256" r:id="rId9"/>
    <p:sldId id="1257" r:id="rId10"/>
    <p:sldId id="1260" r:id="rId11"/>
    <p:sldId id="1259" r:id="rId12"/>
    <p:sldId id="1258" r:id="rId13"/>
    <p:sldId id="1261" r:id="rId14"/>
    <p:sldId id="1262" r:id="rId15"/>
    <p:sldId id="1263" r:id="rId16"/>
    <p:sldId id="1264" r:id="rId17"/>
    <p:sldId id="1266" r:id="rId18"/>
    <p:sldId id="1267" r:id="rId19"/>
    <p:sldId id="1191" r:id="rId20"/>
    <p:sldId id="1192" r:id="rId21"/>
    <p:sldId id="1193" r:id="rId22"/>
    <p:sldId id="1194" r:id="rId23"/>
    <p:sldId id="1195" r:id="rId24"/>
    <p:sldId id="1199" r:id="rId25"/>
    <p:sldId id="1200" r:id="rId26"/>
    <p:sldId id="1201" r:id="rId27"/>
    <p:sldId id="1202" r:id="rId28"/>
    <p:sldId id="1268" r:id="rId29"/>
    <p:sldId id="1203" r:id="rId30"/>
    <p:sldId id="1271" r:id="rId31"/>
    <p:sldId id="1272" r:id="rId32"/>
    <p:sldId id="1205" r:id="rId33"/>
    <p:sldId id="1207" r:id="rId34"/>
    <p:sldId id="1208" r:id="rId35"/>
    <p:sldId id="1209" r:id="rId36"/>
    <p:sldId id="1210" r:id="rId37"/>
    <p:sldId id="1304" r:id="rId38"/>
    <p:sldId id="1305" r:id="rId39"/>
    <p:sldId id="1211" r:id="rId40"/>
    <p:sldId id="1273" r:id="rId41"/>
    <p:sldId id="1274" r:id="rId42"/>
    <p:sldId id="1275" r:id="rId43"/>
    <p:sldId id="1276" r:id="rId44"/>
    <p:sldId id="1277" r:id="rId45"/>
    <p:sldId id="1278" r:id="rId46"/>
    <p:sldId id="1280" r:id="rId47"/>
    <p:sldId id="1290" r:id="rId48"/>
    <p:sldId id="1291" r:id="rId49"/>
    <p:sldId id="1292" r:id="rId50"/>
    <p:sldId id="1293" r:id="rId51"/>
    <p:sldId id="1294" r:id="rId52"/>
    <p:sldId id="1296" r:id="rId53"/>
    <p:sldId id="1298" r:id="rId54"/>
    <p:sldId id="1299" r:id="rId55"/>
    <p:sldId id="1300" r:id="rId56"/>
    <p:sldId id="1302" r:id="rId57"/>
    <p:sldId id="1281" r:id="rId58"/>
    <p:sldId id="1282" r:id="rId59"/>
  </p:sldIdLst>
  <p:sldSz cx="9144000" cy="6858000" type="screen4x3"/>
  <p:notesSz cx="6858000" cy="9144000"/>
  <p:custDataLst>
    <p:tags r:id="rId63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291"/>
    <p:restoredTop sz="94567"/>
  </p:normalViewPr>
  <p:slideViewPr>
    <p:cSldViewPr showGuides="1">
      <p:cViewPr varScale="1">
        <p:scale>
          <a:sx n="75" d="100"/>
          <a:sy n="75" d="100"/>
        </p:scale>
        <p:origin x="232" y="168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gs" Target="tags/tag1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Click to edit Master text styles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53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81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01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222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42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63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83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04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24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451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86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47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68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88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08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29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90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35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56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2445F-7C4D-E749-A2B1-F667B2B2B5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B1AC45-0631-3642-AFC1-AC778115717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B1AC45-0631-3642-AFC1-AC778115717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B1AC45-0631-3642-AFC1-AC778115717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B1AC45-0631-3642-AFC1-AC778115717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B1AC45-0631-3642-AFC1-AC778115717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B1AC45-0631-3642-AFC1-AC778115717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B1AC45-0631-3642-AFC1-AC778115717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B1AC45-0631-3642-AFC1-AC778115717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B1AC45-0631-3642-AFC1-AC778115717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B1AC45-0631-3642-AFC1-AC778115717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B1AC45-0631-3642-AFC1-AC778115717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Concurrent Programming</a:t>
            </a:r>
            <a:endParaRPr lang="en-US" altLang="zh-CN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7030" y="3602990"/>
            <a:ext cx="58521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并发：指的是生命周期上存在重叠</a:t>
            </a:r>
            <a:r>
              <a:rPr lang="en-US" altLang="zh-CN"/>
              <a:t>(</a:t>
            </a:r>
            <a:r>
              <a:rPr lang="zh-CN" altLang="en-US"/>
              <a:t>在同一时刻不一定都在运行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并行：指的是两个进程</a:t>
            </a:r>
            <a:r>
              <a:rPr lang="en-US" altLang="zh-CN"/>
              <a:t>(...)</a:t>
            </a:r>
            <a:r>
              <a:rPr lang="zh-CN" altLang="en-US"/>
              <a:t>同时运行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xfrm>
            <a:off x="436563" y="493713"/>
            <a:ext cx="8064500" cy="877887"/>
          </a:xfrm>
        </p:spPr>
        <p:txBody>
          <a:bodyPr vert="horz" wrap="square" lIns="91440" tIns="45720" rIns="91440" bIns="45720" anchor="ctr" anchorCtr="0"/>
          <a:p>
            <a:r>
              <a:rPr lang="en-US" altLang="zh-CN"/>
              <a:t>Fundamental Flaw of Iterative Servers</a:t>
            </a:r>
            <a:endParaRPr lang="en-US" altLang="zh-CN"/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444500" y="5402263"/>
            <a:ext cx="8470900" cy="1150937"/>
          </a:xfrm>
        </p:spPr>
        <p:txBody>
          <a:bodyPr vert="horz" wrap="square" lIns="91440" tIns="45720" rIns="91440" bIns="45720" anchor="t" anchorCtr="0"/>
          <a:p>
            <a:r>
              <a:rPr lang="en-US" altLang="zh-CN" sz="2400"/>
              <a:t>Solution: use </a:t>
            </a:r>
            <a:r>
              <a:rPr lang="en-US" altLang="zh-CN" sz="2400">
                <a:solidFill>
                  <a:srgbClr val="FF0000"/>
                </a:solidFill>
              </a:rPr>
              <a:t>concurrent</a:t>
            </a:r>
            <a:r>
              <a:rPr lang="en-US" altLang="zh-CN" sz="2400"/>
              <a:t> servers instead</a:t>
            </a:r>
            <a:endParaRPr lang="en-US" altLang="zh-CN" sz="2400"/>
          </a:p>
          <a:p>
            <a:pPr lvl="1"/>
            <a:r>
              <a:rPr lang="en-US" altLang="zh-CN" sz="2000"/>
              <a:t>Concurrent servers use multiple concurrent flows to serve multiple clients at the same time</a:t>
            </a:r>
            <a:endParaRPr lang="en-US" altLang="zh-CN" sz="2000"/>
          </a:p>
        </p:txBody>
      </p:sp>
      <p:sp>
        <p:nvSpPr>
          <p:cNvPr id="32771" name="Text Box 21"/>
          <p:cNvSpPr txBox="1"/>
          <p:nvPr/>
        </p:nvSpPr>
        <p:spPr>
          <a:xfrm>
            <a:off x="228600" y="2198688"/>
            <a:ext cx="1905000" cy="8413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/>
              <a:t>Client 1 blocks </a:t>
            </a:r>
            <a:r>
              <a:rPr lang="en-US" altLang="zh-CN" sz="1800">
                <a:solidFill>
                  <a:srgbClr val="FF0000"/>
                </a:solidFill>
              </a:rPr>
              <a:t>waiting for user to type in data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32772" name="Text Box 22"/>
          <p:cNvSpPr txBox="1"/>
          <p:nvPr/>
        </p:nvSpPr>
        <p:spPr>
          <a:xfrm>
            <a:off x="6629400" y="3895725"/>
            <a:ext cx="2025650" cy="8953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/>
              <a:t>Client 2 blocks</a:t>
            </a:r>
            <a:endParaRPr lang="en-US" altLang="zh-CN" sz="180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/>
              <a:t>waiting to accept</a:t>
            </a:r>
            <a:br>
              <a:rPr lang="en-US" altLang="zh-CN" sz="1800"/>
            </a:br>
            <a:r>
              <a:rPr lang="en-US" altLang="zh-CN" sz="1800"/>
              <a:t>from server</a:t>
            </a:r>
            <a:endParaRPr lang="en-US" altLang="zh-CN" sz="1800"/>
          </a:p>
        </p:txBody>
      </p:sp>
      <p:sp>
        <p:nvSpPr>
          <p:cNvPr id="32773" name="Text Box 23"/>
          <p:cNvSpPr txBox="1"/>
          <p:nvPr/>
        </p:nvSpPr>
        <p:spPr>
          <a:xfrm>
            <a:off x="2590800" y="3925888"/>
            <a:ext cx="1676400" cy="125571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/>
              <a:t>Server blocks</a:t>
            </a:r>
            <a:endParaRPr lang="en-US" altLang="zh-CN" sz="1800"/>
          </a:p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/>
              <a:t>waiting for</a:t>
            </a:r>
            <a:endParaRPr lang="en-US" altLang="zh-CN" sz="1800"/>
          </a:p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/>
              <a:t>data from</a:t>
            </a:r>
            <a:endParaRPr lang="en-US" altLang="zh-CN" sz="1800"/>
          </a:p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/>
              <a:t>Client 1</a:t>
            </a:r>
            <a:endParaRPr lang="en-US" altLang="zh-CN" sz="1800"/>
          </a:p>
        </p:txBody>
      </p:sp>
      <p:sp>
        <p:nvSpPr>
          <p:cNvPr id="32774" name="Text Box 5"/>
          <p:cNvSpPr txBox="1"/>
          <p:nvPr/>
        </p:nvSpPr>
        <p:spPr>
          <a:xfrm>
            <a:off x="1758950" y="1447800"/>
            <a:ext cx="1047750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u="sng"/>
              <a:t>client 1</a:t>
            </a:r>
            <a:endParaRPr lang="en-US" altLang="zh-CN" sz="2000" u="sng"/>
          </a:p>
        </p:txBody>
      </p:sp>
      <p:sp>
        <p:nvSpPr>
          <p:cNvPr id="32775" name="Text Box 7"/>
          <p:cNvSpPr txBox="1"/>
          <p:nvPr/>
        </p:nvSpPr>
        <p:spPr>
          <a:xfrm>
            <a:off x="3968750" y="1447800"/>
            <a:ext cx="963613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u="sng"/>
              <a:t>server</a:t>
            </a:r>
            <a:endParaRPr lang="en-US" altLang="zh-CN" sz="2000" u="sng"/>
          </a:p>
        </p:txBody>
      </p:sp>
      <p:grpSp>
        <p:nvGrpSpPr>
          <p:cNvPr id="32776" name="Group 25"/>
          <p:cNvGrpSpPr/>
          <p:nvPr/>
        </p:nvGrpSpPr>
        <p:grpSpPr>
          <a:xfrm>
            <a:off x="2209800" y="2043113"/>
            <a:ext cx="4419600" cy="3224212"/>
            <a:chOff x="2209800" y="2643188"/>
            <a:chExt cx="4419600" cy="3519487"/>
          </a:xfrm>
        </p:grpSpPr>
        <p:sp>
          <p:nvSpPr>
            <p:cNvPr id="32790" name="Line 4"/>
            <p:cNvSpPr/>
            <p:nvPr/>
          </p:nvSpPr>
          <p:spPr>
            <a:xfrm>
              <a:off x="2209800" y="2643188"/>
              <a:ext cx="0" cy="351948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91" name="Line 6"/>
            <p:cNvSpPr/>
            <p:nvPr/>
          </p:nvSpPr>
          <p:spPr>
            <a:xfrm>
              <a:off x="4419600" y="2643188"/>
              <a:ext cx="0" cy="351948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92" name="Line 8"/>
            <p:cNvSpPr/>
            <p:nvPr/>
          </p:nvSpPr>
          <p:spPr>
            <a:xfrm>
              <a:off x="6629400" y="2643188"/>
              <a:ext cx="0" cy="351948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2777" name="Text Box 9"/>
          <p:cNvSpPr txBox="1"/>
          <p:nvPr/>
        </p:nvSpPr>
        <p:spPr>
          <a:xfrm>
            <a:off x="6178550" y="1447800"/>
            <a:ext cx="1089025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u="sng"/>
              <a:t>client 2</a:t>
            </a:r>
            <a:endParaRPr lang="en-US" altLang="zh-CN" sz="2000" u="sng"/>
          </a:p>
        </p:txBody>
      </p:sp>
      <p:sp>
        <p:nvSpPr>
          <p:cNvPr id="32778" name="Line 10"/>
          <p:cNvSpPr/>
          <p:nvPr/>
        </p:nvSpPr>
        <p:spPr>
          <a:xfrm>
            <a:off x="2209800" y="2055813"/>
            <a:ext cx="2133600" cy="166687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32779" name="Text Box 11"/>
          <p:cNvSpPr txBox="1"/>
          <p:nvPr/>
        </p:nvSpPr>
        <p:spPr>
          <a:xfrm>
            <a:off x="1035050" y="1905000"/>
            <a:ext cx="1149350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connect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2780" name="Text Box 12"/>
          <p:cNvSpPr txBox="1"/>
          <p:nvPr/>
        </p:nvSpPr>
        <p:spPr>
          <a:xfrm>
            <a:off x="3408363" y="2306638"/>
            <a:ext cx="10112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accept</a:t>
            </a:r>
            <a:endParaRPr lang="en-US" altLang="zh-CN" sz="1800" b="1"/>
          </a:p>
        </p:txBody>
      </p:sp>
      <p:sp>
        <p:nvSpPr>
          <p:cNvPr id="32781" name="Text Box 17"/>
          <p:cNvSpPr txBox="1"/>
          <p:nvPr/>
        </p:nvSpPr>
        <p:spPr>
          <a:xfrm>
            <a:off x="6629400" y="2295525"/>
            <a:ext cx="1149350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connect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2782" name="Line 18"/>
          <p:cNvSpPr/>
          <p:nvPr/>
        </p:nvSpPr>
        <p:spPr>
          <a:xfrm flipH="1">
            <a:off x="4419600" y="2524125"/>
            <a:ext cx="213360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32783" name="Text Box 19"/>
          <p:cNvSpPr txBox="1"/>
          <p:nvPr/>
        </p:nvSpPr>
        <p:spPr>
          <a:xfrm>
            <a:off x="1320800" y="2895600"/>
            <a:ext cx="874713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write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2784" name="Text Box 20"/>
          <p:cNvSpPr txBox="1"/>
          <p:nvPr/>
        </p:nvSpPr>
        <p:spPr>
          <a:xfrm>
            <a:off x="3644900" y="3124200"/>
            <a:ext cx="736600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read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2785" name="Text Box 22"/>
          <p:cNvSpPr txBox="1"/>
          <p:nvPr/>
        </p:nvSpPr>
        <p:spPr>
          <a:xfrm>
            <a:off x="784225" y="3733800"/>
            <a:ext cx="1425575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call read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2786" name="Line 10"/>
          <p:cNvSpPr/>
          <p:nvPr/>
        </p:nvSpPr>
        <p:spPr>
          <a:xfrm>
            <a:off x="2220913" y="3025775"/>
            <a:ext cx="2160587" cy="9842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32787" name="Line 27"/>
          <p:cNvSpPr/>
          <p:nvPr/>
        </p:nvSpPr>
        <p:spPr>
          <a:xfrm flipH="1">
            <a:off x="2220913" y="3430588"/>
            <a:ext cx="2122487" cy="58261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32788" name="Text Box 30"/>
          <p:cNvSpPr txBox="1"/>
          <p:nvPr/>
        </p:nvSpPr>
        <p:spPr>
          <a:xfrm>
            <a:off x="3506788" y="3506788"/>
            <a:ext cx="874712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write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2789" name="Text Box 22"/>
          <p:cNvSpPr txBox="1"/>
          <p:nvPr/>
        </p:nvSpPr>
        <p:spPr>
          <a:xfrm>
            <a:off x="922338" y="3933825"/>
            <a:ext cx="1287462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ret read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Concurrent Programming </a:t>
            </a:r>
            <a:r>
              <a:rPr lang="en-US" altLang="zh-CN">
                <a:solidFill>
                  <a:srgbClr val="FF0000"/>
                </a:solidFill>
              </a:rPr>
              <a:t>with processes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4818" name="Text Box 4"/>
          <p:cNvSpPr txBox="1"/>
          <p:nvPr/>
        </p:nvSpPr>
        <p:spPr>
          <a:xfrm>
            <a:off x="3144838" y="1724025"/>
            <a:ext cx="1173162" cy="3206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listenfd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34819" name="Rectangle 6"/>
          <p:cNvSpPr/>
          <p:nvPr/>
        </p:nvSpPr>
        <p:spPr>
          <a:xfrm>
            <a:off x="469900" y="2052638"/>
            <a:ext cx="1058863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Client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4820" name="Text Box 7"/>
          <p:cNvSpPr txBox="1"/>
          <p:nvPr/>
        </p:nvSpPr>
        <p:spPr>
          <a:xfrm>
            <a:off x="4724400" y="1984375"/>
            <a:ext cx="3294063" cy="108902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alibri" panose="020F0502020204030204" pitchFamily="34" charset="0"/>
              </a:rPr>
              <a:t>1. Server blocks in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accept</a:t>
            </a:r>
            <a:r>
              <a:rPr lang="en-US" altLang="zh-CN" sz="1800" b="1">
                <a:latin typeface="Calibri" panose="020F0502020204030204" pitchFamily="34" charset="0"/>
              </a:rPr>
              <a:t>, waiting for connection request on listening descriptor </a:t>
            </a:r>
            <a:r>
              <a:rPr lang="en-US" altLang="zh-CN" sz="1800" b="1">
                <a:latin typeface="Courier New" panose="02070309020205020404" pitchFamily="49" charset="0"/>
              </a:rPr>
              <a:t>listenfd</a:t>
            </a:r>
            <a:endParaRPr lang="en-US" altLang="zh-CN" sz="1800" b="1">
              <a:latin typeface="Calibri" panose="020F0502020204030204" pitchFamily="34" charset="0"/>
            </a:endParaRPr>
          </a:p>
        </p:txBody>
      </p:sp>
      <p:sp>
        <p:nvSpPr>
          <p:cNvPr id="34821" name="Text Box 8"/>
          <p:cNvSpPr txBox="1"/>
          <p:nvPr/>
        </p:nvSpPr>
        <p:spPr>
          <a:xfrm>
            <a:off x="1003300" y="2582863"/>
            <a:ext cx="11620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clientfd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34822" name="Rectangle 9"/>
          <p:cNvSpPr/>
          <p:nvPr/>
        </p:nvSpPr>
        <p:spPr>
          <a:xfrm>
            <a:off x="3449638" y="2052638"/>
            <a:ext cx="1058862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Server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4823" name="Text Box 11"/>
          <p:cNvSpPr txBox="1"/>
          <p:nvPr/>
        </p:nvSpPr>
        <p:spPr>
          <a:xfrm>
            <a:off x="3144838" y="3116263"/>
            <a:ext cx="1173162" cy="3206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listenfd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34824" name="Rectangle 13"/>
          <p:cNvSpPr/>
          <p:nvPr/>
        </p:nvSpPr>
        <p:spPr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Client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4825" name="Text Box 14"/>
          <p:cNvSpPr txBox="1"/>
          <p:nvPr/>
        </p:nvSpPr>
        <p:spPr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clientfd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34826" name="Rectangle 15"/>
          <p:cNvSpPr/>
          <p:nvPr/>
        </p:nvSpPr>
        <p:spPr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Server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4827" name="Line 16"/>
          <p:cNvSpPr/>
          <p:nvPr/>
        </p:nvSpPr>
        <p:spPr>
          <a:xfrm flipV="1">
            <a:off x="1536700" y="3560763"/>
            <a:ext cx="1900238" cy="14287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4828" name="Text Box 17"/>
          <p:cNvSpPr txBox="1"/>
          <p:nvPr/>
        </p:nvSpPr>
        <p:spPr>
          <a:xfrm>
            <a:off x="4760913" y="3332163"/>
            <a:ext cx="3867150" cy="598487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alibri" panose="020F0502020204030204" pitchFamily="34" charset="0"/>
              </a:rPr>
              <a:t>2. Client makes connection request by calling and blocking in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4829" name="Text Box 25"/>
          <p:cNvSpPr txBox="1"/>
          <p:nvPr/>
        </p:nvSpPr>
        <p:spPr>
          <a:xfrm>
            <a:off x="1358900" y="2990850"/>
            <a:ext cx="1155700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Connection</a:t>
            </a:r>
            <a:endParaRPr lang="en-US" altLang="zh-CN" sz="1600" b="1">
              <a:latin typeface="Calibri" panose="020F0502020204030204" pitchFamily="34" charset="0"/>
            </a:endParaRPr>
          </a:p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request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4830" name="Text Box 19"/>
          <p:cNvSpPr txBox="1"/>
          <p:nvPr/>
        </p:nvSpPr>
        <p:spPr>
          <a:xfrm>
            <a:off x="3200400" y="4275138"/>
            <a:ext cx="1171575" cy="3206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listenfd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34831" name="Rectangle 21"/>
          <p:cNvSpPr/>
          <p:nvPr/>
        </p:nvSpPr>
        <p:spPr>
          <a:xfrm>
            <a:off x="457200" y="5457825"/>
            <a:ext cx="1058863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Client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4832" name="Text Box 22"/>
          <p:cNvSpPr txBox="1"/>
          <p:nvPr/>
        </p:nvSpPr>
        <p:spPr>
          <a:xfrm>
            <a:off x="990600" y="5988050"/>
            <a:ext cx="11620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clientfd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34833" name="Rectangle 23"/>
          <p:cNvSpPr/>
          <p:nvPr/>
        </p:nvSpPr>
        <p:spPr>
          <a:xfrm>
            <a:off x="3436938" y="4603750"/>
            <a:ext cx="1058862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Server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4834" name="Text Box 24"/>
          <p:cNvSpPr txBox="1"/>
          <p:nvPr/>
        </p:nvSpPr>
        <p:spPr>
          <a:xfrm>
            <a:off x="4770438" y="4535488"/>
            <a:ext cx="4010025" cy="1338262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alibri" panose="020F0502020204030204" pitchFamily="34" charset="0"/>
              </a:rPr>
              <a:t>3. Server returns </a:t>
            </a:r>
            <a:r>
              <a:rPr lang="en-US" altLang="zh-CN" sz="1800" b="1">
                <a:latin typeface="Courier New" panose="02070309020205020404" pitchFamily="49" charset="0"/>
              </a:rPr>
              <a:t>connfd</a:t>
            </a:r>
            <a:r>
              <a:rPr lang="en-US" altLang="zh-CN" sz="1800" b="1">
                <a:latin typeface="Calibri" panose="020F0502020204030204" pitchFamily="34" charset="0"/>
              </a:rPr>
              <a:t> from </a:t>
            </a:r>
            <a:r>
              <a:rPr lang="en-US" altLang="zh-CN" sz="1800" b="1">
                <a:latin typeface="Courier New" panose="02070309020205020404" pitchFamily="49" charset="0"/>
              </a:rPr>
              <a:t>accept</a:t>
            </a:r>
            <a:r>
              <a:rPr lang="en-US" altLang="zh-CN" sz="1800" b="1">
                <a:latin typeface="Calibri" panose="020F0502020204030204" pitchFamily="34" charset="0"/>
              </a:rPr>
              <a:t>.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Forks</a:t>
            </a:r>
            <a:r>
              <a:rPr lang="en-US" altLang="zh-CN" sz="1800" b="1">
                <a:latin typeface="Calibri" panose="020F0502020204030204" pitchFamily="34" charset="0"/>
              </a:rPr>
              <a:t> child to handle client. Client returns from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altLang="zh-CN" sz="1800" b="1">
                <a:latin typeface="Calibri" panose="020F0502020204030204" pitchFamily="34" charset="0"/>
              </a:rPr>
              <a:t>. Connection is now established between </a:t>
            </a:r>
            <a:r>
              <a:rPr lang="en-US" altLang="zh-CN" sz="1800" b="1">
                <a:latin typeface="Courier New" panose="02070309020205020404" pitchFamily="49" charset="0"/>
              </a:rPr>
              <a:t>clientfd</a:t>
            </a:r>
            <a:r>
              <a:rPr lang="en-US" altLang="zh-CN" sz="1800" b="1">
                <a:latin typeface="Calibri" panose="020F0502020204030204" pitchFamily="34" charset="0"/>
              </a:rPr>
              <a:t> and </a:t>
            </a:r>
            <a:r>
              <a:rPr lang="en-US" altLang="zh-CN" sz="1800" b="1">
                <a:latin typeface="Courier New" panose="02070309020205020404" pitchFamily="49" charset="0"/>
              </a:rPr>
              <a:t>connfd</a:t>
            </a:r>
            <a:endParaRPr lang="en-US" altLang="zh-CN" sz="1800" b="1">
              <a:latin typeface="Calibri" panose="020F0502020204030204" pitchFamily="34" charset="0"/>
            </a:endParaRPr>
          </a:p>
        </p:txBody>
      </p:sp>
      <p:sp>
        <p:nvSpPr>
          <p:cNvPr id="34835" name="Line 28"/>
          <p:cNvSpPr/>
          <p:nvPr/>
        </p:nvSpPr>
        <p:spPr>
          <a:xfrm flipV="1">
            <a:off x="1536700" y="5873750"/>
            <a:ext cx="14239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4836" name="Oval 5"/>
          <p:cNvSpPr>
            <a:spLocks noChangeAspect="1"/>
          </p:cNvSpPr>
          <p:nvPr/>
        </p:nvSpPr>
        <p:spPr>
          <a:xfrm>
            <a:off x="1458913" y="2428875"/>
            <a:ext cx="128587" cy="128588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4837" name="Oval 12"/>
          <p:cNvSpPr>
            <a:spLocks noChangeAspect="1"/>
          </p:cNvSpPr>
          <p:nvPr/>
        </p:nvSpPr>
        <p:spPr>
          <a:xfrm>
            <a:off x="1458913" y="3821113"/>
            <a:ext cx="128587" cy="128587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4838" name="Oval 20"/>
          <p:cNvSpPr>
            <a:spLocks noChangeAspect="1"/>
          </p:cNvSpPr>
          <p:nvPr/>
        </p:nvSpPr>
        <p:spPr>
          <a:xfrm>
            <a:off x="1458913" y="5834063"/>
            <a:ext cx="128587" cy="128587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4839" name="Oval 3"/>
          <p:cNvSpPr>
            <a:spLocks noChangeAspect="1"/>
          </p:cNvSpPr>
          <p:nvPr/>
        </p:nvSpPr>
        <p:spPr>
          <a:xfrm>
            <a:off x="3389313" y="211137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4840" name="Oval 10"/>
          <p:cNvSpPr>
            <a:spLocks noChangeAspect="1"/>
          </p:cNvSpPr>
          <p:nvPr/>
        </p:nvSpPr>
        <p:spPr>
          <a:xfrm>
            <a:off x="3389313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4841" name="Oval 18"/>
          <p:cNvSpPr>
            <a:spLocks noChangeAspect="1"/>
          </p:cNvSpPr>
          <p:nvPr/>
        </p:nvSpPr>
        <p:spPr>
          <a:xfrm>
            <a:off x="3389313" y="4662488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4842" name="Rectangle 23"/>
          <p:cNvSpPr/>
          <p:nvPr/>
        </p:nvSpPr>
        <p:spPr>
          <a:xfrm>
            <a:off x="2960688" y="5445125"/>
            <a:ext cx="1058862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Server</a:t>
            </a:r>
            <a:endParaRPr lang="en-US" altLang="zh-CN" sz="1600" b="1">
              <a:latin typeface="Calibri" panose="020F0502020204030204" pitchFamily="34" charset="0"/>
            </a:endParaRPr>
          </a:p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Child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4843" name="Oval 26"/>
          <p:cNvSpPr>
            <a:spLocks noChangeAspect="1"/>
          </p:cNvSpPr>
          <p:nvPr/>
        </p:nvSpPr>
        <p:spPr>
          <a:xfrm>
            <a:off x="2913063" y="5834063"/>
            <a:ext cx="128587" cy="128587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4844" name="Text Box 27"/>
          <p:cNvSpPr txBox="1"/>
          <p:nvPr/>
        </p:nvSpPr>
        <p:spPr>
          <a:xfrm>
            <a:off x="2770188" y="5995988"/>
            <a:ext cx="925512" cy="3206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connfd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Concurrent Programming with processes</a:t>
            </a:r>
            <a:endParaRPr lang="en-US" altLang="zh-CN"/>
          </a:p>
        </p:txBody>
      </p:sp>
      <p:sp>
        <p:nvSpPr>
          <p:cNvPr id="36866" name="Rectangle 13"/>
          <p:cNvSpPr/>
          <p:nvPr/>
        </p:nvSpPr>
        <p:spPr>
          <a:xfrm>
            <a:off x="2070100" y="2606675"/>
            <a:ext cx="1058863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Client-1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6867" name="Text Box 14"/>
          <p:cNvSpPr txBox="1"/>
          <p:nvPr/>
        </p:nvSpPr>
        <p:spPr>
          <a:xfrm>
            <a:off x="2603500" y="3136900"/>
            <a:ext cx="11620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clientfd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36868" name="Line 16"/>
          <p:cNvSpPr/>
          <p:nvPr/>
        </p:nvSpPr>
        <p:spPr>
          <a:xfrm>
            <a:off x="3128963" y="3048000"/>
            <a:ext cx="1860550" cy="8382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6869" name="Text Box 25"/>
          <p:cNvSpPr txBox="1"/>
          <p:nvPr/>
        </p:nvSpPr>
        <p:spPr>
          <a:xfrm>
            <a:off x="2959100" y="2152650"/>
            <a:ext cx="1155700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Connection</a:t>
            </a:r>
            <a:endParaRPr lang="en-US" altLang="zh-CN" sz="1600" b="1">
              <a:latin typeface="Calibri" panose="020F0502020204030204" pitchFamily="34" charset="0"/>
            </a:endParaRPr>
          </a:p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request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6870" name="Text Box 19"/>
          <p:cNvSpPr txBox="1"/>
          <p:nvPr/>
        </p:nvSpPr>
        <p:spPr>
          <a:xfrm>
            <a:off x="4732338" y="3436938"/>
            <a:ext cx="1173162" cy="3206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listenfd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36871" name="Rectangle 23"/>
          <p:cNvSpPr/>
          <p:nvPr/>
        </p:nvSpPr>
        <p:spPr>
          <a:xfrm>
            <a:off x="5037138" y="3765550"/>
            <a:ext cx="1058862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Server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6872" name="Oval 12"/>
          <p:cNvSpPr>
            <a:spLocks noChangeAspect="1"/>
          </p:cNvSpPr>
          <p:nvPr/>
        </p:nvSpPr>
        <p:spPr>
          <a:xfrm>
            <a:off x="3059113" y="2982913"/>
            <a:ext cx="128587" cy="128587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6873" name="Oval 18"/>
          <p:cNvSpPr>
            <a:spLocks noChangeAspect="1"/>
          </p:cNvSpPr>
          <p:nvPr/>
        </p:nvSpPr>
        <p:spPr>
          <a:xfrm>
            <a:off x="4989513" y="3824288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Concurrent Programming with processes</a:t>
            </a:r>
            <a:endParaRPr lang="en-US" altLang="zh-CN"/>
          </a:p>
        </p:txBody>
      </p:sp>
      <p:sp>
        <p:nvSpPr>
          <p:cNvPr id="38914" name="Rectangle 13"/>
          <p:cNvSpPr/>
          <p:nvPr/>
        </p:nvSpPr>
        <p:spPr>
          <a:xfrm>
            <a:off x="2070100" y="2606675"/>
            <a:ext cx="1058863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Client-1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8915" name="Text Box 14"/>
          <p:cNvSpPr txBox="1"/>
          <p:nvPr/>
        </p:nvSpPr>
        <p:spPr>
          <a:xfrm>
            <a:off x="2603500" y="3136900"/>
            <a:ext cx="11620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clientfd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38916" name="Text Box 25"/>
          <p:cNvSpPr txBox="1"/>
          <p:nvPr/>
        </p:nvSpPr>
        <p:spPr>
          <a:xfrm>
            <a:off x="3043238" y="2287588"/>
            <a:ext cx="1300162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Data transfer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8917" name="Text Box 19"/>
          <p:cNvSpPr txBox="1"/>
          <p:nvPr/>
        </p:nvSpPr>
        <p:spPr>
          <a:xfrm>
            <a:off x="4732338" y="3436938"/>
            <a:ext cx="1173162" cy="3206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listenfd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38918" name="Rectangle 23"/>
          <p:cNvSpPr/>
          <p:nvPr/>
        </p:nvSpPr>
        <p:spPr>
          <a:xfrm>
            <a:off x="5037138" y="3765550"/>
            <a:ext cx="1058862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Server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8919" name="Line 28"/>
          <p:cNvSpPr/>
          <p:nvPr/>
        </p:nvSpPr>
        <p:spPr>
          <a:xfrm>
            <a:off x="3128963" y="2743200"/>
            <a:ext cx="135731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8920" name="Oval 12"/>
          <p:cNvSpPr>
            <a:spLocks noChangeAspect="1"/>
          </p:cNvSpPr>
          <p:nvPr/>
        </p:nvSpPr>
        <p:spPr>
          <a:xfrm>
            <a:off x="3059113" y="2690813"/>
            <a:ext cx="128587" cy="128587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8921" name="Oval 18"/>
          <p:cNvSpPr>
            <a:spLocks noChangeAspect="1"/>
          </p:cNvSpPr>
          <p:nvPr/>
        </p:nvSpPr>
        <p:spPr>
          <a:xfrm>
            <a:off x="4989513" y="3824288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8922" name="Rectangle 23"/>
          <p:cNvSpPr/>
          <p:nvPr/>
        </p:nvSpPr>
        <p:spPr>
          <a:xfrm>
            <a:off x="4533900" y="2286000"/>
            <a:ext cx="1058863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Server</a:t>
            </a:r>
            <a:endParaRPr lang="en-US" altLang="zh-CN" sz="1600" b="1">
              <a:latin typeface="Calibri" panose="020F0502020204030204" pitchFamily="34" charset="0"/>
            </a:endParaRPr>
          </a:p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Child-1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38923" name="Oval 26"/>
          <p:cNvSpPr>
            <a:spLocks noChangeAspect="1"/>
          </p:cNvSpPr>
          <p:nvPr/>
        </p:nvSpPr>
        <p:spPr>
          <a:xfrm>
            <a:off x="4486275" y="2674938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8924" name="Text Box 27"/>
          <p:cNvSpPr txBox="1"/>
          <p:nvPr/>
        </p:nvSpPr>
        <p:spPr>
          <a:xfrm>
            <a:off x="4343400" y="2836863"/>
            <a:ext cx="925513" cy="3206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connfd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Concurrent Programming with processes</a:t>
            </a:r>
            <a:endParaRPr lang="en-US" altLang="zh-CN"/>
          </a:p>
        </p:txBody>
      </p:sp>
      <p:sp>
        <p:nvSpPr>
          <p:cNvPr id="40962" name="Text Box 25"/>
          <p:cNvSpPr txBox="1"/>
          <p:nvPr/>
        </p:nvSpPr>
        <p:spPr>
          <a:xfrm>
            <a:off x="2673350" y="4075113"/>
            <a:ext cx="1155700" cy="5857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Connection</a:t>
            </a:r>
            <a:endParaRPr lang="en-US" altLang="zh-CN" sz="1600" b="1">
              <a:latin typeface="Calibri" panose="020F0502020204030204" pitchFamily="34" charset="0"/>
            </a:endParaRPr>
          </a:p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request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40963" name="Text Box 19"/>
          <p:cNvSpPr txBox="1"/>
          <p:nvPr/>
        </p:nvSpPr>
        <p:spPr>
          <a:xfrm>
            <a:off x="4732338" y="3440113"/>
            <a:ext cx="1173162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listenfd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40964" name="Rectangle 21"/>
          <p:cNvSpPr/>
          <p:nvPr/>
        </p:nvSpPr>
        <p:spPr>
          <a:xfrm>
            <a:off x="2057400" y="4924425"/>
            <a:ext cx="1058863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Client-2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40965" name="Text Box 22"/>
          <p:cNvSpPr txBox="1"/>
          <p:nvPr/>
        </p:nvSpPr>
        <p:spPr>
          <a:xfrm>
            <a:off x="2590800" y="5454650"/>
            <a:ext cx="11620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clientfd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40966" name="Rectangle 23"/>
          <p:cNvSpPr/>
          <p:nvPr/>
        </p:nvSpPr>
        <p:spPr>
          <a:xfrm>
            <a:off x="5037138" y="3765550"/>
            <a:ext cx="1058862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Server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40967" name="Oval 20"/>
          <p:cNvSpPr>
            <a:spLocks noChangeAspect="1"/>
          </p:cNvSpPr>
          <p:nvPr/>
        </p:nvSpPr>
        <p:spPr>
          <a:xfrm>
            <a:off x="3059113" y="5300663"/>
            <a:ext cx="128587" cy="128587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40968" name="Oval 18"/>
          <p:cNvSpPr>
            <a:spLocks noChangeAspect="1"/>
          </p:cNvSpPr>
          <p:nvPr/>
        </p:nvSpPr>
        <p:spPr>
          <a:xfrm>
            <a:off x="4989513" y="3824288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40969" name="Line 16"/>
          <p:cNvSpPr/>
          <p:nvPr/>
        </p:nvSpPr>
        <p:spPr>
          <a:xfrm flipV="1">
            <a:off x="3128963" y="3867150"/>
            <a:ext cx="1860550" cy="14668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40970" name="Rectangle 13"/>
          <p:cNvSpPr/>
          <p:nvPr/>
        </p:nvSpPr>
        <p:spPr>
          <a:xfrm>
            <a:off x="2070100" y="2606675"/>
            <a:ext cx="1058863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Client-1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40971" name="Text Box 14"/>
          <p:cNvSpPr txBox="1"/>
          <p:nvPr/>
        </p:nvSpPr>
        <p:spPr>
          <a:xfrm>
            <a:off x="2603500" y="3136900"/>
            <a:ext cx="11620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clientfd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40972" name="Text Box 25"/>
          <p:cNvSpPr txBox="1"/>
          <p:nvPr/>
        </p:nvSpPr>
        <p:spPr>
          <a:xfrm>
            <a:off x="3043238" y="2287588"/>
            <a:ext cx="1300162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Data transfer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40973" name="Line 28"/>
          <p:cNvSpPr/>
          <p:nvPr/>
        </p:nvSpPr>
        <p:spPr>
          <a:xfrm flipV="1">
            <a:off x="3187700" y="2722563"/>
            <a:ext cx="1346200" cy="206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0974" name="Oval 12"/>
          <p:cNvSpPr>
            <a:spLocks noChangeAspect="1"/>
          </p:cNvSpPr>
          <p:nvPr/>
        </p:nvSpPr>
        <p:spPr>
          <a:xfrm>
            <a:off x="3059113" y="2690813"/>
            <a:ext cx="128587" cy="128587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40975" name="Rectangle 23"/>
          <p:cNvSpPr/>
          <p:nvPr/>
        </p:nvSpPr>
        <p:spPr>
          <a:xfrm>
            <a:off x="4533900" y="2286000"/>
            <a:ext cx="1058863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Server</a:t>
            </a:r>
            <a:endParaRPr lang="en-US" altLang="zh-CN" sz="1600" b="1">
              <a:latin typeface="Calibri" panose="020F0502020204030204" pitchFamily="34" charset="0"/>
            </a:endParaRPr>
          </a:p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Child-1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40976" name="Oval 26"/>
          <p:cNvSpPr>
            <a:spLocks noChangeAspect="1"/>
          </p:cNvSpPr>
          <p:nvPr/>
        </p:nvSpPr>
        <p:spPr>
          <a:xfrm>
            <a:off x="4486275" y="2674938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40977" name="Text Box 27"/>
          <p:cNvSpPr txBox="1"/>
          <p:nvPr/>
        </p:nvSpPr>
        <p:spPr>
          <a:xfrm>
            <a:off x="4343400" y="2836863"/>
            <a:ext cx="925513" cy="3206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connfd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Concurrent Programming with processes</a:t>
            </a:r>
            <a:endParaRPr lang="en-US" altLang="zh-CN"/>
          </a:p>
        </p:txBody>
      </p:sp>
      <p:sp>
        <p:nvSpPr>
          <p:cNvPr id="43010" name="Text Box 19"/>
          <p:cNvSpPr txBox="1"/>
          <p:nvPr/>
        </p:nvSpPr>
        <p:spPr>
          <a:xfrm>
            <a:off x="4732338" y="3440113"/>
            <a:ext cx="1173162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listenfd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43011" name="Rectangle 21"/>
          <p:cNvSpPr/>
          <p:nvPr/>
        </p:nvSpPr>
        <p:spPr>
          <a:xfrm>
            <a:off x="2057400" y="4924425"/>
            <a:ext cx="1058863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Client-2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43012" name="Text Box 22"/>
          <p:cNvSpPr txBox="1"/>
          <p:nvPr/>
        </p:nvSpPr>
        <p:spPr>
          <a:xfrm>
            <a:off x="2590800" y="5454650"/>
            <a:ext cx="11620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clientfd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43013" name="Rectangle 23"/>
          <p:cNvSpPr/>
          <p:nvPr/>
        </p:nvSpPr>
        <p:spPr>
          <a:xfrm>
            <a:off x="5037138" y="3765550"/>
            <a:ext cx="1058862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Server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43014" name="Line 28"/>
          <p:cNvSpPr/>
          <p:nvPr/>
        </p:nvSpPr>
        <p:spPr>
          <a:xfrm>
            <a:off x="3116263" y="5334000"/>
            <a:ext cx="14176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3015" name="Oval 20"/>
          <p:cNvSpPr>
            <a:spLocks noChangeAspect="1"/>
          </p:cNvSpPr>
          <p:nvPr/>
        </p:nvSpPr>
        <p:spPr>
          <a:xfrm>
            <a:off x="3059113" y="5300663"/>
            <a:ext cx="128587" cy="128587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43016" name="Oval 18"/>
          <p:cNvSpPr>
            <a:spLocks noChangeAspect="1"/>
          </p:cNvSpPr>
          <p:nvPr/>
        </p:nvSpPr>
        <p:spPr>
          <a:xfrm>
            <a:off x="4989513" y="3824288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43017" name="Rectangle 23"/>
          <p:cNvSpPr/>
          <p:nvPr/>
        </p:nvSpPr>
        <p:spPr>
          <a:xfrm>
            <a:off x="4560888" y="4911725"/>
            <a:ext cx="1058862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Server</a:t>
            </a:r>
            <a:endParaRPr lang="en-US" altLang="zh-CN" sz="1600" b="1">
              <a:latin typeface="Calibri" panose="020F0502020204030204" pitchFamily="34" charset="0"/>
            </a:endParaRPr>
          </a:p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Child-2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43018" name="Oval 26"/>
          <p:cNvSpPr>
            <a:spLocks noChangeAspect="1"/>
          </p:cNvSpPr>
          <p:nvPr/>
        </p:nvSpPr>
        <p:spPr>
          <a:xfrm>
            <a:off x="4513263" y="5300663"/>
            <a:ext cx="128587" cy="128587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43019" name="Text Box 27"/>
          <p:cNvSpPr txBox="1"/>
          <p:nvPr/>
        </p:nvSpPr>
        <p:spPr>
          <a:xfrm>
            <a:off x="4370388" y="5462588"/>
            <a:ext cx="925512" cy="3206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connfd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43020" name="Rectangle 13"/>
          <p:cNvSpPr/>
          <p:nvPr/>
        </p:nvSpPr>
        <p:spPr>
          <a:xfrm>
            <a:off x="2070100" y="2606675"/>
            <a:ext cx="1058863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Client-1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43021" name="Text Box 14"/>
          <p:cNvSpPr txBox="1"/>
          <p:nvPr/>
        </p:nvSpPr>
        <p:spPr>
          <a:xfrm>
            <a:off x="2603500" y="3136900"/>
            <a:ext cx="11620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clientfd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43022" name="Text Box 25"/>
          <p:cNvSpPr txBox="1"/>
          <p:nvPr/>
        </p:nvSpPr>
        <p:spPr>
          <a:xfrm>
            <a:off x="3043238" y="2287588"/>
            <a:ext cx="1300162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Data transfer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43023" name="Line 28"/>
          <p:cNvSpPr/>
          <p:nvPr/>
        </p:nvSpPr>
        <p:spPr>
          <a:xfrm flipV="1">
            <a:off x="3176588" y="2754313"/>
            <a:ext cx="1357312" cy="190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3024" name="Oval 12"/>
          <p:cNvSpPr>
            <a:spLocks noChangeAspect="1"/>
          </p:cNvSpPr>
          <p:nvPr/>
        </p:nvSpPr>
        <p:spPr>
          <a:xfrm>
            <a:off x="3059113" y="2690813"/>
            <a:ext cx="128587" cy="128587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43025" name="Rectangle 23"/>
          <p:cNvSpPr/>
          <p:nvPr/>
        </p:nvSpPr>
        <p:spPr>
          <a:xfrm>
            <a:off x="4533900" y="2286000"/>
            <a:ext cx="1058863" cy="581025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Server</a:t>
            </a:r>
            <a:endParaRPr lang="en-US" altLang="zh-CN" sz="1600" b="1">
              <a:latin typeface="Calibri" panose="020F0502020204030204" pitchFamily="34" charset="0"/>
            </a:endParaRPr>
          </a:p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Child-1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43026" name="Oval 26"/>
          <p:cNvSpPr>
            <a:spLocks noChangeAspect="1"/>
          </p:cNvSpPr>
          <p:nvPr/>
        </p:nvSpPr>
        <p:spPr>
          <a:xfrm>
            <a:off x="4486275" y="2674938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43027" name="Text Box 27"/>
          <p:cNvSpPr txBox="1"/>
          <p:nvPr/>
        </p:nvSpPr>
        <p:spPr>
          <a:xfrm>
            <a:off x="4343400" y="2836863"/>
            <a:ext cx="925513" cy="3206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connfd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43028" name="Text Box 25"/>
          <p:cNvSpPr txBox="1"/>
          <p:nvPr/>
        </p:nvSpPr>
        <p:spPr>
          <a:xfrm>
            <a:off x="3148013" y="4887913"/>
            <a:ext cx="1298575" cy="3127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Data transfer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3"/>
          <p:cNvSpPr/>
          <p:nvPr/>
        </p:nvSpPr>
        <p:spPr>
          <a:xfrm>
            <a:off x="152400" y="1524000"/>
            <a:ext cx="8824913" cy="5189538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int main(int argc, char **argv) 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{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int listenfd, connfd;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struct sockaddr_in clientaddr;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socklen_t clientlen = sizeof(clientaddr);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Signal(SIGCHLD,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</a:rPr>
              <a:t>sigchld_handler</a:t>
            </a:r>
            <a:r>
              <a:rPr lang="en-US" altLang="zh-CN" sz="1600" b="1">
                <a:latin typeface="Courier New" panose="02070309020205020404" pitchFamily="49" charset="0"/>
              </a:rPr>
              <a:t>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listenfd = Open_listenfd(argv[1]);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while (1) {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connfd = Accept(listenfd, (SA *) &amp;clientaddr, &amp;clientlen);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if (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  <a:r>
              <a:rPr lang="en-US" altLang="zh-CN" sz="1600" b="1">
                <a:latin typeface="Courier New" panose="02070309020205020404" pitchFamily="49" charset="0"/>
              </a:rPr>
              <a:t>() == 0) { 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  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</a:rPr>
              <a:t>Close</a:t>
            </a:r>
            <a:r>
              <a:rPr lang="en-US" altLang="zh-CN" sz="1600" b="1">
                <a:latin typeface="Courier New" panose="02070309020205020404" pitchFamily="49" charset="0"/>
              </a:rPr>
              <a:t>(listenfd); /* Child closes its listening socket */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   echo(connfd);    /* Child services client */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  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</a:rPr>
              <a:t>Close</a:t>
            </a:r>
            <a:r>
              <a:rPr lang="en-US" altLang="zh-CN" sz="1600" b="1">
                <a:latin typeface="Courier New" panose="02070309020205020404" pitchFamily="49" charset="0"/>
              </a:rPr>
              <a:t>(connfd);   /* Child closes connection with client */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   exit(0);         /* Child exits */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}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</a:rPr>
              <a:t>Close</a:t>
            </a:r>
            <a:r>
              <a:rPr lang="en-US" altLang="zh-CN" sz="1600" b="1">
                <a:latin typeface="Courier New" panose="02070309020205020404" pitchFamily="49" charset="0"/>
              </a:rPr>
              <a:t>(connfd); /* Parent closes connected socket (important!) */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}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}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 vert="horz" wrap="square" lIns="91440" tIns="45720" rIns="91440" bIns="45720" anchor="ctr" anchorCtr="0"/>
          <a:p>
            <a:r>
              <a:rPr lang="en-US" altLang="zh-CN"/>
              <a:t>Process-Based Concurrent Server</a:t>
            </a:r>
            <a:endParaRPr lang="en-US" altLang="zh-CN"/>
          </a:p>
        </p:txBody>
      </p:sp>
      <p:sp>
        <p:nvSpPr>
          <p:cNvPr id="45059" name="Text Box 4"/>
          <p:cNvSpPr txBox="1"/>
          <p:nvPr/>
        </p:nvSpPr>
        <p:spPr>
          <a:xfrm>
            <a:off x="4800600" y="2838450"/>
            <a:ext cx="4038600" cy="895350"/>
          </a:xfrm>
          <a:prstGeom prst="rect">
            <a:avLst/>
          </a:prstGeom>
          <a:solidFill>
            <a:srgbClr val="D5F1CF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285750" lvl="0" indent="-285750">
              <a:lnSpc>
                <a:spcPct val="90000"/>
              </a:lnSpc>
              <a:buSzPct val="70000"/>
              <a:buFont typeface="Wingdings" panose="05000000000000000000" pitchFamily="2" charset="2"/>
              <a:buChar char="p"/>
            </a:pPr>
            <a:r>
              <a:rPr lang="en-US" altLang="zh-CN" sz="1800">
                <a:latin typeface="Candara" panose="020E0502030303020204" pitchFamily="34" charset="0"/>
              </a:rPr>
              <a:t>Fork separate process for each client</a:t>
            </a:r>
            <a:endParaRPr lang="en-US" altLang="zh-CN" sz="1800">
              <a:latin typeface="Candara" panose="020E0502030303020204" pitchFamily="34" charset="0"/>
            </a:endParaRPr>
          </a:p>
          <a:p>
            <a:pPr marL="285750" lvl="0" indent="-285750">
              <a:lnSpc>
                <a:spcPct val="90000"/>
              </a:lnSpc>
              <a:buSzPct val="70000"/>
              <a:buFont typeface="Wingdings" panose="05000000000000000000" pitchFamily="2" charset="2"/>
              <a:buChar char="p"/>
            </a:pPr>
            <a:r>
              <a:rPr lang="en-US" altLang="zh-CN" sz="1800">
                <a:latin typeface="Candara" panose="020E0502030303020204" pitchFamily="34" charset="0"/>
              </a:rPr>
              <a:t>Does not allow any communication between different client handlers</a:t>
            </a:r>
            <a:endParaRPr lang="en-US" altLang="zh-CN" sz="1800">
              <a:latin typeface="Candara" panose="020E0502030303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7375" y="1612265"/>
            <a:ext cx="40005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child</a:t>
            </a:r>
            <a:r>
              <a:rPr lang="zh-CN" altLang="en-US"/>
              <a:t>进程</a:t>
            </a:r>
            <a:r>
              <a:rPr lang="en-US" altLang="zh-CN"/>
              <a:t>close listenfd</a:t>
            </a:r>
            <a:r>
              <a:rPr lang="zh-CN" altLang="en-US"/>
              <a:t>是要保证只有一个</a:t>
            </a:r>
            <a:endParaRPr lang="zh-CN" altLang="en-US"/>
          </a:p>
          <a:p>
            <a:r>
              <a:rPr lang="en-US" altLang="zh-CN"/>
              <a:t>listenfd</a:t>
            </a:r>
            <a:r>
              <a:rPr lang="zh-CN" altLang="en-US"/>
              <a:t>在监听</a:t>
            </a:r>
            <a:r>
              <a:rPr lang="en-US" altLang="zh-CN"/>
              <a:t>connection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3615" y="6120765"/>
            <a:ext cx="75736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parent</a:t>
            </a:r>
            <a:r>
              <a:rPr lang="zh-CN" altLang="en-US"/>
              <a:t>也必须要</a:t>
            </a:r>
            <a:r>
              <a:rPr lang="en-US" altLang="zh-CN"/>
              <a:t>close connfd</a:t>
            </a:r>
            <a:r>
              <a:rPr lang="zh-CN" altLang="en-US"/>
              <a:t>，是要保证对于一个</a:t>
            </a:r>
            <a:r>
              <a:rPr lang="en-US" altLang="zh-CN"/>
              <a:t>connection</a:t>
            </a:r>
            <a:r>
              <a:rPr lang="zh-CN" altLang="en-US"/>
              <a:t>每次只有一个</a:t>
            </a:r>
            <a:r>
              <a:rPr lang="en-US" altLang="zh-CN"/>
              <a:t>connfd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Concurrent Programming with Processes</a:t>
            </a:r>
            <a:endParaRPr lang="en-US" altLang="zh-CN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</a:rPr>
              <a:t>Kernel</a:t>
            </a:r>
            <a:r>
              <a:rPr lang="en-US" altLang="zh-CN"/>
              <a:t> provides multiple control flows with separate address spaces.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Standard Unix process control and signals.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Explicit interprocess communication  mechanism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Implementation issues with process</a:t>
            </a:r>
            <a:endParaRPr lang="en-US" altLang="zh-CN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</a:rPr>
              <a:t>Server should restart</a:t>
            </a:r>
            <a:r>
              <a:rPr lang="en-US" altLang="zh-CN"/>
              <a:t> accept call if it is interrupted by a transfer of control to the </a:t>
            </a:r>
            <a:r>
              <a:rPr lang="en-US" altLang="zh-CN">
                <a:solidFill>
                  <a:srgbClr val="FF0000"/>
                </a:solidFill>
              </a:rPr>
              <a:t>SIGCHLD handler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Server must reap zombie children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to avoid fatal memory leak</a:t>
            </a:r>
            <a:endParaRPr lang="en-US" altLang="zh-CN"/>
          </a:p>
        </p:txBody>
      </p:sp>
      <p:sp>
        <p:nvSpPr>
          <p:cNvPr id="49156" name="Rectangle 3"/>
          <p:cNvSpPr/>
          <p:nvPr/>
        </p:nvSpPr>
        <p:spPr>
          <a:xfrm>
            <a:off x="1295400" y="4800600"/>
            <a:ext cx="4833938" cy="1674813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void sigchld_handler(int sig) 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{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while (waitpid(-1, 0, WNOHANG) &gt; 0)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	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return;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}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Implementation issues with process</a:t>
            </a:r>
            <a:endParaRPr lang="en-US" altLang="zh-CN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/>
              <a:t>Server must </a:t>
            </a:r>
            <a:r>
              <a:rPr lang="en-US" altLang="zh-CN">
                <a:solidFill>
                  <a:srgbClr val="FF0000"/>
                </a:solidFill>
              </a:rPr>
              <a:t>close its copy of connfd</a:t>
            </a:r>
            <a:r>
              <a:rPr lang="en-US" altLang="zh-CN"/>
              <a:t>.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Kernel </a:t>
            </a:r>
            <a:r>
              <a:rPr lang="en-US" altLang="zh-CN">
                <a:solidFill>
                  <a:srgbClr val="FF0000"/>
                </a:solidFill>
              </a:rPr>
              <a:t>keeps reference for each socket</a:t>
            </a:r>
            <a:r>
              <a:rPr lang="en-US" altLang="zh-CN"/>
              <a:t>.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After fork, refcnt(connfd) = 2. 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</a:rPr>
              <a:t>Connection will not be closed until refcnt(connfd)=0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/>
              <a:t>Topics: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Concurrent programming with processes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Concurrent programming with threads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Concurrent programming with I/O multiplexing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Suggested reading: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12.1~12.3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Pros and cons of process</a:t>
            </a:r>
            <a:endParaRPr lang="en-US" altLang="zh-CN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/>
              <a:t>+ Handles multiple connections concurrently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+ </a:t>
            </a:r>
            <a:r>
              <a:rPr lang="en-US" altLang="zh-CN">
                <a:solidFill>
                  <a:srgbClr val="FF0000"/>
                </a:solidFill>
              </a:rPr>
              <a:t>Clean sharing model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</a:rPr>
              <a:t>descriptors (no)(</a:t>
            </a:r>
            <a:r>
              <a:rPr lang="zh-CN" altLang="en-US">
                <a:solidFill>
                  <a:srgbClr val="FF0000"/>
                </a:solidFill>
              </a:rPr>
              <a:t>所以要显式的关闭</a:t>
            </a:r>
            <a:r>
              <a:rPr lang="en-US" altLang="zh-CN">
                <a:solidFill>
                  <a:srgbClr val="FF0000"/>
                </a:solidFill>
              </a:rPr>
              <a:t>parent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connfd)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altLang="zh-CN"/>
              <a:t>file tables (yes)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global variables (no)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+ Simple and straightforward.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Pros and cons of process</a:t>
            </a:r>
            <a:endParaRPr lang="en-US" altLang="zh-CN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/>
              <a:t>- </a:t>
            </a:r>
            <a:r>
              <a:rPr lang="en-US" altLang="zh-CN">
                <a:solidFill>
                  <a:srgbClr val="FF0000"/>
                </a:solidFill>
              </a:rPr>
              <a:t>Additional overhead</a:t>
            </a:r>
            <a:r>
              <a:rPr lang="en-US" altLang="zh-CN"/>
              <a:t> for process control.(</a:t>
            </a:r>
            <a:r>
              <a:rPr lang="zh-CN" altLang="en-US"/>
              <a:t>必须要</a:t>
            </a:r>
            <a:r>
              <a:rPr lang="en-US" altLang="zh-CN"/>
              <a:t>wait</a:t>
            </a:r>
            <a:r>
              <a:rPr lang="zh-CN" altLang="en-US"/>
              <a:t>去回收</a:t>
            </a:r>
            <a:r>
              <a:rPr lang="en-US" altLang="zh-CN"/>
              <a:t>)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- Nontrivial to share data between processes.(</a:t>
            </a:r>
            <a:r>
              <a:rPr lang="zh-CN" altLang="en-US"/>
              <a:t>父子进程之间通信比较困难</a:t>
            </a:r>
            <a:r>
              <a:rPr lang="en-US" altLang="zh-CN"/>
              <a:t>)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Requires IPC (inter-process communication) mechanisms</a:t>
            </a:r>
            <a:endParaRPr lang="en-US" altLang="zh-CN"/>
          </a:p>
          <a:p>
            <a:pPr lvl="2">
              <a:lnSpc>
                <a:spcPct val="140000"/>
              </a:lnSpc>
            </a:pPr>
            <a:r>
              <a:rPr lang="en-US" altLang="zh-CN"/>
              <a:t>FIFO’s (named pipes),  System V shared memory and semaphores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</a:rPr>
              <a:t>Traditional</a:t>
            </a:r>
            <a:r>
              <a:rPr lang="en-US" altLang="zh-CN"/>
              <a:t> view of a process</a:t>
            </a:r>
            <a:endParaRPr lang="en-US" altLang="zh-CN"/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533400" y="1752600"/>
            <a:ext cx="7924800" cy="10668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>
                <a:solidFill>
                  <a:srgbClr val="FF0000"/>
                </a:solidFill>
              </a:rPr>
              <a:t>Process = process context + code, data, and stack</a:t>
            </a:r>
            <a:endParaRPr lang="en-US" altLang="zh-CN" sz="2400">
              <a:solidFill>
                <a:srgbClr val="FF0000"/>
              </a:solidFill>
            </a:endParaRPr>
          </a:p>
        </p:txBody>
      </p:sp>
      <p:grpSp>
        <p:nvGrpSpPr>
          <p:cNvPr id="57348" name="Group 4"/>
          <p:cNvGrpSpPr/>
          <p:nvPr/>
        </p:nvGrpSpPr>
        <p:grpSpPr>
          <a:xfrm>
            <a:off x="1374775" y="2798763"/>
            <a:ext cx="6245225" cy="3025775"/>
            <a:chOff x="762" y="1392"/>
            <a:chExt cx="3934" cy="1906"/>
          </a:xfrm>
        </p:grpSpPr>
        <p:sp>
          <p:nvSpPr>
            <p:cNvPr id="57349" name="Rectangle 5"/>
            <p:cNvSpPr>
              <a:spLocks noChangeAspect="1"/>
            </p:cNvSpPr>
            <p:nvPr/>
          </p:nvSpPr>
          <p:spPr>
            <a:xfrm>
              <a:off x="3210" y="2071"/>
              <a:ext cx="1405" cy="201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shared libraries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57350" name="Rectangle 6"/>
            <p:cNvSpPr>
              <a:spLocks noChangeAspect="1"/>
            </p:cNvSpPr>
            <p:nvPr/>
          </p:nvSpPr>
          <p:spPr>
            <a:xfrm>
              <a:off x="3210" y="2272"/>
              <a:ext cx="1405" cy="160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>
                <a:latin typeface="Helvetica" pitchFamily="34" charset="0"/>
              </a:endParaRPr>
            </a:p>
          </p:txBody>
        </p:sp>
        <p:sp>
          <p:nvSpPr>
            <p:cNvPr id="57351" name="Rectangle 7"/>
            <p:cNvSpPr>
              <a:spLocks noChangeAspect="1"/>
            </p:cNvSpPr>
            <p:nvPr/>
          </p:nvSpPr>
          <p:spPr>
            <a:xfrm>
              <a:off x="3210" y="2432"/>
              <a:ext cx="1405" cy="18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run-time heap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57352" name="Text Box 8"/>
            <p:cNvSpPr txBox="1">
              <a:spLocks noChangeAspect="1"/>
            </p:cNvSpPr>
            <p:nvPr/>
          </p:nvSpPr>
          <p:spPr>
            <a:xfrm>
              <a:off x="3016" y="3085"/>
              <a:ext cx="188" cy="21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0</a:t>
              </a:r>
              <a:endParaRPr lang="en-US" altLang="zh-CN" sz="1800" b="1">
                <a:latin typeface="Helvetica" pitchFamily="34" charset="0"/>
              </a:endParaRPr>
            </a:p>
          </p:txBody>
        </p:sp>
        <p:sp>
          <p:nvSpPr>
            <p:cNvPr id="57353" name="Rectangle 9"/>
            <p:cNvSpPr>
              <a:spLocks noChangeAspect="1"/>
            </p:cNvSpPr>
            <p:nvPr/>
          </p:nvSpPr>
          <p:spPr>
            <a:xfrm>
              <a:off x="3210" y="2614"/>
              <a:ext cx="1406" cy="20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read/write data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57354" name="Text Box 10"/>
            <p:cNvSpPr txBox="1"/>
            <p:nvPr/>
          </p:nvSpPr>
          <p:spPr>
            <a:xfrm>
              <a:off x="762" y="1760"/>
              <a:ext cx="1827" cy="1512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Courier New" panose="02070309020205020404" pitchFamily="49" charset="0"/>
                  <a:cs typeface="Courier New" panose="02070309020205020404" pitchFamily="49" charset="0"/>
                </a:rPr>
                <a:t>Program context:</a:t>
              </a:r>
              <a:endPara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Condition codes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Stack pointer (SP)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Program counter (PC)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Kernel</a:t>
              </a:r>
              <a:r>
                <a:rPr lang="en-US" altLang="zh-CN" sz="1800" b="1">
                  <a:latin typeface="Courier New" panose="02070309020205020404" pitchFamily="49" charset="0"/>
                  <a:cs typeface="Courier New" panose="02070309020205020404" pitchFamily="49" charset="0"/>
                </a:rPr>
                <a:t> context:</a:t>
              </a:r>
              <a:endPara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VM structures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Descriptor table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brk pointer</a:t>
              </a:r>
              <a:endParaRPr lang="en-US" altLang="zh-CN" sz="1600" b="1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57355" name="Text Box 11"/>
            <p:cNvSpPr txBox="1"/>
            <p:nvPr/>
          </p:nvSpPr>
          <p:spPr>
            <a:xfrm>
              <a:off x="3100" y="1392"/>
              <a:ext cx="159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</a:rPr>
                <a:t>Code, data, and stack</a:t>
              </a:r>
              <a:endParaRPr lang="en-US" altLang="zh-CN" sz="1800" b="1">
                <a:latin typeface="Helvetica" pitchFamily="34" charset="0"/>
              </a:endParaRPr>
            </a:p>
          </p:txBody>
        </p:sp>
        <p:sp>
          <p:nvSpPr>
            <p:cNvPr id="57356" name="Rectangle 12"/>
            <p:cNvSpPr>
              <a:spLocks noChangeAspect="1"/>
            </p:cNvSpPr>
            <p:nvPr/>
          </p:nvSpPr>
          <p:spPr>
            <a:xfrm>
              <a:off x="3210" y="2816"/>
              <a:ext cx="1406" cy="20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read-only code/data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57357" name="Rectangle 13"/>
            <p:cNvSpPr>
              <a:spLocks noChangeAspect="1"/>
            </p:cNvSpPr>
            <p:nvPr/>
          </p:nvSpPr>
          <p:spPr>
            <a:xfrm>
              <a:off x="3210" y="3008"/>
              <a:ext cx="1406" cy="20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>
                <a:latin typeface="Helvetica" pitchFamily="34" charset="0"/>
              </a:endParaRPr>
            </a:p>
          </p:txBody>
        </p:sp>
        <p:sp>
          <p:nvSpPr>
            <p:cNvPr id="57358" name="Rectangle 14"/>
            <p:cNvSpPr>
              <a:spLocks noChangeAspect="1"/>
            </p:cNvSpPr>
            <p:nvPr/>
          </p:nvSpPr>
          <p:spPr>
            <a:xfrm>
              <a:off x="3210" y="1873"/>
              <a:ext cx="1405" cy="201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>
                <a:latin typeface="Helvetica" pitchFamily="34" charset="0"/>
              </a:endParaRPr>
            </a:p>
          </p:txBody>
        </p:sp>
        <p:sp>
          <p:nvSpPr>
            <p:cNvPr id="21520" name="Rectangle 15"/>
            <p:cNvSpPr>
              <a:spLocks noChangeAspect="1" noChangeArrowheads="1"/>
            </p:cNvSpPr>
            <p:nvPr/>
          </p:nvSpPr>
          <p:spPr bwMode="auto">
            <a:xfrm>
              <a:off x="3210" y="1675"/>
              <a:ext cx="1405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stack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0" name="Text Box 16"/>
            <p:cNvSpPr txBox="1"/>
            <p:nvPr/>
          </p:nvSpPr>
          <p:spPr>
            <a:xfrm>
              <a:off x="2706" y="1766"/>
              <a:ext cx="286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SP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57361" name="Line 17"/>
            <p:cNvSpPr/>
            <p:nvPr/>
          </p:nvSpPr>
          <p:spPr>
            <a:xfrm>
              <a:off x="2984" y="1880"/>
              <a:ext cx="22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2" name="Text Box 18"/>
            <p:cNvSpPr txBox="1"/>
            <p:nvPr/>
          </p:nvSpPr>
          <p:spPr>
            <a:xfrm>
              <a:off x="2694" y="2798"/>
              <a:ext cx="29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PC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57363" name="Line 19"/>
            <p:cNvSpPr/>
            <p:nvPr/>
          </p:nvSpPr>
          <p:spPr>
            <a:xfrm>
              <a:off x="2976" y="2912"/>
              <a:ext cx="22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4" name="Text Box 20"/>
            <p:cNvSpPr txBox="1"/>
            <p:nvPr/>
          </p:nvSpPr>
          <p:spPr>
            <a:xfrm>
              <a:off x="2683" y="2326"/>
              <a:ext cx="315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brk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57365" name="Line 21"/>
            <p:cNvSpPr/>
            <p:nvPr/>
          </p:nvSpPr>
          <p:spPr>
            <a:xfrm>
              <a:off x="2984" y="2432"/>
              <a:ext cx="22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6" name="Text Box 22"/>
            <p:cNvSpPr txBox="1"/>
            <p:nvPr/>
          </p:nvSpPr>
          <p:spPr>
            <a:xfrm>
              <a:off x="943" y="1392"/>
              <a:ext cx="122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</a:rPr>
                <a:t>Process context</a:t>
              </a:r>
              <a:endParaRPr lang="en-US" altLang="zh-CN" sz="1800" b="1">
                <a:latin typeface="Helvetica" pitchFamily="34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Alternate view of a process</a:t>
            </a:r>
            <a:endParaRPr lang="en-US" altLang="zh-CN"/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533400" y="1752600"/>
            <a:ext cx="7966075" cy="917575"/>
          </a:xfrm>
        </p:spPr>
        <p:txBody>
          <a:bodyPr vert="horz" wrap="square" lIns="91440" tIns="45720" rIns="91440" bIns="45720" anchor="t" anchorCtr="0"/>
          <a:p>
            <a:r>
              <a:rPr lang="en-US" altLang="zh-CN" sz="2400"/>
              <a:t>Process = </a:t>
            </a:r>
            <a:r>
              <a:rPr lang="en-US" altLang="zh-CN" sz="2400">
                <a:solidFill>
                  <a:srgbClr val="FF0000"/>
                </a:solidFill>
              </a:rPr>
              <a:t>thread</a:t>
            </a:r>
            <a:r>
              <a:rPr lang="en-US" altLang="zh-CN" sz="2400"/>
              <a:t> + code, data, and </a:t>
            </a:r>
            <a:r>
              <a:rPr lang="en-US" altLang="zh-CN" sz="2400">
                <a:solidFill>
                  <a:srgbClr val="FF0000"/>
                </a:solidFill>
              </a:rPr>
              <a:t>kernel context</a:t>
            </a:r>
            <a:endParaRPr lang="en-US" altLang="zh-CN" sz="2400">
              <a:solidFill>
                <a:srgbClr val="FF0000"/>
              </a:solidFill>
            </a:endParaRPr>
          </a:p>
        </p:txBody>
      </p:sp>
      <p:grpSp>
        <p:nvGrpSpPr>
          <p:cNvPr id="59396" name="Group 4"/>
          <p:cNvGrpSpPr/>
          <p:nvPr/>
        </p:nvGrpSpPr>
        <p:grpSpPr>
          <a:xfrm>
            <a:off x="990600" y="2659063"/>
            <a:ext cx="7205663" cy="3817937"/>
            <a:chOff x="474" y="1344"/>
            <a:chExt cx="4539" cy="2405"/>
          </a:xfrm>
        </p:grpSpPr>
        <p:sp>
          <p:nvSpPr>
            <p:cNvPr id="59397" name="Rectangle 5"/>
            <p:cNvSpPr>
              <a:spLocks noChangeAspect="1"/>
            </p:cNvSpPr>
            <p:nvPr/>
          </p:nvSpPr>
          <p:spPr>
            <a:xfrm>
              <a:off x="3490" y="1680"/>
              <a:ext cx="1522" cy="201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shared libraries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59398" name="Rectangle 6"/>
            <p:cNvSpPr>
              <a:spLocks noChangeAspect="1"/>
            </p:cNvSpPr>
            <p:nvPr/>
          </p:nvSpPr>
          <p:spPr>
            <a:xfrm>
              <a:off x="3490" y="1881"/>
              <a:ext cx="1522" cy="160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>
                <a:latin typeface="Helvetica" pitchFamily="34" charset="0"/>
              </a:endParaRPr>
            </a:p>
          </p:txBody>
        </p:sp>
        <p:sp>
          <p:nvSpPr>
            <p:cNvPr id="59399" name="Rectangle 7"/>
            <p:cNvSpPr>
              <a:spLocks noChangeAspect="1"/>
            </p:cNvSpPr>
            <p:nvPr/>
          </p:nvSpPr>
          <p:spPr>
            <a:xfrm>
              <a:off x="3490" y="2041"/>
              <a:ext cx="1522" cy="18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run-time heap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59400" name="Text Box 8"/>
            <p:cNvSpPr txBox="1">
              <a:spLocks noChangeAspect="1"/>
            </p:cNvSpPr>
            <p:nvPr/>
          </p:nvSpPr>
          <p:spPr>
            <a:xfrm>
              <a:off x="3304" y="2713"/>
              <a:ext cx="179" cy="19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</a:rPr>
                <a:t>0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59401" name="Rectangle 9"/>
            <p:cNvSpPr>
              <a:spLocks noChangeAspect="1"/>
            </p:cNvSpPr>
            <p:nvPr/>
          </p:nvSpPr>
          <p:spPr>
            <a:xfrm>
              <a:off x="3490" y="2223"/>
              <a:ext cx="1523" cy="20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read/write data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59402" name="Text Box 10"/>
            <p:cNvSpPr txBox="1"/>
            <p:nvPr/>
          </p:nvSpPr>
          <p:spPr>
            <a:xfrm>
              <a:off x="1026" y="2262"/>
              <a:ext cx="1827" cy="853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Thread context:</a:t>
              </a:r>
              <a:endPara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  <a:endPara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Condition codes</a:t>
              </a:r>
              <a:endPara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Stack pointer (SP)</a:t>
              </a:r>
              <a:endPara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Program counter (PC)</a:t>
              </a:r>
              <a:endPara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403" name="Text Box 11"/>
            <p:cNvSpPr txBox="1"/>
            <p:nvPr/>
          </p:nvSpPr>
          <p:spPr>
            <a:xfrm>
              <a:off x="3596" y="1351"/>
              <a:ext cx="1164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>
                  <a:latin typeface="Helvetica" pitchFamily="34" charset="0"/>
                </a:rPr>
                <a:t> </a:t>
              </a:r>
              <a:r>
                <a:rPr lang="en-US" altLang="zh-CN" sz="1800" b="1">
                  <a:latin typeface="Helvetica" pitchFamily="34" charset="0"/>
                </a:rPr>
                <a:t>Code and Data</a:t>
              </a:r>
              <a:endParaRPr lang="en-US" altLang="zh-CN" sz="1800" b="1">
                <a:latin typeface="Helvetica" pitchFamily="34" charset="0"/>
              </a:endParaRPr>
            </a:p>
          </p:txBody>
        </p:sp>
        <p:sp>
          <p:nvSpPr>
            <p:cNvPr id="59404" name="Rectangle 12"/>
            <p:cNvSpPr>
              <a:spLocks noChangeAspect="1"/>
            </p:cNvSpPr>
            <p:nvPr/>
          </p:nvSpPr>
          <p:spPr>
            <a:xfrm>
              <a:off x="3490" y="2425"/>
              <a:ext cx="1523" cy="20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read-only code/data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59405" name="Rectangle 13"/>
            <p:cNvSpPr>
              <a:spLocks noChangeAspect="1"/>
            </p:cNvSpPr>
            <p:nvPr/>
          </p:nvSpPr>
          <p:spPr>
            <a:xfrm>
              <a:off x="3490" y="2617"/>
              <a:ext cx="1523" cy="20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>
                <a:latin typeface="Helvetica" pitchFamily="34" charset="0"/>
              </a:endParaRPr>
            </a:p>
          </p:txBody>
        </p:sp>
        <p:sp>
          <p:nvSpPr>
            <p:cNvPr id="22543" name="Rectangle 14"/>
            <p:cNvSpPr>
              <a:spLocks noChangeAspect="1" noChangeArrowheads="1"/>
            </p:cNvSpPr>
            <p:nvPr/>
          </p:nvSpPr>
          <p:spPr bwMode="auto">
            <a:xfrm>
              <a:off x="1026" y="1872"/>
              <a:ext cx="1827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stack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07" name="Text Box 15"/>
            <p:cNvSpPr txBox="1"/>
            <p:nvPr/>
          </p:nvSpPr>
          <p:spPr>
            <a:xfrm>
              <a:off x="474" y="1948"/>
              <a:ext cx="286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SP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59408" name="Line 16"/>
            <p:cNvSpPr/>
            <p:nvPr/>
          </p:nvSpPr>
          <p:spPr>
            <a:xfrm>
              <a:off x="760" y="2064"/>
              <a:ext cx="22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09" name="Text Box 17"/>
            <p:cNvSpPr txBox="1"/>
            <p:nvPr/>
          </p:nvSpPr>
          <p:spPr>
            <a:xfrm>
              <a:off x="2974" y="2407"/>
              <a:ext cx="29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PC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59410" name="Line 18"/>
            <p:cNvSpPr/>
            <p:nvPr/>
          </p:nvSpPr>
          <p:spPr>
            <a:xfrm>
              <a:off x="3256" y="2521"/>
              <a:ext cx="22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1" name="Text Box 19"/>
            <p:cNvSpPr txBox="1"/>
            <p:nvPr/>
          </p:nvSpPr>
          <p:spPr>
            <a:xfrm>
              <a:off x="2963" y="1935"/>
              <a:ext cx="315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brk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59412" name="Line 20"/>
            <p:cNvSpPr/>
            <p:nvPr/>
          </p:nvSpPr>
          <p:spPr>
            <a:xfrm>
              <a:off x="3264" y="2041"/>
              <a:ext cx="22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3" name="Text Box 21"/>
            <p:cNvSpPr txBox="1"/>
            <p:nvPr/>
          </p:nvSpPr>
          <p:spPr>
            <a:xfrm>
              <a:off x="956" y="1344"/>
              <a:ext cx="154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</a:rPr>
                <a:t>Thread (</a:t>
              </a:r>
              <a:r>
                <a:rPr lang="en-US" altLang="zh-CN" sz="1800" b="1">
                  <a:solidFill>
                    <a:srgbClr val="FF0000"/>
                  </a:solidFill>
                  <a:latin typeface="Helvetica" pitchFamily="34" charset="0"/>
                </a:rPr>
                <a:t>main thread</a:t>
              </a:r>
              <a:r>
                <a:rPr lang="en-US" altLang="zh-CN" sz="1800" b="1">
                  <a:latin typeface="Helvetica" pitchFamily="34" charset="0"/>
                </a:rPr>
                <a:t>)</a:t>
              </a:r>
              <a:endParaRPr lang="en-US" altLang="zh-CN" sz="1800" b="1">
                <a:latin typeface="Helvetica" pitchFamily="34" charset="0"/>
              </a:endParaRPr>
            </a:p>
          </p:txBody>
        </p:sp>
        <p:sp>
          <p:nvSpPr>
            <p:cNvPr id="59414" name="Text Box 22"/>
            <p:cNvSpPr txBox="1"/>
            <p:nvPr/>
          </p:nvSpPr>
          <p:spPr>
            <a:xfrm>
              <a:off x="3496" y="3032"/>
              <a:ext cx="1516" cy="717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Kernel context:</a:t>
              </a:r>
              <a:endPara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 structures</a:t>
              </a:r>
              <a:endPara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Descriptor table</a:t>
              </a:r>
              <a:endPara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brk pointer</a:t>
              </a:r>
              <a:endPara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415" name="Rectangle 23"/>
            <p:cNvSpPr/>
            <p:nvPr/>
          </p:nvSpPr>
          <p:spPr>
            <a:xfrm>
              <a:off x="474" y="1680"/>
              <a:ext cx="2489" cy="17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A process with multiple threads</a:t>
            </a:r>
            <a:endParaRPr lang="en-US" altLang="zh-CN"/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/>
              <a:t>Multiple threads can be associated with a process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Each thread has its own logical control flow (sequence of PC values)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Each thread </a:t>
            </a:r>
            <a:r>
              <a:rPr lang="en-US" altLang="zh-CN">
                <a:solidFill>
                  <a:srgbClr val="FF0000"/>
                </a:solidFill>
              </a:rPr>
              <a:t>shares</a:t>
            </a:r>
            <a:r>
              <a:rPr lang="en-US" altLang="zh-CN"/>
              <a:t> the same </a:t>
            </a:r>
            <a:r>
              <a:rPr lang="en-US" altLang="zh-CN">
                <a:solidFill>
                  <a:srgbClr val="FF0000"/>
                </a:solidFill>
              </a:rPr>
              <a:t>code</a:t>
            </a:r>
            <a:r>
              <a:rPr lang="en-US" altLang="zh-CN"/>
              <a:t>, </a:t>
            </a:r>
            <a:r>
              <a:rPr lang="en-US" altLang="zh-CN">
                <a:solidFill>
                  <a:srgbClr val="FF0000"/>
                </a:solidFill>
              </a:rPr>
              <a:t>data</a:t>
            </a:r>
            <a:r>
              <a:rPr lang="en-US" altLang="zh-CN"/>
              <a:t>, and </a:t>
            </a:r>
            <a:r>
              <a:rPr lang="en-US" altLang="zh-CN">
                <a:solidFill>
                  <a:srgbClr val="FF0000"/>
                </a:solidFill>
              </a:rPr>
              <a:t>kernel context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/>
              <a:t>Each thread has its own </a:t>
            </a:r>
            <a:r>
              <a:rPr lang="en-US" altLang="zh-CN">
                <a:solidFill>
                  <a:srgbClr val="FF0000"/>
                </a:solidFill>
              </a:rPr>
              <a:t>thread id</a:t>
            </a:r>
            <a:r>
              <a:rPr lang="en-US" altLang="zh-CN"/>
              <a:t> (TID)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A process with multiple threads</a:t>
            </a:r>
            <a:endParaRPr lang="en-US" altLang="zh-CN"/>
          </a:p>
        </p:txBody>
      </p:sp>
      <p:grpSp>
        <p:nvGrpSpPr>
          <p:cNvPr id="63491" name="Group 3"/>
          <p:cNvGrpSpPr/>
          <p:nvPr/>
        </p:nvGrpSpPr>
        <p:grpSpPr>
          <a:xfrm>
            <a:off x="460375" y="2057400"/>
            <a:ext cx="8302625" cy="3754438"/>
            <a:chOff x="204" y="1632"/>
            <a:chExt cx="5230" cy="2365"/>
          </a:xfrm>
        </p:grpSpPr>
        <p:sp>
          <p:nvSpPr>
            <p:cNvPr id="63492" name="Rectangle 4"/>
            <p:cNvSpPr>
              <a:spLocks noChangeAspect="1"/>
            </p:cNvSpPr>
            <p:nvPr/>
          </p:nvSpPr>
          <p:spPr>
            <a:xfrm>
              <a:off x="2162" y="1941"/>
              <a:ext cx="1405" cy="201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shared libraries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63493" name="Rectangle 5"/>
            <p:cNvSpPr>
              <a:spLocks noChangeAspect="1"/>
            </p:cNvSpPr>
            <p:nvPr/>
          </p:nvSpPr>
          <p:spPr>
            <a:xfrm>
              <a:off x="2162" y="2142"/>
              <a:ext cx="1405" cy="160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>
                <a:latin typeface="Helvetica" pitchFamily="34" charset="0"/>
              </a:endParaRPr>
            </a:p>
          </p:txBody>
        </p:sp>
        <p:sp>
          <p:nvSpPr>
            <p:cNvPr id="63494" name="Rectangle 6"/>
            <p:cNvSpPr>
              <a:spLocks noChangeAspect="1"/>
            </p:cNvSpPr>
            <p:nvPr/>
          </p:nvSpPr>
          <p:spPr>
            <a:xfrm>
              <a:off x="2162" y="2302"/>
              <a:ext cx="1405" cy="18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run-time heap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63495" name="Text Box 7"/>
            <p:cNvSpPr txBox="1">
              <a:spLocks noChangeAspect="1"/>
            </p:cNvSpPr>
            <p:nvPr/>
          </p:nvSpPr>
          <p:spPr>
            <a:xfrm>
              <a:off x="1978" y="2955"/>
              <a:ext cx="188" cy="21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0</a:t>
              </a:r>
              <a:endParaRPr lang="en-US" altLang="zh-CN" sz="1800" b="1">
                <a:latin typeface="Helvetica" pitchFamily="34" charset="0"/>
              </a:endParaRPr>
            </a:p>
          </p:txBody>
        </p:sp>
        <p:sp>
          <p:nvSpPr>
            <p:cNvPr id="63496" name="Rectangle 8"/>
            <p:cNvSpPr>
              <a:spLocks noChangeAspect="1"/>
            </p:cNvSpPr>
            <p:nvPr/>
          </p:nvSpPr>
          <p:spPr>
            <a:xfrm>
              <a:off x="2162" y="2484"/>
              <a:ext cx="1406" cy="20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read/write data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63497" name="Text Box 9"/>
            <p:cNvSpPr txBox="1"/>
            <p:nvPr/>
          </p:nvSpPr>
          <p:spPr>
            <a:xfrm>
              <a:off x="242" y="2523"/>
              <a:ext cx="1594" cy="853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Courier New" panose="02070309020205020404" pitchFamily="49" charset="0"/>
                  <a:cs typeface="Courier New" panose="02070309020205020404" pitchFamily="49" charset="0"/>
                </a:rPr>
                <a:t>Thread 1 context:</a:t>
              </a:r>
              <a:endPara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Condition codes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SP1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PC1</a:t>
              </a:r>
              <a:endParaRPr lang="en-US" altLang="zh-CN" sz="1600" b="1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63498" name="Text Box 10"/>
            <p:cNvSpPr txBox="1"/>
            <p:nvPr/>
          </p:nvSpPr>
          <p:spPr>
            <a:xfrm>
              <a:off x="2024" y="1632"/>
              <a:ext cx="1652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>
                  <a:latin typeface="Helvetica" pitchFamily="34" charset="0"/>
                </a:rPr>
                <a:t> </a:t>
              </a:r>
              <a:r>
                <a:rPr lang="en-US" altLang="zh-CN" sz="1800" b="1">
                  <a:latin typeface="Helvetica" pitchFamily="34" charset="0"/>
                </a:rPr>
                <a:t>Shared code and data</a:t>
              </a:r>
              <a:endParaRPr lang="en-US" altLang="zh-CN" sz="1800" b="1">
                <a:latin typeface="Helvetica" pitchFamily="34" charset="0"/>
              </a:endParaRPr>
            </a:p>
          </p:txBody>
        </p:sp>
        <p:sp>
          <p:nvSpPr>
            <p:cNvPr id="63499" name="Rectangle 11"/>
            <p:cNvSpPr>
              <a:spLocks noChangeAspect="1"/>
            </p:cNvSpPr>
            <p:nvPr/>
          </p:nvSpPr>
          <p:spPr>
            <a:xfrm>
              <a:off x="2162" y="2686"/>
              <a:ext cx="1406" cy="20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</a:rPr>
                <a:t>read-only code/data</a:t>
              </a:r>
              <a:endParaRPr lang="en-US" altLang="zh-CN" sz="1600" b="1">
                <a:latin typeface="Helvetica" pitchFamily="34" charset="0"/>
              </a:endParaRPr>
            </a:p>
          </p:txBody>
        </p:sp>
        <p:sp>
          <p:nvSpPr>
            <p:cNvPr id="63500" name="Rectangle 12"/>
            <p:cNvSpPr>
              <a:spLocks noChangeAspect="1"/>
            </p:cNvSpPr>
            <p:nvPr/>
          </p:nvSpPr>
          <p:spPr>
            <a:xfrm>
              <a:off x="2162" y="2878"/>
              <a:ext cx="1406" cy="20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>
                <a:latin typeface="Helvetica" pitchFamily="34" charset="0"/>
              </a:endParaRPr>
            </a:p>
          </p:txBody>
        </p:sp>
        <p:sp>
          <p:nvSpPr>
            <p:cNvPr id="24590" name="Rectangle 13"/>
            <p:cNvSpPr>
              <a:spLocks noChangeAspect="1" noChangeArrowheads="1"/>
            </p:cNvSpPr>
            <p:nvPr/>
          </p:nvSpPr>
          <p:spPr bwMode="auto">
            <a:xfrm>
              <a:off x="242" y="2133"/>
              <a:ext cx="1594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stack 1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02" name="Text Box 14"/>
            <p:cNvSpPr txBox="1"/>
            <p:nvPr/>
          </p:nvSpPr>
          <p:spPr>
            <a:xfrm>
              <a:off x="204" y="1785"/>
              <a:ext cx="166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</a:rPr>
                <a:t>Thread 1 (main thread)</a:t>
              </a:r>
              <a:endParaRPr lang="en-US" altLang="zh-CN" sz="1800" b="1">
                <a:latin typeface="Helvetica" pitchFamily="34" charset="0"/>
              </a:endParaRPr>
            </a:p>
          </p:txBody>
        </p:sp>
        <p:sp>
          <p:nvSpPr>
            <p:cNvPr id="63503" name="Text Box 15"/>
            <p:cNvSpPr txBox="1"/>
            <p:nvPr/>
          </p:nvSpPr>
          <p:spPr>
            <a:xfrm>
              <a:off x="2162" y="3280"/>
              <a:ext cx="1438" cy="717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Courier New" panose="02070309020205020404" pitchFamily="49" charset="0"/>
                  <a:cs typeface="Courier New" panose="02070309020205020404" pitchFamily="49" charset="0"/>
                </a:rPr>
                <a:t>Kernel context:</a:t>
              </a:r>
              <a:endPara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VM structures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Descriptor table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brk pointer</a:t>
              </a:r>
              <a:endParaRPr lang="zh-CN" altLang="en-US" sz="1600" b="1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63504" name="Text Box 16"/>
            <p:cNvSpPr txBox="1"/>
            <p:nvPr/>
          </p:nvSpPr>
          <p:spPr>
            <a:xfrm>
              <a:off x="3840" y="2523"/>
              <a:ext cx="1594" cy="853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Courier New" panose="02070309020205020404" pitchFamily="49" charset="0"/>
                  <a:cs typeface="Courier New" panose="02070309020205020404" pitchFamily="49" charset="0"/>
                </a:rPr>
                <a:t>Thread 2 context:</a:t>
              </a:r>
              <a:endPara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Condition codes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SP2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PC2</a:t>
              </a:r>
              <a:endParaRPr lang="en-US" altLang="zh-CN" sz="1600" b="1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24594" name="Rectangle 17"/>
            <p:cNvSpPr>
              <a:spLocks noChangeAspect="1" noChangeArrowheads="1"/>
            </p:cNvSpPr>
            <p:nvPr/>
          </p:nvSpPr>
          <p:spPr bwMode="auto">
            <a:xfrm>
              <a:off x="3840" y="2133"/>
              <a:ext cx="1594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stack 2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06" name="Text Box 18"/>
            <p:cNvSpPr txBox="1"/>
            <p:nvPr/>
          </p:nvSpPr>
          <p:spPr>
            <a:xfrm>
              <a:off x="3792" y="1785"/>
              <a:ext cx="163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</a:rPr>
                <a:t>Thread 2 (</a:t>
              </a:r>
              <a:r>
                <a:rPr lang="en-US" altLang="zh-CN" sz="1800" b="1">
                  <a:solidFill>
                    <a:srgbClr val="FF0000"/>
                  </a:solidFill>
                  <a:latin typeface="Helvetica" pitchFamily="34" charset="0"/>
                </a:rPr>
                <a:t>peer thread</a:t>
              </a:r>
              <a:r>
                <a:rPr lang="en-US" altLang="zh-CN" sz="1800" b="1">
                  <a:latin typeface="Helvetica" pitchFamily="34" charset="0"/>
                </a:rPr>
                <a:t>)</a:t>
              </a:r>
              <a:endParaRPr lang="en-US" altLang="zh-CN" sz="1800" b="1">
                <a:latin typeface="Helvetica" pitchFamily="34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3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Logical View of Threads</a:t>
            </a:r>
            <a:endParaRPr lang="en-US" altLang="zh-CN"/>
          </a:p>
        </p:txBody>
      </p:sp>
      <p:sp>
        <p:nvSpPr>
          <p:cNvPr id="65538" name="Rectangle 3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400"/>
              <a:t>Threads associated with process form </a:t>
            </a:r>
            <a:r>
              <a:rPr lang="en-US" altLang="zh-CN" sz="2400">
                <a:solidFill>
                  <a:srgbClr val="FF0000"/>
                </a:solidFill>
              </a:rPr>
              <a:t>a pool of peers</a:t>
            </a:r>
            <a:endParaRPr lang="en-US" altLang="zh-CN" sz="2400"/>
          </a:p>
          <a:p>
            <a:pPr lvl="1"/>
            <a:r>
              <a:rPr lang="en-US" altLang="zh-CN" sz="2000"/>
              <a:t>Unlike processes which form a tree hierarchy</a:t>
            </a:r>
            <a:endParaRPr lang="en-US" altLang="zh-CN" sz="2000"/>
          </a:p>
        </p:txBody>
      </p:sp>
      <p:sp>
        <p:nvSpPr>
          <p:cNvPr id="65539" name="Oval 5"/>
          <p:cNvSpPr/>
          <p:nvPr/>
        </p:nvSpPr>
        <p:spPr>
          <a:xfrm>
            <a:off x="6738938" y="3886200"/>
            <a:ext cx="457200" cy="457200"/>
          </a:xfrm>
          <a:prstGeom prst="ellipse">
            <a:avLst/>
          </a:prstGeom>
          <a:solidFill>
            <a:srgbClr val="F1C7C7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800" b="1"/>
              <a:t>P1</a:t>
            </a:r>
            <a:endParaRPr lang="en-US" altLang="zh-CN" sz="1800" b="1"/>
          </a:p>
        </p:txBody>
      </p:sp>
      <p:sp>
        <p:nvSpPr>
          <p:cNvPr id="65540" name="Oval 6"/>
          <p:cNvSpPr/>
          <p:nvPr/>
        </p:nvSpPr>
        <p:spPr>
          <a:xfrm>
            <a:off x="6053138" y="4648200"/>
            <a:ext cx="457200" cy="457200"/>
          </a:xfrm>
          <a:prstGeom prst="ellipse">
            <a:avLst/>
          </a:prstGeom>
          <a:solidFill>
            <a:srgbClr val="F1C7C7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800" b="1"/>
              <a:t>sh</a:t>
            </a:r>
            <a:endParaRPr lang="en-US" altLang="zh-CN" sz="1800" b="1"/>
          </a:p>
        </p:txBody>
      </p:sp>
      <p:sp>
        <p:nvSpPr>
          <p:cNvPr id="65541" name="Line 7"/>
          <p:cNvSpPr/>
          <p:nvPr/>
        </p:nvSpPr>
        <p:spPr>
          <a:xfrm>
            <a:off x="6967538" y="35052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42" name="Line 8"/>
          <p:cNvSpPr/>
          <p:nvPr/>
        </p:nvSpPr>
        <p:spPr>
          <a:xfrm flipH="1">
            <a:off x="6434138" y="4267200"/>
            <a:ext cx="38100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43" name="Oval 9"/>
          <p:cNvSpPr/>
          <p:nvPr/>
        </p:nvSpPr>
        <p:spPr>
          <a:xfrm>
            <a:off x="6738938" y="4648200"/>
            <a:ext cx="457200" cy="457200"/>
          </a:xfrm>
          <a:prstGeom prst="ellipse">
            <a:avLst/>
          </a:prstGeom>
          <a:solidFill>
            <a:srgbClr val="F1C7C7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800" b="1"/>
              <a:t>sh</a:t>
            </a:r>
            <a:endParaRPr lang="en-US" altLang="zh-CN" sz="1800" b="1"/>
          </a:p>
        </p:txBody>
      </p:sp>
      <p:sp>
        <p:nvSpPr>
          <p:cNvPr id="65544" name="Oval 10"/>
          <p:cNvSpPr/>
          <p:nvPr/>
        </p:nvSpPr>
        <p:spPr>
          <a:xfrm>
            <a:off x="7424738" y="4648200"/>
            <a:ext cx="457200" cy="457200"/>
          </a:xfrm>
          <a:prstGeom prst="ellipse">
            <a:avLst/>
          </a:prstGeom>
          <a:solidFill>
            <a:srgbClr val="F1C7C7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800" b="1"/>
              <a:t>sh</a:t>
            </a:r>
            <a:endParaRPr lang="en-US" altLang="zh-CN" sz="1800" b="1"/>
          </a:p>
        </p:txBody>
      </p:sp>
      <p:sp>
        <p:nvSpPr>
          <p:cNvPr id="65545" name="Line 11"/>
          <p:cNvSpPr/>
          <p:nvPr/>
        </p:nvSpPr>
        <p:spPr>
          <a:xfrm>
            <a:off x="6967538" y="43434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46" name="Line 12"/>
          <p:cNvSpPr/>
          <p:nvPr/>
        </p:nvSpPr>
        <p:spPr>
          <a:xfrm>
            <a:off x="7119938" y="4267200"/>
            <a:ext cx="38100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47" name="Oval 13"/>
          <p:cNvSpPr/>
          <p:nvPr/>
        </p:nvSpPr>
        <p:spPr>
          <a:xfrm>
            <a:off x="6738938" y="5410200"/>
            <a:ext cx="457200" cy="457200"/>
          </a:xfrm>
          <a:prstGeom prst="ellipse">
            <a:avLst/>
          </a:prstGeom>
          <a:solidFill>
            <a:srgbClr val="F1C7C7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800" b="1"/>
              <a:t>foo</a:t>
            </a:r>
            <a:endParaRPr lang="en-US" altLang="zh-CN" sz="1800" b="1"/>
          </a:p>
        </p:txBody>
      </p:sp>
      <p:sp>
        <p:nvSpPr>
          <p:cNvPr id="65548" name="Line 14"/>
          <p:cNvSpPr/>
          <p:nvPr/>
        </p:nvSpPr>
        <p:spPr>
          <a:xfrm>
            <a:off x="6967538" y="51054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49" name="Oval 15"/>
          <p:cNvSpPr/>
          <p:nvPr/>
        </p:nvSpPr>
        <p:spPr>
          <a:xfrm>
            <a:off x="6738938" y="6172200"/>
            <a:ext cx="457200" cy="457200"/>
          </a:xfrm>
          <a:prstGeom prst="ellipse">
            <a:avLst/>
          </a:prstGeom>
          <a:solidFill>
            <a:srgbClr val="F1C7C7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800" b="1"/>
              <a:t>bar</a:t>
            </a:r>
            <a:endParaRPr lang="en-US" altLang="zh-CN" sz="1800" b="1"/>
          </a:p>
        </p:txBody>
      </p:sp>
      <p:sp>
        <p:nvSpPr>
          <p:cNvPr id="65550" name="Line 16"/>
          <p:cNvSpPr/>
          <p:nvPr/>
        </p:nvSpPr>
        <p:spPr>
          <a:xfrm>
            <a:off x="6967538" y="58674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51" name="Oval 17"/>
          <p:cNvSpPr/>
          <p:nvPr/>
        </p:nvSpPr>
        <p:spPr>
          <a:xfrm>
            <a:off x="1404938" y="3810000"/>
            <a:ext cx="457200" cy="457200"/>
          </a:xfrm>
          <a:prstGeom prst="ellipse">
            <a:avLst/>
          </a:prstGeom>
          <a:solidFill>
            <a:srgbClr val="F1C7C7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800" b="1"/>
              <a:t>T1</a:t>
            </a:r>
            <a:endParaRPr lang="en-US" altLang="zh-CN" sz="1800" b="1"/>
          </a:p>
        </p:txBody>
      </p:sp>
      <p:sp>
        <p:nvSpPr>
          <p:cNvPr id="65552" name="Text Box 18"/>
          <p:cNvSpPr txBox="1"/>
          <p:nvPr/>
        </p:nvSpPr>
        <p:spPr>
          <a:xfrm>
            <a:off x="5767388" y="2678113"/>
            <a:ext cx="2386012" cy="369887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2000"/>
              <a:t>Process hierarchy</a:t>
            </a:r>
            <a:endParaRPr lang="en-US" altLang="zh-CN" sz="2000"/>
          </a:p>
        </p:txBody>
      </p:sp>
      <p:sp>
        <p:nvSpPr>
          <p:cNvPr id="65553" name="Rectangle 19"/>
          <p:cNvSpPr/>
          <p:nvPr/>
        </p:nvSpPr>
        <p:spPr>
          <a:xfrm>
            <a:off x="1252538" y="3200400"/>
            <a:ext cx="3810000" cy="2819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800" b="1"/>
          </a:p>
        </p:txBody>
      </p:sp>
      <p:sp>
        <p:nvSpPr>
          <p:cNvPr id="65554" name="Text Box 20"/>
          <p:cNvSpPr txBox="1"/>
          <p:nvPr/>
        </p:nvSpPr>
        <p:spPr>
          <a:xfrm>
            <a:off x="750888" y="2678113"/>
            <a:ext cx="4757737" cy="369887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2000"/>
              <a:t>Threads associated with process foo</a:t>
            </a:r>
            <a:endParaRPr lang="en-US" altLang="zh-CN" sz="2000"/>
          </a:p>
        </p:txBody>
      </p:sp>
      <p:sp>
        <p:nvSpPr>
          <p:cNvPr id="65555" name="Oval 21"/>
          <p:cNvSpPr/>
          <p:nvPr/>
        </p:nvSpPr>
        <p:spPr>
          <a:xfrm>
            <a:off x="2547938" y="3276600"/>
            <a:ext cx="457200" cy="457200"/>
          </a:xfrm>
          <a:prstGeom prst="ellipse">
            <a:avLst/>
          </a:prstGeom>
          <a:solidFill>
            <a:srgbClr val="F1C7C7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800" b="1"/>
              <a:t>T2</a:t>
            </a:r>
            <a:endParaRPr lang="en-US" altLang="zh-CN" sz="1800" b="1"/>
          </a:p>
        </p:txBody>
      </p:sp>
      <p:sp>
        <p:nvSpPr>
          <p:cNvPr id="65556" name="Oval 22"/>
          <p:cNvSpPr/>
          <p:nvPr/>
        </p:nvSpPr>
        <p:spPr>
          <a:xfrm>
            <a:off x="4376738" y="3505200"/>
            <a:ext cx="457200" cy="457200"/>
          </a:xfrm>
          <a:prstGeom prst="ellipse">
            <a:avLst/>
          </a:prstGeom>
          <a:solidFill>
            <a:srgbClr val="F1C7C7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800" b="1"/>
              <a:t>T4</a:t>
            </a:r>
            <a:endParaRPr lang="en-US" altLang="zh-CN" sz="1800" b="1"/>
          </a:p>
        </p:txBody>
      </p:sp>
      <p:sp>
        <p:nvSpPr>
          <p:cNvPr id="65557" name="Oval 23"/>
          <p:cNvSpPr/>
          <p:nvPr/>
        </p:nvSpPr>
        <p:spPr>
          <a:xfrm>
            <a:off x="1938338" y="5410200"/>
            <a:ext cx="457200" cy="457200"/>
          </a:xfrm>
          <a:prstGeom prst="ellipse">
            <a:avLst/>
          </a:prstGeom>
          <a:solidFill>
            <a:srgbClr val="F1C7C7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800" b="1"/>
              <a:t>T5</a:t>
            </a:r>
            <a:endParaRPr lang="en-US" altLang="zh-CN" sz="1800" b="1"/>
          </a:p>
        </p:txBody>
      </p:sp>
      <p:sp>
        <p:nvSpPr>
          <p:cNvPr id="65558" name="Oval 24"/>
          <p:cNvSpPr/>
          <p:nvPr/>
        </p:nvSpPr>
        <p:spPr>
          <a:xfrm>
            <a:off x="3767138" y="5334000"/>
            <a:ext cx="457200" cy="457200"/>
          </a:xfrm>
          <a:prstGeom prst="ellipse">
            <a:avLst/>
          </a:prstGeom>
          <a:solidFill>
            <a:srgbClr val="F1C7C7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800" b="1"/>
              <a:t>T3</a:t>
            </a:r>
            <a:endParaRPr lang="en-US" altLang="zh-CN" sz="1800" b="1"/>
          </a:p>
        </p:txBody>
      </p:sp>
      <p:sp>
        <p:nvSpPr>
          <p:cNvPr id="65559" name="Rectangle 25"/>
          <p:cNvSpPr/>
          <p:nvPr/>
        </p:nvSpPr>
        <p:spPr>
          <a:xfrm>
            <a:off x="2319338" y="4267200"/>
            <a:ext cx="2286000" cy="609600"/>
          </a:xfrm>
          <a:prstGeom prst="rect">
            <a:avLst/>
          </a:prstGeom>
          <a:solidFill>
            <a:srgbClr val="E6E6E6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800" b="1"/>
              <a:t>shared code, data</a:t>
            </a:r>
            <a:endParaRPr lang="en-US" altLang="zh-CN" sz="1800" b="1"/>
          </a:p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800" b="1"/>
              <a:t>and kernel context</a:t>
            </a:r>
            <a:endParaRPr lang="en-US" altLang="zh-CN" sz="1800" b="1"/>
          </a:p>
        </p:txBody>
      </p:sp>
      <p:sp>
        <p:nvSpPr>
          <p:cNvPr id="65560" name="Line 26"/>
          <p:cNvSpPr/>
          <p:nvPr/>
        </p:nvSpPr>
        <p:spPr>
          <a:xfrm flipV="1">
            <a:off x="2243138" y="4876800"/>
            <a:ext cx="304800" cy="533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</p:sp>
      <p:sp>
        <p:nvSpPr>
          <p:cNvPr id="65561" name="Line 27"/>
          <p:cNvSpPr/>
          <p:nvPr/>
        </p:nvSpPr>
        <p:spPr>
          <a:xfrm flipH="1" flipV="1">
            <a:off x="3690938" y="4876800"/>
            <a:ext cx="22860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</p:sp>
      <p:sp>
        <p:nvSpPr>
          <p:cNvPr id="65562" name="Line 28"/>
          <p:cNvSpPr/>
          <p:nvPr/>
        </p:nvSpPr>
        <p:spPr>
          <a:xfrm flipH="1" flipV="1">
            <a:off x="1862138" y="4191000"/>
            <a:ext cx="38100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</p:sp>
      <p:sp>
        <p:nvSpPr>
          <p:cNvPr id="65563" name="Line 29"/>
          <p:cNvSpPr/>
          <p:nvPr/>
        </p:nvSpPr>
        <p:spPr>
          <a:xfrm flipH="1" flipV="1">
            <a:off x="2776538" y="3733800"/>
            <a:ext cx="0" cy="533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</p:sp>
      <p:sp>
        <p:nvSpPr>
          <p:cNvPr id="65564" name="Line 30"/>
          <p:cNvSpPr/>
          <p:nvPr/>
        </p:nvSpPr>
        <p:spPr>
          <a:xfrm flipV="1">
            <a:off x="3995738" y="3886200"/>
            <a:ext cx="45720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</p:sp>
      <p:sp>
        <p:nvSpPr>
          <p:cNvPr id="65565" name="Oval 4"/>
          <p:cNvSpPr/>
          <p:nvPr/>
        </p:nvSpPr>
        <p:spPr>
          <a:xfrm>
            <a:off x="6738938" y="3124200"/>
            <a:ext cx="457200" cy="457200"/>
          </a:xfrm>
          <a:prstGeom prst="ellipse">
            <a:avLst/>
          </a:prstGeom>
          <a:solidFill>
            <a:srgbClr val="F1C7C7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800" b="1"/>
              <a:t>P0</a:t>
            </a:r>
            <a:endParaRPr lang="en-US" altLang="zh-CN" sz="18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</a:rPr>
              <a:t>Posix threads</a:t>
            </a:r>
            <a:r>
              <a:rPr lang="en-US" altLang="zh-CN"/>
              <a:t> (Pthreads) interface</a:t>
            </a:r>
            <a:endParaRPr lang="en-US" altLang="zh-CN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/>
              <a:t>Pthreads: </a:t>
            </a:r>
            <a:r>
              <a:rPr lang="en-US" altLang="zh-CN" sz="2400"/>
              <a:t>Standard interface for ~60 functions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/>
              <a:t>Manipulate threads from C programs</a:t>
            </a:r>
            <a:endParaRPr lang="en-US" altLang="zh-CN"/>
          </a:p>
          <a:p>
            <a:pPr lvl="1"/>
            <a:r>
              <a:rPr lang="en-US" altLang="zh-CN"/>
              <a:t>Creating and reaping threads</a:t>
            </a:r>
            <a:endParaRPr lang="en-US" altLang="zh-CN"/>
          </a:p>
          <a:p>
            <a:pPr lvl="2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pthread_create</a:t>
            </a:r>
            <a:endParaRPr lang="en-US" altLang="zh-CN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pthread_join</a:t>
            </a:r>
            <a:endParaRPr lang="en-US" altLang="zh-CN" b="1">
              <a:latin typeface="Courier New" panose="02070309020205020404" pitchFamily="49" charset="0"/>
            </a:endParaRPr>
          </a:p>
          <a:p>
            <a:pPr lvl="1"/>
            <a:r>
              <a:rPr lang="en-US" altLang="zh-CN"/>
              <a:t>Determining your thread ID</a:t>
            </a:r>
            <a:endParaRPr lang="en-US" altLang="zh-CN"/>
          </a:p>
          <a:p>
            <a:pPr lvl="2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pthread_self</a:t>
            </a:r>
            <a:endParaRPr lang="en-US" altLang="zh-CN" b="1">
              <a:latin typeface="Courier New" panose="02070309020205020404" pitchFamily="49" charset="0"/>
            </a:endParaRPr>
          </a:p>
          <a:p>
            <a:pPr lvl="1"/>
            <a:r>
              <a:rPr lang="en-US" altLang="zh-CN">
                <a:solidFill>
                  <a:schemeClr val="tx2"/>
                </a:solidFill>
              </a:rPr>
              <a:t>Terminating threads</a:t>
            </a:r>
            <a:endParaRPr lang="en-US" altLang="zh-CN">
              <a:solidFill>
                <a:schemeClr val="tx2"/>
              </a:solidFill>
            </a:endParaRPr>
          </a:p>
          <a:p>
            <a:pPr lvl="2"/>
            <a:r>
              <a:rPr lang="en-US" altLang="zh-CN" b="1">
                <a:latin typeface="Courier New" panose="02070309020205020404" pitchFamily="49" charset="0"/>
              </a:rPr>
              <a:t>pthread_cancel</a:t>
            </a:r>
            <a:endParaRPr lang="en-US" altLang="zh-CN" b="1">
              <a:latin typeface="Courier New" panose="02070309020205020404" pitchFamily="49" charset="0"/>
            </a:endParaRPr>
          </a:p>
          <a:p>
            <a:pPr lvl="2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pthread_exit</a:t>
            </a:r>
            <a:endParaRPr lang="en-US" altLang="zh-CN" b="1"/>
          </a:p>
          <a:p>
            <a:pPr lvl="2"/>
            <a:r>
              <a:rPr lang="en-US" altLang="zh-CN" b="1">
                <a:latin typeface="Courier New" panose="02070309020205020404" pitchFamily="49" charset="0"/>
              </a:rPr>
              <a:t>exit</a:t>
            </a:r>
            <a:r>
              <a:rPr lang="en-US" altLang="zh-CN"/>
              <a:t>  [</a:t>
            </a:r>
            <a:r>
              <a:rPr lang="en-US" altLang="zh-CN">
                <a:solidFill>
                  <a:srgbClr val="FF0000"/>
                </a:solidFill>
              </a:rPr>
              <a:t>terminates all threads</a:t>
            </a:r>
            <a:r>
              <a:rPr lang="en-US" altLang="zh-CN"/>
              <a:t>] </a:t>
            </a:r>
            <a:endParaRPr lang="en-US" altLang="zh-CN"/>
          </a:p>
          <a:p>
            <a:pPr lvl="2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[terminates current thread]</a:t>
            </a:r>
            <a:endParaRPr lang="en-US" altLang="zh-CN">
              <a:latin typeface="Courier New" panose="02070309020205020404" pitchFamily="49" charset="0"/>
            </a:endParaRPr>
          </a:p>
          <a:p>
            <a:pPr lvl="1"/>
            <a:endParaRPr lang="en-US" altLang="zh-CN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1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The Pthreads "hello, world" Program</a:t>
            </a:r>
            <a:endParaRPr lang="en-US" altLang="zh-CN"/>
          </a:p>
        </p:txBody>
      </p:sp>
      <p:sp>
        <p:nvSpPr>
          <p:cNvPr id="69634" name="Rectangle 3"/>
          <p:cNvSpPr/>
          <p:nvPr/>
        </p:nvSpPr>
        <p:spPr>
          <a:xfrm>
            <a:off x="838200" y="1600200"/>
            <a:ext cx="6781800" cy="4911725"/>
          </a:xfrm>
          <a:prstGeom prst="rect">
            <a:avLst/>
          </a:prstGeom>
          <a:solidFill>
            <a:srgbClr val="F6F5BD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</a:rPr>
              <a:t>/* hello.c - Pthreads "hello, world" program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#include "csapp.h"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</a:rPr>
              <a:t>/* thread routine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void *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CN" sz="1800" b="1">
                <a:latin typeface="Courier New" panose="02070309020205020404" pitchFamily="49" charset="0"/>
              </a:rPr>
              <a:t>(void *vargp) {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printf("Hello, world!\n"); 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return NULL;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}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int main() {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pthread_t tid;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altLang="zh-CN" sz="1800" b="1">
                <a:latin typeface="Courier New" panose="02070309020205020404" pitchFamily="49" charset="0"/>
              </a:rPr>
              <a:t>(&amp;tid, NULL,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CN" sz="1800" b="1">
                <a:latin typeface="Courier New" panose="02070309020205020404" pitchFamily="49" charset="0"/>
              </a:rPr>
              <a:t>, NULL);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altLang="zh-CN" sz="1800" b="1">
                <a:latin typeface="Courier New" panose="02070309020205020404" pitchFamily="49" charset="0"/>
              </a:rPr>
              <a:t>(tid, NULL);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exit(0);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}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59396" name="Text Box 4"/>
          <p:cNvSpPr txBox="1"/>
          <p:nvPr/>
        </p:nvSpPr>
        <p:spPr>
          <a:xfrm>
            <a:off x="5441950" y="3348038"/>
            <a:ext cx="2406650" cy="590550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Thread attributes </a:t>
            </a:r>
            <a:endParaRPr lang="en-US" altLang="zh-CN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(usually NULL)</a:t>
            </a:r>
            <a:endParaRPr lang="en-US" altLang="zh-CN" sz="1600" b="1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9397" name="Text Box 5"/>
          <p:cNvSpPr txBox="1"/>
          <p:nvPr/>
        </p:nvSpPr>
        <p:spPr>
          <a:xfrm>
            <a:off x="6584950" y="5715000"/>
            <a:ext cx="2160588" cy="590550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Thread arguments</a:t>
            </a:r>
            <a:endParaRPr lang="en-US" altLang="zh-CN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(void *p) </a:t>
            </a:r>
            <a:endParaRPr lang="en-US" altLang="zh-CN" sz="1600" b="1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9398" name="Text Box 6"/>
          <p:cNvSpPr txBox="1"/>
          <p:nvPr/>
        </p:nvSpPr>
        <p:spPr>
          <a:xfrm>
            <a:off x="5878513" y="4429125"/>
            <a:ext cx="2036762" cy="590550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Exit status of</a:t>
            </a:r>
            <a:endParaRPr lang="en-US" altLang="zh-CN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the peer thread</a:t>
            </a:r>
            <a:endParaRPr lang="en-US" altLang="zh-CN" sz="1600" b="1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9399" name="Line 7"/>
          <p:cNvSpPr/>
          <p:nvPr/>
        </p:nvSpPr>
        <p:spPr>
          <a:xfrm flipH="1">
            <a:off x="4286250" y="3938588"/>
            <a:ext cx="1155700" cy="139541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00" name="Line 8"/>
          <p:cNvSpPr/>
          <p:nvPr/>
        </p:nvSpPr>
        <p:spPr>
          <a:xfrm flipH="1" flipV="1">
            <a:off x="6096000" y="5508625"/>
            <a:ext cx="488950" cy="5111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01" name="Line 9"/>
          <p:cNvSpPr/>
          <p:nvPr/>
        </p:nvSpPr>
        <p:spPr>
          <a:xfrm flipH="1">
            <a:off x="4213225" y="4806950"/>
            <a:ext cx="1654175" cy="8318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3353435" y="3636645"/>
            <a:ext cx="2066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thread</a:t>
            </a:r>
            <a:r>
              <a:rPr lang="zh-CN" altLang="en-US"/>
              <a:t>函数就相当于</a:t>
            </a:r>
            <a:endParaRPr lang="zh-CN" altLang="en-US"/>
          </a:p>
          <a:p>
            <a:r>
              <a:rPr lang="zh-CN" altLang="en-US"/>
              <a:t>对应</a:t>
            </a:r>
            <a:r>
              <a:rPr lang="en-US" altLang="zh-CN"/>
              <a:t>thread</a:t>
            </a:r>
            <a:r>
              <a:rPr lang="zh-CN" altLang="en-US"/>
              <a:t>的</a:t>
            </a:r>
            <a:r>
              <a:rPr lang="en-US" altLang="zh-CN"/>
              <a:t>main</a:t>
            </a:r>
            <a:endParaRPr lang="en-US" altLang="zh-CN"/>
          </a:p>
          <a:p>
            <a:r>
              <a:rPr lang="zh-CN" altLang="en-US"/>
              <a:t>函数。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 animBg="1"/>
      <p:bldP spid="5939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1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Execution of Threaded“hello, world”</a:t>
            </a:r>
            <a:endParaRPr lang="en-US" altLang="zh-CN"/>
          </a:p>
        </p:txBody>
      </p:sp>
      <p:sp>
        <p:nvSpPr>
          <p:cNvPr id="71682" name="Text Box 3"/>
          <p:cNvSpPr txBox="1"/>
          <p:nvPr/>
        </p:nvSpPr>
        <p:spPr>
          <a:xfrm>
            <a:off x="2476500" y="1720850"/>
            <a:ext cx="1612900" cy="368300"/>
          </a:xfrm>
          <a:prstGeom prst="rect">
            <a:avLst/>
          </a:prstGeom>
          <a:solidFill>
            <a:srgbClr val="F1C7C7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2000"/>
              <a:t>main thread</a:t>
            </a:r>
            <a:endParaRPr lang="en-US" altLang="zh-CN" sz="2000"/>
          </a:p>
        </p:txBody>
      </p:sp>
      <p:sp>
        <p:nvSpPr>
          <p:cNvPr id="71683" name="Text Box 4"/>
          <p:cNvSpPr txBox="1"/>
          <p:nvPr/>
        </p:nvSpPr>
        <p:spPr>
          <a:xfrm>
            <a:off x="6432550" y="2751138"/>
            <a:ext cx="1670050" cy="368300"/>
          </a:xfrm>
          <a:prstGeom prst="rect">
            <a:avLst/>
          </a:prstGeom>
          <a:solidFill>
            <a:srgbClr val="F1C7C7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2000"/>
              <a:t>peer thread</a:t>
            </a:r>
            <a:endParaRPr lang="en-US" altLang="zh-CN" sz="2000"/>
          </a:p>
        </p:txBody>
      </p:sp>
      <p:sp>
        <p:nvSpPr>
          <p:cNvPr id="71684" name="Line 5"/>
          <p:cNvSpPr/>
          <p:nvPr/>
        </p:nvSpPr>
        <p:spPr>
          <a:xfrm>
            <a:off x="3263900" y="2205038"/>
            <a:ext cx="19050" cy="34131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685" name="Line 6"/>
          <p:cNvSpPr/>
          <p:nvPr/>
        </p:nvSpPr>
        <p:spPr>
          <a:xfrm>
            <a:off x="7092950" y="3408363"/>
            <a:ext cx="0" cy="609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686" name="Text Box 7"/>
          <p:cNvSpPr txBox="1"/>
          <p:nvPr/>
        </p:nvSpPr>
        <p:spPr>
          <a:xfrm>
            <a:off x="7169150" y="3698875"/>
            <a:ext cx="18224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return NULL;</a:t>
            </a:r>
            <a:endParaRPr lang="en-US" altLang="zh-CN" sz="1800" b="1"/>
          </a:p>
        </p:txBody>
      </p:sp>
      <p:sp>
        <p:nvSpPr>
          <p:cNvPr id="71687" name="Line 8"/>
          <p:cNvSpPr/>
          <p:nvPr/>
        </p:nvSpPr>
        <p:spPr>
          <a:xfrm>
            <a:off x="3263900" y="2586038"/>
            <a:ext cx="3829050" cy="82232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71688" name="Text Box 9"/>
          <p:cNvSpPr txBox="1"/>
          <p:nvPr/>
        </p:nvSpPr>
        <p:spPr>
          <a:xfrm>
            <a:off x="223838" y="3651250"/>
            <a:ext cx="2976562" cy="646113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main thread waits for 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peer  thread to terminate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71689" name="Line 10"/>
          <p:cNvSpPr/>
          <p:nvPr/>
        </p:nvSpPr>
        <p:spPr>
          <a:xfrm flipH="1">
            <a:off x="3282950" y="4017963"/>
            <a:ext cx="3810000" cy="762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71690" name="Text Box 11"/>
          <p:cNvSpPr txBox="1"/>
          <p:nvPr/>
        </p:nvSpPr>
        <p:spPr>
          <a:xfrm>
            <a:off x="1204913" y="5145088"/>
            <a:ext cx="2014537" cy="1255712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exit</a:t>
            </a:r>
            <a:r>
              <a:rPr lang="en-US" altLang="zh-CN" sz="1800" b="1">
                <a:latin typeface="Courier New" panose="02070309020205020404" pitchFamily="49" charset="0"/>
              </a:rPr>
              <a:t>()</a:t>
            </a:r>
            <a:r>
              <a:rPr lang="en-US" altLang="zh-CN" sz="1800" b="1"/>
              <a:t> </a:t>
            </a:r>
            <a:endParaRPr lang="en-US" altLang="zh-CN" sz="1800" b="1"/>
          </a:p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/>
              <a:t>terminates </a:t>
            </a:r>
            <a:endParaRPr lang="en-US" altLang="zh-CN" sz="1800"/>
          </a:p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/>
              <a:t>main thread and </a:t>
            </a:r>
            <a:endParaRPr lang="en-US" altLang="zh-CN" sz="1800"/>
          </a:p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/>
              <a:t>any peer threads</a:t>
            </a:r>
            <a:endParaRPr lang="en-US" altLang="zh-CN" sz="1800"/>
          </a:p>
        </p:txBody>
      </p:sp>
      <p:sp>
        <p:nvSpPr>
          <p:cNvPr id="71691" name="Text Box 12"/>
          <p:cNvSpPr txBox="1"/>
          <p:nvPr/>
        </p:nvSpPr>
        <p:spPr>
          <a:xfrm>
            <a:off x="693738" y="2357438"/>
            <a:ext cx="2493962" cy="3429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/>
              <a:t>call </a:t>
            </a:r>
            <a:r>
              <a:rPr lang="en-US" altLang="zh-CN" sz="1800">
                <a:solidFill>
                  <a:srgbClr val="FF0000"/>
                </a:solidFill>
              </a:rPr>
              <a:t>Pthread_create</a:t>
            </a:r>
            <a:r>
              <a:rPr lang="en-US" altLang="zh-CN" sz="1800"/>
              <a:t>()</a:t>
            </a:r>
            <a:endParaRPr lang="en-US" altLang="zh-CN" sz="1800"/>
          </a:p>
        </p:txBody>
      </p:sp>
      <p:sp>
        <p:nvSpPr>
          <p:cNvPr id="71692" name="Text Box 13"/>
          <p:cNvSpPr txBox="1"/>
          <p:nvPr/>
        </p:nvSpPr>
        <p:spPr>
          <a:xfrm>
            <a:off x="1003300" y="3119438"/>
            <a:ext cx="2184400" cy="3429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/>
              <a:t>call </a:t>
            </a:r>
            <a:r>
              <a:rPr lang="en-US" altLang="zh-CN" sz="1800">
                <a:solidFill>
                  <a:srgbClr val="FF0000"/>
                </a:solidFill>
              </a:rPr>
              <a:t>Pthread_join</a:t>
            </a:r>
            <a:r>
              <a:rPr lang="en-US" altLang="zh-CN" sz="1800"/>
              <a:t>()</a:t>
            </a:r>
            <a:endParaRPr lang="en-US" altLang="zh-CN" sz="1800"/>
          </a:p>
        </p:txBody>
      </p:sp>
      <p:sp>
        <p:nvSpPr>
          <p:cNvPr id="71693" name="Text Box 14"/>
          <p:cNvSpPr txBox="1"/>
          <p:nvPr/>
        </p:nvSpPr>
        <p:spPr>
          <a:xfrm>
            <a:off x="673100" y="4567238"/>
            <a:ext cx="2514600" cy="59213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Pthread_join</a:t>
            </a:r>
            <a:r>
              <a:rPr lang="en-US" altLang="zh-CN" sz="1800"/>
              <a:t>() returns</a:t>
            </a:r>
            <a:endParaRPr lang="en-US" altLang="zh-CN" sz="1800"/>
          </a:p>
        </p:txBody>
      </p:sp>
      <p:sp>
        <p:nvSpPr>
          <p:cNvPr id="71694" name="Text Box 15"/>
          <p:cNvSpPr txBox="1"/>
          <p:nvPr/>
        </p:nvSpPr>
        <p:spPr>
          <a:xfrm>
            <a:off x="7150100" y="3348038"/>
            <a:ext cx="1276350" cy="366712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printf()</a:t>
            </a:r>
            <a:endParaRPr lang="en-US" altLang="zh-CN" sz="1800" b="1"/>
          </a:p>
        </p:txBody>
      </p:sp>
      <p:sp>
        <p:nvSpPr>
          <p:cNvPr id="71695" name="Text Box 16"/>
          <p:cNvSpPr txBox="1"/>
          <p:nvPr/>
        </p:nvSpPr>
        <p:spPr>
          <a:xfrm>
            <a:off x="7169150" y="3957638"/>
            <a:ext cx="1428750" cy="6413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/>
              <a:t>(peer thread</a:t>
            </a:r>
            <a:endParaRPr lang="en-US" altLang="zh-CN" sz="180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/>
              <a:t>terminates)</a:t>
            </a:r>
            <a:endParaRPr lang="en-US" altLang="zh-CN" sz="1800"/>
          </a:p>
        </p:txBody>
      </p:sp>
      <p:sp>
        <p:nvSpPr>
          <p:cNvPr id="71696" name="Text Box 17"/>
          <p:cNvSpPr txBox="1"/>
          <p:nvPr/>
        </p:nvSpPr>
        <p:spPr>
          <a:xfrm>
            <a:off x="246063" y="2662238"/>
            <a:ext cx="2941637" cy="3429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Pthread_create</a:t>
            </a:r>
            <a:r>
              <a:rPr lang="en-US" altLang="zh-CN" sz="1800"/>
              <a:t>() returns</a:t>
            </a:r>
            <a:endParaRPr lang="en-US" altLang="zh-CN" sz="1800"/>
          </a:p>
        </p:txBody>
      </p:sp>
      <p:sp>
        <p:nvSpPr>
          <p:cNvPr id="2" name="文本框 1"/>
          <p:cNvSpPr txBox="1"/>
          <p:nvPr/>
        </p:nvSpPr>
        <p:spPr>
          <a:xfrm>
            <a:off x="4190365" y="4886960"/>
            <a:ext cx="41116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thread</a:t>
            </a:r>
            <a:r>
              <a:rPr lang="zh-CN" altLang="en-US"/>
              <a:t>在创建之后，也不是立刻进入对应的</a:t>
            </a:r>
            <a:endParaRPr lang="zh-CN" altLang="en-US"/>
          </a:p>
          <a:p>
            <a:r>
              <a:rPr lang="en-US" altLang="zh-CN"/>
              <a:t>thread</a:t>
            </a:r>
            <a:r>
              <a:rPr lang="zh-CN" altLang="en-US"/>
              <a:t>函数的，也是需要通过</a:t>
            </a:r>
            <a:r>
              <a:rPr lang="en-US" altLang="zh-CN"/>
              <a:t>OS</a:t>
            </a:r>
            <a:r>
              <a:rPr lang="zh-CN" altLang="en-US"/>
              <a:t>来调度的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Concurrency</a:t>
            </a:r>
            <a:endParaRPr lang="en-US" altLang="zh-CN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/>
              <a:t>Concurrency is a general phenomenon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Hardware</a:t>
            </a:r>
            <a:r>
              <a:rPr lang="en-US" altLang="zh-CN">
                <a:solidFill>
                  <a:srgbClr val="FF0000"/>
                </a:solidFill>
              </a:rPr>
              <a:t> exception handler</a:t>
            </a:r>
            <a:r>
              <a:rPr lang="en-US" altLang="zh-CN"/>
              <a:t>s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Processes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Unix signal handlers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737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Thread-based concurrent server (cont)</a:t>
            </a:r>
            <a:endParaRPr lang="en-US" altLang="zh-CN"/>
          </a:p>
        </p:txBody>
      </p:sp>
      <p:sp>
        <p:nvSpPr>
          <p:cNvPr id="73731" name="Rectangle 3"/>
          <p:cNvSpPr/>
          <p:nvPr/>
        </p:nvSpPr>
        <p:spPr>
          <a:xfrm>
            <a:off x="609600" y="1550988"/>
            <a:ext cx="7848600" cy="5354637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**argv){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int listenfd, *connfdp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socklen_t clientlen;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struct sockaddr_in clientaddr;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pthread_t tid;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if (argc != 2) {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fprintf(stderr, "usage: %s &lt;port&gt;\n", argv[0]);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listenfd = open_listenfd(argv[1]);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while (1) {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clientlen = sizeof(clientaddr);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connfdp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= Malloc(sizeof(int));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*</a:t>
            </a:r>
            <a:r>
              <a:rPr lang="en-US" altLang="zh-CN" sz="1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connfdp 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= Accept(listenfd, </a:t>
            </a:r>
            <a:b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(SA *)&amp;clientaddr, &amp;clientlen);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(&amp;tid, NULL,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connfdp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800" b="1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Thread-based concurrent server (cont)</a:t>
            </a:r>
            <a:endParaRPr lang="en-US" altLang="zh-CN"/>
          </a:p>
        </p:txBody>
      </p:sp>
      <p:sp>
        <p:nvSpPr>
          <p:cNvPr id="75779" name="Rectangle 3"/>
          <p:cNvSpPr/>
          <p:nvPr/>
        </p:nvSpPr>
        <p:spPr>
          <a:xfrm>
            <a:off x="609600" y="1557338"/>
            <a:ext cx="7848600" cy="3395662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thread routine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(void *vargp)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int connfd = *((int *)vargp);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Pthread_detach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pthread_self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Free(vargp);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echo(connfd);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Close(connfd);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800" b="1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47490" y="3612515"/>
            <a:ext cx="33439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self</a:t>
            </a:r>
            <a:r>
              <a:rPr lang="zh-CN" altLang="en-US"/>
              <a:t>函数是获得当前</a:t>
            </a:r>
            <a:r>
              <a:rPr lang="en-US" altLang="zh-CN"/>
              <a:t>thread</a:t>
            </a:r>
            <a:r>
              <a:rPr lang="zh-CN" altLang="en-US"/>
              <a:t>的</a:t>
            </a:r>
            <a:r>
              <a:rPr lang="en-US" altLang="zh-CN"/>
              <a:t>tid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detach</a:t>
            </a:r>
            <a:r>
              <a:rPr lang="zh-CN" altLang="en-US"/>
              <a:t>函数是声明</a:t>
            </a:r>
            <a:r>
              <a:rPr lang="en-US" altLang="zh-CN"/>
              <a:t>thread</a:t>
            </a:r>
            <a:r>
              <a:rPr lang="zh-CN" altLang="en-US"/>
              <a:t>结束之后</a:t>
            </a:r>
            <a:endParaRPr lang="zh-CN" altLang="en-US"/>
          </a:p>
          <a:p>
            <a:r>
              <a:rPr lang="zh-CN" altLang="en-US"/>
              <a:t>自动结束。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Issues with thread-based servers</a:t>
            </a:r>
            <a:endParaRPr lang="en-US" altLang="zh-CN"/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/>
              <a:t>Must run “detached” to </a:t>
            </a:r>
            <a:r>
              <a:rPr lang="en-US" altLang="zh-CN">
                <a:solidFill>
                  <a:srgbClr val="FF0000"/>
                </a:solidFill>
              </a:rPr>
              <a:t>avoid memory leak</a:t>
            </a:r>
            <a:r>
              <a:rPr lang="en-US" altLang="zh-CN"/>
              <a:t>.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At any point in time, a thread is either </a:t>
            </a:r>
            <a:r>
              <a:rPr lang="en-US" altLang="zh-CN">
                <a:solidFill>
                  <a:srgbClr val="FF0000"/>
                </a:solidFill>
              </a:rPr>
              <a:t>joinable</a:t>
            </a:r>
            <a:r>
              <a:rPr lang="en-US" altLang="zh-CN"/>
              <a:t> or </a:t>
            </a:r>
            <a:r>
              <a:rPr lang="en-US" altLang="zh-CN">
                <a:solidFill>
                  <a:srgbClr val="FF0000"/>
                </a:solidFill>
              </a:rPr>
              <a:t>detached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joinable thread can </a:t>
            </a:r>
            <a:r>
              <a:rPr lang="en-US" altLang="zh-CN">
                <a:solidFill>
                  <a:srgbClr val="FF0000"/>
                </a:solidFill>
              </a:rPr>
              <a:t>be reaped and killed by other threads</a:t>
            </a:r>
            <a:r>
              <a:rPr lang="en-US" altLang="zh-CN"/>
              <a:t>.</a:t>
            </a:r>
            <a:endParaRPr lang="en-US" altLang="zh-CN"/>
          </a:p>
          <a:p>
            <a:pPr lvl="2">
              <a:lnSpc>
                <a:spcPct val="150000"/>
              </a:lnSpc>
            </a:pPr>
            <a:r>
              <a:rPr lang="en-US" altLang="zh-CN"/>
              <a:t>must be reaped (with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zh-CN"/>
              <a:t>) to free memory resources.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Issues with thread-based servers</a:t>
            </a:r>
            <a:endParaRPr lang="en-US" altLang="zh-CN"/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/>
              <a:t>Must run “detached” to avoid memory leak.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Detached thread </a:t>
            </a:r>
            <a:r>
              <a:rPr lang="en-US" altLang="zh-CN">
                <a:solidFill>
                  <a:srgbClr val="FF0000"/>
                </a:solidFill>
              </a:rPr>
              <a:t>cannot be reaped or killed by other threads</a:t>
            </a:r>
            <a:r>
              <a:rPr lang="en-US" altLang="zh-CN"/>
              <a:t>.</a:t>
            </a:r>
            <a:endParaRPr lang="en-US" altLang="zh-CN"/>
          </a:p>
          <a:p>
            <a:pPr lvl="2">
              <a:lnSpc>
                <a:spcPct val="150000"/>
              </a:lnSpc>
            </a:pPr>
            <a:r>
              <a:rPr lang="en-US" altLang="zh-CN"/>
              <a:t>resources are </a:t>
            </a:r>
            <a:r>
              <a:rPr lang="en-US" altLang="zh-CN">
                <a:solidFill>
                  <a:srgbClr val="FF0000"/>
                </a:solidFill>
              </a:rPr>
              <a:t>automatically reaped on termination</a:t>
            </a:r>
            <a:r>
              <a:rPr lang="en-US" altLang="zh-CN"/>
              <a:t>.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D</a:t>
            </a:r>
            <a:r>
              <a:rPr lang="en-US" altLang="zh-CN">
                <a:solidFill>
                  <a:srgbClr val="FF0000"/>
                </a:solidFill>
              </a:rPr>
              <a:t>efault state is joinable</a:t>
            </a:r>
            <a:r>
              <a:rPr lang="en-US" altLang="zh-CN"/>
              <a:t>.</a:t>
            </a:r>
            <a:endParaRPr lang="en-US" altLang="zh-CN"/>
          </a:p>
          <a:p>
            <a:pPr lvl="2">
              <a:lnSpc>
                <a:spcPct val="150000"/>
              </a:lnSpc>
            </a:pPr>
            <a:r>
              <a:rPr lang="en-US" altLang="zh-CN"/>
              <a:t>use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pthread_detach(pthread_self())</a:t>
            </a:r>
            <a:r>
              <a:rPr lang="en-US" altLang="zh-CN" b="1"/>
              <a:t> </a:t>
            </a:r>
            <a:r>
              <a:rPr lang="en-US" altLang="zh-CN"/>
              <a:t>to make detached.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819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Issues with thread-based servers</a:t>
            </a:r>
            <a:endParaRPr lang="en-US" altLang="zh-CN"/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/>
              <a:t>Must be careful to avoid unintended sharing.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For example, what happens if we pass the address </a:t>
            </a:r>
            <a:br>
              <a:rPr lang="en-US" altLang="zh-CN"/>
            </a:br>
            <a:r>
              <a:rPr lang="en-US" altLang="zh-CN"/>
              <a:t>of connfd to the thread routine?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 sz="2000" b="1">
                <a:latin typeface="Courier New" panose="02070309020205020404" pitchFamily="49" charset="0"/>
              </a:rPr>
              <a:t>Pthread_create(&amp;tid,NULL,thread,(void *)&amp;connfd)</a:t>
            </a:r>
            <a:r>
              <a:rPr lang="en-US" altLang="zh-CN" sz="2000">
                <a:latin typeface="Courier New" panose="02070309020205020404" pitchFamily="49" charset="0"/>
              </a:rPr>
              <a:t>;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092835" y="4114165"/>
            <a:ext cx="689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所有</a:t>
            </a:r>
            <a:r>
              <a:rPr lang="en-US" altLang="zh-CN"/>
              <a:t>thread</a:t>
            </a:r>
            <a:r>
              <a:rPr lang="zh-CN" altLang="en-US"/>
              <a:t>会操作同一个指针所指向的</a:t>
            </a:r>
            <a:r>
              <a:rPr lang="en-US" altLang="zh-CN"/>
              <a:t>connfd</a:t>
            </a:r>
            <a:r>
              <a:rPr lang="zh-CN" altLang="en-US"/>
              <a:t>，相当于对</a:t>
            </a:r>
            <a:r>
              <a:rPr lang="en-US" altLang="zh-CN"/>
              <a:t>shared variable</a:t>
            </a:r>
            <a:endParaRPr lang="en-US" altLang="zh-CN"/>
          </a:p>
          <a:p>
            <a:r>
              <a:rPr lang="zh-CN" altLang="en-US"/>
              <a:t>进行并行的操作，容易出问题。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Threads vs. Processes</a:t>
            </a:r>
            <a:endParaRPr lang="en-US" altLang="zh-CN"/>
          </a:p>
        </p:txBody>
      </p:sp>
      <p:sp>
        <p:nvSpPr>
          <p:cNvPr id="83970" name="Rectangle 5"/>
          <p:cNvSpPr>
            <a:spLocks noGrp="1"/>
          </p:cNvSpPr>
          <p:nvPr>
            <p:ph idx="1"/>
          </p:nvPr>
        </p:nvSpPr>
        <p:spPr>
          <a:xfrm>
            <a:off x="457200" y="1676400"/>
            <a:ext cx="8307388" cy="4667250"/>
          </a:xfrm>
        </p:spPr>
        <p:txBody>
          <a:bodyPr vert="horz" wrap="square" lIns="91440" tIns="45720" rIns="91440" bIns="45720" anchor="t" anchorCtr="0"/>
          <a:p>
            <a:r>
              <a:rPr lang="en-US" altLang="zh-CN"/>
              <a:t>How threads and processes are </a:t>
            </a:r>
            <a:r>
              <a:rPr lang="en-US" altLang="zh-CN">
                <a:solidFill>
                  <a:srgbClr val="FF0000"/>
                </a:solidFill>
              </a:rPr>
              <a:t>similar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Each has its own logical control flow</a:t>
            </a:r>
            <a:endParaRPr lang="en-US" altLang="zh-CN"/>
          </a:p>
          <a:p>
            <a:pPr lvl="1"/>
            <a:r>
              <a:rPr lang="en-US" altLang="zh-CN"/>
              <a:t>Each can run </a:t>
            </a:r>
            <a:r>
              <a:rPr lang="en-US" altLang="zh-CN">
                <a:solidFill>
                  <a:srgbClr val="FF0000"/>
                </a:solidFill>
              </a:rPr>
              <a:t>concurrently</a:t>
            </a:r>
            <a:r>
              <a:rPr lang="en-US" altLang="zh-CN"/>
              <a:t> with others (possibly on different cores)</a:t>
            </a:r>
            <a:endParaRPr lang="en-US" altLang="zh-CN"/>
          </a:p>
          <a:p>
            <a:pPr lvl="1"/>
            <a:r>
              <a:rPr lang="en-US" altLang="zh-CN"/>
              <a:t>Each is </a:t>
            </a:r>
            <a:r>
              <a:rPr lang="en-US" altLang="zh-CN">
                <a:solidFill>
                  <a:srgbClr val="FF0000"/>
                </a:solidFill>
              </a:rPr>
              <a:t>context switched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Threads vs. Processes</a:t>
            </a:r>
            <a:endParaRPr lang="en-US" altLang="zh-CN"/>
          </a:p>
        </p:txBody>
      </p:sp>
      <p:sp>
        <p:nvSpPr>
          <p:cNvPr id="86018" name="Rectangle 5"/>
          <p:cNvSpPr>
            <a:spLocks noGrp="1"/>
          </p:cNvSpPr>
          <p:nvPr>
            <p:ph idx="1"/>
          </p:nvPr>
        </p:nvSpPr>
        <p:spPr>
          <a:xfrm>
            <a:off x="455613" y="1676400"/>
            <a:ext cx="8307387" cy="4743450"/>
          </a:xfrm>
        </p:spPr>
        <p:txBody>
          <a:bodyPr vert="horz" wrap="square" lIns="91440" tIns="45720" rIns="91440" bIns="45720" anchor="t" anchorCtr="0"/>
          <a:p>
            <a:r>
              <a:rPr lang="en-US" altLang="zh-CN"/>
              <a:t>How threads and processes are </a:t>
            </a:r>
            <a:r>
              <a:rPr lang="en-US" altLang="zh-CN">
                <a:solidFill>
                  <a:srgbClr val="FF0000"/>
                </a:solidFill>
              </a:rPr>
              <a:t>different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Threads share code and some data</a:t>
            </a:r>
            <a:endParaRPr lang="en-US" altLang="zh-CN"/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Processes (typically) do not</a:t>
            </a:r>
            <a:endParaRPr lang="en-US" altLang="zh-CN"/>
          </a:p>
          <a:p>
            <a:pPr lvl="1"/>
            <a:r>
              <a:rPr lang="en-US" altLang="zh-CN"/>
              <a:t>Threads are somewhat </a:t>
            </a:r>
            <a:r>
              <a:rPr lang="en-US" altLang="zh-CN">
                <a:solidFill>
                  <a:srgbClr val="FF0000"/>
                </a:solidFill>
              </a:rPr>
              <a:t>less expensive</a:t>
            </a:r>
            <a:r>
              <a:rPr lang="en-US" altLang="zh-CN"/>
              <a:t> than processes</a:t>
            </a:r>
            <a:endParaRPr lang="en-US" altLang="zh-CN"/>
          </a:p>
          <a:p>
            <a:pPr lvl="2"/>
            <a:r>
              <a:rPr lang="en-US" altLang="zh-CN"/>
              <a:t>Process control (creating and reaping) is twice as expensive as thread control</a:t>
            </a:r>
            <a:endParaRPr lang="en-US" altLang="zh-CN"/>
          </a:p>
          <a:p>
            <a:pPr lvl="2"/>
            <a:r>
              <a:rPr lang="en-US" altLang="zh-CN"/>
              <a:t>Linux numbers:</a:t>
            </a:r>
            <a:endParaRPr lang="en-US" altLang="zh-CN"/>
          </a:p>
          <a:p>
            <a:pPr lvl="3"/>
            <a:r>
              <a:rPr lang="en-US" altLang="zh-CN"/>
              <a:t>~20K cycles to create and reap a process</a:t>
            </a:r>
            <a:endParaRPr lang="en-US" altLang="zh-CN"/>
          </a:p>
          <a:p>
            <a:pPr lvl="3"/>
            <a:r>
              <a:rPr lang="en-US" altLang="zh-CN"/>
              <a:t>~10K cycles (or less) to create and reap a thread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880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Pros and cons of </a:t>
            </a:r>
            <a:r>
              <a:rPr lang="en-US" altLang="zh-CN">
                <a:solidFill>
                  <a:srgbClr val="FF0000"/>
                </a:solidFill>
              </a:rPr>
              <a:t>thread-based designs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5181600"/>
          </a:xfrm>
        </p:spPr>
        <p:txBody>
          <a:bodyPr vert="horz" wrap="square" lIns="91440" tIns="45720" rIns="91440" bIns="45720" anchor="t" anchorCtr="0"/>
          <a:p>
            <a:r>
              <a:rPr lang="en-US" altLang="zh-CN"/>
              <a:t>+ Easy to </a:t>
            </a:r>
            <a:r>
              <a:rPr lang="en-US" altLang="zh-CN">
                <a:solidFill>
                  <a:srgbClr val="FF0000"/>
                </a:solidFill>
              </a:rPr>
              <a:t>share </a:t>
            </a:r>
            <a:r>
              <a:rPr lang="en-US" altLang="zh-CN"/>
              <a:t>data structures between threads</a:t>
            </a:r>
            <a:endParaRPr lang="en-US" altLang="zh-CN"/>
          </a:p>
          <a:p>
            <a:pPr lvl="1"/>
            <a:r>
              <a:rPr lang="en-US" altLang="zh-CN"/>
              <a:t>e.g., logging information, file cache.</a:t>
            </a:r>
            <a:endParaRPr lang="en-US" altLang="zh-CN"/>
          </a:p>
          <a:p>
            <a:r>
              <a:rPr lang="en-US" altLang="zh-CN"/>
              <a:t>+ Threads are more </a:t>
            </a:r>
            <a:r>
              <a:rPr lang="en-US" altLang="zh-CN">
                <a:solidFill>
                  <a:srgbClr val="FF0000"/>
                </a:solidFill>
              </a:rPr>
              <a:t>efficient</a:t>
            </a:r>
            <a:r>
              <a:rPr lang="en-US" altLang="zh-CN"/>
              <a:t> than processes</a:t>
            </a:r>
            <a:endParaRPr lang="en-US" altLang="zh-CN"/>
          </a:p>
          <a:p>
            <a:pPr>
              <a:buNone/>
            </a:pPr>
            <a:endParaRPr lang="en-US" altLang="zh-CN" sz="1200"/>
          </a:p>
          <a:p>
            <a:r>
              <a:rPr lang="en-US" altLang="zh-CN"/>
              <a:t>- </a:t>
            </a:r>
            <a:r>
              <a:rPr lang="en-US" altLang="zh-CN">
                <a:solidFill>
                  <a:srgbClr val="FF0000"/>
                </a:solidFill>
              </a:rPr>
              <a:t>Unintentional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sharing</a:t>
            </a:r>
            <a:r>
              <a:rPr lang="en-US" altLang="zh-CN"/>
              <a:t> can introduce subtle and hard-to-reproduce errors!</a:t>
            </a:r>
            <a:endParaRPr lang="en-US" altLang="zh-CN"/>
          </a:p>
          <a:p>
            <a:pPr lvl="1"/>
            <a:r>
              <a:rPr lang="en-US" altLang="zh-CN"/>
              <a:t>The ease with which </a:t>
            </a:r>
            <a:r>
              <a:rPr lang="en-US" altLang="zh-CN">
                <a:solidFill>
                  <a:srgbClr val="FF0000"/>
                </a:solidFill>
              </a:rPr>
              <a:t>data can be shared</a:t>
            </a:r>
            <a:r>
              <a:rPr lang="en-US" altLang="zh-CN"/>
              <a:t> is both the greatest strength and the greatest weakness of threads</a:t>
            </a:r>
            <a:endParaRPr lang="en-US" altLang="zh-CN"/>
          </a:p>
          <a:p>
            <a:pPr lvl="1"/>
            <a:r>
              <a:rPr lang="en-US" altLang="zh-CN"/>
              <a:t>Hard to know which data shared &amp; with private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901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I/O multiplexing: select() function</a:t>
            </a:r>
            <a:endParaRPr lang="en-US" altLang="zh-CN"/>
          </a:p>
        </p:txBody>
      </p:sp>
      <p:sp>
        <p:nvSpPr>
          <p:cNvPr id="90115" name="Text Box 5"/>
          <p:cNvSpPr txBox="1"/>
          <p:nvPr/>
        </p:nvSpPr>
        <p:spPr>
          <a:xfrm>
            <a:off x="457200" y="1585913"/>
            <a:ext cx="8278813" cy="1938337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&lt;sys/select.h&gt;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(int maxfd, fd_set *readset, 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NULL, NULL, NULL);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r">
              <a:spcBef>
                <a:spcPct val="0"/>
              </a:spcBef>
              <a:buNone/>
            </a:pPr>
            <a:endParaRPr lang="en-US" altLang="zh-CN" sz="2000">
              <a:cs typeface="Courier New" panose="02070309020205020404" pitchFamily="49" charset="0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cs typeface="Courier New" panose="02070309020205020404" pitchFamily="49" charset="0"/>
              </a:rPr>
              <a:t>Return nonzero count of ready descriptors, </a:t>
            </a:r>
            <a:r>
              <a:rPr lang="en-US" altLang="zh-CN" sz="2000">
                <a:solidFill>
                  <a:srgbClr val="FF0000"/>
                </a:solidFill>
                <a:cs typeface="Courier New" panose="02070309020205020404" pitchFamily="49" charset="0"/>
              </a:rPr>
              <a:t>-1 on error</a:t>
            </a:r>
            <a:endParaRPr lang="en-US" altLang="zh-CN" sz="2000">
              <a:solidFill>
                <a:srgbClr val="FF0000"/>
              </a:solidFill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445" y="3891280"/>
            <a:ext cx="77038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readset</a:t>
            </a:r>
            <a:r>
              <a:rPr lang="zh-CN" altLang="en-US"/>
              <a:t>是一个</a:t>
            </a:r>
            <a:r>
              <a:rPr lang="en-US" altLang="zh-CN"/>
              <a:t>bit-map</a:t>
            </a:r>
            <a:r>
              <a:rPr lang="zh-CN" altLang="en-US"/>
              <a:t>，其每一位初始化</a:t>
            </a:r>
            <a:r>
              <a:rPr lang="en-US" altLang="zh-CN"/>
              <a:t>0</a:t>
            </a:r>
            <a:r>
              <a:rPr lang="zh-CN" altLang="en-US"/>
              <a:t>，并将想要观测的</a:t>
            </a:r>
            <a:r>
              <a:rPr lang="en-US" altLang="zh-CN"/>
              <a:t>fd</a:t>
            </a:r>
            <a:r>
              <a:rPr lang="zh-CN" altLang="en-US"/>
              <a:t>对应的位置设置为</a:t>
            </a:r>
            <a:r>
              <a:rPr lang="en-US" altLang="zh-CN"/>
              <a:t>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maxfd</a:t>
            </a:r>
            <a:r>
              <a:rPr lang="zh-CN" altLang="en-US"/>
              <a:t>描述的就是</a:t>
            </a:r>
            <a:r>
              <a:rPr lang="en-US" altLang="zh-CN"/>
              <a:t>readset</a:t>
            </a:r>
            <a:r>
              <a:rPr lang="zh-CN" altLang="en-US"/>
              <a:t>中我们要观测的</a:t>
            </a:r>
            <a:r>
              <a:rPr lang="en-US" altLang="zh-CN"/>
              <a:t>fd</a:t>
            </a:r>
            <a:r>
              <a:rPr lang="zh-CN" altLang="en-US"/>
              <a:t>中最大的那一个。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911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I/O multiplexing: select() function</a:t>
            </a:r>
            <a:endParaRPr lang="en-US" altLang="zh-CN"/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/>
              <a:t>select()  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</a:rPr>
              <a:t>Sleep</a:t>
            </a:r>
            <a:r>
              <a:rPr lang="en-US" altLang="zh-CN"/>
              <a:t>s until </a:t>
            </a:r>
            <a:r>
              <a:rPr lang="en-US" altLang="zh-CN">
                <a:solidFill>
                  <a:srgbClr val="FF0000"/>
                </a:solidFill>
              </a:rPr>
              <a:t>one or more file descriptors</a:t>
            </a:r>
            <a:r>
              <a:rPr lang="en-US" altLang="zh-CN"/>
              <a:t> in the set readset are ready for reading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Returns </a:t>
            </a:r>
            <a:r>
              <a:rPr lang="en-US" altLang="zh-CN">
                <a:solidFill>
                  <a:srgbClr val="FF0000"/>
                </a:solidFill>
              </a:rPr>
              <a:t>the number of ready descriptors</a:t>
            </a:r>
            <a:r>
              <a:rPr lang="en-US" altLang="zh-CN"/>
              <a:t> and sets each bit  of </a:t>
            </a:r>
            <a:r>
              <a:rPr lang="en-US" altLang="zh-CN">
                <a:solidFill>
                  <a:srgbClr val="FF0000"/>
                </a:solidFill>
              </a:rPr>
              <a:t>readset </a:t>
            </a:r>
            <a:r>
              <a:rPr lang="en-US" altLang="zh-CN"/>
              <a:t>to indicate the ready status of its corresponding descriptor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Concurrency</a:t>
            </a:r>
            <a:endParaRPr lang="en-US" altLang="zh-CN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/>
              <a:t>Application-level concurrency is useful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Responding to </a:t>
            </a:r>
            <a:r>
              <a:rPr lang="en-US" altLang="zh-CN">
                <a:solidFill>
                  <a:srgbClr val="FF0000"/>
                </a:solidFill>
              </a:rPr>
              <a:t>asynchronous</a:t>
            </a:r>
            <a:r>
              <a:rPr lang="en-US" altLang="zh-CN"/>
              <a:t> events 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Computing </a:t>
            </a:r>
            <a:r>
              <a:rPr lang="en-US" altLang="zh-CN">
                <a:solidFill>
                  <a:srgbClr val="FF0000"/>
                </a:solidFill>
              </a:rPr>
              <a:t>in parallel</a:t>
            </a:r>
            <a:r>
              <a:rPr lang="en-US" altLang="zh-CN"/>
              <a:t> on multiprocessor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Accessing slow I/O devices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Interacting with humans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Reducing latency by deferring work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Servicing </a:t>
            </a:r>
            <a:r>
              <a:rPr lang="en-US" altLang="zh-CN">
                <a:solidFill>
                  <a:srgbClr val="FF0000"/>
                </a:solidFill>
              </a:rPr>
              <a:t>multiple</a:t>
            </a:r>
            <a:r>
              <a:rPr lang="en-US" altLang="zh-CN"/>
              <a:t> network clients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921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I/O multiplexing: select() function</a:t>
            </a:r>
            <a:endParaRPr lang="en-US" altLang="zh-CN"/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/>
              <a:t>readset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bit vector (</a:t>
            </a:r>
            <a:r>
              <a:rPr lang="en-US" altLang="zh-CN">
                <a:solidFill>
                  <a:srgbClr val="FF0000"/>
                </a:solidFill>
              </a:rPr>
              <a:t>max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FD_SETSIZE</a:t>
            </a:r>
            <a:r>
              <a:rPr lang="en-US" altLang="zh-CN">
                <a:solidFill>
                  <a:srgbClr val="FF0000"/>
                </a:solidFill>
              </a:rPr>
              <a:t> bits</a:t>
            </a:r>
            <a:r>
              <a:rPr lang="en-US" altLang="zh-CN"/>
              <a:t>) that indicates membership in a </a:t>
            </a:r>
            <a:r>
              <a:rPr lang="en-US" altLang="zh-CN">
                <a:solidFill>
                  <a:srgbClr val="FF0000"/>
                </a:solidFill>
              </a:rPr>
              <a:t>descriptor set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/>
              <a:t>if bit k is 1, then descriptor k is a </a:t>
            </a:r>
            <a:r>
              <a:rPr lang="en-US" altLang="zh-CN">
                <a:solidFill>
                  <a:srgbClr val="FF0000"/>
                </a:solidFill>
              </a:rPr>
              <a:t>member of  the descriptor set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maxfd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Cardinality of the readset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tests</a:t>
            </a:r>
            <a:r>
              <a:rPr lang="en-US" altLang="zh-CN"/>
              <a:t> descriptors </a:t>
            </a:r>
            <a:r>
              <a:rPr lang="en-US" altLang="zh-CN" b="1">
                <a:latin typeface="Courier New" panose="02070309020205020404" pitchFamily="49" charset="0"/>
              </a:rPr>
              <a:t>0, 1, 2, ..., maxfd-1</a:t>
            </a:r>
            <a:r>
              <a:rPr lang="en-US" altLang="zh-CN"/>
              <a:t> for set membership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931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Macros for manipulating set descriptors</a:t>
            </a:r>
            <a:endParaRPr lang="en-US" altLang="zh-CN"/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358140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marL="0" lvl="1" indent="0">
              <a:lnSpc>
                <a:spcPct val="120000"/>
              </a:lnSpc>
              <a:buNone/>
            </a:pP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clear all bits in fdset.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FD_ZERO(fd_set *fdset);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clear bit fd in fdset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FD_CLR(int fd, fd_set *fdset);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turn on bit fd in fdset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FD_SET(int fd, fd_set *fdset);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Is bit fd in fdset on? */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FD_ISSET(int fd, *fdset);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94210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/>
              <a:t>Concurrent Programming with I/O Multiplexing</a:t>
            </a:r>
            <a:endParaRPr lang="en-US" altLang="zh-CN"/>
          </a:p>
        </p:txBody>
      </p:sp>
      <p:sp>
        <p:nvSpPr>
          <p:cNvPr id="94211" name="Text Box 5"/>
          <p:cNvSpPr/>
          <p:nvPr>
            <p:ph idx="1"/>
          </p:nvPr>
        </p:nvSpPr>
        <p:spPr>
          <a:xfrm>
            <a:off x="457200" y="1447800"/>
            <a:ext cx="8305800" cy="5105400"/>
          </a:xfrm>
          <a:solidFill>
            <a:srgbClr val="FFFFCC">
              <a:alpha val="100000"/>
            </a:srgbClr>
          </a:solidFill>
          <a:ln w="3175"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#include “csapp.h”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altLang="zh-CN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main(int argc, argv)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	  int listenfd, connfd;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socklen_t clientlen=sizeof(struct sockaddr_in);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struct sockaddr_in clientaddr;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fd_set read_set, ready_set;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if (argc != 2) {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fprintf(stderr, “usage: %s &lt;port&gt;\n”,argv[0]);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exit(0);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listenfd = Open_listenfd(argv[1]);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altLang="zh-CN" sz="2000" b="1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95234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/>
              <a:t>Concurrent Programming with I/O Multiplexing</a:t>
            </a:r>
            <a:endParaRPr lang="en-US" altLang="zh-CN"/>
          </a:p>
        </p:txBody>
      </p:sp>
      <p:sp>
        <p:nvSpPr>
          <p:cNvPr id="95235" name="Text Box 3"/>
          <p:cNvSpPr/>
          <p:nvPr>
            <p:ph idx="1"/>
          </p:nvPr>
        </p:nvSpPr>
        <p:spPr>
          <a:xfrm>
            <a:off x="457200" y="1447800"/>
            <a:ext cx="8077200" cy="5105400"/>
          </a:xfrm>
          <a:solidFill>
            <a:srgbClr val="FFFFCC">
              <a:alpha val="100000"/>
            </a:srgbClr>
          </a:solidFill>
          <a:ln w="3175"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FD_ZERO(&amp;read_set);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FD_SET(STDIN_FILENO, &amp;read_set);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FD_SET(listenfd, &amp;read_set);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000" b="1"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latin typeface="Courier New" panose="02070309020205020404" pitchFamily="49" charset="0"/>
              </a:rPr>
              <a:t>while(1) {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ready_set = read_set;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2000" b="1">
                <a:latin typeface="Courier New" panose="02070309020205020404" pitchFamily="49" charset="0"/>
              </a:rPr>
              <a:t>(listenfd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+1</a:t>
            </a:r>
            <a:r>
              <a:rPr lang="en-US" altLang="zh-CN" sz="2000" b="1">
                <a:latin typeface="Courier New" panose="02070309020205020404" pitchFamily="49" charset="0"/>
              </a:rPr>
              <a:t>, &amp;ready_set,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     NULL, NULL, NULL);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if 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FD_ISSET</a:t>
            </a:r>
            <a:r>
              <a:rPr lang="en-US" altLang="zh-CN" sz="2000" b="1">
                <a:latin typeface="Courier New" panose="02070309020205020404" pitchFamily="49" charset="0"/>
              </a:rPr>
              <a:t>(</a:t>
            </a:r>
            <a:r>
              <a:rPr lang="en-US" altLang="zh-CN" sz="2000" b="1">
                <a:solidFill>
                  <a:srgbClr val="9900CC"/>
                </a:solidFill>
                <a:latin typeface="Courier New" panose="02070309020205020404" pitchFamily="49" charset="0"/>
              </a:rPr>
              <a:t>STDIN_FILENO</a:t>
            </a:r>
            <a:r>
              <a:rPr lang="en-US" altLang="zh-CN" sz="2000" b="1">
                <a:latin typeface="Courier New" panose="02070309020205020404" pitchFamily="49" charset="0"/>
              </a:rPr>
              <a:t>, &amp;ready_set)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</a:rPr>
              <a:t>/*read command line from stdin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2000" b="1">
                <a:latin typeface="Courier New" panose="02070309020205020404" pitchFamily="49" charset="0"/>
              </a:rPr>
              <a:t>command();	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if 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FD_ISSET</a:t>
            </a:r>
            <a:r>
              <a:rPr lang="en-US" altLang="zh-CN" sz="2000" b="1">
                <a:latin typeface="Courier New" panose="02070309020205020404" pitchFamily="49" charset="0"/>
              </a:rPr>
              <a:t>(</a:t>
            </a:r>
            <a:r>
              <a:rPr lang="en-US" altLang="zh-CN" sz="2000" b="1">
                <a:solidFill>
                  <a:srgbClr val="9900CC"/>
                </a:solidFill>
                <a:latin typeface="Courier New" panose="02070309020205020404" pitchFamily="49" charset="0"/>
              </a:rPr>
              <a:t>listenfd</a:t>
            </a:r>
            <a:r>
              <a:rPr lang="en-US" altLang="zh-CN" sz="2000" b="1">
                <a:latin typeface="Courier New" panose="02070309020205020404" pitchFamily="49" charset="0"/>
              </a:rPr>
              <a:t>, &amp;ready_set)){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  connfd 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Accept</a:t>
            </a:r>
            <a:r>
              <a:rPr lang="en-US" altLang="zh-CN" sz="2000" b="1">
                <a:latin typeface="Courier New" panose="02070309020205020404" pitchFamily="49" charset="0"/>
              </a:rPr>
              <a:t>(listenfd, 				        (SA *)&amp;clientaddr, &amp;clientlen);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echo(connfd);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}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}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8160" y="5537835"/>
            <a:ext cx="5342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发现了新的</a:t>
            </a:r>
            <a:r>
              <a:rPr lang="en-US" altLang="zh-CN"/>
              <a:t>connect</a:t>
            </a:r>
            <a:r>
              <a:rPr lang="zh-CN" altLang="en-US"/>
              <a:t>请求</a:t>
            </a:r>
            <a:r>
              <a:rPr lang="en-US" altLang="zh-CN"/>
              <a:t>(</a:t>
            </a:r>
            <a:r>
              <a:rPr lang="zh-CN" altLang="en-US"/>
              <a:t>来自</a:t>
            </a:r>
            <a:r>
              <a:rPr lang="en-US" altLang="zh-CN"/>
              <a:t>client</a:t>
            </a:r>
            <a:r>
              <a:rPr lang="zh-CN" altLang="en-US"/>
              <a:t>的</a:t>
            </a:r>
            <a:r>
              <a:rPr lang="en-US" altLang="zh-CN"/>
              <a:t>),</a:t>
            </a:r>
            <a:r>
              <a:rPr lang="zh-CN" altLang="en-US"/>
              <a:t>故需要将新的</a:t>
            </a:r>
            <a:endParaRPr lang="zh-CN" altLang="en-US"/>
          </a:p>
          <a:p>
            <a:r>
              <a:rPr lang="en-US" altLang="zh-CN"/>
              <a:t>connfd</a:t>
            </a:r>
            <a:r>
              <a:rPr lang="zh-CN" altLang="en-US"/>
              <a:t>直接添加到</a:t>
            </a:r>
            <a:r>
              <a:rPr lang="en-US" altLang="zh-CN"/>
              <a:t>set</a:t>
            </a:r>
            <a:r>
              <a:rPr lang="zh-CN" altLang="en-US"/>
              <a:t>中去</a:t>
            </a:r>
            <a:r>
              <a:rPr lang="en-US" altLang="zh-CN"/>
              <a:t>,</a:t>
            </a:r>
            <a:r>
              <a:rPr lang="zh-CN" altLang="en-US"/>
              <a:t>注意这里的</a:t>
            </a:r>
            <a:r>
              <a:rPr lang="en-US" altLang="zh-CN"/>
              <a:t>accept</a:t>
            </a:r>
            <a:r>
              <a:rPr lang="zh-CN" altLang="en-US"/>
              <a:t>函数会直接</a:t>
            </a:r>
            <a:endParaRPr lang="zh-CN" altLang="en-US"/>
          </a:p>
          <a:p>
            <a:r>
              <a:rPr lang="zh-CN" altLang="en-US"/>
              <a:t>返回。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96258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/>
              <a:t>Concurrent Programming with I/O Multiplexing</a:t>
            </a:r>
            <a:endParaRPr lang="en-US" altLang="zh-CN"/>
          </a:p>
        </p:txBody>
      </p:sp>
      <p:sp>
        <p:nvSpPr>
          <p:cNvPr id="96259" name="Text Box 3"/>
          <p:cNvSpPr/>
          <p:nvPr>
            <p:ph idx="1"/>
          </p:nvPr>
        </p:nvSpPr>
        <p:spPr>
          <a:xfrm>
            <a:off x="457200" y="1447800"/>
            <a:ext cx="8077200" cy="2743200"/>
          </a:xfrm>
          <a:solidFill>
            <a:srgbClr val="FFFFCC">
              <a:alpha val="100000"/>
            </a:srgbClr>
          </a:solidFill>
          <a:ln w="3175"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void command(void)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{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char buf[MAXLINE];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if (!Fgets(buf, MAXLINE, stdin))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exit(0);	/* EOF */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/*Process the input command */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printf(“%s”, buf);	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/>
              <a:t>Concurrent Programming with I/O Multiplexing</a:t>
            </a:r>
            <a:endParaRPr lang="en-US" altLang="zh-CN" b="0"/>
          </a:p>
        </p:txBody>
      </p:sp>
      <p:sp>
        <p:nvSpPr>
          <p:cNvPr id="972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/>
              <a:t>An </a:t>
            </a:r>
            <a:r>
              <a:rPr lang="en-US" altLang="zh-CN">
                <a:solidFill>
                  <a:srgbClr val="FF0000"/>
                </a:solidFill>
              </a:rPr>
              <a:t>event-based</a:t>
            </a:r>
            <a:r>
              <a:rPr lang="en-US" altLang="zh-CN"/>
              <a:t> approach to concurrency:</a:t>
            </a:r>
            <a:endParaRPr lang="en-US" altLang="zh-CN"/>
          </a:p>
          <a:p>
            <a:pPr lvl="1"/>
            <a:r>
              <a:rPr lang="en-US" altLang="zh-CN"/>
              <a:t>Maintain a </a:t>
            </a:r>
            <a:r>
              <a:rPr lang="en-US" altLang="zh-CN">
                <a:solidFill>
                  <a:srgbClr val="FF0000"/>
                </a:solidFill>
              </a:rPr>
              <a:t>pool of connected descriptors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/>
              <a:t>Repeat the following forever:</a:t>
            </a:r>
            <a:endParaRPr lang="en-US" altLang="zh-CN"/>
          </a:p>
          <a:p>
            <a:pPr lvl="2"/>
            <a:r>
              <a:rPr lang="en-US" altLang="zh-CN"/>
              <a:t>use the Unix </a:t>
            </a:r>
            <a:r>
              <a:rPr lang="en-US" altLang="zh-CN">
                <a:latin typeface="Courier New" panose="02070309020205020404" pitchFamily="49" charset="0"/>
              </a:rPr>
              <a:t>select </a:t>
            </a:r>
            <a:r>
              <a:rPr lang="en-US" altLang="zh-CN"/>
              <a:t>function to block until:</a:t>
            </a:r>
            <a:endParaRPr lang="en-US" altLang="zh-CN"/>
          </a:p>
          <a:p>
            <a:pPr lvl="3"/>
            <a:r>
              <a:rPr lang="en-US" altLang="zh-CN"/>
              <a:t>(a) </a:t>
            </a:r>
            <a:r>
              <a:rPr lang="en-US" altLang="zh-CN">
                <a:solidFill>
                  <a:srgbClr val="FF0000"/>
                </a:solidFill>
              </a:rPr>
              <a:t>new connection request arrives</a:t>
            </a:r>
            <a:r>
              <a:rPr lang="en-US" altLang="zh-CN"/>
              <a:t> on the listening descriptor.</a:t>
            </a:r>
            <a:endParaRPr lang="en-US" altLang="zh-CN"/>
          </a:p>
          <a:p>
            <a:pPr lvl="3"/>
            <a:r>
              <a:rPr lang="en-US" altLang="zh-CN"/>
              <a:t>(b) n</a:t>
            </a:r>
            <a:r>
              <a:rPr lang="en-US" altLang="zh-CN">
                <a:solidFill>
                  <a:srgbClr val="FF0000"/>
                </a:solidFill>
              </a:rPr>
              <a:t>ew data arrives on an existing connected</a:t>
            </a:r>
            <a:r>
              <a:rPr lang="en-US" altLang="zh-CN"/>
              <a:t> descriptor.</a:t>
            </a:r>
            <a:endParaRPr lang="en-US" altLang="zh-CN"/>
          </a:p>
          <a:p>
            <a:pPr lvl="2"/>
            <a:r>
              <a:rPr lang="en-US" altLang="zh-CN"/>
              <a:t> If (a), add the new connection to the pool of connections.</a:t>
            </a:r>
            <a:endParaRPr lang="en-US" altLang="zh-CN"/>
          </a:p>
          <a:p>
            <a:pPr lvl="2"/>
            <a:r>
              <a:rPr lang="en-US" altLang="zh-CN"/>
              <a:t>If (b), read any available data from the connection</a:t>
            </a:r>
            <a:endParaRPr lang="en-US" altLang="zh-CN"/>
          </a:p>
          <a:p>
            <a:pPr lvl="3"/>
            <a:r>
              <a:rPr lang="en-US" altLang="zh-CN">
                <a:solidFill>
                  <a:srgbClr val="FF0000"/>
                </a:solidFill>
              </a:rPr>
              <a:t>close connection on EOF and remove it from the pool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433955" y="5872480"/>
            <a:ext cx="62941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这里的策略与之前的</a:t>
            </a:r>
            <a:r>
              <a:rPr lang="en-US" altLang="zh-CN"/>
              <a:t>sequential</a:t>
            </a:r>
            <a:r>
              <a:rPr lang="zh-CN" altLang="en-US"/>
              <a:t>模式一样的，完成一个</a:t>
            </a:r>
            <a:r>
              <a:rPr lang="en-US" altLang="zh-CN"/>
              <a:t>connfd</a:t>
            </a:r>
            <a:r>
              <a:rPr lang="zh-CN" altLang="en-US"/>
              <a:t>之后，</a:t>
            </a:r>
            <a:endParaRPr lang="zh-CN" altLang="en-US"/>
          </a:p>
          <a:p>
            <a:r>
              <a:rPr lang="zh-CN" altLang="en-US"/>
              <a:t>直接关闭对应的</a:t>
            </a:r>
            <a:r>
              <a:rPr lang="en-US" altLang="zh-CN"/>
              <a:t>connection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4780" y="168910"/>
            <a:ext cx="87483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实际上</a:t>
            </a:r>
            <a:r>
              <a:rPr lang="en-US" altLang="zh-CN"/>
              <a:t>I/O Mulplexing</a:t>
            </a:r>
            <a:r>
              <a:rPr lang="zh-CN" altLang="en-US"/>
              <a:t>没有并行，只是对并行的一种模拟，主要做的是对同一时刻多个</a:t>
            </a:r>
            <a:r>
              <a:rPr lang="en-US" altLang="zh-CN"/>
              <a:t>RW</a:t>
            </a:r>
            <a:r>
              <a:rPr lang="zh-CN" altLang="en-US"/>
              <a:t>请求</a:t>
            </a:r>
            <a:endParaRPr lang="zh-CN" altLang="en-US"/>
          </a:p>
          <a:p>
            <a:r>
              <a:rPr lang="zh-CN" altLang="en-US"/>
              <a:t>的一种处理方式。即是基于</a:t>
            </a:r>
            <a:r>
              <a:rPr lang="en-US" altLang="zh-CN"/>
              <a:t>event</a:t>
            </a:r>
            <a:r>
              <a:rPr lang="zh-CN" altLang="en-US"/>
              <a:t>请求的一种虚拟的并行，故为</a:t>
            </a:r>
            <a:r>
              <a:rPr lang="en-US" altLang="zh-CN"/>
              <a:t>event-based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983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/>
              <a:t>Concurrent Programming with I/O Multiplexing</a:t>
            </a:r>
            <a:endParaRPr lang="en-US" altLang="zh-CN" b="0"/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/>
              <a:t>Writing an event-based server is akin to implementing your own application-specific threads package</a:t>
            </a: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993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/>
              <a:t>Concurrent Programming with I/O Multiplexing</a:t>
            </a:r>
            <a:endParaRPr lang="en-US" altLang="zh-CN" b="0"/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#include “csapp.h”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typedef struct 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 sz="2400" b="1">
                <a:solidFill>
                  <a:srgbClr val="00CC66"/>
                </a:solidFill>
                <a:latin typeface="Times New Roman" panose="02020603050405020304" pitchFamily="18" charset="0"/>
              </a:rPr>
              <a:t>/* represents a pool of connected descriptors */</a:t>
            </a:r>
            <a:endParaRPr lang="en-US" altLang="zh-CN" sz="2400" b="1">
              <a:solidFill>
                <a:srgbClr val="00CC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int maxfd;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fd_set read_set;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fd_set ready_set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int nready;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int maxi;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int clientfd[FD_SETSIZE];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rio_t clientrio[FD_SETSIZE];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} pool;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int byte_cnt=0; /*counts total bytes received by server */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42385" y="3029585"/>
            <a:ext cx="50774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备份，不在原来的</a:t>
            </a:r>
            <a:r>
              <a:rPr lang="en-US" altLang="zh-CN"/>
              <a:t>readset</a:t>
            </a:r>
            <a:r>
              <a:rPr lang="zh-CN" altLang="en-US"/>
              <a:t>直接进行进一步的修改，</a:t>
            </a:r>
            <a:endParaRPr lang="zh-CN" altLang="en-US"/>
          </a:p>
          <a:p>
            <a:r>
              <a:rPr lang="zh-CN" altLang="en-US"/>
              <a:t>因为不能保证原始观测的所有</a:t>
            </a:r>
            <a:r>
              <a:rPr lang="en-US" altLang="zh-CN"/>
              <a:t>fd</a:t>
            </a:r>
            <a:r>
              <a:rPr lang="zh-CN" altLang="en-US"/>
              <a:t>只会被</a:t>
            </a:r>
            <a:r>
              <a:rPr lang="en-US" altLang="zh-CN"/>
              <a:t>select</a:t>
            </a:r>
            <a:r>
              <a:rPr lang="zh-CN" altLang="en-US"/>
              <a:t>到一次。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45125" y="4220210"/>
            <a:ext cx="33699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clientfd</a:t>
            </a:r>
            <a:r>
              <a:rPr lang="zh-CN" altLang="en-US"/>
              <a:t>与</a:t>
            </a:r>
            <a:r>
              <a:rPr lang="en-US" altLang="zh-CN"/>
              <a:t>clientrio</a:t>
            </a:r>
            <a:r>
              <a:rPr lang="zh-CN" altLang="en-US"/>
              <a:t>是一一对应的，</a:t>
            </a:r>
            <a:endParaRPr lang="zh-CN" altLang="en-US"/>
          </a:p>
          <a:p>
            <a:r>
              <a:rPr lang="zh-CN" altLang="en-US"/>
              <a:t>每一对存储的是一个</a:t>
            </a:r>
            <a:r>
              <a:rPr lang="en-US" altLang="zh-CN"/>
              <a:t>fd</a:t>
            </a:r>
            <a:r>
              <a:rPr lang="zh-CN" altLang="en-US"/>
              <a:t>以及对应的</a:t>
            </a:r>
            <a:endParaRPr lang="zh-CN" altLang="en-US"/>
          </a:p>
          <a:p>
            <a:r>
              <a:rPr lang="zh-CN" altLang="en-US"/>
              <a:t>读写模式，但是顺序可能不稳定。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003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/>
              <a:t>Concurrent Programming with I/O Multiplexing</a:t>
            </a:r>
            <a:endParaRPr lang="en-US" altLang="zh-CN" b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80060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int main()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{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int listenfd, connfd; 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socketlen_t clientlen=sizeof(struct sockaddr_in);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struct sockaddr_in clientaddr;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static pool pool 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if (argc!=2) {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fprintf(stderr, “usage” %s &lt;port&gt;\n”, argv[0]);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exit(0);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}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	</a:t>
            </a:r>
            <a:endParaRPr lang="en-US" altLang="zh-CN" sz="1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listenfd=Open_listenfd(argv[1]);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init_pool</a:t>
            </a:r>
            <a:r>
              <a:rPr lang="en-US" altLang="zh-CN" sz="2400" b="1">
                <a:latin typeface="Times New Roman" panose="02020603050405020304" pitchFamily="18" charset="0"/>
              </a:rPr>
              <a:t>(listenfd, &amp;pool);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83380" y="5872480"/>
            <a:ext cx="796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013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/>
              <a:t>Concurrent Programming with I/O Multiplexing</a:t>
            </a:r>
            <a:endParaRPr lang="en-US" altLang="zh-CN" b="0"/>
          </a:p>
        </p:txBody>
      </p:sp>
      <p:sp>
        <p:nvSpPr>
          <p:cNvPr id="101379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10540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zh-CN" altLang="en-US" b="1">
                <a:latin typeface="Courier New" panose="02070309020205020404" pitchFamily="49" charset="0"/>
              </a:rPr>
              <a:t>	</a:t>
            </a:r>
            <a:r>
              <a:rPr lang="en-US" altLang="zh-CN" sz="2400" b="1">
                <a:latin typeface="Times New Roman" panose="02020603050405020304" pitchFamily="18" charset="0"/>
              </a:rPr>
              <a:t>while (1) {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     </a:t>
            </a:r>
            <a:r>
              <a:rPr lang="en-US" altLang="zh-CN" sz="2000" b="1">
                <a:solidFill>
                  <a:srgbClr val="00CC66"/>
                </a:solidFill>
                <a:latin typeface="Times New Roman" panose="02020603050405020304" pitchFamily="18" charset="0"/>
              </a:rPr>
              <a:t>/* wait for listening/connected descriptor(s) to become ready*/</a:t>
            </a:r>
            <a:endParaRPr lang="en-US" altLang="zh-CN" sz="2000" b="1">
              <a:solidFill>
                <a:srgbClr val="00CC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  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pool.ready_set=pool.read_set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     pool.nready=Select(pool.maxfd+1,&amp;pool.ready_set,				NULL,NULL,NULL);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     </a:t>
            </a:r>
            <a:r>
              <a:rPr lang="en-US" altLang="zh-CN" sz="2000" b="1">
                <a:solidFill>
                  <a:srgbClr val="00CC66"/>
                </a:solidFill>
                <a:latin typeface="Times New Roman" panose="02020603050405020304" pitchFamily="18" charset="0"/>
              </a:rPr>
              <a:t>/* If listening descriptor ready, add new client to pool*/</a:t>
            </a:r>
            <a:endParaRPr lang="en-US" altLang="zh-CN" sz="2000" b="1">
              <a:solidFill>
                <a:srgbClr val="00CC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     if (FD_ISSET(listenfd, &amp;pool.ready_set)) {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  connfd=Accept(listenfd, (SA *)&amp;clientaddr, &amp;clientlen);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add_client</a:t>
            </a:r>
            <a:r>
              <a:rPr lang="en-US" altLang="zh-CN" sz="2400" b="1">
                <a:latin typeface="Times New Roman" panose="02020603050405020304" pitchFamily="18" charset="0"/>
              </a:rPr>
              <a:t>(connfd, &amp;pool);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     }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     </a:t>
            </a:r>
            <a:r>
              <a:rPr lang="en-US" altLang="zh-CN" sz="2000" b="1">
                <a:solidFill>
                  <a:srgbClr val="00CC66"/>
                </a:solidFill>
                <a:latin typeface="Times New Roman" panose="02020603050405020304" pitchFamily="18" charset="0"/>
              </a:rPr>
              <a:t>/*Echo a text line form each ready connected descriptor */</a:t>
            </a:r>
            <a:endParaRPr lang="en-US" altLang="zh-CN" sz="2000" b="1">
              <a:solidFill>
                <a:srgbClr val="00CC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  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check_clients</a:t>
            </a:r>
            <a:r>
              <a:rPr lang="en-US" altLang="zh-CN" sz="2400" b="1">
                <a:latin typeface="Times New Roman" panose="02020603050405020304" pitchFamily="18" charset="0"/>
              </a:rPr>
              <a:t>(&amp;pool);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}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}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Concurrency</a:t>
            </a:r>
            <a:endParaRPr lang="en-US" altLang="zh-CN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/>
              <a:t>Concurrent programming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Applications that use </a:t>
            </a:r>
            <a:r>
              <a:rPr lang="en-US" altLang="zh-CN">
                <a:solidFill>
                  <a:srgbClr val="FF0000"/>
                </a:solidFill>
              </a:rPr>
              <a:t>application-level</a:t>
            </a:r>
            <a:r>
              <a:rPr lang="en-US" altLang="zh-CN"/>
              <a:t> concurrency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Three basic approaches for concurrent programming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</a:rPr>
              <a:t>Processes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</a:rPr>
              <a:t>Threads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</a:rPr>
              <a:t>I/O multiplexing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77615" y="5643245"/>
            <a:ext cx="1526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(I/O</a:t>
            </a:r>
            <a:r>
              <a:rPr lang="zh-CN" altLang="en-US"/>
              <a:t>多路技术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024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/>
              <a:t>Concurrent Programming with I/O Multiplexing</a:t>
            </a:r>
            <a:endParaRPr lang="en-US" altLang="zh-CN" b="0"/>
          </a:p>
        </p:txBody>
      </p:sp>
      <p:sp>
        <p:nvSpPr>
          <p:cNvPr id="102403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void init_pool(int listenfd, pool *p)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{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</a:t>
            </a:r>
            <a:r>
              <a:rPr lang="en-US" altLang="zh-CN" sz="2400" b="1">
                <a:solidFill>
                  <a:srgbClr val="00CC66"/>
                </a:solidFill>
                <a:latin typeface="Times New Roman" panose="02020603050405020304" pitchFamily="18" charset="0"/>
              </a:rPr>
              <a:t>/*Initially, there are no connected descriptors */</a:t>
            </a:r>
            <a:endParaRPr lang="en-US" altLang="zh-CN" sz="2400" b="1">
              <a:solidFill>
                <a:srgbClr val="00CC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int i;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p-&gt;maxi = -1;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for (i=0; i&lt;FD_SETSIZE; i++)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p-&gt;clientfd[i] =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-1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	</a:t>
            </a:r>
            <a:r>
              <a:rPr lang="en-US" altLang="zh-CN" sz="2400" b="1">
                <a:solidFill>
                  <a:srgbClr val="00CC66"/>
                </a:solidFill>
                <a:latin typeface="Times New Roman" panose="02020603050405020304" pitchFamily="18" charset="0"/>
              </a:rPr>
              <a:t>/* Initially, listenfd is only member of select read set */</a:t>
            </a:r>
            <a:endParaRPr lang="en-US" altLang="zh-CN" sz="2400" b="1">
              <a:solidFill>
                <a:srgbClr val="00CC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p-&gt;maxfd = listenfd 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FD_ZERO(&amp;p-&gt;read_set);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FD_SET(listenfd, &amp;p-&gt;read_set);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} 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034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/>
              <a:t>Concurrent Programming with I/O Multiplexing</a:t>
            </a:r>
            <a:endParaRPr lang="en-US" altLang="zh-CN" b="0"/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457200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void add_client(int connfd, pool *p)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{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int i;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p-&gt;nready--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for (i=0; i&lt;FD_SETSIZE; i++) 	</a:t>
            </a:r>
            <a:r>
              <a:rPr lang="en-US" altLang="zh-CN" sz="2400" b="1">
                <a:solidFill>
                  <a:srgbClr val="00CC66"/>
                </a:solidFill>
                <a:latin typeface="Times New Roman" panose="02020603050405020304" pitchFamily="18" charset="0"/>
              </a:rPr>
              <a:t>/* Find an available slot */</a:t>
            </a:r>
            <a:endParaRPr lang="en-US" altLang="zh-CN" sz="2400" b="1">
              <a:solidFill>
                <a:srgbClr val="00CC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if (p-&gt;clientfd[i]&lt;0) {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    </a:t>
            </a:r>
            <a:r>
              <a:rPr lang="en-US" altLang="zh-CN" sz="2400" b="1">
                <a:solidFill>
                  <a:srgbClr val="00CC66"/>
                </a:solidFill>
                <a:latin typeface="Times New Roman" panose="02020603050405020304" pitchFamily="18" charset="0"/>
              </a:rPr>
              <a:t>/* Add connected descriptor to the pool */</a:t>
            </a:r>
            <a:endParaRPr lang="en-US" altLang="zh-CN" sz="2400" b="1">
              <a:solidFill>
                <a:srgbClr val="00CC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    p-&gt;clientfd[i]=connfd;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    Rio_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readinitb</a:t>
            </a:r>
            <a:r>
              <a:rPr lang="en-US" altLang="zh-CN" sz="2400" b="1">
                <a:latin typeface="Times New Roman" panose="02020603050405020304" pitchFamily="18" charset="0"/>
              </a:rPr>
              <a:t>(&amp;p-&gt;clientrio[i], connfd);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62200" y="2514600"/>
            <a:ext cx="6827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p-&gt;nready--</a:t>
            </a:r>
            <a:r>
              <a:rPr lang="zh-CN" altLang="en-US"/>
              <a:t>表示这个</a:t>
            </a:r>
            <a:r>
              <a:rPr lang="en-US" altLang="zh-CN"/>
              <a:t>fd</a:t>
            </a:r>
            <a:r>
              <a:rPr lang="zh-CN" altLang="en-US"/>
              <a:t>已经被处理了</a:t>
            </a:r>
            <a:r>
              <a:rPr lang="en-US" altLang="zh-CN"/>
              <a:t>(</a:t>
            </a:r>
            <a:r>
              <a:rPr lang="zh-CN" altLang="en-US"/>
              <a:t>因为在这次</a:t>
            </a:r>
            <a:r>
              <a:rPr lang="en-US" altLang="zh-CN"/>
              <a:t>select</a:t>
            </a:r>
            <a:r>
              <a:rPr lang="zh-CN" altLang="en-US"/>
              <a:t>中是新添加的，</a:t>
            </a:r>
            <a:endParaRPr lang="zh-CN" altLang="en-US"/>
          </a:p>
          <a:p>
            <a:r>
              <a:rPr lang="zh-CN" altLang="en-US"/>
              <a:t>所以不会有其他的读写操作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159885" y="4040505"/>
            <a:ext cx="43643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找到了空位置</a:t>
            </a:r>
            <a:r>
              <a:rPr lang="en-US" altLang="zh-CN"/>
              <a:t>(</a:t>
            </a:r>
            <a:r>
              <a:rPr lang="zh-CN" altLang="en-US"/>
              <a:t>类似于</a:t>
            </a:r>
            <a:r>
              <a:rPr lang="en-US" altLang="zh-CN"/>
              <a:t>cache</a:t>
            </a:r>
            <a:r>
              <a:rPr lang="zh-CN" altLang="en-US"/>
              <a:t>中在</a:t>
            </a:r>
            <a:r>
              <a:rPr lang="en-US" altLang="zh-CN"/>
              <a:t>miss</a:t>
            </a:r>
            <a:r>
              <a:rPr lang="zh-CN" altLang="en-US"/>
              <a:t>时的操作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044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/>
              <a:t>Concurrent Programming with I/O Multiplexing</a:t>
            </a:r>
            <a:endParaRPr lang="en-US" altLang="zh-CN" b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41960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>
                <a:solidFill>
                  <a:srgbClr val="00CC66"/>
                </a:solidFill>
                <a:latin typeface="Times New Roman" panose="02020603050405020304" pitchFamily="18" charset="0"/>
              </a:rPr>
              <a:t>    /*Add the descriptor to descriptor set */</a:t>
            </a:r>
            <a:endParaRPr lang="en-US" altLang="zh-CN" sz="2000" b="1">
              <a:solidFill>
                <a:srgbClr val="00CC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    FD_SET(connfd, &amp;p-&gt;read_set);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    </a:t>
            </a:r>
            <a:r>
              <a:rPr lang="en-US" altLang="zh-CN" sz="2000" b="1">
                <a:solidFill>
                  <a:srgbClr val="00CC66"/>
                </a:solidFill>
                <a:latin typeface="Times New Roman" panose="02020603050405020304" pitchFamily="18" charset="0"/>
              </a:rPr>
              <a:t>/* Update max descriptor and pool highwater mark */</a:t>
            </a:r>
            <a:endParaRPr lang="en-US" altLang="zh-CN" sz="2000" b="1">
              <a:solidFill>
                <a:srgbClr val="00CC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    if (connfd &gt; p-&gt;maxfd)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	p-&gt;maxfd = connfd 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    if (i&gt;p-&gt;maxi)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	p-&gt;maxi=i;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    break;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}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if (i==FD_SETSIZE) 	</a:t>
            </a:r>
            <a:r>
              <a:rPr lang="en-US" altLang="zh-CN" sz="2000" b="1">
                <a:solidFill>
                  <a:srgbClr val="00CC66"/>
                </a:solidFill>
                <a:latin typeface="Times New Roman" panose="02020603050405020304" pitchFamily="18" charset="0"/>
              </a:rPr>
              <a:t>/* Couldn’t find an empty slot */</a:t>
            </a:r>
            <a:endParaRPr lang="en-US" altLang="zh-CN" sz="2400" b="1">
              <a:solidFill>
                <a:srgbClr val="00CC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app_error(“add_client error: Too many clients”);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}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/>
              <a:t>Concurrent Programming with I/O Multiplexing</a:t>
            </a:r>
            <a:endParaRPr lang="en-US" altLang="zh-CN" b="0"/>
          </a:p>
        </p:txBody>
      </p:sp>
      <p:sp>
        <p:nvSpPr>
          <p:cNvPr id="105475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41960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void check_clients(pool *p)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{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int i, connfd n;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char buf[MAXLINE];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rio_t rio;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for (i=0; (i&lt;=p-&gt;maxi) &amp;&amp; (p-&gt;nready&gt;0); i++) {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connfd = p-&gt;clientfd[i];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rio=p-&gt;clientrio[i];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>
                <a:solidFill>
                  <a:srgbClr val="00CC66"/>
                </a:solidFill>
                <a:latin typeface="Times New Roman" panose="02020603050405020304" pitchFamily="18" charset="0"/>
              </a:rPr>
              <a:t>/*If the descriptor is ready, echo a text line from it */</a:t>
            </a:r>
            <a:endParaRPr lang="en-US" altLang="zh-CN" sz="2000" b="1">
              <a:solidFill>
                <a:srgbClr val="00CC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if ((connfd&gt;0) &amp;&amp; (FD_ISSET(connfd, &amp;p-&gt;ready_set))) {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p-&gt;nready--;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62655" y="1586230"/>
            <a:ext cx="5486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处理的是对于已经存在于</a:t>
            </a:r>
            <a:r>
              <a:rPr lang="en-US" altLang="zh-CN"/>
              <a:t>pool</a:t>
            </a:r>
            <a:r>
              <a:rPr lang="zh-CN" altLang="en-US"/>
              <a:t>中的</a:t>
            </a:r>
            <a:r>
              <a:rPr lang="en-US" altLang="zh-CN"/>
              <a:t>fd</a:t>
            </a:r>
            <a:r>
              <a:rPr lang="zh-CN" altLang="en-US"/>
              <a:t>进行读写操作的情况。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064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/>
              <a:t>Concurrent Programming with I/O Multiplexing</a:t>
            </a:r>
            <a:endParaRPr lang="en-US" altLang="zh-CN" b="0"/>
          </a:p>
        </p:txBody>
      </p:sp>
      <p:sp>
        <p:nvSpPr>
          <p:cNvPr id="106499" name="Rectangle 3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95300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if ((n=Rio_readlineb(&amp;rio, buf, MAXLINE))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!=0</a:t>
            </a:r>
            <a:r>
              <a:rPr lang="en-US" altLang="zh-CN" sz="2000" b="1">
                <a:latin typeface="Times New Roman" panose="02020603050405020304" pitchFamily="18" charset="0"/>
              </a:rPr>
              <a:t>) {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	byte_cnt += n;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	printf(“Server recerived %d (%d total)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		 bytes on fd %d\n”, n, byte_cnt, connfd);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	Rio_writen(connfd, buf, n);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}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	</a:t>
            </a:r>
            <a:r>
              <a:rPr lang="en-US" altLang="zh-CN" sz="1800" b="1">
                <a:solidFill>
                  <a:srgbClr val="00CC66"/>
                </a:solidFill>
                <a:latin typeface="Times New Roman" panose="02020603050405020304" pitchFamily="18" charset="0"/>
              </a:rPr>
              <a:t>/* EOF detected, remove descriptor from pool */</a:t>
            </a:r>
            <a:endParaRPr lang="en-US" altLang="zh-CN" sz="1800" b="1">
              <a:solidFill>
                <a:srgbClr val="00CC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else {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	Close(connfd);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	FD_CLR(connfd, &amp;p-&gt;read_set);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	p-&gt;clientfd[i]=-1;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}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}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}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}</a:t>
            </a:r>
            <a:endParaRPr lang="zh-CN" altLang="en-US" sz="16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zh-CN" altLang="en-US" sz="16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</a:rPr>
              <a:t>Pros and Cons</a:t>
            </a:r>
            <a:r>
              <a:rPr lang="en-US" altLang="zh-CN"/>
              <a:t> of I/O Multiplexing</a:t>
            </a:r>
            <a:endParaRPr lang="en-US" altLang="zh-CN"/>
          </a:p>
        </p:txBody>
      </p:sp>
      <p:sp>
        <p:nvSpPr>
          <p:cNvPr id="107522" name="Rectangle 5"/>
          <p:cNvSpPr>
            <a:spLocks noGrp="1"/>
          </p:cNvSpPr>
          <p:nvPr>
            <p:ph idx="1"/>
          </p:nvPr>
        </p:nvSpPr>
        <p:spPr>
          <a:xfrm>
            <a:off x="533400" y="1557338"/>
            <a:ext cx="8064500" cy="5224462"/>
          </a:xfrm>
        </p:spPr>
        <p:txBody>
          <a:bodyPr vert="horz" wrap="square" lIns="91440" tIns="45720" rIns="91440" bIns="45720" anchor="t" anchorCtr="0"/>
          <a:p>
            <a:pPr>
              <a:lnSpc>
                <a:spcPct val="85000"/>
              </a:lnSpc>
            </a:pPr>
            <a:r>
              <a:rPr lang="en-US" altLang="zh-CN"/>
              <a:t>+ </a:t>
            </a:r>
            <a:r>
              <a:rPr lang="en-US" altLang="zh-CN">
                <a:solidFill>
                  <a:srgbClr val="FF0000"/>
                </a:solidFill>
              </a:rPr>
              <a:t>One logical control flow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85000"/>
              </a:lnSpc>
            </a:pPr>
            <a:r>
              <a:rPr lang="en-US" altLang="zh-CN"/>
              <a:t>+ Can single-step </a:t>
            </a:r>
            <a:r>
              <a:rPr lang="en-US" altLang="zh-CN">
                <a:solidFill>
                  <a:srgbClr val="FF0000"/>
                </a:solidFill>
              </a:rPr>
              <a:t>with a debugger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85000"/>
              </a:lnSpc>
            </a:pPr>
            <a:r>
              <a:rPr lang="en-US" altLang="zh-CN"/>
              <a:t>+ No process or thread </a:t>
            </a:r>
            <a:r>
              <a:rPr lang="en-US" altLang="zh-CN">
                <a:solidFill>
                  <a:srgbClr val="FF0000"/>
                </a:solidFill>
              </a:rPr>
              <a:t>control overhead</a:t>
            </a:r>
            <a:r>
              <a:rPr lang="en-US" altLang="zh-CN"/>
              <a:t>.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Design of choice for high-performance Web servers and search engines.</a:t>
            </a:r>
            <a:endParaRPr lang="en-US" altLang="zh-CN"/>
          </a:p>
          <a:p>
            <a:pPr lvl="1">
              <a:lnSpc>
                <a:spcPct val="90000"/>
              </a:lnSpc>
            </a:pPr>
            <a:endParaRPr lang="en-US" altLang="zh-CN"/>
          </a:p>
          <a:p>
            <a:pPr>
              <a:lnSpc>
                <a:spcPct val="85000"/>
              </a:lnSpc>
            </a:pPr>
            <a:r>
              <a:rPr lang="en-US" altLang="zh-CN"/>
              <a:t>– Significantly more </a:t>
            </a:r>
            <a:r>
              <a:rPr lang="en-US" altLang="zh-CN">
                <a:solidFill>
                  <a:srgbClr val="FF0000"/>
                </a:solidFill>
              </a:rPr>
              <a:t>complex</a:t>
            </a:r>
            <a:r>
              <a:rPr lang="en-US" altLang="zh-CN"/>
              <a:t> to code than process- or thread-based designs.</a:t>
            </a:r>
            <a:endParaRPr lang="en-US" altLang="zh-CN"/>
          </a:p>
          <a:p>
            <a:pPr>
              <a:lnSpc>
                <a:spcPct val="85000"/>
              </a:lnSpc>
            </a:pPr>
            <a:r>
              <a:rPr lang="en-US" altLang="zh-CN"/>
              <a:t>– Hard to provide fine-grained concurrency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E.g., our example will hang up with partial lines.</a:t>
            </a:r>
            <a:endParaRPr lang="en-US" altLang="zh-CN"/>
          </a:p>
          <a:p>
            <a:pPr>
              <a:lnSpc>
                <a:spcPct val="85000"/>
              </a:lnSpc>
            </a:pPr>
            <a:r>
              <a:rPr lang="en-US" altLang="zh-CN"/>
              <a:t>– Cannot take advantage of multi-core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Single thread of control</a:t>
            </a:r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077200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/>
              <a:t>Approaches to Concurrency</a:t>
            </a:r>
            <a:endParaRPr lang="en-US" altLang="zh-CN"/>
          </a:p>
        </p:txBody>
      </p:sp>
      <p:sp>
        <p:nvSpPr>
          <p:cNvPr id="85913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Processes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Hard to share resources: Easy to avoid unintended sharing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High overhead in adding/removing clients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Threads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Easy to share resources: Perhaps too easy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Medium overhead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Not much control over scheduling policies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Difficult to debug: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event orderings not repeatable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 Multiplexing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Tedious and low level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Total control over scheduling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Very low overhead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Cannot create as fine grained a level of concurrency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Does not make use of multi-core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</a:rPr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Concurrency</a:t>
            </a:r>
            <a:endParaRPr lang="en-US" altLang="zh-CN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Concurrent programming is 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hard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The human mind trends to be 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sequential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Thinking about 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all possible 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sequences of events in a computer system is at least error prone and frequently impossible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Classical problem classes of concurrent programs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Data races, deadlock, and livelock/starvation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6"/>
          <p:cNvSpPr/>
          <p:nvPr/>
        </p:nvSpPr>
        <p:spPr>
          <a:xfrm>
            <a:off x="304800" y="1066800"/>
            <a:ext cx="8382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/>
          </a:p>
        </p:txBody>
      </p:sp>
      <p:grpSp>
        <p:nvGrpSpPr>
          <p:cNvPr id="26626" name="Group 56"/>
          <p:cNvGrpSpPr/>
          <p:nvPr/>
        </p:nvGrpSpPr>
        <p:grpSpPr>
          <a:xfrm>
            <a:off x="609600" y="3781425"/>
            <a:ext cx="6400800" cy="1371600"/>
            <a:chOff x="457200" y="4132968"/>
            <a:chExt cx="6400800" cy="1371600"/>
          </a:xfrm>
        </p:grpSpPr>
        <p:sp>
          <p:nvSpPr>
            <p:cNvPr id="26674" name="Rectangle 55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lnSpc>
                  <a:spcPct val="90000"/>
                </a:lnSpc>
                <a:buNone/>
              </a:pPr>
              <a:endParaRPr lang="en-US" altLang="zh-CN" sz="1600" b="1"/>
            </a:p>
          </p:txBody>
        </p:sp>
        <p:grpSp>
          <p:nvGrpSpPr>
            <p:cNvPr id="26675" name="Group 4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26681" name="Line 5"/>
              <p:cNvSpPr/>
              <p:nvPr/>
            </p:nvSpPr>
            <p:spPr>
              <a:xfrm>
                <a:off x="3984" y="3696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82" name="Line 6"/>
              <p:cNvSpPr/>
              <p:nvPr/>
            </p:nvSpPr>
            <p:spPr>
              <a:xfrm flipV="1">
                <a:off x="4224" y="3264"/>
                <a:ext cx="0" cy="43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83" name="Line 7"/>
              <p:cNvSpPr/>
              <p:nvPr/>
            </p:nvSpPr>
            <p:spPr>
              <a:xfrm flipH="1">
                <a:off x="3984" y="3264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26676" name="Group 8"/>
            <p:cNvGrpSpPr/>
            <p:nvPr/>
          </p:nvGrpSpPr>
          <p:grpSpPr>
            <a:xfrm rot="-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26678" name="Line 9"/>
              <p:cNvSpPr/>
              <p:nvPr/>
            </p:nvSpPr>
            <p:spPr>
              <a:xfrm>
                <a:off x="3984" y="3696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79" name="Line 10"/>
              <p:cNvSpPr/>
              <p:nvPr/>
            </p:nvSpPr>
            <p:spPr>
              <a:xfrm flipV="1">
                <a:off x="4224" y="3264"/>
                <a:ext cx="0" cy="43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80" name="Line 11"/>
              <p:cNvSpPr/>
              <p:nvPr/>
            </p:nvSpPr>
            <p:spPr>
              <a:xfrm flipH="1">
                <a:off x="3984" y="3264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26677" name="Text Box 12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600" b="1">
                  <a:solidFill>
                    <a:srgbClr val="C00000"/>
                  </a:solidFill>
                  <a:latin typeface="Calibri" panose="020F0502020204030204" pitchFamily="34" charset="0"/>
                </a:rPr>
                <a:t>Client / Server</a:t>
              </a:r>
              <a:endParaRPr lang="en-US" altLang="zh-CN" sz="1600" b="1">
                <a:solidFill>
                  <a:srgbClr val="C00000"/>
                </a:solidFill>
                <a:latin typeface="Calibri" panose="020F0502020204030204" pitchFamily="34" charset="0"/>
              </a:endParaRPr>
            </a:p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600" b="1">
                  <a:solidFill>
                    <a:srgbClr val="C00000"/>
                  </a:solidFill>
                  <a:latin typeface="Calibri" panose="020F0502020204030204" pitchFamily="34" charset="0"/>
                </a:rPr>
                <a:t>Session</a:t>
              </a:r>
              <a:endParaRPr lang="en-US" altLang="zh-CN" sz="1600" b="1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6627" name="Rectangle 1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vert="horz" wrap="square" lIns="91440" tIns="45720" rIns="91440" bIns="45720" anchor="ctr" anchorCtr="0"/>
          <a:p>
            <a:pPr algn="ctr"/>
            <a:r>
              <a:rPr lang="en-US" altLang="zh-CN" b="0"/>
              <a:t>Iterative Echo Server</a:t>
            </a:r>
            <a:endParaRPr lang="en-US" altLang="zh-CN" b="0"/>
          </a:p>
        </p:txBody>
      </p:sp>
      <p:sp>
        <p:nvSpPr>
          <p:cNvPr id="26628" name="Text Box 14"/>
          <p:cNvSpPr txBox="1"/>
          <p:nvPr/>
        </p:nvSpPr>
        <p:spPr>
          <a:xfrm>
            <a:off x="2576513" y="762000"/>
            <a:ext cx="788987" cy="36988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2000" b="1" i="1">
                <a:solidFill>
                  <a:srgbClr val="C00000"/>
                </a:solidFill>
                <a:latin typeface="Calibri" panose="020F0502020204030204" pitchFamily="34" charset="0"/>
              </a:rPr>
              <a:t>Client</a:t>
            </a:r>
            <a:endParaRPr lang="en-US" altLang="zh-CN" sz="2000" b="1" i="1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Text Box 15"/>
          <p:cNvSpPr txBox="1"/>
          <p:nvPr/>
        </p:nvSpPr>
        <p:spPr>
          <a:xfrm>
            <a:off x="5356225" y="762000"/>
            <a:ext cx="858838" cy="36988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2000" b="1" i="1">
                <a:solidFill>
                  <a:srgbClr val="C00000"/>
                </a:solidFill>
                <a:latin typeface="Calibri" panose="020F0502020204030204" pitchFamily="34" charset="0"/>
              </a:rPr>
              <a:t>Server</a:t>
            </a:r>
            <a:endParaRPr lang="en-US" altLang="zh-CN" sz="2000" b="1" i="1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6630" name="Line 16"/>
          <p:cNvSpPr/>
          <p:nvPr/>
        </p:nvSpPr>
        <p:spPr>
          <a:xfrm>
            <a:off x="2971800" y="2136775"/>
            <a:ext cx="0" cy="11461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1" name="Line 17"/>
          <p:cNvSpPr/>
          <p:nvPr/>
        </p:nvSpPr>
        <p:spPr>
          <a:xfrm>
            <a:off x="5791200" y="18938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2" name="Line 18"/>
          <p:cNvSpPr/>
          <p:nvPr/>
        </p:nvSpPr>
        <p:spPr>
          <a:xfrm>
            <a:off x="5791200" y="245745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3" name="Line 19"/>
          <p:cNvSpPr/>
          <p:nvPr/>
        </p:nvSpPr>
        <p:spPr>
          <a:xfrm>
            <a:off x="5791200" y="3038475"/>
            <a:ext cx="0" cy="2524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4" name="Line 20"/>
          <p:cNvSpPr/>
          <p:nvPr/>
        </p:nvSpPr>
        <p:spPr>
          <a:xfrm>
            <a:off x="3200400" y="3459163"/>
            <a:ext cx="1828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6635" name="Rectangle 21"/>
          <p:cNvSpPr/>
          <p:nvPr/>
        </p:nvSpPr>
        <p:spPr>
          <a:xfrm>
            <a:off x="2209800" y="1905000"/>
            <a:ext cx="1524000" cy="3810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400" b="1">
                <a:latin typeface="Courier New" panose="02070309020205020404" pitchFamily="49" charset="0"/>
              </a:rPr>
              <a:t>socket</a:t>
            </a:r>
            <a:endParaRPr lang="en-US" altLang="zh-CN" sz="1400" b="1">
              <a:latin typeface="Courier New" panose="02070309020205020404" pitchFamily="49" charset="0"/>
            </a:endParaRPr>
          </a:p>
        </p:txBody>
      </p:sp>
      <p:sp>
        <p:nvSpPr>
          <p:cNvPr id="26636" name="Rectangle 22"/>
          <p:cNvSpPr/>
          <p:nvPr/>
        </p:nvSpPr>
        <p:spPr>
          <a:xfrm>
            <a:off x="5029200" y="1628775"/>
            <a:ext cx="1447800" cy="3810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400" b="1">
                <a:latin typeface="Courier New" panose="02070309020205020404" pitchFamily="49" charset="0"/>
              </a:rPr>
              <a:t>socket</a:t>
            </a:r>
            <a:endParaRPr lang="en-US" altLang="zh-CN" sz="1400" b="1">
              <a:latin typeface="Courier New" panose="02070309020205020404" pitchFamily="49" charset="0"/>
            </a:endParaRPr>
          </a:p>
        </p:txBody>
      </p:sp>
      <p:sp>
        <p:nvSpPr>
          <p:cNvPr id="26637" name="Rectangle 23"/>
          <p:cNvSpPr/>
          <p:nvPr/>
        </p:nvSpPr>
        <p:spPr>
          <a:xfrm>
            <a:off x="5029200" y="2201863"/>
            <a:ext cx="1447800" cy="3810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400" b="1">
                <a:latin typeface="Courier New" panose="02070309020205020404" pitchFamily="49" charset="0"/>
              </a:rPr>
              <a:t>bind</a:t>
            </a:r>
            <a:endParaRPr lang="en-US" altLang="zh-CN" sz="1400" b="1">
              <a:latin typeface="Courier New" panose="02070309020205020404" pitchFamily="49" charset="0"/>
            </a:endParaRPr>
          </a:p>
        </p:txBody>
      </p:sp>
      <p:sp>
        <p:nvSpPr>
          <p:cNvPr id="26638" name="Rectangle 24"/>
          <p:cNvSpPr/>
          <p:nvPr/>
        </p:nvSpPr>
        <p:spPr>
          <a:xfrm>
            <a:off x="5029200" y="2757488"/>
            <a:ext cx="1447800" cy="3810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400" b="1">
                <a:latin typeface="Courier New" panose="02070309020205020404" pitchFamily="49" charset="0"/>
              </a:rPr>
              <a:t>listen</a:t>
            </a:r>
            <a:endParaRPr lang="en-US" altLang="zh-CN" sz="1400" b="1">
              <a:latin typeface="Courier New" panose="02070309020205020404" pitchFamily="49" charset="0"/>
            </a:endParaRPr>
          </a:p>
        </p:txBody>
      </p:sp>
      <p:grpSp>
        <p:nvGrpSpPr>
          <p:cNvPr id="26639" name="Group 25"/>
          <p:cNvGrpSpPr/>
          <p:nvPr/>
        </p:nvGrpSpPr>
        <p:grpSpPr>
          <a:xfrm>
            <a:off x="2209800" y="3627438"/>
            <a:ext cx="4267200" cy="1392237"/>
            <a:chOff x="1296" y="2506"/>
            <a:chExt cx="2688" cy="877"/>
          </a:xfrm>
        </p:grpSpPr>
        <p:sp>
          <p:nvSpPr>
            <p:cNvPr id="26664" name="Line 26"/>
            <p:cNvSpPr/>
            <p:nvPr/>
          </p:nvSpPr>
          <p:spPr>
            <a:xfrm>
              <a:off x="1776" y="2506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65" name="Line 27"/>
            <p:cNvSpPr/>
            <p:nvPr/>
          </p:nvSpPr>
          <p:spPr>
            <a:xfrm>
              <a:off x="1776" y="293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66" name="Line 28"/>
            <p:cNvSpPr/>
            <p:nvPr/>
          </p:nvSpPr>
          <p:spPr>
            <a:xfrm>
              <a:off x="3552" y="2506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67" name="Line 29"/>
            <p:cNvSpPr/>
            <p:nvPr/>
          </p:nvSpPr>
          <p:spPr>
            <a:xfrm>
              <a:off x="3552" y="293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68" name="Line 30"/>
            <p:cNvSpPr/>
            <p:nvPr/>
          </p:nvSpPr>
          <p:spPr>
            <a:xfrm flipV="1">
              <a:off x="2256" y="2832"/>
              <a:ext cx="8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69" name="Line 31"/>
            <p:cNvSpPr/>
            <p:nvPr/>
          </p:nvSpPr>
          <p:spPr>
            <a:xfrm flipH="1">
              <a:off x="2256" y="3264"/>
              <a:ext cx="8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70" name="Rectangle 32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lnSpc>
                  <a:spcPct val="90000"/>
                </a:lnSpc>
                <a:buNone/>
              </a:pPr>
              <a:r>
                <a:rPr lang="en-US" altLang="zh-CN" sz="1400" b="1">
                  <a:latin typeface="Courier New" panose="02070309020205020404" pitchFamily="49" charset="0"/>
                </a:rPr>
                <a:t>rio_readlineb</a:t>
              </a:r>
              <a:endParaRPr lang="en-US" altLang="zh-CN" sz="1400" b="1">
                <a:latin typeface="Courier New" panose="02070309020205020404" pitchFamily="49" charset="0"/>
              </a:endParaRPr>
            </a:p>
          </p:txBody>
        </p:sp>
        <p:sp>
          <p:nvSpPr>
            <p:cNvPr id="26671" name="Rectangle 33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lnSpc>
                  <a:spcPct val="90000"/>
                </a:lnSpc>
                <a:buNone/>
              </a:pPr>
              <a:r>
                <a:rPr lang="en-US" altLang="zh-CN" sz="1400" b="1">
                  <a:latin typeface="Courier New" panose="02070309020205020404" pitchFamily="49" charset="0"/>
                </a:rPr>
                <a:t>rio_writen</a:t>
              </a:r>
              <a:endParaRPr lang="en-US" altLang="zh-CN" sz="1400" b="1">
                <a:latin typeface="Courier New" panose="02070309020205020404" pitchFamily="49" charset="0"/>
              </a:endParaRPr>
            </a:p>
          </p:txBody>
        </p:sp>
        <p:sp>
          <p:nvSpPr>
            <p:cNvPr id="26672" name="Rectangle 34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lnSpc>
                  <a:spcPct val="90000"/>
                </a:lnSpc>
                <a:buNone/>
              </a:pPr>
              <a:r>
                <a:rPr lang="en-US" altLang="zh-CN" sz="1400" b="1">
                  <a:latin typeface="Courier New" panose="02070309020205020404" pitchFamily="49" charset="0"/>
                </a:rPr>
                <a:t>rio_readlineb</a:t>
              </a:r>
              <a:endParaRPr lang="en-US" altLang="zh-CN" sz="1400" b="1">
                <a:latin typeface="Courier New" panose="02070309020205020404" pitchFamily="49" charset="0"/>
              </a:endParaRPr>
            </a:p>
          </p:txBody>
        </p:sp>
        <p:sp>
          <p:nvSpPr>
            <p:cNvPr id="26673" name="Rectangle 35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lnSpc>
                  <a:spcPct val="90000"/>
                </a:lnSpc>
                <a:buNone/>
              </a:pPr>
              <a:r>
                <a:rPr lang="en-US" altLang="zh-CN" sz="1400" b="1">
                  <a:latin typeface="Courier New" panose="02070309020205020404" pitchFamily="49" charset="0"/>
                </a:rPr>
                <a:t>rio_writen</a:t>
              </a:r>
              <a:endParaRPr lang="en-US" altLang="zh-CN" sz="1400" b="1">
                <a:latin typeface="Courier New" panose="02070309020205020404" pitchFamily="49" charset="0"/>
              </a:endParaRPr>
            </a:p>
          </p:txBody>
        </p:sp>
      </p:grpSp>
      <p:sp>
        <p:nvSpPr>
          <p:cNvPr id="26640" name="Text Box 36"/>
          <p:cNvSpPr txBox="1"/>
          <p:nvPr/>
        </p:nvSpPr>
        <p:spPr>
          <a:xfrm>
            <a:off x="3784600" y="2849563"/>
            <a:ext cx="1155700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Connection</a:t>
            </a:r>
            <a:endParaRPr lang="en-US" altLang="zh-CN" sz="1600" b="1">
              <a:latin typeface="Calibri" panose="020F0502020204030204" pitchFamily="34" charset="0"/>
            </a:endParaRPr>
          </a:p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request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grpSp>
        <p:nvGrpSpPr>
          <p:cNvPr id="26641" name="Group 37"/>
          <p:cNvGrpSpPr/>
          <p:nvPr/>
        </p:nvGrpSpPr>
        <p:grpSpPr>
          <a:xfrm>
            <a:off x="2209800" y="3471863"/>
            <a:ext cx="5105400" cy="2911475"/>
            <a:chOff x="1296" y="2400"/>
            <a:chExt cx="3216" cy="1834"/>
          </a:xfrm>
        </p:grpSpPr>
        <p:sp>
          <p:nvSpPr>
            <p:cNvPr id="26653" name="Line 38"/>
            <p:cNvSpPr/>
            <p:nvPr/>
          </p:nvSpPr>
          <p:spPr>
            <a:xfrm>
              <a:off x="1776" y="337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54" name="Line 39"/>
            <p:cNvSpPr/>
            <p:nvPr/>
          </p:nvSpPr>
          <p:spPr>
            <a:xfrm>
              <a:off x="3552" y="337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55" name="Line 40"/>
            <p:cNvSpPr/>
            <p:nvPr/>
          </p:nvSpPr>
          <p:spPr>
            <a:xfrm>
              <a:off x="3552" y="3802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56" name="Line 41"/>
            <p:cNvSpPr/>
            <p:nvPr/>
          </p:nvSpPr>
          <p:spPr>
            <a:xfrm flipV="1">
              <a:off x="1920" y="3696"/>
              <a:ext cx="115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26657" name="Rectangle 42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lnSpc>
                  <a:spcPct val="90000"/>
                </a:lnSpc>
                <a:buNone/>
              </a:pPr>
              <a:r>
                <a:rPr lang="en-US" altLang="zh-CN" sz="1400" b="1">
                  <a:latin typeface="Courier New" panose="02070309020205020404" pitchFamily="49" charset="0"/>
                </a:rPr>
                <a:t>rio_readlineb</a:t>
              </a:r>
              <a:endParaRPr lang="en-US" altLang="zh-CN" sz="1400" b="1">
                <a:latin typeface="Courier New" panose="02070309020205020404" pitchFamily="49" charset="0"/>
              </a:endParaRPr>
            </a:p>
          </p:txBody>
        </p:sp>
        <p:sp>
          <p:nvSpPr>
            <p:cNvPr id="26658" name="Rectangle 43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lnSpc>
                  <a:spcPct val="90000"/>
                </a:lnSpc>
                <a:buNone/>
              </a:pPr>
              <a:r>
                <a:rPr lang="en-US" altLang="zh-CN" sz="1400" b="1">
                  <a:latin typeface="Courier New" panose="02070309020205020404" pitchFamily="49" charset="0"/>
                </a:rPr>
                <a:t>close</a:t>
              </a:r>
              <a:endParaRPr lang="en-US" altLang="zh-CN" sz="1400" b="1">
                <a:latin typeface="Courier New" panose="02070309020205020404" pitchFamily="49" charset="0"/>
              </a:endParaRPr>
            </a:p>
          </p:txBody>
        </p:sp>
        <p:sp>
          <p:nvSpPr>
            <p:cNvPr id="26659" name="Rectangle 44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lnSpc>
                  <a:spcPct val="90000"/>
                </a:lnSpc>
                <a:buNone/>
              </a:pPr>
              <a:r>
                <a:rPr lang="en-US" altLang="zh-CN" sz="1400" b="1">
                  <a:latin typeface="Courier New" panose="02070309020205020404" pitchFamily="49" charset="0"/>
                </a:rPr>
                <a:t>close</a:t>
              </a:r>
              <a:endParaRPr lang="en-US" altLang="zh-CN" sz="1400" b="1">
                <a:latin typeface="Courier New" panose="02070309020205020404" pitchFamily="49" charset="0"/>
              </a:endParaRPr>
            </a:p>
          </p:txBody>
        </p:sp>
        <p:sp>
          <p:nvSpPr>
            <p:cNvPr id="26660" name="Text Box 45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lnSpc>
                  <a:spcPct val="90000"/>
                </a:lnSpc>
                <a:buNone/>
              </a:pPr>
              <a:r>
                <a:rPr lang="en-US" altLang="zh-CN" sz="1400" b="1">
                  <a:latin typeface="Calibri" panose="020F0502020204030204" pitchFamily="34" charset="0"/>
                </a:rPr>
                <a:t>EOF</a:t>
              </a:r>
              <a:endParaRPr lang="en-US" altLang="zh-CN" sz="1400" b="1">
                <a:latin typeface="Calibri" panose="020F0502020204030204" pitchFamily="34" charset="0"/>
              </a:endParaRPr>
            </a:p>
          </p:txBody>
        </p:sp>
        <p:sp>
          <p:nvSpPr>
            <p:cNvPr id="26661" name="Line 46"/>
            <p:cNvSpPr/>
            <p:nvPr/>
          </p:nvSpPr>
          <p:spPr>
            <a:xfrm>
              <a:off x="3984" y="4128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2" name="Line 47"/>
            <p:cNvSpPr/>
            <p:nvPr/>
          </p:nvSpPr>
          <p:spPr>
            <a:xfrm flipV="1">
              <a:off x="4512" y="2400"/>
              <a:ext cx="0" cy="17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3" name="Line 48"/>
            <p:cNvSpPr/>
            <p:nvPr/>
          </p:nvSpPr>
          <p:spPr>
            <a:xfrm flipH="1">
              <a:off x="3984" y="2400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6642" name="Text Box 49"/>
          <p:cNvSpPr txBox="1"/>
          <p:nvPr/>
        </p:nvSpPr>
        <p:spPr>
          <a:xfrm>
            <a:off x="7315200" y="4122738"/>
            <a:ext cx="1674813" cy="83026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Await connection</a:t>
            </a:r>
            <a:endParaRPr lang="en-US" altLang="zh-CN" sz="1600" b="1">
              <a:latin typeface="Calibri" panose="020F0502020204030204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request from</a:t>
            </a:r>
            <a:endParaRPr lang="en-US" altLang="zh-CN" sz="1600" b="1">
              <a:latin typeface="Calibri" panose="020F0502020204030204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</a:rPr>
              <a:t>next client</a:t>
            </a: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26643" name="AutoShape 50"/>
          <p:cNvSpPr/>
          <p:nvPr/>
        </p:nvSpPr>
        <p:spPr>
          <a:xfrm>
            <a:off x="6629400" y="1249363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26644" name="Text Box 51"/>
          <p:cNvSpPr txBox="1"/>
          <p:nvPr/>
        </p:nvSpPr>
        <p:spPr>
          <a:xfrm>
            <a:off x="6781800" y="1935163"/>
            <a:ext cx="1773238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open_listenfd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26645" name="AutoShape 52"/>
          <p:cNvSpPr/>
          <p:nvPr/>
        </p:nvSpPr>
        <p:spPr>
          <a:xfrm>
            <a:off x="1905000" y="1249363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latin typeface="Calibri" panose="020F0502020204030204" pitchFamily="34" charset="0"/>
            </a:endParaRPr>
          </a:p>
        </p:txBody>
      </p:sp>
      <p:sp>
        <p:nvSpPr>
          <p:cNvPr id="26646" name="Text Box 53"/>
          <p:cNvSpPr txBox="1"/>
          <p:nvPr/>
        </p:nvSpPr>
        <p:spPr>
          <a:xfrm>
            <a:off x="152400" y="2284413"/>
            <a:ext cx="1773238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open_clientfd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26647" name="Rectangle 54"/>
          <p:cNvSpPr/>
          <p:nvPr/>
        </p:nvSpPr>
        <p:spPr>
          <a:xfrm>
            <a:off x="5029200" y="3289300"/>
            <a:ext cx="1447800" cy="3810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400" b="1">
                <a:latin typeface="Courier New" panose="02070309020205020404" pitchFamily="49" charset="0"/>
              </a:rPr>
              <a:t>accept</a:t>
            </a:r>
            <a:endParaRPr lang="en-US" altLang="zh-CN" sz="1400" b="1">
              <a:latin typeface="Courier New" panose="02070309020205020404" pitchFamily="49" charset="0"/>
            </a:endParaRPr>
          </a:p>
        </p:txBody>
      </p:sp>
      <p:sp>
        <p:nvSpPr>
          <p:cNvPr id="26648" name="Rectangle 55"/>
          <p:cNvSpPr/>
          <p:nvPr/>
        </p:nvSpPr>
        <p:spPr>
          <a:xfrm>
            <a:off x="2209800" y="3289300"/>
            <a:ext cx="1524000" cy="3810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400" b="1">
                <a:latin typeface="Courier New" panose="02070309020205020404" pitchFamily="49" charset="0"/>
              </a:rPr>
              <a:t>connect</a:t>
            </a:r>
            <a:endParaRPr lang="en-US" altLang="zh-CN" sz="1400" b="1">
              <a:latin typeface="Courier New" panose="02070309020205020404" pitchFamily="49" charset="0"/>
            </a:endParaRPr>
          </a:p>
        </p:txBody>
      </p:sp>
      <p:sp>
        <p:nvSpPr>
          <p:cNvPr id="26649" name="Line 17"/>
          <p:cNvSpPr/>
          <p:nvPr/>
        </p:nvSpPr>
        <p:spPr>
          <a:xfrm>
            <a:off x="5791200" y="1330325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50" name="Rectangle 21"/>
          <p:cNvSpPr/>
          <p:nvPr/>
        </p:nvSpPr>
        <p:spPr>
          <a:xfrm>
            <a:off x="5029200" y="1081088"/>
            <a:ext cx="1524000" cy="3810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400" b="1">
                <a:latin typeface="Courier New" panose="02070309020205020404" pitchFamily="49" charset="0"/>
              </a:rPr>
              <a:t>getaddrinfo</a:t>
            </a:r>
            <a:endParaRPr lang="en-US" altLang="zh-CN" sz="1400" b="1">
              <a:latin typeface="Courier New" panose="02070309020205020404" pitchFamily="49" charset="0"/>
            </a:endParaRPr>
          </a:p>
        </p:txBody>
      </p:sp>
      <p:sp>
        <p:nvSpPr>
          <p:cNvPr id="26651" name="Line 16"/>
          <p:cNvSpPr/>
          <p:nvPr/>
        </p:nvSpPr>
        <p:spPr>
          <a:xfrm>
            <a:off x="2971800" y="1419225"/>
            <a:ext cx="0" cy="4857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52" name="Rectangle 21"/>
          <p:cNvSpPr/>
          <p:nvPr/>
        </p:nvSpPr>
        <p:spPr>
          <a:xfrm>
            <a:off x="2209800" y="1143000"/>
            <a:ext cx="1524000" cy="3810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400" b="1">
                <a:latin typeface="Courier New" panose="02070309020205020404" pitchFamily="49" charset="0"/>
              </a:rPr>
              <a:t>getaddrinfo</a:t>
            </a:r>
            <a:endParaRPr lang="en-US" altLang="zh-CN" sz="1400" b="1">
              <a:latin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650" y="5925820"/>
            <a:ext cx="11487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sequential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Review: Iterative Echo Server</a:t>
            </a:r>
            <a:endParaRPr lang="en-US" altLang="zh-CN"/>
          </a:p>
        </p:txBody>
      </p:sp>
      <p:sp>
        <p:nvSpPr>
          <p:cNvPr id="28674" name="Rectangle 3"/>
          <p:cNvSpPr/>
          <p:nvPr/>
        </p:nvSpPr>
        <p:spPr>
          <a:xfrm>
            <a:off x="152400" y="1447800"/>
            <a:ext cx="8869363" cy="4302125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int main(int argc, char **argv) 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{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int listenfd, connfd;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struct sockaddr_in clientaddr;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socklen_t clientlen = sizeof(clientaddr);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listenfd = Open_listenfd(argv[1]);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while (1) {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connfd = Accept(listenfd, (SA *)&amp;clientaddr, &amp;clientlen);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echo(connfd);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Close(connfd);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}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exit(0);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}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28675" name="Rectangle 4"/>
          <p:cNvSpPr>
            <a:spLocks noGrp="1"/>
          </p:cNvSpPr>
          <p:nvPr>
            <p:ph idx="1"/>
          </p:nvPr>
        </p:nvSpPr>
        <p:spPr>
          <a:xfrm>
            <a:off x="227013" y="5791200"/>
            <a:ext cx="8307387" cy="1019175"/>
          </a:xfrm>
        </p:spPr>
        <p:txBody>
          <a:bodyPr vert="horz" wrap="square" lIns="91440" tIns="45720" rIns="91440" bIns="45720" anchor="t" anchorCtr="0"/>
          <a:p>
            <a:pPr lvl="1"/>
            <a:r>
              <a:rPr lang="en-US" altLang="zh-CN">
                <a:solidFill>
                  <a:srgbClr val="FF0000"/>
                </a:solidFill>
              </a:rPr>
              <a:t>Accept a connection request</a:t>
            </a:r>
            <a:endParaRPr lang="en-US" altLang="zh-CN"/>
          </a:p>
          <a:p>
            <a:pPr lvl="1"/>
            <a:r>
              <a:rPr lang="en-US" altLang="zh-CN"/>
              <a:t>Handle echo requests until client terminates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3"/>
          <p:cNvSpPr>
            <a:spLocks noGrp="1"/>
          </p:cNvSpPr>
          <p:nvPr>
            <p:ph idx="1"/>
          </p:nvPr>
        </p:nvSpPr>
        <p:spPr>
          <a:xfrm>
            <a:off x="342900" y="1501775"/>
            <a:ext cx="8305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/>
              <a:t>Iterative servers </a:t>
            </a:r>
            <a:r>
              <a:rPr lang="en-US" altLang="zh-CN" sz="2400">
                <a:solidFill>
                  <a:srgbClr val="FF0000"/>
                </a:solidFill>
              </a:rPr>
              <a:t>process one request at a time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Iterative Servers</a:t>
            </a:r>
            <a:endParaRPr lang="en-US" altLang="zh-CN"/>
          </a:p>
        </p:txBody>
      </p:sp>
      <p:sp>
        <p:nvSpPr>
          <p:cNvPr id="30723" name="Text Box 5"/>
          <p:cNvSpPr txBox="1"/>
          <p:nvPr/>
        </p:nvSpPr>
        <p:spPr>
          <a:xfrm>
            <a:off x="1584325" y="2124075"/>
            <a:ext cx="1046163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u="sng"/>
              <a:t>client 1</a:t>
            </a:r>
            <a:endParaRPr lang="en-US" altLang="zh-CN" sz="2000" u="sng"/>
          </a:p>
        </p:txBody>
      </p:sp>
      <p:sp>
        <p:nvSpPr>
          <p:cNvPr id="30724" name="Text Box 7"/>
          <p:cNvSpPr txBox="1"/>
          <p:nvPr/>
        </p:nvSpPr>
        <p:spPr>
          <a:xfrm>
            <a:off x="3794125" y="2124075"/>
            <a:ext cx="963613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u="sng"/>
              <a:t>server</a:t>
            </a:r>
            <a:endParaRPr lang="en-US" altLang="zh-CN" sz="2000" u="sng"/>
          </a:p>
        </p:txBody>
      </p:sp>
      <p:grpSp>
        <p:nvGrpSpPr>
          <p:cNvPr id="30725" name="Group 44"/>
          <p:cNvGrpSpPr/>
          <p:nvPr/>
        </p:nvGrpSpPr>
        <p:grpSpPr>
          <a:xfrm>
            <a:off x="2035175" y="2719388"/>
            <a:ext cx="4419600" cy="3910012"/>
            <a:chOff x="2209800" y="2643188"/>
            <a:chExt cx="4419600" cy="3519487"/>
          </a:xfrm>
        </p:grpSpPr>
        <p:sp>
          <p:nvSpPr>
            <p:cNvPr id="30752" name="Line 4"/>
            <p:cNvSpPr/>
            <p:nvPr/>
          </p:nvSpPr>
          <p:spPr>
            <a:xfrm>
              <a:off x="2209800" y="2643188"/>
              <a:ext cx="0" cy="351948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53" name="Line 6"/>
            <p:cNvSpPr/>
            <p:nvPr/>
          </p:nvSpPr>
          <p:spPr>
            <a:xfrm>
              <a:off x="4419600" y="2643188"/>
              <a:ext cx="0" cy="351948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54" name="Line 8"/>
            <p:cNvSpPr/>
            <p:nvPr/>
          </p:nvSpPr>
          <p:spPr>
            <a:xfrm>
              <a:off x="6629400" y="2643188"/>
              <a:ext cx="0" cy="351948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0726" name="Text Box 9"/>
          <p:cNvSpPr txBox="1"/>
          <p:nvPr/>
        </p:nvSpPr>
        <p:spPr>
          <a:xfrm>
            <a:off x="6003925" y="2124075"/>
            <a:ext cx="1089025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u="sng"/>
              <a:t>client 2</a:t>
            </a:r>
            <a:endParaRPr lang="en-US" altLang="zh-CN" sz="2000" u="sng"/>
          </a:p>
        </p:txBody>
      </p:sp>
      <p:sp>
        <p:nvSpPr>
          <p:cNvPr id="30727" name="Line 10"/>
          <p:cNvSpPr/>
          <p:nvPr/>
        </p:nvSpPr>
        <p:spPr>
          <a:xfrm>
            <a:off x="2035175" y="2732088"/>
            <a:ext cx="2133600" cy="166687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30728" name="Text Box 11"/>
          <p:cNvSpPr txBox="1"/>
          <p:nvPr/>
        </p:nvSpPr>
        <p:spPr>
          <a:xfrm>
            <a:off x="860425" y="2581275"/>
            <a:ext cx="1149350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connect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0729" name="Text Box 12"/>
          <p:cNvSpPr txBox="1"/>
          <p:nvPr/>
        </p:nvSpPr>
        <p:spPr>
          <a:xfrm>
            <a:off x="3233738" y="2982913"/>
            <a:ext cx="10112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accept</a:t>
            </a:r>
            <a:endParaRPr lang="en-US" altLang="zh-CN" sz="1800" b="1"/>
          </a:p>
        </p:txBody>
      </p:sp>
      <p:sp>
        <p:nvSpPr>
          <p:cNvPr id="30730" name="Text Box 17"/>
          <p:cNvSpPr txBox="1"/>
          <p:nvPr/>
        </p:nvSpPr>
        <p:spPr>
          <a:xfrm>
            <a:off x="6454775" y="2971800"/>
            <a:ext cx="1149350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connect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0731" name="Line 18"/>
          <p:cNvSpPr/>
          <p:nvPr/>
        </p:nvSpPr>
        <p:spPr>
          <a:xfrm flipH="1">
            <a:off x="4244975" y="3200400"/>
            <a:ext cx="213360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30732" name="Text Box 19"/>
          <p:cNvSpPr txBox="1"/>
          <p:nvPr/>
        </p:nvSpPr>
        <p:spPr>
          <a:xfrm>
            <a:off x="1149350" y="3417888"/>
            <a:ext cx="874713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write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0733" name="Text Box 20"/>
          <p:cNvSpPr txBox="1"/>
          <p:nvPr/>
        </p:nvSpPr>
        <p:spPr>
          <a:xfrm>
            <a:off x="3452813" y="3759200"/>
            <a:ext cx="736600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read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0734" name="Text Box 22"/>
          <p:cNvSpPr txBox="1"/>
          <p:nvPr/>
        </p:nvSpPr>
        <p:spPr>
          <a:xfrm>
            <a:off x="609600" y="3733800"/>
            <a:ext cx="1425575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call read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0735" name="Text Box 24"/>
          <p:cNvSpPr txBox="1"/>
          <p:nvPr/>
        </p:nvSpPr>
        <p:spPr>
          <a:xfrm>
            <a:off x="1160463" y="4659313"/>
            <a:ext cx="874712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close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0736" name="Text Box 25"/>
          <p:cNvSpPr txBox="1"/>
          <p:nvPr/>
        </p:nvSpPr>
        <p:spPr>
          <a:xfrm>
            <a:off x="4237038" y="5133975"/>
            <a:ext cx="1011237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accept</a:t>
            </a:r>
            <a:endParaRPr lang="en-US" altLang="zh-CN" sz="1800" b="1"/>
          </a:p>
        </p:txBody>
      </p:sp>
      <p:sp>
        <p:nvSpPr>
          <p:cNvPr id="30737" name="Text Box 29"/>
          <p:cNvSpPr txBox="1"/>
          <p:nvPr/>
        </p:nvSpPr>
        <p:spPr>
          <a:xfrm>
            <a:off x="6400800" y="5353050"/>
            <a:ext cx="873125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write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0738" name="Text Box 32"/>
          <p:cNvSpPr txBox="1"/>
          <p:nvPr/>
        </p:nvSpPr>
        <p:spPr>
          <a:xfrm>
            <a:off x="4200525" y="5761038"/>
            <a:ext cx="736600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read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0739" name="Text Box 35"/>
          <p:cNvSpPr txBox="1"/>
          <p:nvPr/>
        </p:nvSpPr>
        <p:spPr>
          <a:xfrm>
            <a:off x="3370263" y="4613275"/>
            <a:ext cx="874712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close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0740" name="TextBox 36"/>
          <p:cNvSpPr txBox="1"/>
          <p:nvPr/>
        </p:nvSpPr>
        <p:spPr>
          <a:xfrm>
            <a:off x="7008813" y="4279900"/>
            <a:ext cx="173831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solidFill>
                  <a:srgbClr val="FF0000"/>
                </a:solidFill>
                <a:latin typeface="Calibri" panose="020F0502020204030204" pitchFamily="34" charset="0"/>
              </a:rPr>
              <a:t>Wait for Client 1</a:t>
            </a:r>
            <a:endParaRPr lang="en-US" altLang="zh-CN" sz="1800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0741" name="Line 10"/>
          <p:cNvSpPr/>
          <p:nvPr/>
        </p:nvSpPr>
        <p:spPr>
          <a:xfrm>
            <a:off x="2035175" y="3638550"/>
            <a:ext cx="2133600" cy="166688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30742" name="Line 27"/>
          <p:cNvSpPr/>
          <p:nvPr/>
        </p:nvSpPr>
        <p:spPr>
          <a:xfrm flipH="1">
            <a:off x="4321175" y="5497513"/>
            <a:ext cx="2133600" cy="166687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30743" name="Text Box 30"/>
          <p:cNvSpPr txBox="1"/>
          <p:nvPr/>
        </p:nvSpPr>
        <p:spPr>
          <a:xfrm>
            <a:off x="6477000" y="5867400"/>
            <a:ext cx="1425575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call read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0744" name="Line 10"/>
          <p:cNvSpPr/>
          <p:nvPr/>
        </p:nvSpPr>
        <p:spPr>
          <a:xfrm>
            <a:off x="2111375" y="4862513"/>
            <a:ext cx="2133600" cy="166687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30745" name="Text Box 30"/>
          <p:cNvSpPr txBox="1"/>
          <p:nvPr/>
        </p:nvSpPr>
        <p:spPr>
          <a:xfrm>
            <a:off x="4200525" y="6034088"/>
            <a:ext cx="873125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write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0746" name="Line 34"/>
          <p:cNvSpPr/>
          <p:nvPr/>
        </p:nvSpPr>
        <p:spPr>
          <a:xfrm>
            <a:off x="4244975" y="6405563"/>
            <a:ext cx="2133600" cy="166687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0747" name="Text Box 30"/>
          <p:cNvSpPr txBox="1"/>
          <p:nvPr/>
        </p:nvSpPr>
        <p:spPr>
          <a:xfrm>
            <a:off x="6448425" y="6413500"/>
            <a:ext cx="1287463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ret read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0748" name="Line 27"/>
          <p:cNvSpPr/>
          <p:nvPr/>
        </p:nvSpPr>
        <p:spPr>
          <a:xfrm flipH="1">
            <a:off x="2035175" y="4024313"/>
            <a:ext cx="2133600" cy="166687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30749" name="Text Box 30"/>
          <p:cNvSpPr txBox="1"/>
          <p:nvPr/>
        </p:nvSpPr>
        <p:spPr>
          <a:xfrm>
            <a:off x="3294063" y="4043363"/>
            <a:ext cx="874712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write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0750" name="Text Box 22"/>
          <p:cNvSpPr txBox="1"/>
          <p:nvPr/>
        </p:nvSpPr>
        <p:spPr>
          <a:xfrm>
            <a:off x="747713" y="4049713"/>
            <a:ext cx="1287462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ret read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30751" name="Right Brace 35"/>
          <p:cNvSpPr/>
          <p:nvPr/>
        </p:nvSpPr>
        <p:spPr>
          <a:xfrm>
            <a:off x="6477000" y="3389313"/>
            <a:ext cx="457200" cy="1981200"/>
          </a:xfrm>
          <a:prstGeom prst="rightBrace">
            <a:avLst>
              <a:gd name="adj1" fmla="val 31717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endParaRPr lang="en-US" altLang="zh-CN" sz="16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17366</Words>
  <Application>WPS 演示</Application>
  <PresentationFormat/>
  <Paragraphs>1087</Paragraphs>
  <Slides>56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Arial</vt:lpstr>
      <vt:lpstr>宋体</vt:lpstr>
      <vt:lpstr>Wingdings</vt:lpstr>
      <vt:lpstr>Comic Sans MS</vt:lpstr>
      <vt:lpstr>Times New Roman</vt:lpstr>
      <vt:lpstr>Calibri</vt:lpstr>
      <vt:lpstr>Courier New</vt:lpstr>
      <vt:lpstr>微软雅黑</vt:lpstr>
      <vt:lpstr>Arial Unicode MS</vt:lpstr>
      <vt:lpstr>Candara</vt:lpstr>
      <vt:lpstr>Helvetica</vt:lpstr>
      <vt:lpstr>icfp99</vt:lpstr>
      <vt:lpstr>Concurrent Programming</vt:lpstr>
      <vt:lpstr>Outline</vt:lpstr>
      <vt:lpstr>Concurrency</vt:lpstr>
      <vt:lpstr>Concurrency</vt:lpstr>
      <vt:lpstr>Concurrency</vt:lpstr>
      <vt:lpstr>Concurrency</vt:lpstr>
      <vt:lpstr>Iterative Echo Server</vt:lpstr>
      <vt:lpstr>Review: Iterative Echo Server</vt:lpstr>
      <vt:lpstr>Iterative Servers</vt:lpstr>
      <vt:lpstr>Fundamental Flaw of Iterative Servers</vt:lpstr>
      <vt:lpstr>Concurrent Programming with processes</vt:lpstr>
      <vt:lpstr>Concurrent Programming with processes</vt:lpstr>
      <vt:lpstr>Concurrent Programming with processes</vt:lpstr>
      <vt:lpstr>Concurrent Programming with processes</vt:lpstr>
      <vt:lpstr>Concurrent Programming with processes</vt:lpstr>
      <vt:lpstr>Process-Based Concurrent Server</vt:lpstr>
      <vt:lpstr>Concurrent Programming with Processes</vt:lpstr>
      <vt:lpstr>Implementation issues with process</vt:lpstr>
      <vt:lpstr>Implementation issues with process</vt:lpstr>
      <vt:lpstr>Pros and cons of process</vt:lpstr>
      <vt:lpstr>Pros and cons of process</vt:lpstr>
      <vt:lpstr>Traditional view of a process</vt:lpstr>
      <vt:lpstr>Alternate view of a process</vt:lpstr>
      <vt:lpstr>A process with multiple threads</vt:lpstr>
      <vt:lpstr>A process with multiple threads</vt:lpstr>
      <vt:lpstr>Logical View of Threads</vt:lpstr>
      <vt:lpstr>Posix threads (Pthreads) interface</vt:lpstr>
      <vt:lpstr>The Pthreads "hello, world" Program</vt:lpstr>
      <vt:lpstr>Execution of Threaded“hello, world”</vt:lpstr>
      <vt:lpstr>Thread-based concurrent server (cont)</vt:lpstr>
      <vt:lpstr>Thread-based concurrent server (cont)</vt:lpstr>
      <vt:lpstr>Issues with thread-based servers</vt:lpstr>
      <vt:lpstr>Issues with thread-based servers</vt:lpstr>
      <vt:lpstr>Issues with thread-based servers</vt:lpstr>
      <vt:lpstr>Threads vs. Processes</vt:lpstr>
      <vt:lpstr>Threads vs. Processes</vt:lpstr>
      <vt:lpstr>Pros and cons of thread-based designs</vt:lpstr>
      <vt:lpstr>I/O multiplexing: select() function</vt:lpstr>
      <vt:lpstr>I/O multiplexing: select() function</vt:lpstr>
      <vt:lpstr>I/O multiplexing: select() function</vt:lpstr>
      <vt:lpstr>Macros for manipulating set descriptors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Pros and Cons of I/O Multiplexing</vt:lpstr>
      <vt:lpstr>Approaches to Concurrency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465</cp:revision>
  <dcterms:created xsi:type="dcterms:W3CDTF">2000-01-15T07:54:00Z</dcterms:created>
  <dcterms:modified xsi:type="dcterms:W3CDTF">2022-05-28T13:02:49Z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47E2BC071266483EA7FC9AB22DB62D02</vt:lpwstr>
  </property>
  <property fmtid="{D5CDD505-2E9C-101B-9397-08002B2CF9AE}" pid="3" name="KSOProductBuildVer">
    <vt:lpwstr>2052-11.1.0.11744</vt:lpwstr>
  </property>
  <property fmtid="{D5CDD505-2E9C-101B-9397-08002B2CF9AE}" pid="4" name="commondata">
    <vt:lpwstr>eyJoZGlkIjoiMmI2Y2RmNTUyOTczOGJhOTliNTg4NWMyMmQ4YTkzNjMifQ==</vt:lpwstr>
  </property>
</Properties>
</file>