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1179" r:id="rId3"/>
    <p:sldId id="1255" r:id="rId5"/>
    <p:sldId id="1260" r:id="rId6"/>
    <p:sldId id="1212" r:id="rId7"/>
    <p:sldId id="1213" r:id="rId8"/>
    <p:sldId id="1214" r:id="rId9"/>
    <p:sldId id="1217" r:id="rId10"/>
    <p:sldId id="1218" r:id="rId11"/>
    <p:sldId id="1263" r:id="rId12"/>
    <p:sldId id="1219" r:id="rId13"/>
    <p:sldId id="1220" r:id="rId14"/>
    <p:sldId id="1222" r:id="rId15"/>
    <p:sldId id="1224" r:id="rId16"/>
    <p:sldId id="1225" r:id="rId17"/>
    <p:sldId id="1226" r:id="rId18"/>
    <p:sldId id="1227" r:id="rId19"/>
    <p:sldId id="1228" r:id="rId20"/>
    <p:sldId id="1229" r:id="rId21"/>
    <p:sldId id="1230" r:id="rId22"/>
    <p:sldId id="1231" r:id="rId23"/>
    <p:sldId id="1232" r:id="rId24"/>
    <p:sldId id="1233" r:id="rId25"/>
    <p:sldId id="1234" r:id="rId26"/>
    <p:sldId id="1235" r:id="rId27"/>
    <p:sldId id="1236" r:id="rId28"/>
    <p:sldId id="1237" r:id="rId29"/>
    <p:sldId id="1238" r:id="rId30"/>
    <p:sldId id="1239" r:id="rId31"/>
    <p:sldId id="1240" r:id="rId32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9900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74"/>
    <p:restoredTop sz="86460"/>
  </p:normalViewPr>
  <p:slideViewPr>
    <p:cSldViewPr showGuides="1">
      <p:cViewPr varScale="1">
        <p:scale>
          <a:sx n="83" d="100"/>
          <a:sy n="83" d="100"/>
        </p:scale>
        <p:origin x="1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endParaRPr sz="12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algn="r"/>
            <a:fld id="{BB962C8B-B14F-4D97-AF65-F5344CB8AC3E}" type="datetimeFigureOut">
              <a:rPr lang="en-US" sz="1200"/>
            </a:fld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/>
            <a:endParaRPr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en-US" sz="1200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36A428-96EA-9949-929F-25A502462A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C7171E-A604-8244-AB8E-BE64798A50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Compilers Autumn 2002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2313D-3152-034E-8BAB-40BD37CD1E6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60D522-D1D3-1742-9BD2-E5CF206839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Compilers Autumn 2002</a:t>
            </a:r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8CE54F-DD2E-694E-907A-163F928B48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Concurrent Programming</a:t>
            </a:r>
            <a:endParaRPr lang="en-US" altLang="zh-CN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762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Which variables are shared?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914400" y="2257425"/>
            <a:ext cx="7453313" cy="196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</a:ln>
        </p:spPr>
        <p:txBody>
          <a:bodyPr wrap="none" tIns="0" bIns="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Variable 	Referenced by	Referenced by 	Referenced by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instance	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thread?	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peer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thread-0?	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peer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thread-1?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yes		yes		yes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no		yes		yes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i.m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yes		no		no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msgs.m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yes		yes		yes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myid.p0		no		yes		no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myid.p1		no		no		yes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31749" name="Straight Connector 2"/>
          <p:cNvCxnSpPr/>
          <p:nvPr/>
        </p:nvCxnSpPr>
        <p:spPr>
          <a:xfrm>
            <a:off x="914400" y="2743200"/>
            <a:ext cx="74533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870585" y="4413250"/>
            <a:ext cx="82842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对于局部静态变量</a:t>
            </a:r>
            <a:r>
              <a:rPr lang="en-US" altLang="zh-CN"/>
              <a:t>cnt</a:t>
            </a:r>
            <a:r>
              <a:rPr lang="zh-CN" altLang="en-US">
                <a:ea typeface="宋体" panose="02010600030101010101" pitchFamily="2" charset="-122"/>
              </a:rPr>
              <a:t>，虽然其只有在</a:t>
            </a:r>
            <a:r>
              <a:rPr lang="en-US" altLang="zh-CN">
                <a:ea typeface="宋体" panose="02010600030101010101" pitchFamily="2" charset="-122"/>
              </a:rPr>
              <a:t>data</a:t>
            </a:r>
            <a:r>
              <a:rPr lang="zh-CN" altLang="en-US">
                <a:ea typeface="宋体" panose="02010600030101010101" pitchFamily="2" charset="-122"/>
              </a:rPr>
              <a:t>中有一个实例，但是由于</a:t>
            </a:r>
            <a:r>
              <a:rPr lang="en-US" altLang="zh-CN">
                <a:ea typeface="宋体" panose="02010600030101010101" pitchFamily="2" charset="-122"/>
              </a:rPr>
              <a:t>main thread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并没有访问其的</a:t>
            </a:r>
            <a:r>
              <a:rPr lang="en-US" altLang="zh-CN">
                <a:ea typeface="宋体" panose="02010600030101010101" pitchFamily="2" charset="-122"/>
              </a:rPr>
              <a:t>reference</a:t>
            </a:r>
            <a:r>
              <a:rPr lang="zh-CN" altLang="en-US">
                <a:ea typeface="宋体" panose="02010600030101010101" pitchFamily="2" charset="-122"/>
              </a:rPr>
              <a:t>，故</a:t>
            </a:r>
            <a:r>
              <a:rPr lang="en-US" altLang="zh-CN">
                <a:ea typeface="宋体" panose="02010600030101010101" pitchFamily="2" charset="-122"/>
              </a:rPr>
              <a:t>main thread</a:t>
            </a:r>
            <a:r>
              <a:rPr lang="zh-CN" altLang="en-US">
                <a:ea typeface="宋体" panose="02010600030101010101" pitchFamily="2" charset="-122"/>
              </a:rPr>
              <a:t>并不能访问</a:t>
            </a:r>
            <a:r>
              <a:rPr lang="en-US" altLang="zh-CN">
                <a:ea typeface="宋体" panose="02010600030101010101" pitchFamily="2" charset="-122"/>
              </a:rPr>
              <a:t>cnt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i.m</a:t>
            </a:r>
            <a:r>
              <a:rPr lang="zh-CN" altLang="en-US">
                <a:ea typeface="宋体" panose="02010600030101010101" pitchFamily="2" charset="-122"/>
              </a:rPr>
              <a:t>同理。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但是</a:t>
            </a:r>
            <a:r>
              <a:rPr lang="en-US" altLang="zh-CN">
                <a:ea typeface="宋体" panose="02010600030101010101" pitchFamily="2" charset="-122"/>
              </a:rPr>
              <a:t>msgs.m</a:t>
            </a:r>
            <a:r>
              <a:rPr lang="zh-CN" altLang="en-US">
                <a:ea typeface="宋体" panose="02010600030101010101" pitchFamily="2" charset="-122"/>
              </a:rPr>
              <a:t>却可以同时被所有</a:t>
            </a:r>
            <a:r>
              <a:rPr lang="en-US" altLang="zh-CN">
                <a:ea typeface="宋体" panose="02010600030101010101" pitchFamily="2" charset="-122"/>
              </a:rPr>
              <a:t>thread</a:t>
            </a:r>
            <a:r>
              <a:rPr lang="zh-CN" altLang="en-US">
                <a:ea typeface="宋体" panose="02010600030101010101" pitchFamily="2" charset="-122"/>
              </a:rPr>
              <a:t>访问。因为所有</a:t>
            </a:r>
            <a:r>
              <a:rPr lang="en-US" altLang="zh-CN">
                <a:ea typeface="宋体" panose="02010600030101010101" pitchFamily="2" charset="-122"/>
              </a:rPr>
              <a:t>thread</a:t>
            </a:r>
            <a:r>
              <a:rPr lang="zh-CN" altLang="en-US">
                <a:ea typeface="宋体" panose="02010600030101010101" pitchFamily="2" charset="-122"/>
              </a:rPr>
              <a:t>都有这个变量的</a:t>
            </a:r>
            <a:r>
              <a:rPr lang="en-US" altLang="zh-CN">
                <a:ea typeface="宋体" panose="02010600030101010101" pitchFamily="2" charset="-122"/>
              </a:rPr>
              <a:t>reference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Answer: A variable x is shared iff multiple threads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reference</a:t>
            </a:r>
            <a:r>
              <a:rPr lang="en-US" altLang="zh-CN">
                <a:ea typeface="宋体" panose="02010600030101010101" pitchFamily="2" charset="-122"/>
              </a:rPr>
              <a:t> at least one  instance of x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Thus: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cnt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msgs</a:t>
            </a:r>
            <a:r>
              <a:rPr lang="en-US" altLang="zh-CN">
                <a:ea typeface="宋体" panose="02010600030101010101" pitchFamily="2" charset="-122"/>
              </a:rPr>
              <a:t> are shared.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myid</a:t>
            </a:r>
            <a:r>
              <a:rPr lang="en-US" altLang="zh-CN">
                <a:ea typeface="宋体" panose="02010600030101010101" pitchFamily="2" charset="-122"/>
              </a:rPr>
              <a:t> are NOT shared.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5720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9 	int main()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10 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11 	pthread_t tid1, tid2;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13 	Pthread_create(&amp;tid1, NULL,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14 	Pthread_create(&amp;tid2, NULL,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15 	Pthread_join(tid1, NULL);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16 	Pthread_join(tid2, NULL);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18 	if (cnt != (unsigned)NITERS*2)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19 	    printf("BOOM! cnt=%d\n", cnt);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20 	else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21 	    printf("OK cnt=%d\n", cnt);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22 	exit(0);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23 }</a:t>
            </a:r>
            <a:endParaRPr lang="zh-CN" altLang="en-US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8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5844" name="Rectangle 3"/>
          <p:cNvSpPr txBox="1"/>
          <p:nvPr/>
        </p:nvSpPr>
        <p:spPr>
          <a:xfrm>
            <a:off x="5029200" y="304800"/>
            <a:ext cx="3886200" cy="2438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zh-CN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1 	#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include "csapp.h"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3 	#define NITERS 100000000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4 	void *count(void *arg);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shared variable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7 	unsigned int 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 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zh-CN" altLang="en-US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0480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24</a:t>
            </a:r>
            <a:endParaRPr lang="zh-CN" altLang="en-US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25 </a:t>
            </a:r>
            <a:r>
              <a:rPr lang="zh-CN" altLang="en-US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routine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26 void *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(void *arg)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27 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28 	int i;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29 	for (i=0; i&lt;NITERS; i++)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30 	    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31 	return NULL;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32 }</a:t>
            </a:r>
            <a:endParaRPr lang="en-US" altLang="zh-CN" sz="18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609600" y="4343400"/>
            <a:ext cx="8153400" cy="12954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sz="240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>
                <a:cs typeface="Courier New" panose="02070309020205020404" pitchFamily="49" charset="0"/>
              </a:rPr>
              <a:t>should be equal to 200,000,000. </a:t>
            </a:r>
            <a:endParaRPr lang="en-US" altLang="zh-CN" sz="2400">
              <a:cs typeface="Courier New" panose="02070309020205020404" pitchFamily="49" charset="0"/>
            </a:endParaRPr>
          </a:p>
          <a:p>
            <a:r>
              <a:rPr lang="en-US" altLang="zh-CN" sz="2400">
                <a:cs typeface="Courier New" panose="02070309020205020404" pitchFamily="49" charset="0"/>
              </a:rPr>
              <a:t>What went wrong?!</a:t>
            </a:r>
            <a:endParaRPr lang="en-US" altLang="zh-CN" sz="2400">
              <a:ea typeface="Courier New" panose="02070309020205020404" pitchFamily="49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6400800" cy="2554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badcnt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BOOM!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=198841183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badcnt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BOOM!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=198261801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badcnt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BOOM!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=198269672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447800" y="2286000"/>
            <a:ext cx="5978525" cy="9715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 (i=0; i&lt;NITERS; i++)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cnt++;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1447800" y="1612900"/>
            <a:ext cx="5978525" cy="522288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 code for thread i</a:t>
            </a:r>
            <a:endParaRPr lang="en-US" altLang="zh-CN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198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Assembly code for counter loop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Text Box 2"/>
          <p:cNvSpPr txBox="1"/>
          <p:nvPr/>
        </p:nvSpPr>
        <p:spPr>
          <a:xfrm>
            <a:off x="2708275" y="1874838"/>
            <a:ext cx="5749925" cy="4710112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movq (%rdi),%rcx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#i:-4(%ebp)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testq %rcx,%rcx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jle .L2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movl $0, %eax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.L3: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movq </a:t>
            </a:r>
            <a:r>
              <a:rPr lang="en-US" altLang="zh-CN" sz="2000" b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cnt(%rip)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,%rdx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Load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addq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        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Update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movq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cnt(%rip)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Store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addq $1,%rax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cmpq %rcx,%rax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jne .L3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.L2: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4035" name="Text Box 3"/>
          <p:cNvSpPr txBox="1"/>
          <p:nvPr/>
        </p:nvSpPr>
        <p:spPr>
          <a:xfrm>
            <a:off x="2971800" y="1447800"/>
            <a:ext cx="5486400" cy="461963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cs typeface="Courier New" panose="02070309020205020404" pitchFamily="49" charset="0"/>
              </a:rPr>
              <a:t>Asm code for thread i </a:t>
            </a:r>
            <a:endParaRPr lang="en-US" altLang="zh-CN" sz="24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4036" name="AutoShape 4"/>
          <p:cNvSpPr/>
          <p:nvPr/>
        </p:nvSpPr>
        <p:spPr>
          <a:xfrm>
            <a:off x="2489200" y="2133600"/>
            <a:ext cx="1778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37" name="Text Box 5"/>
          <p:cNvSpPr txBox="1"/>
          <p:nvPr/>
        </p:nvSpPr>
        <p:spPr>
          <a:xfrm>
            <a:off x="1033463" y="2563813"/>
            <a:ext cx="1517650" cy="40005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Head (H</a:t>
            </a:r>
            <a:r>
              <a:rPr lang="en-US" altLang="zh-CN" sz="2000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4038" name="Text Box 6"/>
          <p:cNvSpPr txBox="1"/>
          <p:nvPr/>
        </p:nvSpPr>
        <p:spPr>
          <a:xfrm>
            <a:off x="919163" y="5230813"/>
            <a:ext cx="1517650" cy="40005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Tail (T</a:t>
            </a:r>
            <a:r>
              <a:rPr lang="en-US" altLang="zh-CN" sz="2000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4039" name="AutoShape 7"/>
          <p:cNvSpPr/>
          <p:nvPr/>
        </p:nvSpPr>
        <p:spPr>
          <a:xfrm>
            <a:off x="2505075" y="4745038"/>
            <a:ext cx="161925" cy="1371600"/>
          </a:xfrm>
          <a:prstGeom prst="leftBrace">
            <a:avLst>
              <a:gd name="adj1" fmla="val 70588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40" name="Line 8"/>
          <p:cNvSpPr/>
          <p:nvPr/>
        </p:nvSpPr>
        <p:spPr>
          <a:xfrm>
            <a:off x="2708275" y="3449638"/>
            <a:ext cx="455295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4041" name="Line 9"/>
          <p:cNvSpPr/>
          <p:nvPr/>
        </p:nvSpPr>
        <p:spPr>
          <a:xfrm>
            <a:off x="2708275" y="4668838"/>
            <a:ext cx="4552950" cy="254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4042" name="Text Box 10"/>
          <p:cNvSpPr txBox="1"/>
          <p:nvPr/>
        </p:nvSpPr>
        <p:spPr>
          <a:xfrm>
            <a:off x="33338" y="3492500"/>
            <a:ext cx="2441575" cy="1014413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Load cnt (L</a:t>
            </a:r>
            <a:r>
              <a:rPr lang="en-US" altLang="zh-CN" sz="2000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Update cnt (U</a:t>
            </a:r>
            <a:r>
              <a:rPr lang="en-US" altLang="zh-CN" sz="2000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Store cnt (S</a:t>
            </a:r>
            <a:r>
              <a:rPr lang="en-US" altLang="zh-CN" sz="2000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4043" name="Line 11"/>
          <p:cNvSpPr/>
          <p:nvPr/>
        </p:nvSpPr>
        <p:spPr>
          <a:xfrm>
            <a:off x="2708275" y="6192838"/>
            <a:ext cx="441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4044" name="Rectangle 1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Assembly code for counter loop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Concurrent execution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Key idea: In general, any sequentially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consistent interleaving is possible, but some are incorrect!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denotes that thread i executes instruction I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%eax</a:t>
            </a:r>
            <a:r>
              <a:rPr lang="en-US" altLang="zh-CN" baseline="-25000">
                <a:ea typeface="宋体" panose="02010600030101010101" pitchFamily="2" charset="-122"/>
              </a:rPr>
              <a:t>i </a:t>
            </a:r>
            <a:r>
              <a:rPr lang="en-US" altLang="zh-CN">
                <a:ea typeface="宋体" panose="02010600030101010101" pitchFamily="2" charset="-122"/>
              </a:rPr>
              <a:t>is the contents of %eax in thread i’s context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Concurrent execution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8131" name="Group 3"/>
          <p:cNvGrpSpPr/>
          <p:nvPr/>
        </p:nvGrpSpPr>
        <p:grpSpPr>
          <a:xfrm>
            <a:off x="762000" y="1955800"/>
            <a:ext cx="7621588" cy="3987800"/>
            <a:chOff x="1267" y="1760"/>
            <a:chExt cx="3434" cy="1974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1915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H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915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1915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U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1915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1915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H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1915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L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1915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U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1915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1915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1915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1301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1301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1301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Rectangle 17"/>
            <p:cNvSpPr>
              <a:spLocks noChangeArrowheads="1"/>
            </p:cNvSpPr>
            <p:nvPr/>
          </p:nvSpPr>
          <p:spPr bwMode="auto">
            <a:xfrm>
              <a:off x="1301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Rectangle 18"/>
            <p:cNvSpPr>
              <a:spLocks noChangeArrowheads="1"/>
            </p:cNvSpPr>
            <p:nvPr/>
          </p:nvSpPr>
          <p:spPr bwMode="auto">
            <a:xfrm>
              <a:off x="1301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Rectangle 19"/>
            <p:cNvSpPr>
              <a:spLocks noChangeArrowheads="1"/>
            </p:cNvSpPr>
            <p:nvPr/>
          </p:nvSpPr>
          <p:spPr bwMode="auto">
            <a:xfrm>
              <a:off x="1301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1301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Rectangle 21"/>
            <p:cNvSpPr>
              <a:spLocks noChangeArrowheads="1"/>
            </p:cNvSpPr>
            <p:nvPr/>
          </p:nvSpPr>
          <p:spPr bwMode="auto">
            <a:xfrm>
              <a:off x="1301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Rectangle 22"/>
            <p:cNvSpPr>
              <a:spLocks noChangeArrowheads="1"/>
            </p:cNvSpPr>
            <p:nvPr/>
          </p:nvSpPr>
          <p:spPr bwMode="auto">
            <a:xfrm>
              <a:off x="1301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Rectangle 23"/>
            <p:cNvSpPr>
              <a:spLocks noChangeArrowheads="1"/>
            </p:cNvSpPr>
            <p:nvPr/>
          </p:nvSpPr>
          <p:spPr bwMode="auto">
            <a:xfrm>
              <a:off x="1301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Rectangle 24"/>
            <p:cNvSpPr>
              <a:spLocks noChangeArrowheads="1"/>
            </p:cNvSpPr>
            <p:nvPr/>
          </p:nvSpPr>
          <p:spPr bwMode="auto">
            <a:xfrm>
              <a:off x="2529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54" name="Rectangle 25"/>
            <p:cNvSpPr>
              <a:spLocks noChangeArrowheads="1"/>
            </p:cNvSpPr>
            <p:nvPr/>
          </p:nvSpPr>
          <p:spPr bwMode="auto">
            <a:xfrm>
              <a:off x="2529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Rectangle 26"/>
            <p:cNvSpPr>
              <a:spLocks noChangeArrowheads="1"/>
            </p:cNvSpPr>
            <p:nvPr/>
          </p:nvSpPr>
          <p:spPr bwMode="auto">
            <a:xfrm>
              <a:off x="2529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Rectangle 27"/>
            <p:cNvSpPr>
              <a:spLocks noChangeArrowheads="1"/>
            </p:cNvSpPr>
            <p:nvPr/>
          </p:nvSpPr>
          <p:spPr bwMode="auto">
            <a:xfrm>
              <a:off x="2529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57" name="Rectangle 28"/>
            <p:cNvSpPr>
              <a:spLocks noChangeArrowheads="1"/>
            </p:cNvSpPr>
            <p:nvPr/>
          </p:nvSpPr>
          <p:spPr bwMode="auto">
            <a:xfrm>
              <a:off x="2529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58" name="Rectangle 29"/>
            <p:cNvSpPr>
              <a:spLocks noChangeArrowheads="1"/>
            </p:cNvSpPr>
            <p:nvPr/>
          </p:nvSpPr>
          <p:spPr bwMode="auto">
            <a:xfrm>
              <a:off x="2529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59" name="Rectangle 30"/>
            <p:cNvSpPr>
              <a:spLocks noChangeArrowheads="1"/>
            </p:cNvSpPr>
            <p:nvPr/>
          </p:nvSpPr>
          <p:spPr bwMode="auto">
            <a:xfrm>
              <a:off x="2529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60" name="Rectangle 31"/>
            <p:cNvSpPr>
              <a:spLocks noChangeArrowheads="1"/>
            </p:cNvSpPr>
            <p:nvPr/>
          </p:nvSpPr>
          <p:spPr bwMode="auto">
            <a:xfrm>
              <a:off x="2529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61" name="Rectangle 32"/>
            <p:cNvSpPr>
              <a:spLocks noChangeArrowheads="1"/>
            </p:cNvSpPr>
            <p:nvPr/>
          </p:nvSpPr>
          <p:spPr bwMode="auto">
            <a:xfrm>
              <a:off x="2529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62" name="Rectangle 33"/>
            <p:cNvSpPr>
              <a:spLocks noChangeArrowheads="1"/>
            </p:cNvSpPr>
            <p:nvPr/>
          </p:nvSpPr>
          <p:spPr bwMode="auto">
            <a:xfrm>
              <a:off x="2529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3" name="Rectangle 34"/>
            <p:cNvSpPr>
              <a:spLocks noChangeArrowheads="1"/>
            </p:cNvSpPr>
            <p:nvPr/>
          </p:nvSpPr>
          <p:spPr bwMode="auto">
            <a:xfrm>
              <a:off x="3739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Rectangle 35"/>
            <p:cNvSpPr>
              <a:spLocks noChangeArrowheads="1"/>
            </p:cNvSpPr>
            <p:nvPr/>
          </p:nvSpPr>
          <p:spPr bwMode="auto">
            <a:xfrm>
              <a:off x="3739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Rectangle 36"/>
            <p:cNvSpPr>
              <a:spLocks noChangeArrowheads="1"/>
            </p:cNvSpPr>
            <p:nvPr/>
          </p:nvSpPr>
          <p:spPr bwMode="auto">
            <a:xfrm>
              <a:off x="3739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6" name="Rectangle 37"/>
            <p:cNvSpPr>
              <a:spLocks noChangeArrowheads="1"/>
            </p:cNvSpPr>
            <p:nvPr/>
          </p:nvSpPr>
          <p:spPr bwMode="auto">
            <a:xfrm>
              <a:off x="3739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7" name="Rectangle 38"/>
            <p:cNvSpPr>
              <a:spLocks noChangeArrowheads="1"/>
            </p:cNvSpPr>
            <p:nvPr/>
          </p:nvSpPr>
          <p:spPr bwMode="auto">
            <a:xfrm>
              <a:off x="3739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8" name="Rectangle 39"/>
            <p:cNvSpPr>
              <a:spLocks noChangeArrowheads="1"/>
            </p:cNvSpPr>
            <p:nvPr/>
          </p:nvSpPr>
          <p:spPr bwMode="auto">
            <a:xfrm>
              <a:off x="3739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69" name="Rectangle 40"/>
            <p:cNvSpPr>
              <a:spLocks noChangeArrowheads="1"/>
            </p:cNvSpPr>
            <p:nvPr/>
          </p:nvSpPr>
          <p:spPr bwMode="auto">
            <a:xfrm>
              <a:off x="3739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70" name="Rectangle 41"/>
            <p:cNvSpPr>
              <a:spLocks noChangeArrowheads="1"/>
            </p:cNvSpPr>
            <p:nvPr/>
          </p:nvSpPr>
          <p:spPr bwMode="auto">
            <a:xfrm>
              <a:off x="3739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71" name="Rectangle 42"/>
            <p:cNvSpPr>
              <a:spLocks noChangeArrowheads="1"/>
            </p:cNvSpPr>
            <p:nvPr/>
          </p:nvSpPr>
          <p:spPr bwMode="auto">
            <a:xfrm>
              <a:off x="3739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72" name="Rectangle 43"/>
            <p:cNvSpPr>
              <a:spLocks noChangeArrowheads="1"/>
            </p:cNvSpPr>
            <p:nvPr/>
          </p:nvSpPr>
          <p:spPr bwMode="auto">
            <a:xfrm>
              <a:off x="3739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72" name="Text Box 44"/>
            <p:cNvSpPr txBox="1"/>
            <p:nvPr/>
          </p:nvSpPr>
          <p:spPr>
            <a:xfrm>
              <a:off x="1267" y="1760"/>
              <a:ext cx="707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i(thread)</a:t>
              </a:r>
              <a:endParaRPr lang="en-US" altLang="zh-CN" sz="20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48173" name="Text Box 45"/>
            <p:cNvSpPr txBox="1"/>
            <p:nvPr/>
          </p:nvSpPr>
          <p:spPr>
            <a:xfrm>
              <a:off x="2001" y="1760"/>
              <a:ext cx="476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instr</a:t>
              </a:r>
              <a:r>
                <a:rPr lang="en-US" altLang="zh-CN" sz="2000" b="1" baseline="-2500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altLang="zh-CN" sz="20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48174" name="Text Box 46"/>
            <p:cNvSpPr txBox="1"/>
            <p:nvPr/>
          </p:nvSpPr>
          <p:spPr>
            <a:xfrm>
              <a:off x="3842" y="1760"/>
              <a:ext cx="413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cnt</a:t>
              </a:r>
              <a:endParaRPr lang="en-US" altLang="zh-CN" sz="20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48175" name="Text Box 47"/>
            <p:cNvSpPr txBox="1"/>
            <p:nvPr/>
          </p:nvSpPr>
          <p:spPr>
            <a:xfrm>
              <a:off x="2605" y="1760"/>
              <a:ext cx="407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%</a:t>
              </a:r>
              <a:r>
                <a:rPr lang="en-US" altLang="zh-CN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r>
                <a:rPr lang="en-US" altLang="zh-CN" sz="2000" b="1" baseline="-250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altLang="zh-CN" sz="20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48176" name="Text Box 48"/>
            <p:cNvSpPr txBox="1"/>
            <p:nvPr/>
          </p:nvSpPr>
          <p:spPr>
            <a:xfrm>
              <a:off x="4494" y="3551"/>
              <a:ext cx="207" cy="18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OK</a:t>
              </a:r>
              <a:endParaRPr lang="en-US" altLang="zh-CN" sz="18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22578" name="Rectangle 49"/>
            <p:cNvSpPr>
              <a:spLocks noChangeArrowheads="1"/>
            </p:cNvSpPr>
            <p:nvPr/>
          </p:nvSpPr>
          <p:spPr bwMode="auto">
            <a:xfrm>
              <a:off x="3125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79" name="Rectangle 50"/>
            <p:cNvSpPr>
              <a:spLocks noChangeArrowheads="1"/>
            </p:cNvSpPr>
            <p:nvPr/>
          </p:nvSpPr>
          <p:spPr bwMode="auto">
            <a:xfrm>
              <a:off x="3125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80" name="Rectangle 51"/>
            <p:cNvSpPr>
              <a:spLocks noChangeArrowheads="1"/>
            </p:cNvSpPr>
            <p:nvPr/>
          </p:nvSpPr>
          <p:spPr bwMode="auto">
            <a:xfrm>
              <a:off x="3125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81" name="Rectangle 52"/>
            <p:cNvSpPr>
              <a:spLocks noChangeArrowheads="1"/>
            </p:cNvSpPr>
            <p:nvPr/>
          </p:nvSpPr>
          <p:spPr bwMode="auto">
            <a:xfrm>
              <a:off x="3125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82" name="Rectangle 53"/>
            <p:cNvSpPr>
              <a:spLocks noChangeArrowheads="1"/>
            </p:cNvSpPr>
            <p:nvPr/>
          </p:nvSpPr>
          <p:spPr bwMode="auto">
            <a:xfrm>
              <a:off x="3125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2583" name="Rectangle 54"/>
            <p:cNvSpPr>
              <a:spLocks noChangeArrowheads="1"/>
            </p:cNvSpPr>
            <p:nvPr/>
          </p:nvSpPr>
          <p:spPr bwMode="auto">
            <a:xfrm>
              <a:off x="3125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84" name="Rectangle 55"/>
            <p:cNvSpPr>
              <a:spLocks noChangeArrowheads="1"/>
            </p:cNvSpPr>
            <p:nvPr/>
          </p:nvSpPr>
          <p:spPr bwMode="auto">
            <a:xfrm>
              <a:off x="3125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85" name="Rectangle 56"/>
            <p:cNvSpPr>
              <a:spLocks noChangeArrowheads="1"/>
            </p:cNvSpPr>
            <p:nvPr/>
          </p:nvSpPr>
          <p:spPr bwMode="auto">
            <a:xfrm>
              <a:off x="3125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86" name="Rectangle 57"/>
            <p:cNvSpPr>
              <a:spLocks noChangeArrowheads="1"/>
            </p:cNvSpPr>
            <p:nvPr/>
          </p:nvSpPr>
          <p:spPr bwMode="auto">
            <a:xfrm>
              <a:off x="3125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587" name="Rectangle 58"/>
            <p:cNvSpPr>
              <a:spLocks noChangeArrowheads="1"/>
            </p:cNvSpPr>
            <p:nvPr/>
          </p:nvSpPr>
          <p:spPr bwMode="auto">
            <a:xfrm>
              <a:off x="3125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48187" name="Text Box 59"/>
            <p:cNvSpPr txBox="1"/>
            <p:nvPr/>
          </p:nvSpPr>
          <p:spPr>
            <a:xfrm>
              <a:off x="3228" y="1760"/>
              <a:ext cx="407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>
                  <a:latin typeface="Courier New" panose="02070309020205020404" pitchFamily="49" charset="0"/>
                  <a:ea typeface="宋体" panose="02010600030101010101" pitchFamily="2" charset="-122"/>
                </a:rPr>
                <a:t>%</a:t>
              </a:r>
              <a:r>
                <a:rPr lang="en-US" altLang="zh-CN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r>
                <a:rPr lang="en-US" altLang="zh-CN" sz="2000" b="1" baseline="-250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altLang="zh-CN" sz="20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Concurrent execution (cont)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1066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Incorrect ordering: two threads increment the counter,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but the result is 1 instead of 2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50180" name="Group 4"/>
          <p:cNvGrpSpPr/>
          <p:nvPr/>
        </p:nvGrpSpPr>
        <p:grpSpPr>
          <a:xfrm>
            <a:off x="774700" y="2611438"/>
            <a:ext cx="7531100" cy="3408362"/>
            <a:chOff x="1288" y="1451"/>
            <a:chExt cx="3032" cy="1909"/>
          </a:xfrm>
        </p:grpSpPr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>
              <a:off x="1902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H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1902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L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1902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U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1902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H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1902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L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1902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S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1902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T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1902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U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1902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S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1902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T</a:t>
              </a: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1288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288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1288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1288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1288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1288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4" name="Rectangle 21"/>
            <p:cNvSpPr>
              <a:spLocks noChangeArrowheads="1"/>
            </p:cNvSpPr>
            <p:nvPr/>
          </p:nvSpPr>
          <p:spPr bwMode="auto">
            <a:xfrm>
              <a:off x="1288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1288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6" name="Rectangle 23"/>
            <p:cNvSpPr>
              <a:spLocks noChangeArrowheads="1"/>
            </p:cNvSpPr>
            <p:nvPr/>
          </p:nvSpPr>
          <p:spPr bwMode="auto">
            <a:xfrm>
              <a:off x="1288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7" name="Rectangle 24"/>
            <p:cNvSpPr>
              <a:spLocks noChangeArrowheads="1"/>
            </p:cNvSpPr>
            <p:nvPr/>
          </p:nvSpPr>
          <p:spPr bwMode="auto">
            <a:xfrm>
              <a:off x="1288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78" name="Rectangle 25"/>
            <p:cNvSpPr>
              <a:spLocks noChangeArrowheads="1"/>
            </p:cNvSpPr>
            <p:nvPr/>
          </p:nvSpPr>
          <p:spPr bwMode="auto">
            <a:xfrm>
              <a:off x="2516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79" name="Rectangle 26"/>
            <p:cNvSpPr>
              <a:spLocks noChangeArrowheads="1"/>
            </p:cNvSpPr>
            <p:nvPr/>
          </p:nvSpPr>
          <p:spPr bwMode="auto">
            <a:xfrm>
              <a:off x="2516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80" name="Rectangle 27"/>
            <p:cNvSpPr>
              <a:spLocks noChangeArrowheads="1"/>
            </p:cNvSpPr>
            <p:nvPr/>
          </p:nvSpPr>
          <p:spPr bwMode="auto">
            <a:xfrm>
              <a:off x="2516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81" name="Rectangle 28"/>
            <p:cNvSpPr>
              <a:spLocks noChangeArrowheads="1"/>
            </p:cNvSpPr>
            <p:nvPr/>
          </p:nvSpPr>
          <p:spPr bwMode="auto">
            <a:xfrm>
              <a:off x="2516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82" name="Rectangle 29"/>
            <p:cNvSpPr>
              <a:spLocks noChangeArrowheads="1"/>
            </p:cNvSpPr>
            <p:nvPr/>
          </p:nvSpPr>
          <p:spPr bwMode="auto">
            <a:xfrm>
              <a:off x="2516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2516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2516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85" name="Rectangle 32"/>
            <p:cNvSpPr>
              <a:spLocks noChangeArrowheads="1"/>
            </p:cNvSpPr>
            <p:nvPr/>
          </p:nvSpPr>
          <p:spPr bwMode="auto">
            <a:xfrm>
              <a:off x="2516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86" name="Rectangle 33"/>
            <p:cNvSpPr>
              <a:spLocks noChangeArrowheads="1"/>
            </p:cNvSpPr>
            <p:nvPr/>
          </p:nvSpPr>
          <p:spPr bwMode="auto">
            <a:xfrm>
              <a:off x="2516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87" name="Rectangle 34"/>
            <p:cNvSpPr>
              <a:spLocks noChangeArrowheads="1"/>
            </p:cNvSpPr>
            <p:nvPr/>
          </p:nvSpPr>
          <p:spPr bwMode="auto">
            <a:xfrm>
              <a:off x="2516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588" name="Rectangle 35"/>
            <p:cNvSpPr>
              <a:spLocks noChangeArrowheads="1"/>
            </p:cNvSpPr>
            <p:nvPr/>
          </p:nvSpPr>
          <p:spPr bwMode="auto">
            <a:xfrm>
              <a:off x="3706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Rectangle 36"/>
            <p:cNvSpPr>
              <a:spLocks noChangeArrowheads="1"/>
            </p:cNvSpPr>
            <p:nvPr/>
          </p:nvSpPr>
          <p:spPr bwMode="auto">
            <a:xfrm>
              <a:off x="3706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90" name="Rectangle 37"/>
            <p:cNvSpPr>
              <a:spLocks noChangeArrowheads="1"/>
            </p:cNvSpPr>
            <p:nvPr/>
          </p:nvSpPr>
          <p:spPr bwMode="auto">
            <a:xfrm>
              <a:off x="3706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91" name="Rectangle 38"/>
            <p:cNvSpPr>
              <a:spLocks noChangeArrowheads="1"/>
            </p:cNvSpPr>
            <p:nvPr/>
          </p:nvSpPr>
          <p:spPr bwMode="auto">
            <a:xfrm>
              <a:off x="3706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92" name="Rectangle 39"/>
            <p:cNvSpPr>
              <a:spLocks noChangeArrowheads="1"/>
            </p:cNvSpPr>
            <p:nvPr/>
          </p:nvSpPr>
          <p:spPr bwMode="auto">
            <a:xfrm>
              <a:off x="3706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93" name="Rectangle 40"/>
            <p:cNvSpPr>
              <a:spLocks noChangeArrowheads="1"/>
            </p:cNvSpPr>
            <p:nvPr/>
          </p:nvSpPr>
          <p:spPr bwMode="auto">
            <a:xfrm>
              <a:off x="3706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94" name="Rectangle 41"/>
            <p:cNvSpPr>
              <a:spLocks noChangeArrowheads="1"/>
            </p:cNvSpPr>
            <p:nvPr/>
          </p:nvSpPr>
          <p:spPr bwMode="auto">
            <a:xfrm>
              <a:off x="3706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Rectangle 42"/>
            <p:cNvSpPr>
              <a:spLocks noChangeArrowheads="1"/>
            </p:cNvSpPr>
            <p:nvPr/>
          </p:nvSpPr>
          <p:spPr bwMode="auto">
            <a:xfrm>
              <a:off x="3706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96" name="Rectangle 43"/>
            <p:cNvSpPr>
              <a:spLocks noChangeArrowheads="1"/>
            </p:cNvSpPr>
            <p:nvPr/>
          </p:nvSpPr>
          <p:spPr bwMode="auto">
            <a:xfrm>
              <a:off x="3706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97" name="Rectangle 44"/>
            <p:cNvSpPr>
              <a:spLocks noChangeArrowheads="1"/>
            </p:cNvSpPr>
            <p:nvPr/>
          </p:nvSpPr>
          <p:spPr bwMode="auto">
            <a:xfrm>
              <a:off x="3706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0221" name="Text Box 45"/>
            <p:cNvSpPr txBox="1"/>
            <p:nvPr/>
          </p:nvSpPr>
          <p:spPr>
            <a:xfrm>
              <a:off x="1355" y="1451"/>
              <a:ext cx="522" cy="1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i(thread)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50222" name="Text Box 46"/>
            <p:cNvSpPr txBox="1"/>
            <p:nvPr/>
          </p:nvSpPr>
          <p:spPr>
            <a:xfrm>
              <a:off x="2047" y="1461"/>
              <a:ext cx="356" cy="1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instr</a:t>
              </a:r>
              <a:r>
                <a:rPr lang="en-US" altLang="zh-CN" sz="1600" b="1" baseline="-2500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50223" name="Text Box 47"/>
            <p:cNvSpPr txBox="1"/>
            <p:nvPr/>
          </p:nvSpPr>
          <p:spPr>
            <a:xfrm>
              <a:off x="3916" y="1461"/>
              <a:ext cx="223" cy="1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cnt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50224" name="Text Box 48"/>
            <p:cNvSpPr txBox="1"/>
            <p:nvPr/>
          </p:nvSpPr>
          <p:spPr>
            <a:xfrm>
              <a:off x="2682" y="1461"/>
              <a:ext cx="306" cy="1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%</a:t>
              </a: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r>
                <a:rPr lang="en-US" altLang="zh-CN" sz="1600" b="1" baseline="-250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23602" name="Rectangle 49"/>
            <p:cNvSpPr>
              <a:spLocks noChangeArrowheads="1"/>
            </p:cNvSpPr>
            <p:nvPr/>
          </p:nvSpPr>
          <p:spPr bwMode="auto">
            <a:xfrm>
              <a:off x="3120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603" name="Rectangle 50"/>
            <p:cNvSpPr>
              <a:spLocks noChangeArrowheads="1"/>
            </p:cNvSpPr>
            <p:nvPr/>
          </p:nvSpPr>
          <p:spPr bwMode="auto">
            <a:xfrm>
              <a:off x="3120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604" name="Rectangle 51"/>
            <p:cNvSpPr>
              <a:spLocks noChangeArrowheads="1"/>
            </p:cNvSpPr>
            <p:nvPr/>
          </p:nvSpPr>
          <p:spPr bwMode="auto">
            <a:xfrm>
              <a:off x="3120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605" name="Rectangle 52"/>
            <p:cNvSpPr>
              <a:spLocks noChangeArrowheads="1"/>
            </p:cNvSpPr>
            <p:nvPr/>
          </p:nvSpPr>
          <p:spPr bwMode="auto">
            <a:xfrm>
              <a:off x="3120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607" name="Rectangle 54"/>
            <p:cNvSpPr>
              <a:spLocks noChangeArrowheads="1"/>
            </p:cNvSpPr>
            <p:nvPr/>
          </p:nvSpPr>
          <p:spPr bwMode="auto">
            <a:xfrm>
              <a:off x="3120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608" name="Rectangle 55"/>
            <p:cNvSpPr>
              <a:spLocks noChangeArrowheads="1"/>
            </p:cNvSpPr>
            <p:nvPr/>
          </p:nvSpPr>
          <p:spPr bwMode="auto">
            <a:xfrm>
              <a:off x="3120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-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609" name="Rectangle 56"/>
            <p:cNvSpPr>
              <a:spLocks noChangeArrowheads="1"/>
            </p:cNvSpPr>
            <p:nvPr/>
          </p:nvSpPr>
          <p:spPr bwMode="auto">
            <a:xfrm>
              <a:off x="3120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610" name="Rectangle 57"/>
            <p:cNvSpPr>
              <a:spLocks noChangeArrowheads="1"/>
            </p:cNvSpPr>
            <p:nvPr/>
          </p:nvSpPr>
          <p:spPr bwMode="auto">
            <a:xfrm>
              <a:off x="3120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611" name="Rectangle 58"/>
            <p:cNvSpPr>
              <a:spLocks noChangeArrowheads="1"/>
            </p:cNvSpPr>
            <p:nvPr/>
          </p:nvSpPr>
          <p:spPr bwMode="auto">
            <a:xfrm>
              <a:off x="3120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0234" name="Text Box 59"/>
            <p:cNvSpPr txBox="1"/>
            <p:nvPr/>
          </p:nvSpPr>
          <p:spPr>
            <a:xfrm>
              <a:off x="3286" y="1461"/>
              <a:ext cx="306" cy="1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%</a:t>
              </a: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r>
                <a:rPr lang="en-US" altLang="zh-CN" sz="1600" b="1" baseline="-2500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23606" name="Rectangle 53"/>
            <p:cNvSpPr>
              <a:spLocks noChangeArrowheads="1"/>
            </p:cNvSpPr>
            <p:nvPr/>
          </p:nvSpPr>
          <p:spPr bwMode="auto">
            <a:xfrm>
              <a:off x="3120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miter lim="800000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1350" y="6065520"/>
            <a:ext cx="8516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这里出现了错误，是因为</a:t>
            </a:r>
            <a:r>
              <a:rPr lang="en-US" altLang="zh-CN"/>
              <a:t>thread</a:t>
            </a:r>
            <a:r>
              <a:rPr lang="zh-CN" altLang="en-US">
                <a:ea typeface="宋体" panose="02010600030101010101" pitchFamily="2" charset="-122"/>
              </a:rPr>
              <a:t>并没有把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写入全局变量中去，而导致了</a:t>
            </a:r>
            <a:r>
              <a:rPr lang="en-US" altLang="zh-CN">
                <a:ea typeface="宋体" panose="02010600030101010101" pitchFamily="2" charset="-122"/>
              </a:rPr>
              <a:t>thread2</a:t>
            </a:r>
            <a:r>
              <a:rPr lang="zh-CN" altLang="en-US">
                <a:ea typeface="宋体" panose="02010600030101010101" pitchFamily="2" charset="-122"/>
              </a:rPr>
              <a:t>最终从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memory</a:t>
            </a:r>
            <a:r>
              <a:rPr lang="zh-CN" altLang="en-US">
                <a:ea typeface="宋体" panose="02010600030101010101" pitchFamily="2" charset="-122"/>
              </a:rPr>
              <a:t>中读取的全局变量的值仍然为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，故出错原因为过早的</a:t>
            </a:r>
            <a:r>
              <a:rPr lang="en-US" altLang="zh-CN">
                <a:ea typeface="宋体" panose="02010600030101010101" pitchFamily="2" charset="-122"/>
              </a:rPr>
              <a:t>interleaving</a:t>
            </a:r>
            <a:r>
              <a:rPr lang="zh-CN" altLang="en-US">
                <a:ea typeface="宋体" panose="02010600030101010101" pitchFamily="2" charset="-122"/>
              </a:rPr>
              <a:t>使得程序逻辑出错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Topics: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Shared variables(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主要处理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thread-based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的情况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Synchronizing with semaphores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12.4~12.5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Text Box 2"/>
          <p:cNvSpPr txBox="1"/>
          <p:nvPr/>
        </p:nvSpPr>
        <p:spPr>
          <a:xfrm>
            <a:off x="5715000" y="1447800"/>
            <a:ext cx="3048000" cy="480060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progress graph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depicts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discrete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endParaRPr lang="en-US" altLang="zh-CN" sz="18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of concurrent 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threads.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axis corresponds to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order of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in a thread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point corresponds to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 possible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(Inst</a:t>
            </a:r>
            <a:r>
              <a:rPr lang="en-US" altLang="zh-CN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Inst</a:t>
            </a:r>
            <a:r>
              <a:rPr lang="en-US" altLang="zh-CN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E.g., (L</a:t>
            </a:r>
            <a:r>
              <a:rPr lang="en-US" altLang="zh-CN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)  denotes state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  thread 1 has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 L</a:t>
            </a:r>
            <a:r>
              <a:rPr lang="en-US" altLang="zh-CN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thread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has completed S</a:t>
            </a:r>
            <a:r>
              <a:rPr lang="en-US" altLang="zh-CN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2227" name="Group 3"/>
          <p:cNvGrpSpPr/>
          <p:nvPr/>
        </p:nvGrpSpPr>
        <p:grpSpPr>
          <a:xfrm>
            <a:off x="263525" y="1676400"/>
            <a:ext cx="5367338" cy="4495800"/>
            <a:chOff x="230" y="768"/>
            <a:chExt cx="3381" cy="2832"/>
          </a:xfrm>
        </p:grpSpPr>
        <p:sp>
          <p:nvSpPr>
            <p:cNvPr id="52229" name="Line 4"/>
            <p:cNvSpPr>
              <a:spLocks noChangeAspect="1"/>
            </p:cNvSpPr>
            <p:nvPr/>
          </p:nvSpPr>
          <p:spPr>
            <a:xfrm flipV="1">
              <a:off x="575" y="3386"/>
              <a:ext cx="2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0" name="Line 5"/>
            <p:cNvSpPr>
              <a:spLocks noChangeAspect="1"/>
            </p:cNvSpPr>
            <p:nvPr/>
          </p:nvSpPr>
          <p:spPr>
            <a:xfrm flipH="1" flipV="1">
              <a:off x="575" y="967"/>
              <a:ext cx="0" cy="241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1" name="Text Box 6"/>
            <p:cNvSpPr txBox="1">
              <a:spLocks noChangeAspect="1"/>
            </p:cNvSpPr>
            <p:nvPr/>
          </p:nvSpPr>
          <p:spPr>
            <a:xfrm>
              <a:off x="672" y="3388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2" name="Text Box 7"/>
            <p:cNvSpPr txBox="1">
              <a:spLocks noChangeAspect="1"/>
            </p:cNvSpPr>
            <p:nvPr/>
          </p:nvSpPr>
          <p:spPr>
            <a:xfrm>
              <a:off x="1111" y="3388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3" name="Text Box 8"/>
            <p:cNvSpPr txBox="1">
              <a:spLocks noChangeAspect="1"/>
            </p:cNvSpPr>
            <p:nvPr/>
          </p:nvSpPr>
          <p:spPr>
            <a:xfrm>
              <a:off x="1552" y="3388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4" name="Text Box 9"/>
            <p:cNvSpPr txBox="1">
              <a:spLocks noChangeAspect="1"/>
            </p:cNvSpPr>
            <p:nvPr/>
          </p:nvSpPr>
          <p:spPr>
            <a:xfrm>
              <a:off x="2004" y="3388"/>
              <a:ext cx="2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5" name="Text Box 10"/>
            <p:cNvSpPr txBox="1">
              <a:spLocks noChangeAspect="1"/>
            </p:cNvSpPr>
            <p:nvPr/>
          </p:nvSpPr>
          <p:spPr>
            <a:xfrm>
              <a:off x="2461" y="3388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Text Box 11"/>
            <p:cNvSpPr txBox="1">
              <a:spLocks noChangeAspect="1"/>
            </p:cNvSpPr>
            <p:nvPr/>
          </p:nvSpPr>
          <p:spPr>
            <a:xfrm>
              <a:off x="335" y="3036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Text Box 12"/>
            <p:cNvSpPr txBox="1">
              <a:spLocks noChangeAspect="1"/>
            </p:cNvSpPr>
            <p:nvPr/>
          </p:nvSpPr>
          <p:spPr>
            <a:xfrm>
              <a:off x="353" y="2598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8" name="Text Box 13"/>
            <p:cNvSpPr txBox="1">
              <a:spLocks noChangeAspect="1"/>
            </p:cNvSpPr>
            <p:nvPr/>
          </p:nvSpPr>
          <p:spPr>
            <a:xfrm>
              <a:off x="335" y="2144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9" name="Text Box 14"/>
            <p:cNvSpPr txBox="1">
              <a:spLocks noChangeAspect="1"/>
            </p:cNvSpPr>
            <p:nvPr/>
          </p:nvSpPr>
          <p:spPr>
            <a:xfrm>
              <a:off x="342" y="1715"/>
              <a:ext cx="2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0" name="Text Box 15"/>
            <p:cNvSpPr txBox="1">
              <a:spLocks noChangeAspect="1"/>
            </p:cNvSpPr>
            <p:nvPr/>
          </p:nvSpPr>
          <p:spPr>
            <a:xfrm>
              <a:off x="349" y="1262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Oval 16"/>
            <p:cNvSpPr>
              <a:spLocks noChangeAspect="1"/>
            </p:cNvSpPr>
            <p:nvPr/>
          </p:nvSpPr>
          <p:spPr>
            <a:xfrm>
              <a:off x="959" y="2934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42" name="Oval 17"/>
            <p:cNvSpPr>
              <a:spLocks noChangeAspect="1"/>
            </p:cNvSpPr>
            <p:nvPr/>
          </p:nvSpPr>
          <p:spPr>
            <a:xfrm>
              <a:off x="1441" y="2926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43" name="Oval 18"/>
            <p:cNvSpPr>
              <a:spLocks noChangeAspect="1"/>
            </p:cNvSpPr>
            <p:nvPr/>
          </p:nvSpPr>
          <p:spPr>
            <a:xfrm>
              <a:off x="1881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44" name="Oval 19"/>
            <p:cNvSpPr>
              <a:spLocks noChangeAspect="1"/>
            </p:cNvSpPr>
            <p:nvPr/>
          </p:nvSpPr>
          <p:spPr>
            <a:xfrm>
              <a:off x="2325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45" name="Oval 20"/>
            <p:cNvSpPr>
              <a:spLocks noChangeAspect="1"/>
            </p:cNvSpPr>
            <p:nvPr/>
          </p:nvSpPr>
          <p:spPr>
            <a:xfrm>
              <a:off x="2764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46" name="Oval 21"/>
            <p:cNvSpPr>
              <a:spLocks noChangeAspect="1"/>
            </p:cNvSpPr>
            <p:nvPr/>
          </p:nvSpPr>
          <p:spPr>
            <a:xfrm>
              <a:off x="959" y="249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47" name="Oval 22"/>
            <p:cNvSpPr>
              <a:spLocks noChangeAspect="1"/>
            </p:cNvSpPr>
            <p:nvPr/>
          </p:nvSpPr>
          <p:spPr>
            <a:xfrm>
              <a:off x="1441" y="2485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48" name="Oval 23"/>
            <p:cNvSpPr>
              <a:spLocks noChangeAspect="1"/>
            </p:cNvSpPr>
            <p:nvPr/>
          </p:nvSpPr>
          <p:spPr>
            <a:xfrm>
              <a:off x="1881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49" name="Oval 24"/>
            <p:cNvSpPr>
              <a:spLocks noChangeAspect="1"/>
            </p:cNvSpPr>
            <p:nvPr/>
          </p:nvSpPr>
          <p:spPr>
            <a:xfrm>
              <a:off x="2325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0" name="Oval 25"/>
            <p:cNvSpPr>
              <a:spLocks noChangeAspect="1"/>
            </p:cNvSpPr>
            <p:nvPr/>
          </p:nvSpPr>
          <p:spPr>
            <a:xfrm>
              <a:off x="2764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1" name="Oval 26"/>
            <p:cNvSpPr>
              <a:spLocks noChangeAspect="1"/>
            </p:cNvSpPr>
            <p:nvPr/>
          </p:nvSpPr>
          <p:spPr>
            <a:xfrm>
              <a:off x="959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2" name="Oval 27"/>
            <p:cNvSpPr>
              <a:spLocks noChangeAspect="1"/>
            </p:cNvSpPr>
            <p:nvPr/>
          </p:nvSpPr>
          <p:spPr>
            <a:xfrm>
              <a:off x="1441" y="2042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3" name="Oval 28"/>
            <p:cNvSpPr>
              <a:spLocks noChangeAspect="1"/>
            </p:cNvSpPr>
            <p:nvPr/>
          </p:nvSpPr>
          <p:spPr>
            <a:xfrm>
              <a:off x="1881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4" name="Oval 29"/>
            <p:cNvSpPr>
              <a:spLocks noChangeAspect="1"/>
            </p:cNvSpPr>
            <p:nvPr/>
          </p:nvSpPr>
          <p:spPr>
            <a:xfrm>
              <a:off x="2325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5" name="Oval 30"/>
            <p:cNvSpPr>
              <a:spLocks noChangeAspect="1"/>
            </p:cNvSpPr>
            <p:nvPr/>
          </p:nvSpPr>
          <p:spPr>
            <a:xfrm>
              <a:off x="2764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6" name="Oval 31"/>
            <p:cNvSpPr>
              <a:spLocks noChangeAspect="1"/>
            </p:cNvSpPr>
            <p:nvPr/>
          </p:nvSpPr>
          <p:spPr>
            <a:xfrm>
              <a:off x="959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7" name="Oval 32"/>
            <p:cNvSpPr>
              <a:spLocks noChangeAspect="1"/>
            </p:cNvSpPr>
            <p:nvPr/>
          </p:nvSpPr>
          <p:spPr>
            <a:xfrm>
              <a:off x="1441" y="1598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8" name="Oval 33"/>
            <p:cNvSpPr>
              <a:spLocks noChangeAspect="1"/>
            </p:cNvSpPr>
            <p:nvPr/>
          </p:nvSpPr>
          <p:spPr>
            <a:xfrm>
              <a:off x="1881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59" name="Oval 34"/>
            <p:cNvSpPr>
              <a:spLocks noChangeAspect="1"/>
            </p:cNvSpPr>
            <p:nvPr/>
          </p:nvSpPr>
          <p:spPr>
            <a:xfrm>
              <a:off x="2325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60" name="Oval 35"/>
            <p:cNvSpPr>
              <a:spLocks noChangeAspect="1"/>
            </p:cNvSpPr>
            <p:nvPr/>
          </p:nvSpPr>
          <p:spPr>
            <a:xfrm>
              <a:off x="2764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61" name="Oval 36"/>
            <p:cNvSpPr>
              <a:spLocks noChangeAspect="1"/>
            </p:cNvSpPr>
            <p:nvPr/>
          </p:nvSpPr>
          <p:spPr>
            <a:xfrm>
              <a:off x="959" y="116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62" name="Oval 37"/>
            <p:cNvSpPr>
              <a:spLocks noChangeAspect="1"/>
            </p:cNvSpPr>
            <p:nvPr/>
          </p:nvSpPr>
          <p:spPr>
            <a:xfrm>
              <a:off x="1441" y="1157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63" name="Oval 38"/>
            <p:cNvSpPr>
              <a:spLocks noChangeAspect="1"/>
            </p:cNvSpPr>
            <p:nvPr/>
          </p:nvSpPr>
          <p:spPr>
            <a:xfrm>
              <a:off x="1881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64" name="Oval 39"/>
            <p:cNvSpPr>
              <a:spLocks noChangeAspect="1"/>
            </p:cNvSpPr>
            <p:nvPr/>
          </p:nvSpPr>
          <p:spPr>
            <a:xfrm>
              <a:off x="2325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65" name="Oval 40"/>
            <p:cNvSpPr>
              <a:spLocks noChangeAspect="1"/>
            </p:cNvSpPr>
            <p:nvPr/>
          </p:nvSpPr>
          <p:spPr>
            <a:xfrm>
              <a:off x="2764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66" name="Text Box 41"/>
            <p:cNvSpPr txBox="1">
              <a:spLocks noChangeAspect="1"/>
            </p:cNvSpPr>
            <p:nvPr/>
          </p:nvSpPr>
          <p:spPr>
            <a:xfrm>
              <a:off x="2962" y="3280"/>
              <a:ext cx="64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Thread 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67" name="Text Box 42"/>
            <p:cNvSpPr txBox="1">
              <a:spLocks noChangeAspect="1"/>
            </p:cNvSpPr>
            <p:nvPr/>
          </p:nvSpPr>
          <p:spPr>
            <a:xfrm>
              <a:off x="230" y="768"/>
              <a:ext cx="64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Thread 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68" name="Text Box 43"/>
            <p:cNvSpPr txBox="1">
              <a:spLocks noChangeAspect="1"/>
            </p:cNvSpPr>
            <p:nvPr/>
          </p:nvSpPr>
          <p:spPr>
            <a:xfrm>
              <a:off x="1188" y="1382"/>
              <a:ext cx="535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>
                  <a:latin typeface="Helvetica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, S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)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69" name="Oval 44"/>
            <p:cNvSpPr>
              <a:spLocks noChangeAspect="1"/>
            </p:cNvSpPr>
            <p:nvPr/>
          </p:nvSpPr>
          <p:spPr>
            <a:xfrm>
              <a:off x="968" y="337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0" name="Oval 45"/>
            <p:cNvSpPr>
              <a:spLocks noChangeAspect="1"/>
            </p:cNvSpPr>
            <p:nvPr/>
          </p:nvSpPr>
          <p:spPr>
            <a:xfrm>
              <a:off x="1433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1" name="Oval 46"/>
            <p:cNvSpPr>
              <a:spLocks noChangeAspect="1"/>
            </p:cNvSpPr>
            <p:nvPr/>
          </p:nvSpPr>
          <p:spPr>
            <a:xfrm>
              <a:off x="1883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2" name="Oval 47"/>
            <p:cNvSpPr>
              <a:spLocks noChangeAspect="1"/>
            </p:cNvSpPr>
            <p:nvPr/>
          </p:nvSpPr>
          <p:spPr>
            <a:xfrm>
              <a:off x="2327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3" name="Oval 48"/>
            <p:cNvSpPr>
              <a:spLocks noChangeAspect="1"/>
            </p:cNvSpPr>
            <p:nvPr/>
          </p:nvSpPr>
          <p:spPr>
            <a:xfrm>
              <a:off x="2766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4" name="Oval 49"/>
            <p:cNvSpPr>
              <a:spLocks noChangeAspect="1"/>
            </p:cNvSpPr>
            <p:nvPr/>
          </p:nvSpPr>
          <p:spPr>
            <a:xfrm>
              <a:off x="566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5" name="Oval 50"/>
            <p:cNvSpPr>
              <a:spLocks noChangeAspect="1"/>
            </p:cNvSpPr>
            <p:nvPr/>
          </p:nvSpPr>
          <p:spPr>
            <a:xfrm>
              <a:off x="562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6" name="Oval 51"/>
            <p:cNvSpPr>
              <a:spLocks noChangeAspect="1"/>
            </p:cNvSpPr>
            <p:nvPr/>
          </p:nvSpPr>
          <p:spPr>
            <a:xfrm>
              <a:off x="562" y="2044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7" name="Oval 52"/>
            <p:cNvSpPr>
              <a:spLocks noChangeAspect="1"/>
            </p:cNvSpPr>
            <p:nvPr/>
          </p:nvSpPr>
          <p:spPr>
            <a:xfrm>
              <a:off x="562" y="159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8" name="Oval 53"/>
            <p:cNvSpPr>
              <a:spLocks noChangeAspect="1"/>
            </p:cNvSpPr>
            <p:nvPr/>
          </p:nvSpPr>
          <p:spPr>
            <a:xfrm>
              <a:off x="566" y="115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2279" name="Oval 54"/>
            <p:cNvSpPr>
              <a:spLocks noChangeAspect="1"/>
            </p:cNvSpPr>
            <p:nvPr/>
          </p:nvSpPr>
          <p:spPr>
            <a:xfrm>
              <a:off x="562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</p:grpSp>
      <p:sp>
        <p:nvSpPr>
          <p:cNvPr id="52228" name="Rectangle 5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Progress graphs(</a:t>
            </a:r>
            <a:r>
              <a:rPr lang="zh-CN" altLang="en-US">
                <a:ea typeface="宋体" panose="02010600030101010101" pitchFamily="2" charset="-122"/>
              </a:rPr>
              <a:t>一般只可用于描述两个</a:t>
            </a:r>
            <a:r>
              <a:rPr lang="en-US" altLang="zh-CN">
                <a:ea typeface="宋体" panose="02010600030101010101" pitchFamily="2" charset="-122"/>
              </a:rPr>
              <a:t>thread)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Text Box 2"/>
          <p:cNvSpPr txBox="1"/>
          <p:nvPr/>
        </p:nvSpPr>
        <p:spPr>
          <a:xfrm>
            <a:off x="5581650" y="1720850"/>
            <a:ext cx="3181350" cy="286385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is a sequence 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of legal state transitions 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 describes one possible 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 execution of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threads.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H1, L1, U1, H2, L2, S1, T1, U2, S2, T2</a:t>
            </a:r>
            <a:endParaRPr lang="en-US" altLang="zh-CN" sz="1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4275" name="Group 3"/>
          <p:cNvGrpSpPr/>
          <p:nvPr/>
        </p:nvGrpSpPr>
        <p:grpSpPr>
          <a:xfrm>
            <a:off x="423863" y="1524000"/>
            <a:ext cx="5367337" cy="4495800"/>
            <a:chOff x="190" y="736"/>
            <a:chExt cx="3381" cy="2832"/>
          </a:xfrm>
        </p:grpSpPr>
        <p:sp>
          <p:nvSpPr>
            <p:cNvPr id="54277" name="Line 4"/>
            <p:cNvSpPr>
              <a:spLocks noChangeAspect="1"/>
            </p:cNvSpPr>
            <p:nvPr/>
          </p:nvSpPr>
          <p:spPr>
            <a:xfrm flipV="1">
              <a:off x="535" y="3354"/>
              <a:ext cx="2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78" name="Line 5"/>
            <p:cNvSpPr>
              <a:spLocks noChangeAspect="1"/>
            </p:cNvSpPr>
            <p:nvPr/>
          </p:nvSpPr>
          <p:spPr>
            <a:xfrm flipH="1" flipV="1">
              <a:off x="535" y="935"/>
              <a:ext cx="0" cy="241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79" name="Text Box 6"/>
            <p:cNvSpPr txBox="1">
              <a:spLocks noChangeAspect="1"/>
            </p:cNvSpPr>
            <p:nvPr/>
          </p:nvSpPr>
          <p:spPr>
            <a:xfrm>
              <a:off x="632" y="3356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Text Box 7"/>
            <p:cNvSpPr txBox="1">
              <a:spLocks noChangeAspect="1"/>
            </p:cNvSpPr>
            <p:nvPr/>
          </p:nvSpPr>
          <p:spPr>
            <a:xfrm>
              <a:off x="1127" y="3356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Text Box 8"/>
            <p:cNvSpPr txBox="1">
              <a:spLocks noChangeAspect="1"/>
            </p:cNvSpPr>
            <p:nvPr/>
          </p:nvSpPr>
          <p:spPr>
            <a:xfrm>
              <a:off x="1528" y="3356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Text Box 9"/>
            <p:cNvSpPr txBox="1">
              <a:spLocks noChangeAspect="1"/>
            </p:cNvSpPr>
            <p:nvPr/>
          </p:nvSpPr>
          <p:spPr>
            <a:xfrm>
              <a:off x="1980" y="3356"/>
              <a:ext cx="2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3" name="Text Box 10"/>
            <p:cNvSpPr txBox="1">
              <a:spLocks noChangeAspect="1"/>
            </p:cNvSpPr>
            <p:nvPr/>
          </p:nvSpPr>
          <p:spPr>
            <a:xfrm>
              <a:off x="2437" y="3356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Text Box 11"/>
            <p:cNvSpPr txBox="1">
              <a:spLocks noChangeAspect="1"/>
            </p:cNvSpPr>
            <p:nvPr/>
          </p:nvSpPr>
          <p:spPr>
            <a:xfrm>
              <a:off x="295" y="3028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Text Box 12"/>
            <p:cNvSpPr txBox="1">
              <a:spLocks noChangeAspect="1"/>
            </p:cNvSpPr>
            <p:nvPr/>
          </p:nvSpPr>
          <p:spPr>
            <a:xfrm>
              <a:off x="313" y="2590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Text Box 13"/>
            <p:cNvSpPr txBox="1">
              <a:spLocks noChangeAspect="1"/>
            </p:cNvSpPr>
            <p:nvPr/>
          </p:nvSpPr>
          <p:spPr>
            <a:xfrm>
              <a:off x="295" y="2144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Text Box 14"/>
            <p:cNvSpPr txBox="1">
              <a:spLocks noChangeAspect="1"/>
            </p:cNvSpPr>
            <p:nvPr/>
          </p:nvSpPr>
          <p:spPr>
            <a:xfrm>
              <a:off x="302" y="1683"/>
              <a:ext cx="2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Text Box 15"/>
            <p:cNvSpPr txBox="1">
              <a:spLocks noChangeAspect="1"/>
            </p:cNvSpPr>
            <p:nvPr/>
          </p:nvSpPr>
          <p:spPr>
            <a:xfrm>
              <a:off x="309" y="1262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Oval 16"/>
            <p:cNvSpPr>
              <a:spLocks noChangeAspect="1"/>
            </p:cNvSpPr>
            <p:nvPr/>
          </p:nvSpPr>
          <p:spPr>
            <a:xfrm>
              <a:off x="919" y="290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0" name="Oval 17"/>
            <p:cNvSpPr>
              <a:spLocks noChangeAspect="1"/>
            </p:cNvSpPr>
            <p:nvPr/>
          </p:nvSpPr>
          <p:spPr>
            <a:xfrm>
              <a:off x="1401" y="2894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1" name="Oval 18"/>
            <p:cNvSpPr>
              <a:spLocks noChangeAspect="1"/>
            </p:cNvSpPr>
            <p:nvPr/>
          </p:nvSpPr>
          <p:spPr>
            <a:xfrm>
              <a:off x="1844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2" name="Oval 19"/>
            <p:cNvSpPr>
              <a:spLocks noChangeAspect="1"/>
            </p:cNvSpPr>
            <p:nvPr/>
          </p:nvSpPr>
          <p:spPr>
            <a:xfrm>
              <a:off x="2285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3" name="Oval 20"/>
            <p:cNvSpPr>
              <a:spLocks noChangeAspect="1"/>
            </p:cNvSpPr>
            <p:nvPr/>
          </p:nvSpPr>
          <p:spPr>
            <a:xfrm>
              <a:off x="2724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4" name="Oval 21"/>
            <p:cNvSpPr>
              <a:spLocks noChangeAspect="1"/>
            </p:cNvSpPr>
            <p:nvPr/>
          </p:nvSpPr>
          <p:spPr>
            <a:xfrm>
              <a:off x="919" y="2461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5" name="Oval 22"/>
            <p:cNvSpPr>
              <a:spLocks noChangeAspect="1"/>
            </p:cNvSpPr>
            <p:nvPr/>
          </p:nvSpPr>
          <p:spPr>
            <a:xfrm>
              <a:off x="1401" y="2453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6" name="Oval 23"/>
            <p:cNvSpPr>
              <a:spLocks noChangeAspect="1"/>
            </p:cNvSpPr>
            <p:nvPr/>
          </p:nvSpPr>
          <p:spPr>
            <a:xfrm>
              <a:off x="1841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7" name="Oval 24"/>
            <p:cNvSpPr>
              <a:spLocks noChangeAspect="1"/>
            </p:cNvSpPr>
            <p:nvPr/>
          </p:nvSpPr>
          <p:spPr>
            <a:xfrm>
              <a:off x="2285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8" name="Oval 25"/>
            <p:cNvSpPr>
              <a:spLocks noChangeAspect="1"/>
            </p:cNvSpPr>
            <p:nvPr/>
          </p:nvSpPr>
          <p:spPr>
            <a:xfrm>
              <a:off x="2724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299" name="Oval 26"/>
            <p:cNvSpPr>
              <a:spLocks noChangeAspect="1"/>
            </p:cNvSpPr>
            <p:nvPr/>
          </p:nvSpPr>
          <p:spPr>
            <a:xfrm>
              <a:off x="919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0" name="Oval 27"/>
            <p:cNvSpPr>
              <a:spLocks noChangeAspect="1"/>
            </p:cNvSpPr>
            <p:nvPr/>
          </p:nvSpPr>
          <p:spPr>
            <a:xfrm>
              <a:off x="1401" y="2010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1" name="Oval 28"/>
            <p:cNvSpPr>
              <a:spLocks noChangeAspect="1"/>
            </p:cNvSpPr>
            <p:nvPr/>
          </p:nvSpPr>
          <p:spPr>
            <a:xfrm>
              <a:off x="1841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2" name="Oval 29"/>
            <p:cNvSpPr>
              <a:spLocks noChangeAspect="1"/>
            </p:cNvSpPr>
            <p:nvPr/>
          </p:nvSpPr>
          <p:spPr>
            <a:xfrm>
              <a:off x="2285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3" name="Oval 30"/>
            <p:cNvSpPr>
              <a:spLocks noChangeAspect="1"/>
            </p:cNvSpPr>
            <p:nvPr/>
          </p:nvSpPr>
          <p:spPr>
            <a:xfrm>
              <a:off x="2724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4" name="Oval 31"/>
            <p:cNvSpPr>
              <a:spLocks noChangeAspect="1"/>
            </p:cNvSpPr>
            <p:nvPr/>
          </p:nvSpPr>
          <p:spPr>
            <a:xfrm>
              <a:off x="919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5" name="Oval 32"/>
            <p:cNvSpPr>
              <a:spLocks noChangeAspect="1"/>
            </p:cNvSpPr>
            <p:nvPr/>
          </p:nvSpPr>
          <p:spPr>
            <a:xfrm>
              <a:off x="1401" y="1566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6" name="Oval 33"/>
            <p:cNvSpPr>
              <a:spLocks noChangeAspect="1"/>
            </p:cNvSpPr>
            <p:nvPr/>
          </p:nvSpPr>
          <p:spPr>
            <a:xfrm>
              <a:off x="1841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7" name="Oval 34"/>
            <p:cNvSpPr>
              <a:spLocks noChangeAspect="1"/>
            </p:cNvSpPr>
            <p:nvPr/>
          </p:nvSpPr>
          <p:spPr>
            <a:xfrm>
              <a:off x="2285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8" name="Oval 35"/>
            <p:cNvSpPr>
              <a:spLocks noChangeAspect="1"/>
            </p:cNvSpPr>
            <p:nvPr/>
          </p:nvSpPr>
          <p:spPr>
            <a:xfrm>
              <a:off x="2724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09" name="Oval 36"/>
            <p:cNvSpPr>
              <a:spLocks noChangeAspect="1"/>
            </p:cNvSpPr>
            <p:nvPr/>
          </p:nvSpPr>
          <p:spPr>
            <a:xfrm>
              <a:off x="919" y="113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10" name="Oval 37"/>
            <p:cNvSpPr>
              <a:spLocks noChangeAspect="1"/>
            </p:cNvSpPr>
            <p:nvPr/>
          </p:nvSpPr>
          <p:spPr>
            <a:xfrm>
              <a:off x="1401" y="1125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11" name="Oval 38"/>
            <p:cNvSpPr>
              <a:spLocks noChangeAspect="1"/>
            </p:cNvSpPr>
            <p:nvPr/>
          </p:nvSpPr>
          <p:spPr>
            <a:xfrm>
              <a:off x="1841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12" name="Oval 39"/>
            <p:cNvSpPr>
              <a:spLocks noChangeAspect="1"/>
            </p:cNvSpPr>
            <p:nvPr/>
          </p:nvSpPr>
          <p:spPr>
            <a:xfrm>
              <a:off x="2285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13" name="Oval 40"/>
            <p:cNvSpPr>
              <a:spLocks noChangeAspect="1"/>
            </p:cNvSpPr>
            <p:nvPr/>
          </p:nvSpPr>
          <p:spPr>
            <a:xfrm>
              <a:off x="2724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14" name="Text Box 41"/>
            <p:cNvSpPr txBox="1">
              <a:spLocks noChangeAspect="1"/>
            </p:cNvSpPr>
            <p:nvPr/>
          </p:nvSpPr>
          <p:spPr>
            <a:xfrm>
              <a:off x="2922" y="3248"/>
              <a:ext cx="64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Thread 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15" name="Text Box 42"/>
            <p:cNvSpPr txBox="1">
              <a:spLocks noChangeAspect="1"/>
            </p:cNvSpPr>
            <p:nvPr/>
          </p:nvSpPr>
          <p:spPr>
            <a:xfrm>
              <a:off x="190" y="736"/>
              <a:ext cx="64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Thread 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16" name="Oval 43"/>
            <p:cNvSpPr>
              <a:spLocks noChangeAspect="1"/>
            </p:cNvSpPr>
            <p:nvPr/>
          </p:nvSpPr>
          <p:spPr>
            <a:xfrm>
              <a:off x="920" y="334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17" name="Oval 44"/>
            <p:cNvSpPr>
              <a:spLocks noChangeAspect="1"/>
            </p:cNvSpPr>
            <p:nvPr/>
          </p:nvSpPr>
          <p:spPr>
            <a:xfrm>
              <a:off x="1409" y="3338"/>
              <a:ext cx="24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18" name="Oval 45"/>
            <p:cNvSpPr>
              <a:spLocks noChangeAspect="1"/>
            </p:cNvSpPr>
            <p:nvPr/>
          </p:nvSpPr>
          <p:spPr>
            <a:xfrm>
              <a:off x="1851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19" name="Oval 46"/>
            <p:cNvSpPr>
              <a:spLocks noChangeAspect="1"/>
            </p:cNvSpPr>
            <p:nvPr/>
          </p:nvSpPr>
          <p:spPr>
            <a:xfrm>
              <a:off x="2295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20" name="Oval 47"/>
            <p:cNvSpPr>
              <a:spLocks noChangeAspect="1"/>
            </p:cNvSpPr>
            <p:nvPr/>
          </p:nvSpPr>
          <p:spPr>
            <a:xfrm>
              <a:off x="2718" y="3338"/>
              <a:ext cx="24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21" name="Oval 48"/>
            <p:cNvSpPr>
              <a:spLocks noChangeAspect="1"/>
            </p:cNvSpPr>
            <p:nvPr/>
          </p:nvSpPr>
          <p:spPr>
            <a:xfrm>
              <a:off x="526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22" name="Oval 49"/>
            <p:cNvSpPr>
              <a:spLocks noChangeAspect="1"/>
            </p:cNvSpPr>
            <p:nvPr/>
          </p:nvSpPr>
          <p:spPr>
            <a:xfrm>
              <a:off x="522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23" name="Oval 50"/>
            <p:cNvSpPr>
              <a:spLocks noChangeAspect="1"/>
            </p:cNvSpPr>
            <p:nvPr/>
          </p:nvSpPr>
          <p:spPr>
            <a:xfrm>
              <a:off x="522" y="201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24" name="Oval 51"/>
            <p:cNvSpPr>
              <a:spLocks noChangeAspect="1"/>
            </p:cNvSpPr>
            <p:nvPr/>
          </p:nvSpPr>
          <p:spPr>
            <a:xfrm>
              <a:off x="522" y="156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25" name="Oval 52"/>
            <p:cNvSpPr>
              <a:spLocks noChangeAspect="1"/>
            </p:cNvSpPr>
            <p:nvPr/>
          </p:nvSpPr>
          <p:spPr>
            <a:xfrm>
              <a:off x="526" y="1121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26" name="Oval 53"/>
            <p:cNvSpPr>
              <a:spLocks noChangeAspect="1"/>
            </p:cNvSpPr>
            <p:nvPr/>
          </p:nvSpPr>
          <p:spPr>
            <a:xfrm>
              <a:off x="522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4327" name="Line 54"/>
            <p:cNvSpPr/>
            <p:nvPr/>
          </p:nvSpPr>
          <p:spPr>
            <a:xfrm>
              <a:off x="547" y="3355"/>
              <a:ext cx="385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28" name="Line 55"/>
            <p:cNvSpPr/>
            <p:nvPr/>
          </p:nvSpPr>
          <p:spPr>
            <a:xfrm>
              <a:off x="938" y="3355"/>
              <a:ext cx="46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29" name="Line 56"/>
            <p:cNvSpPr/>
            <p:nvPr/>
          </p:nvSpPr>
          <p:spPr>
            <a:xfrm>
              <a:off x="1438" y="3355"/>
              <a:ext cx="41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0" name="Line 57"/>
            <p:cNvSpPr/>
            <p:nvPr/>
          </p:nvSpPr>
          <p:spPr>
            <a:xfrm flipV="1">
              <a:off x="1861" y="2925"/>
              <a:ext cx="0" cy="3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1" name="Line 58"/>
            <p:cNvSpPr/>
            <p:nvPr/>
          </p:nvSpPr>
          <p:spPr>
            <a:xfrm flipV="1">
              <a:off x="1855" y="2478"/>
              <a:ext cx="0" cy="4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2" name="Line 59"/>
            <p:cNvSpPr/>
            <p:nvPr/>
          </p:nvSpPr>
          <p:spPr>
            <a:xfrm>
              <a:off x="1873" y="2464"/>
              <a:ext cx="41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3" name="Line 60"/>
            <p:cNvSpPr/>
            <p:nvPr/>
          </p:nvSpPr>
          <p:spPr>
            <a:xfrm>
              <a:off x="2308" y="2464"/>
              <a:ext cx="41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4" name="Line 61"/>
            <p:cNvSpPr/>
            <p:nvPr/>
          </p:nvSpPr>
          <p:spPr>
            <a:xfrm flipV="1">
              <a:off x="2737" y="2037"/>
              <a:ext cx="0" cy="4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5" name="Line 62"/>
            <p:cNvSpPr/>
            <p:nvPr/>
          </p:nvSpPr>
          <p:spPr>
            <a:xfrm flipV="1">
              <a:off x="2737" y="1587"/>
              <a:ext cx="0" cy="4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6" name="Line 63"/>
            <p:cNvSpPr/>
            <p:nvPr/>
          </p:nvSpPr>
          <p:spPr>
            <a:xfrm flipV="1">
              <a:off x="2737" y="1146"/>
              <a:ext cx="0" cy="4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4276" name="Rectangle 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Trajectories in progress graphs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Text Box 2"/>
          <p:cNvSpPr txBox="1"/>
          <p:nvPr/>
        </p:nvSpPr>
        <p:spPr>
          <a:xfrm>
            <a:off x="5867400" y="1639888"/>
            <a:ext cx="2990850" cy="3922712"/>
          </a:xfrm>
          <a:prstGeom prst="rect">
            <a:avLst/>
          </a:prstGeom>
          <a:noFill/>
          <a:ln w="25400">
            <a:noFill/>
          </a:ln>
        </p:spPr>
        <p:txBody>
          <a:bodyPr wrap="none" t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L, U, and S form a 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 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respect to the shared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CN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in critical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sections (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to some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variable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) should 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interleaved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Sets of states where such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 occurs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unsafe regions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23" name="Group 3"/>
          <p:cNvGrpSpPr/>
          <p:nvPr/>
        </p:nvGrpSpPr>
        <p:grpSpPr>
          <a:xfrm>
            <a:off x="147638" y="1524000"/>
            <a:ext cx="6176962" cy="4994275"/>
            <a:chOff x="0" y="768"/>
            <a:chExt cx="3891" cy="3146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272" y="1640"/>
              <a:ext cx="1320" cy="12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26" name="Line 5"/>
            <p:cNvSpPr>
              <a:spLocks noChangeAspect="1"/>
            </p:cNvSpPr>
            <p:nvPr/>
          </p:nvSpPr>
          <p:spPr>
            <a:xfrm flipV="1">
              <a:off x="855" y="3386"/>
              <a:ext cx="2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7" name="Line 6"/>
            <p:cNvSpPr>
              <a:spLocks noChangeAspect="1"/>
            </p:cNvSpPr>
            <p:nvPr/>
          </p:nvSpPr>
          <p:spPr>
            <a:xfrm flipH="1" flipV="1">
              <a:off x="855" y="967"/>
              <a:ext cx="0" cy="241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8" name="Text Box 7"/>
            <p:cNvSpPr txBox="1">
              <a:spLocks noChangeAspect="1"/>
            </p:cNvSpPr>
            <p:nvPr/>
          </p:nvSpPr>
          <p:spPr>
            <a:xfrm>
              <a:off x="936" y="3388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Text Box 8"/>
            <p:cNvSpPr txBox="1">
              <a:spLocks noChangeAspect="1"/>
            </p:cNvSpPr>
            <p:nvPr/>
          </p:nvSpPr>
          <p:spPr>
            <a:xfrm>
              <a:off x="1431" y="3388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0" name="Text Box 9"/>
            <p:cNvSpPr txBox="1">
              <a:spLocks noChangeAspect="1"/>
            </p:cNvSpPr>
            <p:nvPr/>
          </p:nvSpPr>
          <p:spPr>
            <a:xfrm>
              <a:off x="1832" y="3388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Text Box 10"/>
            <p:cNvSpPr txBox="1">
              <a:spLocks noChangeAspect="1"/>
            </p:cNvSpPr>
            <p:nvPr/>
          </p:nvSpPr>
          <p:spPr>
            <a:xfrm>
              <a:off x="2284" y="3388"/>
              <a:ext cx="2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Text Box 11"/>
            <p:cNvSpPr txBox="1">
              <a:spLocks noChangeAspect="1"/>
            </p:cNvSpPr>
            <p:nvPr/>
          </p:nvSpPr>
          <p:spPr>
            <a:xfrm>
              <a:off x="2741" y="3388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3" name="Text Box 12"/>
            <p:cNvSpPr txBox="1">
              <a:spLocks noChangeAspect="1"/>
            </p:cNvSpPr>
            <p:nvPr/>
          </p:nvSpPr>
          <p:spPr>
            <a:xfrm>
              <a:off x="615" y="3044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4" name="Text Box 13"/>
            <p:cNvSpPr txBox="1">
              <a:spLocks noChangeAspect="1"/>
            </p:cNvSpPr>
            <p:nvPr/>
          </p:nvSpPr>
          <p:spPr>
            <a:xfrm>
              <a:off x="633" y="2606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5" name="Text Box 14"/>
            <p:cNvSpPr txBox="1">
              <a:spLocks noChangeAspect="1"/>
            </p:cNvSpPr>
            <p:nvPr/>
          </p:nvSpPr>
          <p:spPr>
            <a:xfrm>
              <a:off x="615" y="2160"/>
              <a:ext cx="25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6" name="Text Box 15"/>
            <p:cNvSpPr txBox="1">
              <a:spLocks noChangeAspect="1"/>
            </p:cNvSpPr>
            <p:nvPr/>
          </p:nvSpPr>
          <p:spPr>
            <a:xfrm>
              <a:off x="622" y="1699"/>
              <a:ext cx="2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Text Box 16"/>
            <p:cNvSpPr txBox="1">
              <a:spLocks noChangeAspect="1"/>
            </p:cNvSpPr>
            <p:nvPr/>
          </p:nvSpPr>
          <p:spPr>
            <a:xfrm>
              <a:off x="629" y="1278"/>
              <a:ext cx="24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Oval 17"/>
            <p:cNvSpPr>
              <a:spLocks noChangeAspect="1"/>
            </p:cNvSpPr>
            <p:nvPr/>
          </p:nvSpPr>
          <p:spPr>
            <a:xfrm>
              <a:off x="1239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39" name="Oval 18"/>
            <p:cNvSpPr>
              <a:spLocks noChangeAspect="1"/>
            </p:cNvSpPr>
            <p:nvPr/>
          </p:nvSpPr>
          <p:spPr>
            <a:xfrm>
              <a:off x="1721" y="2920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0" name="Oval 19"/>
            <p:cNvSpPr>
              <a:spLocks noChangeAspect="1"/>
            </p:cNvSpPr>
            <p:nvPr/>
          </p:nvSpPr>
          <p:spPr>
            <a:xfrm>
              <a:off x="2161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1" name="Oval 20"/>
            <p:cNvSpPr>
              <a:spLocks noChangeAspect="1"/>
            </p:cNvSpPr>
            <p:nvPr/>
          </p:nvSpPr>
          <p:spPr>
            <a:xfrm>
              <a:off x="2605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2" name="Oval 21"/>
            <p:cNvSpPr>
              <a:spLocks noChangeAspect="1"/>
            </p:cNvSpPr>
            <p:nvPr/>
          </p:nvSpPr>
          <p:spPr>
            <a:xfrm>
              <a:off x="3044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3" name="Oval 22"/>
            <p:cNvSpPr>
              <a:spLocks noChangeAspect="1"/>
            </p:cNvSpPr>
            <p:nvPr/>
          </p:nvSpPr>
          <p:spPr>
            <a:xfrm>
              <a:off x="1239" y="249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4" name="Oval 23"/>
            <p:cNvSpPr>
              <a:spLocks noChangeAspect="1"/>
            </p:cNvSpPr>
            <p:nvPr/>
          </p:nvSpPr>
          <p:spPr>
            <a:xfrm>
              <a:off x="1721" y="2485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5" name="Oval 24"/>
            <p:cNvSpPr>
              <a:spLocks noChangeAspect="1"/>
            </p:cNvSpPr>
            <p:nvPr/>
          </p:nvSpPr>
          <p:spPr>
            <a:xfrm>
              <a:off x="2161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6" name="Oval 25"/>
            <p:cNvSpPr>
              <a:spLocks noChangeAspect="1"/>
            </p:cNvSpPr>
            <p:nvPr/>
          </p:nvSpPr>
          <p:spPr>
            <a:xfrm>
              <a:off x="2605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7" name="Oval 26"/>
            <p:cNvSpPr>
              <a:spLocks noChangeAspect="1"/>
            </p:cNvSpPr>
            <p:nvPr/>
          </p:nvSpPr>
          <p:spPr>
            <a:xfrm>
              <a:off x="3044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8" name="Oval 27"/>
            <p:cNvSpPr>
              <a:spLocks noChangeAspect="1"/>
            </p:cNvSpPr>
            <p:nvPr/>
          </p:nvSpPr>
          <p:spPr>
            <a:xfrm>
              <a:off x="1239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49" name="Oval 28"/>
            <p:cNvSpPr>
              <a:spLocks noChangeAspect="1"/>
            </p:cNvSpPr>
            <p:nvPr/>
          </p:nvSpPr>
          <p:spPr>
            <a:xfrm>
              <a:off x="1721" y="2042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0" name="Oval 29"/>
            <p:cNvSpPr>
              <a:spLocks noChangeAspect="1"/>
            </p:cNvSpPr>
            <p:nvPr/>
          </p:nvSpPr>
          <p:spPr>
            <a:xfrm>
              <a:off x="2161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1" name="Oval 30"/>
            <p:cNvSpPr>
              <a:spLocks noChangeAspect="1"/>
            </p:cNvSpPr>
            <p:nvPr/>
          </p:nvSpPr>
          <p:spPr>
            <a:xfrm>
              <a:off x="2605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2" name="Oval 31"/>
            <p:cNvSpPr>
              <a:spLocks noChangeAspect="1"/>
            </p:cNvSpPr>
            <p:nvPr/>
          </p:nvSpPr>
          <p:spPr>
            <a:xfrm>
              <a:off x="3044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3" name="Oval 32"/>
            <p:cNvSpPr>
              <a:spLocks noChangeAspect="1"/>
            </p:cNvSpPr>
            <p:nvPr/>
          </p:nvSpPr>
          <p:spPr>
            <a:xfrm>
              <a:off x="1239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4" name="Oval 33"/>
            <p:cNvSpPr>
              <a:spLocks noChangeAspect="1"/>
            </p:cNvSpPr>
            <p:nvPr/>
          </p:nvSpPr>
          <p:spPr>
            <a:xfrm>
              <a:off x="1721" y="1598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5" name="Oval 34"/>
            <p:cNvSpPr>
              <a:spLocks noChangeAspect="1"/>
            </p:cNvSpPr>
            <p:nvPr/>
          </p:nvSpPr>
          <p:spPr>
            <a:xfrm>
              <a:off x="2161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6" name="Oval 35"/>
            <p:cNvSpPr>
              <a:spLocks noChangeAspect="1"/>
            </p:cNvSpPr>
            <p:nvPr/>
          </p:nvSpPr>
          <p:spPr>
            <a:xfrm>
              <a:off x="2605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7" name="Oval 36"/>
            <p:cNvSpPr>
              <a:spLocks noChangeAspect="1"/>
            </p:cNvSpPr>
            <p:nvPr/>
          </p:nvSpPr>
          <p:spPr>
            <a:xfrm>
              <a:off x="3044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8" name="Oval 37"/>
            <p:cNvSpPr>
              <a:spLocks noChangeAspect="1"/>
            </p:cNvSpPr>
            <p:nvPr/>
          </p:nvSpPr>
          <p:spPr>
            <a:xfrm>
              <a:off x="1239" y="116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59" name="Oval 38"/>
            <p:cNvSpPr>
              <a:spLocks noChangeAspect="1"/>
            </p:cNvSpPr>
            <p:nvPr/>
          </p:nvSpPr>
          <p:spPr>
            <a:xfrm>
              <a:off x="1721" y="1157"/>
              <a:ext cx="24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60" name="Oval 39"/>
            <p:cNvSpPr>
              <a:spLocks noChangeAspect="1"/>
            </p:cNvSpPr>
            <p:nvPr/>
          </p:nvSpPr>
          <p:spPr>
            <a:xfrm>
              <a:off x="2161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61" name="Oval 40"/>
            <p:cNvSpPr>
              <a:spLocks noChangeAspect="1"/>
            </p:cNvSpPr>
            <p:nvPr/>
          </p:nvSpPr>
          <p:spPr>
            <a:xfrm>
              <a:off x="2605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62" name="Oval 41"/>
            <p:cNvSpPr>
              <a:spLocks noChangeAspect="1"/>
            </p:cNvSpPr>
            <p:nvPr/>
          </p:nvSpPr>
          <p:spPr>
            <a:xfrm>
              <a:off x="3044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63" name="Text Box 42"/>
            <p:cNvSpPr txBox="1">
              <a:spLocks noChangeAspect="1"/>
            </p:cNvSpPr>
            <p:nvPr/>
          </p:nvSpPr>
          <p:spPr>
            <a:xfrm>
              <a:off x="3242" y="3280"/>
              <a:ext cx="64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Thread 1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4" name="Text Box 43"/>
            <p:cNvSpPr txBox="1">
              <a:spLocks noChangeAspect="1"/>
            </p:cNvSpPr>
            <p:nvPr/>
          </p:nvSpPr>
          <p:spPr>
            <a:xfrm>
              <a:off x="510" y="768"/>
              <a:ext cx="64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Thread 2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5" name="Oval 44"/>
            <p:cNvSpPr>
              <a:spLocks noChangeAspect="1"/>
            </p:cNvSpPr>
            <p:nvPr/>
          </p:nvSpPr>
          <p:spPr>
            <a:xfrm>
              <a:off x="1240" y="337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66" name="Oval 45"/>
            <p:cNvSpPr>
              <a:spLocks noChangeAspect="1"/>
            </p:cNvSpPr>
            <p:nvPr/>
          </p:nvSpPr>
          <p:spPr>
            <a:xfrm>
              <a:off x="1729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67" name="Oval 46"/>
            <p:cNvSpPr>
              <a:spLocks noChangeAspect="1"/>
            </p:cNvSpPr>
            <p:nvPr/>
          </p:nvSpPr>
          <p:spPr>
            <a:xfrm>
              <a:off x="2159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68" name="Oval 47"/>
            <p:cNvSpPr>
              <a:spLocks noChangeAspect="1"/>
            </p:cNvSpPr>
            <p:nvPr/>
          </p:nvSpPr>
          <p:spPr>
            <a:xfrm>
              <a:off x="2615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69" name="Oval 48"/>
            <p:cNvSpPr>
              <a:spLocks noChangeAspect="1"/>
            </p:cNvSpPr>
            <p:nvPr/>
          </p:nvSpPr>
          <p:spPr>
            <a:xfrm>
              <a:off x="3044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70" name="Oval 49"/>
            <p:cNvSpPr>
              <a:spLocks noChangeAspect="1"/>
            </p:cNvSpPr>
            <p:nvPr/>
          </p:nvSpPr>
          <p:spPr>
            <a:xfrm>
              <a:off x="846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71" name="Oval 50"/>
            <p:cNvSpPr>
              <a:spLocks noChangeAspect="1"/>
            </p:cNvSpPr>
            <p:nvPr/>
          </p:nvSpPr>
          <p:spPr>
            <a:xfrm>
              <a:off x="842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72" name="Oval 51"/>
            <p:cNvSpPr>
              <a:spLocks noChangeAspect="1"/>
            </p:cNvSpPr>
            <p:nvPr/>
          </p:nvSpPr>
          <p:spPr>
            <a:xfrm>
              <a:off x="842" y="2044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73" name="Oval 52"/>
            <p:cNvSpPr>
              <a:spLocks noChangeAspect="1"/>
            </p:cNvSpPr>
            <p:nvPr/>
          </p:nvSpPr>
          <p:spPr>
            <a:xfrm>
              <a:off x="842" y="159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74" name="Oval 53"/>
            <p:cNvSpPr>
              <a:spLocks noChangeAspect="1"/>
            </p:cNvSpPr>
            <p:nvPr/>
          </p:nvSpPr>
          <p:spPr>
            <a:xfrm>
              <a:off x="846" y="1153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75" name="Oval 54"/>
            <p:cNvSpPr>
              <a:spLocks noChangeAspect="1"/>
            </p:cNvSpPr>
            <p:nvPr/>
          </p:nvSpPr>
          <p:spPr>
            <a:xfrm>
              <a:off x="842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26681" name="Text Box 55"/>
            <p:cNvSpPr txBox="1">
              <a:spLocks noChangeArrowheads="1"/>
            </p:cNvSpPr>
            <p:nvPr/>
          </p:nvSpPr>
          <p:spPr bwMode="auto">
            <a:xfrm>
              <a:off x="1452" y="2158"/>
              <a:ext cx="969" cy="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Unsafe region</a:t>
              </a:r>
              <a:endPara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7" name="AutoShape 56"/>
            <p:cNvSpPr/>
            <p:nvPr/>
          </p:nvSpPr>
          <p:spPr>
            <a:xfrm>
              <a:off x="552" y="1624"/>
              <a:ext cx="152" cy="1304"/>
            </a:xfrm>
            <a:prstGeom prst="leftBrace">
              <a:avLst>
                <a:gd name="adj1" fmla="val 71491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78" name="AutoShape 57"/>
            <p:cNvSpPr/>
            <p:nvPr/>
          </p:nvSpPr>
          <p:spPr>
            <a:xfrm rot="-5400000">
              <a:off x="1872" y="2992"/>
              <a:ext cx="152" cy="1304"/>
            </a:xfrm>
            <a:prstGeom prst="leftBrace">
              <a:avLst>
                <a:gd name="adj1" fmla="val 71491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56379" name="Text Box 58"/>
            <p:cNvSpPr txBox="1"/>
            <p:nvPr/>
          </p:nvSpPr>
          <p:spPr>
            <a:xfrm>
              <a:off x="1196" y="3702"/>
              <a:ext cx="1514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critical section wrt </a:t>
              </a:r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cnt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80" name="Text Box 59"/>
            <p:cNvSpPr txBox="1"/>
            <p:nvPr/>
          </p:nvSpPr>
          <p:spPr>
            <a:xfrm>
              <a:off x="0" y="2020"/>
              <a:ext cx="593" cy="52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critical section wrt </a:t>
              </a:r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cnt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24" name="Rectangle 6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Critical sections and unsafe regions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Text Box 2"/>
          <p:cNvSpPr txBox="1"/>
          <p:nvPr/>
        </p:nvSpPr>
        <p:spPr>
          <a:xfrm>
            <a:off x="6248400" y="2286000"/>
            <a:ext cx="2743200" cy="3402013"/>
          </a:xfrm>
          <a:prstGeom prst="rect">
            <a:avLst/>
          </a:prstGeom>
          <a:noFill/>
          <a:ln w="25400">
            <a:noFill/>
          </a:ln>
        </p:spPr>
        <p:txBody>
          <a:bodyPr wrap="none" t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Def: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trajectory is </a:t>
            </a:r>
            <a:r>
              <a:rPr lang="en-US" altLang="zh-CN" sz="18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 it doesn’t  touch any 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an unsafe region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Claim: 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 trajectory is 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(write cnt)  iff 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safe.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371" name="Group 3"/>
          <p:cNvGrpSpPr/>
          <p:nvPr/>
        </p:nvGrpSpPr>
        <p:grpSpPr>
          <a:xfrm>
            <a:off x="109538" y="1470025"/>
            <a:ext cx="6215062" cy="5006975"/>
            <a:chOff x="0" y="624"/>
            <a:chExt cx="3915" cy="3154"/>
          </a:xfrm>
        </p:grpSpPr>
        <p:sp>
          <p:nvSpPr>
            <p:cNvPr id="58373" name="Text Box 4"/>
            <p:cNvSpPr txBox="1"/>
            <p:nvPr/>
          </p:nvSpPr>
          <p:spPr>
            <a:xfrm>
              <a:off x="0" y="1948"/>
              <a:ext cx="593" cy="52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critical section wrt </a:t>
              </a:r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</a:rPr>
                <a:t>cnt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8374" name="Group 5"/>
            <p:cNvGrpSpPr/>
            <p:nvPr/>
          </p:nvGrpSpPr>
          <p:grpSpPr>
            <a:xfrm>
              <a:off x="534" y="624"/>
              <a:ext cx="3381" cy="3154"/>
              <a:chOff x="534" y="688"/>
              <a:chExt cx="3381" cy="3154"/>
            </a:xfrm>
          </p:grpSpPr>
          <p:sp>
            <p:nvSpPr>
              <p:cNvPr id="27656" name="Rectangle 6"/>
              <p:cNvSpPr>
                <a:spLocks noChangeArrowheads="1"/>
              </p:cNvSpPr>
              <p:nvPr/>
            </p:nvSpPr>
            <p:spPr bwMode="auto">
              <a:xfrm>
                <a:off x="1296" y="1560"/>
                <a:ext cx="1320" cy="12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  <a:miter lim="800000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76" name="Line 7"/>
              <p:cNvSpPr>
                <a:spLocks noChangeAspect="1"/>
              </p:cNvSpPr>
              <p:nvPr/>
            </p:nvSpPr>
            <p:spPr>
              <a:xfrm flipV="1">
                <a:off x="879" y="3306"/>
                <a:ext cx="240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77" name="Line 8"/>
              <p:cNvSpPr>
                <a:spLocks noChangeAspect="1"/>
              </p:cNvSpPr>
              <p:nvPr/>
            </p:nvSpPr>
            <p:spPr>
              <a:xfrm flipH="1" flipV="1">
                <a:off x="879" y="887"/>
                <a:ext cx="0" cy="241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78" name="Text Box 9"/>
              <p:cNvSpPr txBox="1">
                <a:spLocks noChangeAspect="1"/>
              </p:cNvSpPr>
              <p:nvPr/>
            </p:nvSpPr>
            <p:spPr>
              <a:xfrm>
                <a:off x="960" y="3308"/>
                <a:ext cx="257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H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79" name="Text Box 10"/>
              <p:cNvSpPr txBox="1">
                <a:spLocks noChangeAspect="1"/>
              </p:cNvSpPr>
              <p:nvPr/>
            </p:nvSpPr>
            <p:spPr>
              <a:xfrm>
                <a:off x="1455" y="3308"/>
                <a:ext cx="243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L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0" name="Text Box 11"/>
              <p:cNvSpPr txBox="1">
                <a:spLocks noChangeAspect="1"/>
              </p:cNvSpPr>
              <p:nvPr/>
            </p:nvSpPr>
            <p:spPr>
              <a:xfrm>
                <a:off x="1856" y="3308"/>
                <a:ext cx="257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1" name="Text Box 12"/>
              <p:cNvSpPr txBox="1">
                <a:spLocks noChangeAspect="1"/>
              </p:cNvSpPr>
              <p:nvPr/>
            </p:nvSpPr>
            <p:spPr>
              <a:xfrm>
                <a:off x="2308" y="3308"/>
                <a:ext cx="250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2" name="Text Box 13"/>
              <p:cNvSpPr txBox="1">
                <a:spLocks noChangeAspect="1"/>
              </p:cNvSpPr>
              <p:nvPr/>
            </p:nvSpPr>
            <p:spPr>
              <a:xfrm>
                <a:off x="2765" y="3308"/>
                <a:ext cx="243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3" name="Text Box 14"/>
              <p:cNvSpPr txBox="1">
                <a:spLocks noChangeAspect="1"/>
              </p:cNvSpPr>
              <p:nvPr/>
            </p:nvSpPr>
            <p:spPr>
              <a:xfrm>
                <a:off x="639" y="2964"/>
                <a:ext cx="257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H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4" name="Text Box 15"/>
              <p:cNvSpPr txBox="1">
                <a:spLocks noChangeAspect="1"/>
              </p:cNvSpPr>
              <p:nvPr/>
            </p:nvSpPr>
            <p:spPr>
              <a:xfrm>
                <a:off x="657" y="2526"/>
                <a:ext cx="243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L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5" name="Text Box 16"/>
              <p:cNvSpPr txBox="1">
                <a:spLocks noChangeAspect="1"/>
              </p:cNvSpPr>
              <p:nvPr/>
            </p:nvSpPr>
            <p:spPr>
              <a:xfrm>
                <a:off x="639" y="2080"/>
                <a:ext cx="257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6" name="Text Box 17"/>
              <p:cNvSpPr txBox="1">
                <a:spLocks noChangeAspect="1"/>
              </p:cNvSpPr>
              <p:nvPr/>
            </p:nvSpPr>
            <p:spPr>
              <a:xfrm>
                <a:off x="646" y="1619"/>
                <a:ext cx="250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7" name="Text Box 18"/>
              <p:cNvSpPr txBox="1">
                <a:spLocks noChangeAspect="1"/>
              </p:cNvSpPr>
              <p:nvPr/>
            </p:nvSpPr>
            <p:spPr>
              <a:xfrm>
                <a:off x="653" y="1198"/>
                <a:ext cx="243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600" b="1" baseline="-25000"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8" name="Oval 19"/>
              <p:cNvSpPr>
                <a:spLocks noChangeAspect="1"/>
              </p:cNvSpPr>
              <p:nvPr/>
            </p:nvSpPr>
            <p:spPr>
              <a:xfrm>
                <a:off x="1263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89" name="Oval 20"/>
              <p:cNvSpPr>
                <a:spLocks noChangeAspect="1"/>
              </p:cNvSpPr>
              <p:nvPr/>
            </p:nvSpPr>
            <p:spPr>
              <a:xfrm>
                <a:off x="1745" y="2840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0" name="Oval 21"/>
              <p:cNvSpPr>
                <a:spLocks noChangeAspect="1"/>
              </p:cNvSpPr>
              <p:nvPr/>
            </p:nvSpPr>
            <p:spPr>
              <a:xfrm>
                <a:off x="2185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1" name="Oval 22"/>
              <p:cNvSpPr>
                <a:spLocks noChangeAspect="1"/>
              </p:cNvSpPr>
              <p:nvPr/>
            </p:nvSpPr>
            <p:spPr>
              <a:xfrm>
                <a:off x="2629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2" name="Oval 23"/>
              <p:cNvSpPr>
                <a:spLocks noChangeAspect="1"/>
              </p:cNvSpPr>
              <p:nvPr/>
            </p:nvSpPr>
            <p:spPr>
              <a:xfrm>
                <a:off x="3068" y="284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3" name="Oval 24"/>
              <p:cNvSpPr>
                <a:spLocks noChangeAspect="1"/>
              </p:cNvSpPr>
              <p:nvPr/>
            </p:nvSpPr>
            <p:spPr>
              <a:xfrm>
                <a:off x="1263" y="241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4" name="Oval 25"/>
              <p:cNvSpPr>
                <a:spLocks noChangeAspect="1"/>
              </p:cNvSpPr>
              <p:nvPr/>
            </p:nvSpPr>
            <p:spPr>
              <a:xfrm>
                <a:off x="1745" y="2405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5" name="Oval 26"/>
              <p:cNvSpPr>
                <a:spLocks noChangeAspect="1"/>
              </p:cNvSpPr>
              <p:nvPr/>
            </p:nvSpPr>
            <p:spPr>
              <a:xfrm>
                <a:off x="2185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6" name="Oval 27"/>
              <p:cNvSpPr>
                <a:spLocks noChangeAspect="1"/>
              </p:cNvSpPr>
              <p:nvPr/>
            </p:nvSpPr>
            <p:spPr>
              <a:xfrm>
                <a:off x="2629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7" name="Oval 28"/>
              <p:cNvSpPr>
                <a:spLocks noChangeAspect="1"/>
              </p:cNvSpPr>
              <p:nvPr/>
            </p:nvSpPr>
            <p:spPr>
              <a:xfrm>
                <a:off x="3068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8" name="Oval 29"/>
              <p:cNvSpPr>
                <a:spLocks noChangeAspect="1"/>
              </p:cNvSpPr>
              <p:nvPr/>
            </p:nvSpPr>
            <p:spPr>
              <a:xfrm>
                <a:off x="1263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9" name="Oval 30"/>
              <p:cNvSpPr>
                <a:spLocks noChangeAspect="1"/>
              </p:cNvSpPr>
              <p:nvPr/>
            </p:nvSpPr>
            <p:spPr>
              <a:xfrm>
                <a:off x="1745" y="1962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0" name="Oval 31"/>
              <p:cNvSpPr>
                <a:spLocks noChangeAspect="1"/>
              </p:cNvSpPr>
              <p:nvPr/>
            </p:nvSpPr>
            <p:spPr>
              <a:xfrm>
                <a:off x="2185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1" name="Oval 32"/>
              <p:cNvSpPr>
                <a:spLocks noChangeAspect="1"/>
              </p:cNvSpPr>
              <p:nvPr/>
            </p:nvSpPr>
            <p:spPr>
              <a:xfrm>
                <a:off x="2629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2" name="Oval 33"/>
              <p:cNvSpPr>
                <a:spLocks noChangeAspect="1"/>
              </p:cNvSpPr>
              <p:nvPr/>
            </p:nvSpPr>
            <p:spPr>
              <a:xfrm>
                <a:off x="3068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3" name="Oval 34"/>
              <p:cNvSpPr>
                <a:spLocks noChangeAspect="1"/>
              </p:cNvSpPr>
              <p:nvPr/>
            </p:nvSpPr>
            <p:spPr>
              <a:xfrm>
                <a:off x="1263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4" name="Oval 35"/>
              <p:cNvSpPr>
                <a:spLocks noChangeAspect="1"/>
              </p:cNvSpPr>
              <p:nvPr/>
            </p:nvSpPr>
            <p:spPr>
              <a:xfrm>
                <a:off x="1745" y="1518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5" name="Oval 36"/>
              <p:cNvSpPr>
                <a:spLocks noChangeAspect="1"/>
              </p:cNvSpPr>
              <p:nvPr/>
            </p:nvSpPr>
            <p:spPr>
              <a:xfrm>
                <a:off x="2185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6" name="Oval 37"/>
              <p:cNvSpPr>
                <a:spLocks noChangeAspect="1"/>
              </p:cNvSpPr>
              <p:nvPr/>
            </p:nvSpPr>
            <p:spPr>
              <a:xfrm>
                <a:off x="2629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7" name="Oval 38"/>
              <p:cNvSpPr>
                <a:spLocks noChangeAspect="1"/>
              </p:cNvSpPr>
              <p:nvPr/>
            </p:nvSpPr>
            <p:spPr>
              <a:xfrm>
                <a:off x="3068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8" name="Oval 39"/>
              <p:cNvSpPr>
                <a:spLocks noChangeAspect="1"/>
              </p:cNvSpPr>
              <p:nvPr/>
            </p:nvSpPr>
            <p:spPr>
              <a:xfrm>
                <a:off x="1263" y="108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09" name="Oval 40"/>
              <p:cNvSpPr>
                <a:spLocks noChangeAspect="1"/>
              </p:cNvSpPr>
              <p:nvPr/>
            </p:nvSpPr>
            <p:spPr>
              <a:xfrm>
                <a:off x="1745" y="1077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10" name="Oval 41"/>
              <p:cNvSpPr>
                <a:spLocks noChangeAspect="1"/>
              </p:cNvSpPr>
              <p:nvPr/>
            </p:nvSpPr>
            <p:spPr>
              <a:xfrm>
                <a:off x="2185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11" name="Oval 42"/>
              <p:cNvSpPr>
                <a:spLocks noChangeAspect="1"/>
              </p:cNvSpPr>
              <p:nvPr/>
            </p:nvSpPr>
            <p:spPr>
              <a:xfrm>
                <a:off x="2629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12" name="Oval 43"/>
              <p:cNvSpPr>
                <a:spLocks noChangeAspect="1"/>
              </p:cNvSpPr>
              <p:nvPr/>
            </p:nvSpPr>
            <p:spPr>
              <a:xfrm>
                <a:off x="3068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13" name="Text Box 44"/>
              <p:cNvSpPr txBox="1">
                <a:spLocks noChangeAspect="1"/>
              </p:cNvSpPr>
              <p:nvPr/>
            </p:nvSpPr>
            <p:spPr>
              <a:xfrm>
                <a:off x="3266" y="3200"/>
                <a:ext cx="649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Thread 1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4" name="Text Box 45"/>
              <p:cNvSpPr txBox="1">
                <a:spLocks noChangeAspect="1"/>
              </p:cNvSpPr>
              <p:nvPr/>
            </p:nvSpPr>
            <p:spPr>
              <a:xfrm>
                <a:off x="534" y="688"/>
                <a:ext cx="649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Thread 2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5" name="Oval 46"/>
              <p:cNvSpPr>
                <a:spLocks noChangeAspect="1"/>
              </p:cNvSpPr>
              <p:nvPr/>
            </p:nvSpPr>
            <p:spPr>
              <a:xfrm>
                <a:off x="1264" y="329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16" name="Oval 47"/>
              <p:cNvSpPr>
                <a:spLocks noChangeAspect="1"/>
              </p:cNvSpPr>
              <p:nvPr/>
            </p:nvSpPr>
            <p:spPr>
              <a:xfrm>
                <a:off x="1753" y="3290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17" name="Oval 48"/>
              <p:cNvSpPr>
                <a:spLocks noChangeAspect="1"/>
              </p:cNvSpPr>
              <p:nvPr/>
            </p:nvSpPr>
            <p:spPr>
              <a:xfrm>
                <a:off x="2183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18" name="Oval 49"/>
              <p:cNvSpPr>
                <a:spLocks noChangeAspect="1"/>
              </p:cNvSpPr>
              <p:nvPr/>
            </p:nvSpPr>
            <p:spPr>
              <a:xfrm>
                <a:off x="2639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19" name="Oval 50"/>
              <p:cNvSpPr>
                <a:spLocks noChangeAspect="1"/>
              </p:cNvSpPr>
              <p:nvPr/>
            </p:nvSpPr>
            <p:spPr>
              <a:xfrm>
                <a:off x="3068" y="3290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20" name="Oval 51"/>
              <p:cNvSpPr>
                <a:spLocks noChangeAspect="1"/>
              </p:cNvSpPr>
              <p:nvPr/>
            </p:nvSpPr>
            <p:spPr>
              <a:xfrm>
                <a:off x="870" y="284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21" name="Oval 52"/>
              <p:cNvSpPr>
                <a:spLocks noChangeAspect="1"/>
              </p:cNvSpPr>
              <p:nvPr/>
            </p:nvSpPr>
            <p:spPr>
              <a:xfrm>
                <a:off x="866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22" name="Oval 53"/>
              <p:cNvSpPr>
                <a:spLocks noChangeAspect="1"/>
              </p:cNvSpPr>
              <p:nvPr/>
            </p:nvSpPr>
            <p:spPr>
              <a:xfrm>
                <a:off x="866" y="196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23" name="Oval 54"/>
              <p:cNvSpPr>
                <a:spLocks noChangeAspect="1"/>
              </p:cNvSpPr>
              <p:nvPr/>
            </p:nvSpPr>
            <p:spPr>
              <a:xfrm>
                <a:off x="866" y="15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24" name="Oval 55"/>
              <p:cNvSpPr>
                <a:spLocks noChangeAspect="1"/>
              </p:cNvSpPr>
              <p:nvPr/>
            </p:nvSpPr>
            <p:spPr>
              <a:xfrm>
                <a:off x="870" y="107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25" name="Oval 56"/>
              <p:cNvSpPr>
                <a:spLocks noChangeAspect="1"/>
              </p:cNvSpPr>
              <p:nvPr/>
            </p:nvSpPr>
            <p:spPr>
              <a:xfrm>
                <a:off x="866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7707" name="Text Box 57"/>
              <p:cNvSpPr txBox="1">
                <a:spLocks noChangeArrowheads="1"/>
              </p:cNvSpPr>
              <p:nvPr/>
            </p:nvSpPr>
            <p:spPr bwMode="auto">
              <a:xfrm>
                <a:off x="1530" y="1632"/>
                <a:ext cx="860" cy="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34" charset="0"/>
                    <a:ea typeface="宋体" panose="02010600030101010101" pitchFamily="2" charset="-122"/>
                    <a:cs typeface="+mn-cs"/>
                  </a:rPr>
                  <a:t>Unsafe region</a:t>
                </a:r>
                <a:endPara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27" name="Line 58"/>
              <p:cNvSpPr/>
              <p:nvPr/>
            </p:nvSpPr>
            <p:spPr>
              <a:xfrm>
                <a:off x="891" y="3299"/>
                <a:ext cx="371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28" name="Line 59"/>
              <p:cNvSpPr/>
              <p:nvPr/>
            </p:nvSpPr>
            <p:spPr>
              <a:xfrm>
                <a:off x="1299" y="3299"/>
                <a:ext cx="44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29" name="Line 60"/>
              <p:cNvSpPr/>
              <p:nvPr/>
            </p:nvSpPr>
            <p:spPr>
              <a:xfrm>
                <a:off x="1766" y="3299"/>
                <a:ext cx="40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0" name="Line 61"/>
              <p:cNvSpPr/>
              <p:nvPr/>
            </p:nvSpPr>
            <p:spPr>
              <a:xfrm flipV="1">
                <a:off x="2197" y="2865"/>
                <a:ext cx="0" cy="43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1" name="Line 62"/>
              <p:cNvSpPr/>
              <p:nvPr/>
            </p:nvSpPr>
            <p:spPr>
              <a:xfrm flipV="1">
                <a:off x="2197" y="2444"/>
                <a:ext cx="1" cy="3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2" name="Line 63"/>
              <p:cNvSpPr/>
              <p:nvPr/>
            </p:nvSpPr>
            <p:spPr>
              <a:xfrm flipV="1">
                <a:off x="3081" y="1535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3" name="Line 64"/>
              <p:cNvSpPr/>
              <p:nvPr/>
            </p:nvSpPr>
            <p:spPr>
              <a:xfrm flipH="1" flipV="1">
                <a:off x="3081" y="1090"/>
                <a:ext cx="0" cy="43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4" name="Line 65"/>
              <p:cNvSpPr/>
              <p:nvPr/>
            </p:nvSpPr>
            <p:spPr>
              <a:xfrm flipV="1">
                <a:off x="880" y="2882"/>
                <a:ext cx="0" cy="41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5" name="Line 66"/>
              <p:cNvSpPr/>
              <p:nvPr/>
            </p:nvSpPr>
            <p:spPr>
              <a:xfrm flipV="1">
                <a:off x="880" y="2431"/>
                <a:ext cx="0" cy="41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6" name="Line 67"/>
              <p:cNvSpPr/>
              <p:nvPr/>
            </p:nvSpPr>
            <p:spPr>
              <a:xfrm flipH="1" flipV="1">
                <a:off x="1271" y="1538"/>
                <a:ext cx="4" cy="44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7" name="Line 68"/>
              <p:cNvSpPr/>
              <p:nvPr/>
            </p:nvSpPr>
            <p:spPr>
              <a:xfrm flipV="1">
                <a:off x="1293" y="1536"/>
                <a:ext cx="447" cy="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8" name="Line 69"/>
              <p:cNvSpPr/>
              <p:nvPr/>
            </p:nvSpPr>
            <p:spPr>
              <a:xfrm>
                <a:off x="2217" y="1088"/>
                <a:ext cx="404" cy="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39" name="Line 70"/>
              <p:cNvSpPr/>
              <p:nvPr/>
            </p:nvSpPr>
            <p:spPr>
              <a:xfrm>
                <a:off x="2667" y="1088"/>
                <a:ext cx="404" cy="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40" name="Line 71"/>
              <p:cNvSpPr/>
              <p:nvPr/>
            </p:nvSpPr>
            <p:spPr>
              <a:xfrm flipH="1" flipV="1">
                <a:off x="876" y="1999"/>
                <a:ext cx="0" cy="40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41" name="Text Box 72"/>
              <p:cNvSpPr txBox="1"/>
              <p:nvPr/>
            </p:nvSpPr>
            <p:spPr>
              <a:xfrm>
                <a:off x="3100" y="1625"/>
                <a:ext cx="698" cy="3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Unsafe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trajectory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2" name="Text Box 73"/>
              <p:cNvSpPr txBox="1"/>
              <p:nvPr/>
            </p:nvSpPr>
            <p:spPr>
              <a:xfrm>
                <a:off x="1008" y="1150"/>
                <a:ext cx="1006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Safe trajectory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3" name="AutoShape 74"/>
              <p:cNvSpPr/>
              <p:nvPr/>
            </p:nvSpPr>
            <p:spPr>
              <a:xfrm>
                <a:off x="552" y="1552"/>
                <a:ext cx="152" cy="1304"/>
              </a:xfrm>
              <a:prstGeom prst="leftBrace">
                <a:avLst>
                  <a:gd name="adj1" fmla="val 71491"/>
                  <a:gd name="adj2" fmla="val 50000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44" name="AutoShape 75"/>
              <p:cNvSpPr/>
              <p:nvPr/>
            </p:nvSpPr>
            <p:spPr>
              <a:xfrm rot="-5400000">
                <a:off x="1872" y="2920"/>
                <a:ext cx="152" cy="1304"/>
              </a:xfrm>
              <a:prstGeom prst="leftBrace">
                <a:avLst>
                  <a:gd name="adj1" fmla="val 71491"/>
                  <a:gd name="adj2" fmla="val 50000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445" name="Text Box 76"/>
              <p:cNvSpPr txBox="1"/>
              <p:nvPr/>
            </p:nvSpPr>
            <p:spPr>
              <a:xfrm>
                <a:off x="1196" y="3630"/>
                <a:ext cx="1514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>
                    <a:latin typeface="Helvetica" pitchFamily="34" charset="0"/>
                    <a:ea typeface="宋体" panose="02010600030101010101" pitchFamily="2" charset="-122"/>
                  </a:rPr>
                  <a:t>critical section wrt </a:t>
                </a:r>
                <a:r>
                  <a:rPr lang="en-US" altLang="zh-CN" sz="1600" b="1">
                    <a:latin typeface="Courier New" panose="02070309020205020404" pitchFamily="49" charset="0"/>
                    <a:ea typeface="宋体" panose="02010600030101010101" pitchFamily="2" charset="-122"/>
                  </a:rPr>
                  <a:t>cnt</a:t>
                </a:r>
                <a:endParaRPr lang="en-US" altLang="zh-CN" sz="1600" b="1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6" name="Line 77"/>
              <p:cNvSpPr/>
              <p:nvPr/>
            </p:nvSpPr>
            <p:spPr>
              <a:xfrm>
                <a:off x="2216" y="2416"/>
                <a:ext cx="40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47" name="Line 78"/>
              <p:cNvSpPr/>
              <p:nvPr/>
            </p:nvSpPr>
            <p:spPr>
              <a:xfrm>
                <a:off x="866" y="1971"/>
                <a:ext cx="40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48" name="Line 79"/>
              <p:cNvSpPr/>
              <p:nvPr/>
            </p:nvSpPr>
            <p:spPr>
              <a:xfrm>
                <a:off x="2656" y="2412"/>
                <a:ext cx="40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49" name="Line 80"/>
              <p:cNvSpPr/>
              <p:nvPr/>
            </p:nvSpPr>
            <p:spPr>
              <a:xfrm flipV="1">
                <a:off x="3081" y="1992"/>
                <a:ext cx="1" cy="3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50" name="Line 81"/>
              <p:cNvSpPr/>
              <p:nvPr/>
            </p:nvSpPr>
            <p:spPr>
              <a:xfrm flipV="1">
                <a:off x="1761" y="1536"/>
                <a:ext cx="447" cy="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451" name="Line 82"/>
              <p:cNvSpPr/>
              <p:nvPr/>
            </p:nvSpPr>
            <p:spPr>
              <a:xfrm flipH="1" flipV="1">
                <a:off x="2195" y="1076"/>
                <a:ext cx="4" cy="44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58372" name="Rectangle 83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Safe and unsafe trajectories</a:t>
            </a:r>
            <a:endParaRPr lang="zh-CN" altLang="en-US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Synchronizing with semaphores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Dijkstra's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P and V operations on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semaphores</a:t>
            </a:r>
            <a:endParaRPr kumimoji="0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semaphore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non-negative integer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synchronization variable.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P(s)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[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 (s == 0) wait(); s--;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]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Dutch for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Proberen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" (test)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V(s)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[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s++;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Dutch for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Verhogen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" (increment)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4405" y="5458460"/>
            <a:ext cx="6484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P(s)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V(s)</a:t>
            </a:r>
            <a:r>
              <a:rPr lang="zh-CN" altLang="en-US">
                <a:ea typeface="宋体" panose="02010600030101010101" pitchFamily="2" charset="-122"/>
              </a:rPr>
              <a:t>均为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原子操作</a:t>
            </a:r>
            <a:r>
              <a:rPr lang="zh-CN" altLang="en-US">
                <a:ea typeface="宋体" panose="02010600030101010101" pitchFamily="2" charset="-122"/>
              </a:rPr>
              <a:t>，即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zh-CN" altLang="en-US">
                <a:ea typeface="宋体" panose="02010600030101010101" pitchFamily="2" charset="-122"/>
              </a:rPr>
              <a:t>中的操作之间不会进行额外的操作。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Synchronizing with semaphores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Dijkstra's P and V operations 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semaphores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OS guarantees that operations between brackets [ ] are executed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indivisibly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.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Only one P or V operation at a time can modify s.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loop in P terminates, only that P can decrement s.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Semaphore invariant: (s &gt;= 0)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Text Box 2"/>
          <p:cNvSpPr txBox="1"/>
          <p:nvPr/>
        </p:nvSpPr>
        <p:spPr>
          <a:xfrm>
            <a:off x="381000" y="1524000"/>
            <a:ext cx="8305800" cy="3078163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include &lt;semaphore.h&gt;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sem_init(sem_t *sem, 0, unsigned int value);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sem_wait(sem_t *s);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P(s)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sem_post(sem_t *s);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V(s)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#include “csapp.h” 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P(sem_t *s);	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Wrapper function for sem_wait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V(sem_t *s);	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Wrapper function for sem_wait */</a:t>
            </a:r>
            <a:endParaRPr lang="zh-CN" altLang="en-US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POSIX semaphores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Text Box 2"/>
          <p:cNvSpPr txBox="1"/>
          <p:nvPr/>
        </p:nvSpPr>
        <p:spPr>
          <a:xfrm>
            <a:off x="585788" y="1524000"/>
            <a:ext cx="7948612" cy="4953000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#include "csapp.h"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#define NITERS 10000000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unsigned int cnt;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counter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sem_t sem;   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semaphore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pthread_t tid1, tid2;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Sem_init(&amp;sem, 0, 1);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2 threads and wait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if (cnt != (unsigned)NITERS*2)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printf("BOOM! cnt=%d\n", cnt);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printf("OK cnt=%d\n", cnt);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with POSIX semaphores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/>
          <p:nvPr/>
        </p:nvSpPr>
        <p:spPr>
          <a:xfrm>
            <a:off x="542925" y="1524000"/>
            <a:ext cx="7839075" cy="3694113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routine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*count(void *arg)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int i;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for (i=0; i&lt;NITERS; i++) {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(&amp;sem);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cnt++;</a:t>
            </a:r>
            <a:endParaRPr lang="en-US" altLang="zh-CN" sz="20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(&amp;sem);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with POSIX semaphores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Text Box 2"/>
          <p:cNvSpPr txBox="1"/>
          <p:nvPr/>
        </p:nvSpPr>
        <p:spPr>
          <a:xfrm>
            <a:off x="5788025" y="1676400"/>
            <a:ext cx="3105150" cy="3600450"/>
          </a:xfrm>
          <a:prstGeom prst="rect">
            <a:avLst/>
          </a:prstGeom>
          <a:noFill/>
          <a:ln w="25400">
            <a:noFill/>
          </a:ln>
        </p:spPr>
        <p:txBody>
          <a:bodyPr t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</a:t>
            </a: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access to shared variable by surrounding critical section with  P and V operations on semaphore s (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 set to 1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Semaphore invariant 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forbidden region</a:t>
            </a:r>
            <a:endParaRPr lang="en-US" altLang="zh-CN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encloses unsafe region and is never touched by any trajectory.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  <a:endParaRPr lang="en-US" altLang="zh-CN" sz="18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>
              <a:latin typeface="Helvetica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70659" name="Group 3"/>
          <p:cNvGrpSpPr/>
          <p:nvPr/>
        </p:nvGrpSpPr>
        <p:grpSpPr>
          <a:xfrm>
            <a:off x="500063" y="1504950"/>
            <a:ext cx="5505450" cy="4981575"/>
            <a:chOff x="2" y="542"/>
            <a:chExt cx="3783" cy="3547"/>
          </a:xfrm>
        </p:grpSpPr>
        <p:sp>
          <p:nvSpPr>
            <p:cNvPr id="33798" name="Rectangle 4"/>
            <p:cNvSpPr>
              <a:spLocks noChangeAspect="1" noChangeArrowheads="1"/>
            </p:cNvSpPr>
            <p:nvPr/>
          </p:nvSpPr>
          <p:spPr bwMode="auto">
            <a:xfrm>
              <a:off x="1211" y="1662"/>
              <a:ext cx="1091" cy="10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62" name="Line 5"/>
            <p:cNvSpPr>
              <a:spLocks noChangeAspect="1"/>
            </p:cNvSpPr>
            <p:nvPr/>
          </p:nvSpPr>
          <p:spPr>
            <a:xfrm flipV="1">
              <a:off x="417" y="3501"/>
              <a:ext cx="28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3" name="Line 6"/>
            <p:cNvSpPr>
              <a:spLocks noChangeAspect="1"/>
            </p:cNvSpPr>
            <p:nvPr/>
          </p:nvSpPr>
          <p:spPr>
            <a:xfrm flipH="1" flipV="1">
              <a:off x="423" y="758"/>
              <a:ext cx="0" cy="274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4" name="Text Box 7"/>
            <p:cNvSpPr txBox="1">
              <a:spLocks noChangeAspect="1"/>
            </p:cNvSpPr>
            <p:nvPr/>
          </p:nvSpPr>
          <p:spPr>
            <a:xfrm>
              <a:off x="467" y="3473"/>
              <a:ext cx="280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5" name="Text Box 8"/>
            <p:cNvSpPr txBox="1">
              <a:spLocks noChangeAspect="1"/>
            </p:cNvSpPr>
            <p:nvPr/>
          </p:nvSpPr>
          <p:spPr>
            <a:xfrm>
              <a:off x="786" y="3472"/>
              <a:ext cx="393" cy="2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P(s)</a:t>
              </a:r>
              <a:endPara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6" name="Text Box 9"/>
            <p:cNvSpPr txBox="1">
              <a:spLocks noChangeAspect="1"/>
            </p:cNvSpPr>
            <p:nvPr/>
          </p:nvSpPr>
          <p:spPr>
            <a:xfrm>
              <a:off x="2329" y="3472"/>
              <a:ext cx="393" cy="2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V(s)</a:t>
              </a:r>
              <a:endPara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7" name="Text Box 10"/>
            <p:cNvSpPr txBox="1">
              <a:spLocks noChangeAspect="1"/>
            </p:cNvSpPr>
            <p:nvPr/>
          </p:nvSpPr>
          <p:spPr>
            <a:xfrm>
              <a:off x="2765" y="3473"/>
              <a:ext cx="265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8" name="Text Box 11"/>
            <p:cNvSpPr txBox="1">
              <a:spLocks noChangeAspect="1"/>
            </p:cNvSpPr>
            <p:nvPr/>
          </p:nvSpPr>
          <p:spPr>
            <a:xfrm>
              <a:off x="3100" y="3485"/>
              <a:ext cx="685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Thread 1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9" name="Text Box 12"/>
            <p:cNvSpPr txBox="1">
              <a:spLocks noChangeAspect="1"/>
            </p:cNvSpPr>
            <p:nvPr/>
          </p:nvSpPr>
          <p:spPr>
            <a:xfrm>
              <a:off x="90" y="542"/>
              <a:ext cx="685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Thread 2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0" name="Oval 13"/>
            <p:cNvSpPr>
              <a:spLocks noChangeAspect="1"/>
            </p:cNvSpPr>
            <p:nvPr/>
          </p:nvSpPr>
          <p:spPr>
            <a:xfrm>
              <a:off x="797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1" name="Oval 14"/>
            <p:cNvSpPr>
              <a:spLocks noChangeAspect="1"/>
            </p:cNvSpPr>
            <p:nvPr/>
          </p:nvSpPr>
          <p:spPr>
            <a:xfrm>
              <a:off x="1177" y="3114"/>
              <a:ext cx="22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2" name="Oval 15"/>
            <p:cNvSpPr>
              <a:spLocks noChangeAspect="1"/>
            </p:cNvSpPr>
            <p:nvPr/>
          </p:nvSpPr>
          <p:spPr>
            <a:xfrm>
              <a:off x="1559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3" name="Oval 16"/>
            <p:cNvSpPr>
              <a:spLocks noChangeAspect="1"/>
            </p:cNvSpPr>
            <p:nvPr/>
          </p:nvSpPr>
          <p:spPr>
            <a:xfrm>
              <a:off x="1940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4" name="Oval 17"/>
            <p:cNvSpPr>
              <a:spLocks noChangeAspect="1"/>
            </p:cNvSpPr>
            <p:nvPr/>
          </p:nvSpPr>
          <p:spPr>
            <a:xfrm>
              <a:off x="2321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5" name="Oval 18"/>
            <p:cNvSpPr>
              <a:spLocks noChangeAspect="1"/>
            </p:cNvSpPr>
            <p:nvPr/>
          </p:nvSpPr>
          <p:spPr>
            <a:xfrm>
              <a:off x="417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6" name="Oval 19"/>
            <p:cNvSpPr>
              <a:spLocks noChangeAspect="1"/>
            </p:cNvSpPr>
            <p:nvPr/>
          </p:nvSpPr>
          <p:spPr>
            <a:xfrm>
              <a:off x="2701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7" name="Oval 20"/>
            <p:cNvSpPr>
              <a:spLocks noChangeAspect="1"/>
            </p:cNvSpPr>
            <p:nvPr/>
          </p:nvSpPr>
          <p:spPr>
            <a:xfrm>
              <a:off x="3083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8" name="Oval 21"/>
            <p:cNvSpPr>
              <a:spLocks noChangeAspect="1"/>
            </p:cNvSpPr>
            <p:nvPr/>
          </p:nvSpPr>
          <p:spPr>
            <a:xfrm>
              <a:off x="797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79" name="Oval 22"/>
            <p:cNvSpPr>
              <a:spLocks noChangeAspect="1"/>
            </p:cNvSpPr>
            <p:nvPr/>
          </p:nvSpPr>
          <p:spPr>
            <a:xfrm>
              <a:off x="1177" y="2743"/>
              <a:ext cx="22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0" name="Oval 23"/>
            <p:cNvSpPr>
              <a:spLocks noChangeAspect="1"/>
            </p:cNvSpPr>
            <p:nvPr/>
          </p:nvSpPr>
          <p:spPr>
            <a:xfrm>
              <a:off x="1559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1" name="Oval 24"/>
            <p:cNvSpPr>
              <a:spLocks noChangeAspect="1"/>
            </p:cNvSpPr>
            <p:nvPr/>
          </p:nvSpPr>
          <p:spPr>
            <a:xfrm>
              <a:off x="1940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2" name="Oval 25"/>
            <p:cNvSpPr>
              <a:spLocks noChangeAspect="1"/>
            </p:cNvSpPr>
            <p:nvPr/>
          </p:nvSpPr>
          <p:spPr>
            <a:xfrm>
              <a:off x="2321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3" name="Oval 26"/>
            <p:cNvSpPr>
              <a:spLocks noChangeAspect="1"/>
            </p:cNvSpPr>
            <p:nvPr/>
          </p:nvSpPr>
          <p:spPr>
            <a:xfrm>
              <a:off x="417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4" name="Oval 27"/>
            <p:cNvSpPr>
              <a:spLocks noChangeAspect="1"/>
            </p:cNvSpPr>
            <p:nvPr/>
          </p:nvSpPr>
          <p:spPr>
            <a:xfrm>
              <a:off x="2701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5" name="Oval 28"/>
            <p:cNvSpPr>
              <a:spLocks noChangeAspect="1"/>
            </p:cNvSpPr>
            <p:nvPr/>
          </p:nvSpPr>
          <p:spPr>
            <a:xfrm>
              <a:off x="3083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6" name="Oval 29"/>
            <p:cNvSpPr>
              <a:spLocks noChangeAspect="1"/>
            </p:cNvSpPr>
            <p:nvPr/>
          </p:nvSpPr>
          <p:spPr>
            <a:xfrm>
              <a:off x="797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7" name="Oval 30"/>
            <p:cNvSpPr>
              <a:spLocks noChangeAspect="1"/>
            </p:cNvSpPr>
            <p:nvPr/>
          </p:nvSpPr>
          <p:spPr>
            <a:xfrm>
              <a:off x="1177" y="2371"/>
              <a:ext cx="22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8" name="Oval 31"/>
            <p:cNvSpPr>
              <a:spLocks noChangeAspect="1"/>
            </p:cNvSpPr>
            <p:nvPr/>
          </p:nvSpPr>
          <p:spPr>
            <a:xfrm>
              <a:off x="1559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89" name="Oval 32"/>
            <p:cNvSpPr>
              <a:spLocks noChangeAspect="1"/>
            </p:cNvSpPr>
            <p:nvPr/>
          </p:nvSpPr>
          <p:spPr>
            <a:xfrm>
              <a:off x="1940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0" name="Oval 33"/>
            <p:cNvSpPr>
              <a:spLocks noChangeAspect="1"/>
            </p:cNvSpPr>
            <p:nvPr/>
          </p:nvSpPr>
          <p:spPr>
            <a:xfrm>
              <a:off x="2321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1" name="Oval 34"/>
            <p:cNvSpPr>
              <a:spLocks noChangeAspect="1"/>
            </p:cNvSpPr>
            <p:nvPr/>
          </p:nvSpPr>
          <p:spPr>
            <a:xfrm>
              <a:off x="417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2" name="Oval 35"/>
            <p:cNvSpPr>
              <a:spLocks noChangeAspect="1"/>
            </p:cNvSpPr>
            <p:nvPr/>
          </p:nvSpPr>
          <p:spPr>
            <a:xfrm>
              <a:off x="2701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3" name="Oval 36"/>
            <p:cNvSpPr>
              <a:spLocks noChangeAspect="1"/>
            </p:cNvSpPr>
            <p:nvPr/>
          </p:nvSpPr>
          <p:spPr>
            <a:xfrm>
              <a:off x="3083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4" name="Oval 37"/>
            <p:cNvSpPr>
              <a:spLocks noChangeAspect="1"/>
            </p:cNvSpPr>
            <p:nvPr/>
          </p:nvSpPr>
          <p:spPr>
            <a:xfrm>
              <a:off x="797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5" name="Oval 38"/>
            <p:cNvSpPr>
              <a:spLocks noChangeAspect="1"/>
            </p:cNvSpPr>
            <p:nvPr/>
          </p:nvSpPr>
          <p:spPr>
            <a:xfrm>
              <a:off x="1177" y="2000"/>
              <a:ext cx="22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6" name="Oval 39"/>
            <p:cNvSpPr>
              <a:spLocks noChangeAspect="1"/>
            </p:cNvSpPr>
            <p:nvPr/>
          </p:nvSpPr>
          <p:spPr>
            <a:xfrm>
              <a:off x="1559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7" name="Oval 40"/>
            <p:cNvSpPr>
              <a:spLocks noChangeAspect="1"/>
            </p:cNvSpPr>
            <p:nvPr/>
          </p:nvSpPr>
          <p:spPr>
            <a:xfrm>
              <a:off x="1940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8" name="Oval 41"/>
            <p:cNvSpPr>
              <a:spLocks noChangeAspect="1"/>
            </p:cNvSpPr>
            <p:nvPr/>
          </p:nvSpPr>
          <p:spPr>
            <a:xfrm>
              <a:off x="2321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699" name="Oval 42"/>
            <p:cNvSpPr>
              <a:spLocks noChangeAspect="1"/>
            </p:cNvSpPr>
            <p:nvPr/>
          </p:nvSpPr>
          <p:spPr>
            <a:xfrm>
              <a:off x="417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0" name="Oval 43"/>
            <p:cNvSpPr>
              <a:spLocks noChangeAspect="1"/>
            </p:cNvSpPr>
            <p:nvPr/>
          </p:nvSpPr>
          <p:spPr>
            <a:xfrm>
              <a:off x="2701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1" name="Oval 44"/>
            <p:cNvSpPr>
              <a:spLocks noChangeAspect="1"/>
            </p:cNvSpPr>
            <p:nvPr/>
          </p:nvSpPr>
          <p:spPr>
            <a:xfrm>
              <a:off x="3083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2" name="Oval 45"/>
            <p:cNvSpPr>
              <a:spLocks noChangeAspect="1"/>
            </p:cNvSpPr>
            <p:nvPr/>
          </p:nvSpPr>
          <p:spPr>
            <a:xfrm>
              <a:off x="797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3" name="Oval 46"/>
            <p:cNvSpPr>
              <a:spLocks noChangeAspect="1"/>
            </p:cNvSpPr>
            <p:nvPr/>
          </p:nvSpPr>
          <p:spPr>
            <a:xfrm>
              <a:off x="1177" y="1629"/>
              <a:ext cx="22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4" name="Oval 47"/>
            <p:cNvSpPr>
              <a:spLocks noChangeAspect="1"/>
            </p:cNvSpPr>
            <p:nvPr/>
          </p:nvSpPr>
          <p:spPr>
            <a:xfrm>
              <a:off x="1559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5" name="Oval 48"/>
            <p:cNvSpPr>
              <a:spLocks noChangeAspect="1"/>
            </p:cNvSpPr>
            <p:nvPr/>
          </p:nvSpPr>
          <p:spPr>
            <a:xfrm>
              <a:off x="1940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6" name="Oval 49"/>
            <p:cNvSpPr>
              <a:spLocks noChangeAspect="1"/>
            </p:cNvSpPr>
            <p:nvPr/>
          </p:nvSpPr>
          <p:spPr>
            <a:xfrm>
              <a:off x="2321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7" name="Oval 50"/>
            <p:cNvSpPr>
              <a:spLocks noChangeAspect="1"/>
            </p:cNvSpPr>
            <p:nvPr/>
          </p:nvSpPr>
          <p:spPr>
            <a:xfrm>
              <a:off x="417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8" name="Oval 51"/>
            <p:cNvSpPr>
              <a:spLocks noChangeAspect="1"/>
            </p:cNvSpPr>
            <p:nvPr/>
          </p:nvSpPr>
          <p:spPr>
            <a:xfrm>
              <a:off x="2701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09" name="Oval 52"/>
            <p:cNvSpPr>
              <a:spLocks noChangeAspect="1"/>
            </p:cNvSpPr>
            <p:nvPr/>
          </p:nvSpPr>
          <p:spPr>
            <a:xfrm>
              <a:off x="3083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0" name="Oval 53"/>
            <p:cNvSpPr>
              <a:spLocks noChangeAspect="1"/>
            </p:cNvSpPr>
            <p:nvPr/>
          </p:nvSpPr>
          <p:spPr>
            <a:xfrm>
              <a:off x="797" y="3487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1" name="Oval 54"/>
            <p:cNvSpPr>
              <a:spLocks noChangeAspect="1"/>
            </p:cNvSpPr>
            <p:nvPr/>
          </p:nvSpPr>
          <p:spPr>
            <a:xfrm>
              <a:off x="1177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2" name="Oval 55"/>
            <p:cNvSpPr>
              <a:spLocks noChangeAspect="1"/>
            </p:cNvSpPr>
            <p:nvPr/>
          </p:nvSpPr>
          <p:spPr>
            <a:xfrm>
              <a:off x="1558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3" name="Oval 56"/>
            <p:cNvSpPr>
              <a:spLocks noChangeAspect="1"/>
            </p:cNvSpPr>
            <p:nvPr/>
          </p:nvSpPr>
          <p:spPr>
            <a:xfrm>
              <a:off x="1939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4" name="Oval 57"/>
            <p:cNvSpPr>
              <a:spLocks noChangeAspect="1"/>
            </p:cNvSpPr>
            <p:nvPr/>
          </p:nvSpPr>
          <p:spPr>
            <a:xfrm>
              <a:off x="2319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5" name="Oval 58"/>
            <p:cNvSpPr>
              <a:spLocks noChangeAspect="1"/>
            </p:cNvSpPr>
            <p:nvPr/>
          </p:nvSpPr>
          <p:spPr>
            <a:xfrm>
              <a:off x="417" y="3486"/>
              <a:ext cx="20" cy="2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6" name="Oval 59"/>
            <p:cNvSpPr>
              <a:spLocks noChangeAspect="1"/>
            </p:cNvSpPr>
            <p:nvPr/>
          </p:nvSpPr>
          <p:spPr>
            <a:xfrm>
              <a:off x="2700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7" name="Oval 60"/>
            <p:cNvSpPr>
              <a:spLocks noChangeAspect="1"/>
            </p:cNvSpPr>
            <p:nvPr/>
          </p:nvSpPr>
          <p:spPr>
            <a:xfrm>
              <a:off x="3082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8" name="Oval 61"/>
            <p:cNvSpPr>
              <a:spLocks noChangeAspect="1"/>
            </p:cNvSpPr>
            <p:nvPr/>
          </p:nvSpPr>
          <p:spPr>
            <a:xfrm>
              <a:off x="797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19" name="Oval 62"/>
            <p:cNvSpPr>
              <a:spLocks noChangeAspect="1"/>
            </p:cNvSpPr>
            <p:nvPr/>
          </p:nvSpPr>
          <p:spPr>
            <a:xfrm>
              <a:off x="1177" y="1257"/>
              <a:ext cx="22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0" name="Oval 63"/>
            <p:cNvSpPr>
              <a:spLocks noChangeAspect="1"/>
            </p:cNvSpPr>
            <p:nvPr/>
          </p:nvSpPr>
          <p:spPr>
            <a:xfrm>
              <a:off x="1558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1" name="Oval 64"/>
            <p:cNvSpPr>
              <a:spLocks noChangeAspect="1"/>
            </p:cNvSpPr>
            <p:nvPr/>
          </p:nvSpPr>
          <p:spPr>
            <a:xfrm>
              <a:off x="1940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2" name="Oval 65"/>
            <p:cNvSpPr>
              <a:spLocks noChangeAspect="1"/>
            </p:cNvSpPr>
            <p:nvPr/>
          </p:nvSpPr>
          <p:spPr>
            <a:xfrm>
              <a:off x="2320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3" name="Oval 66"/>
            <p:cNvSpPr>
              <a:spLocks noChangeAspect="1"/>
            </p:cNvSpPr>
            <p:nvPr/>
          </p:nvSpPr>
          <p:spPr>
            <a:xfrm>
              <a:off x="417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4" name="Oval 67"/>
            <p:cNvSpPr>
              <a:spLocks noChangeAspect="1"/>
            </p:cNvSpPr>
            <p:nvPr/>
          </p:nvSpPr>
          <p:spPr>
            <a:xfrm>
              <a:off x="2700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5" name="Oval 68"/>
            <p:cNvSpPr>
              <a:spLocks noChangeAspect="1"/>
            </p:cNvSpPr>
            <p:nvPr/>
          </p:nvSpPr>
          <p:spPr>
            <a:xfrm>
              <a:off x="3082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6" name="Oval 69"/>
            <p:cNvSpPr>
              <a:spLocks noChangeAspect="1"/>
            </p:cNvSpPr>
            <p:nvPr/>
          </p:nvSpPr>
          <p:spPr>
            <a:xfrm>
              <a:off x="797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7" name="Oval 70"/>
            <p:cNvSpPr>
              <a:spLocks noChangeAspect="1"/>
            </p:cNvSpPr>
            <p:nvPr/>
          </p:nvSpPr>
          <p:spPr>
            <a:xfrm>
              <a:off x="1177" y="886"/>
              <a:ext cx="22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8" name="Oval 71"/>
            <p:cNvSpPr>
              <a:spLocks noChangeAspect="1"/>
            </p:cNvSpPr>
            <p:nvPr/>
          </p:nvSpPr>
          <p:spPr>
            <a:xfrm>
              <a:off x="1558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29" name="Oval 72"/>
            <p:cNvSpPr>
              <a:spLocks noChangeAspect="1"/>
            </p:cNvSpPr>
            <p:nvPr/>
          </p:nvSpPr>
          <p:spPr>
            <a:xfrm>
              <a:off x="1940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30" name="Oval 73"/>
            <p:cNvSpPr>
              <a:spLocks noChangeAspect="1"/>
            </p:cNvSpPr>
            <p:nvPr/>
          </p:nvSpPr>
          <p:spPr>
            <a:xfrm>
              <a:off x="2320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31" name="Oval 74"/>
            <p:cNvSpPr>
              <a:spLocks noChangeAspect="1"/>
            </p:cNvSpPr>
            <p:nvPr/>
          </p:nvSpPr>
          <p:spPr>
            <a:xfrm>
              <a:off x="417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32" name="Oval 75"/>
            <p:cNvSpPr>
              <a:spLocks noChangeAspect="1"/>
            </p:cNvSpPr>
            <p:nvPr/>
          </p:nvSpPr>
          <p:spPr>
            <a:xfrm>
              <a:off x="2700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33" name="Oval 76"/>
            <p:cNvSpPr>
              <a:spLocks noChangeAspect="1"/>
            </p:cNvSpPr>
            <p:nvPr/>
          </p:nvSpPr>
          <p:spPr>
            <a:xfrm>
              <a:off x="3082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70734" name="Text Box 77"/>
            <p:cNvSpPr txBox="1">
              <a:spLocks noChangeAspect="1"/>
            </p:cNvSpPr>
            <p:nvPr/>
          </p:nvSpPr>
          <p:spPr>
            <a:xfrm>
              <a:off x="1249" y="3473"/>
              <a:ext cx="257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35" name="Text Box 78"/>
            <p:cNvSpPr txBox="1">
              <a:spLocks noChangeAspect="1"/>
            </p:cNvSpPr>
            <p:nvPr/>
          </p:nvSpPr>
          <p:spPr>
            <a:xfrm>
              <a:off x="1612" y="3473"/>
              <a:ext cx="281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36" name="Text Box 79"/>
            <p:cNvSpPr txBox="1">
              <a:spLocks noChangeAspect="1"/>
            </p:cNvSpPr>
            <p:nvPr/>
          </p:nvSpPr>
          <p:spPr>
            <a:xfrm>
              <a:off x="2000" y="3473"/>
              <a:ext cx="27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37" name="Text Box 80"/>
            <p:cNvSpPr txBox="1">
              <a:spLocks noChangeAspect="1"/>
            </p:cNvSpPr>
            <p:nvPr/>
          </p:nvSpPr>
          <p:spPr>
            <a:xfrm>
              <a:off x="171" y="3170"/>
              <a:ext cx="280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38" name="Text Box 81"/>
            <p:cNvSpPr txBox="1">
              <a:spLocks noChangeAspect="1"/>
            </p:cNvSpPr>
            <p:nvPr/>
          </p:nvSpPr>
          <p:spPr>
            <a:xfrm>
              <a:off x="72" y="2810"/>
              <a:ext cx="393" cy="2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P(s)</a:t>
              </a:r>
              <a:endPara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39" name="Text Box 82"/>
            <p:cNvSpPr txBox="1">
              <a:spLocks noChangeAspect="1"/>
            </p:cNvSpPr>
            <p:nvPr/>
          </p:nvSpPr>
          <p:spPr>
            <a:xfrm>
              <a:off x="72" y="1331"/>
              <a:ext cx="393" cy="2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V(s)</a:t>
              </a:r>
              <a:endPara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40" name="Text Box 83"/>
            <p:cNvSpPr txBox="1">
              <a:spLocks noChangeAspect="1"/>
            </p:cNvSpPr>
            <p:nvPr/>
          </p:nvSpPr>
          <p:spPr>
            <a:xfrm>
              <a:off x="184" y="943"/>
              <a:ext cx="265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41" name="Text Box 84"/>
            <p:cNvSpPr txBox="1">
              <a:spLocks noChangeAspect="1"/>
            </p:cNvSpPr>
            <p:nvPr/>
          </p:nvSpPr>
          <p:spPr>
            <a:xfrm>
              <a:off x="192" y="2436"/>
              <a:ext cx="257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42" name="Text Box 85"/>
            <p:cNvSpPr txBox="1">
              <a:spLocks noChangeAspect="1"/>
            </p:cNvSpPr>
            <p:nvPr/>
          </p:nvSpPr>
          <p:spPr>
            <a:xfrm>
              <a:off x="171" y="2082"/>
              <a:ext cx="280" cy="2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43" name="Text Box 86"/>
            <p:cNvSpPr txBox="1">
              <a:spLocks noChangeAspect="1"/>
            </p:cNvSpPr>
            <p:nvPr/>
          </p:nvSpPr>
          <p:spPr>
            <a:xfrm>
              <a:off x="178" y="1699"/>
              <a:ext cx="27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1" name="Text Box 87"/>
            <p:cNvSpPr txBox="1">
              <a:spLocks noChangeAspect="1" noChangeArrowheads="1"/>
            </p:cNvSpPr>
            <p:nvPr/>
          </p:nvSpPr>
          <p:spPr bwMode="auto">
            <a:xfrm>
              <a:off x="1290" y="2083"/>
              <a:ext cx="995" cy="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Unsafe region</a:t>
              </a:r>
              <a:endPara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83" name="Text Box 89"/>
            <p:cNvSpPr txBox="1">
              <a:spLocks noChangeAspect="1" noChangeArrowheads="1"/>
            </p:cNvSpPr>
            <p:nvPr/>
          </p:nvSpPr>
          <p:spPr bwMode="auto">
            <a:xfrm>
              <a:off x="1119" y="1397"/>
              <a:ext cx="1286" cy="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Forbidden region</a:t>
              </a:r>
              <a:endPara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0746" name="Group 90"/>
            <p:cNvGrpSpPr>
              <a:grpSpLocks noChangeAspect="1"/>
            </p:cNvGrpSpPr>
            <p:nvPr/>
          </p:nvGrpSpPr>
          <p:grpSpPr>
            <a:xfrm>
              <a:off x="395" y="3333"/>
              <a:ext cx="2888" cy="195"/>
              <a:chOff x="630" y="3118"/>
              <a:chExt cx="3205" cy="216"/>
            </a:xfrm>
          </p:grpSpPr>
          <p:sp>
            <p:nvSpPr>
              <p:cNvPr id="70808" name="Text Box 91"/>
              <p:cNvSpPr txBox="1">
                <a:spLocks noChangeAspect="1"/>
              </p:cNvSpPr>
              <p:nvPr/>
            </p:nvSpPr>
            <p:spPr>
              <a:xfrm>
                <a:off x="630" y="3118"/>
                <a:ext cx="204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09" name="Text Box 92"/>
              <p:cNvSpPr txBox="1">
                <a:spLocks noChangeAspect="1"/>
              </p:cNvSpPr>
              <p:nvPr/>
            </p:nvSpPr>
            <p:spPr>
              <a:xfrm>
                <a:off x="1087" y="3118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10" name="Text Box 93"/>
              <p:cNvSpPr txBox="1">
                <a:spLocks noChangeAspect="1"/>
              </p:cNvSpPr>
              <p:nvPr/>
            </p:nvSpPr>
            <p:spPr>
              <a:xfrm>
                <a:off x="1518" y="3118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11" name="Text Box 94"/>
              <p:cNvSpPr txBox="1">
                <a:spLocks noChangeAspect="1"/>
              </p:cNvSpPr>
              <p:nvPr/>
            </p:nvSpPr>
            <p:spPr>
              <a:xfrm>
                <a:off x="1903" y="3118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12" name="Text Box 95"/>
              <p:cNvSpPr txBox="1">
                <a:spLocks noChangeAspect="1"/>
              </p:cNvSpPr>
              <p:nvPr/>
            </p:nvSpPr>
            <p:spPr>
              <a:xfrm>
                <a:off x="2335" y="3118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13" name="Text Box 96"/>
              <p:cNvSpPr txBox="1">
                <a:spLocks noChangeAspect="1"/>
              </p:cNvSpPr>
              <p:nvPr/>
            </p:nvSpPr>
            <p:spPr>
              <a:xfrm>
                <a:off x="2767" y="3118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14" name="Text Box 97"/>
              <p:cNvSpPr txBox="1">
                <a:spLocks noChangeAspect="1"/>
              </p:cNvSpPr>
              <p:nvPr/>
            </p:nvSpPr>
            <p:spPr>
              <a:xfrm>
                <a:off x="3198" y="3118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15" name="Text Box 98"/>
              <p:cNvSpPr txBox="1">
                <a:spLocks noChangeAspect="1"/>
              </p:cNvSpPr>
              <p:nvPr/>
            </p:nvSpPr>
            <p:spPr>
              <a:xfrm>
                <a:off x="3631" y="3118"/>
                <a:ext cx="204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747" name="Group 99"/>
            <p:cNvGrpSpPr>
              <a:grpSpLocks noChangeAspect="1"/>
            </p:cNvGrpSpPr>
            <p:nvPr/>
          </p:nvGrpSpPr>
          <p:grpSpPr>
            <a:xfrm>
              <a:off x="416" y="2926"/>
              <a:ext cx="2888" cy="195"/>
              <a:chOff x="607" y="2667"/>
              <a:chExt cx="3205" cy="216"/>
            </a:xfrm>
          </p:grpSpPr>
          <p:sp>
            <p:nvSpPr>
              <p:cNvPr id="70800" name="Text Box 100"/>
              <p:cNvSpPr txBox="1">
                <a:spLocks noChangeAspect="1"/>
              </p:cNvSpPr>
              <p:nvPr/>
            </p:nvSpPr>
            <p:spPr>
              <a:xfrm>
                <a:off x="607" y="2667"/>
                <a:ext cx="204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01" name="Text Box 101"/>
              <p:cNvSpPr txBox="1">
                <a:spLocks noChangeAspect="1"/>
              </p:cNvSpPr>
              <p:nvPr/>
            </p:nvSpPr>
            <p:spPr>
              <a:xfrm>
                <a:off x="1064" y="2667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02" name="Text Box 102"/>
              <p:cNvSpPr txBox="1">
                <a:spLocks noChangeAspect="1"/>
              </p:cNvSpPr>
              <p:nvPr/>
            </p:nvSpPr>
            <p:spPr>
              <a:xfrm>
                <a:off x="1495" y="2667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03" name="Text Box 103"/>
              <p:cNvSpPr txBox="1">
                <a:spLocks noChangeAspect="1"/>
              </p:cNvSpPr>
              <p:nvPr/>
            </p:nvSpPr>
            <p:spPr>
              <a:xfrm>
                <a:off x="1880" y="2667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04" name="Text Box 104"/>
              <p:cNvSpPr txBox="1">
                <a:spLocks noChangeAspect="1"/>
              </p:cNvSpPr>
              <p:nvPr/>
            </p:nvSpPr>
            <p:spPr>
              <a:xfrm>
                <a:off x="2312" y="2667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05" name="Text Box 105"/>
              <p:cNvSpPr txBox="1">
                <a:spLocks noChangeAspect="1"/>
              </p:cNvSpPr>
              <p:nvPr/>
            </p:nvSpPr>
            <p:spPr>
              <a:xfrm>
                <a:off x="2744" y="2667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06" name="Text Box 106"/>
              <p:cNvSpPr txBox="1">
                <a:spLocks noChangeAspect="1"/>
              </p:cNvSpPr>
              <p:nvPr/>
            </p:nvSpPr>
            <p:spPr>
              <a:xfrm>
                <a:off x="3175" y="2667"/>
                <a:ext cx="205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807" name="Text Box 107"/>
              <p:cNvSpPr txBox="1">
                <a:spLocks noChangeAspect="1"/>
              </p:cNvSpPr>
              <p:nvPr/>
            </p:nvSpPr>
            <p:spPr>
              <a:xfrm>
                <a:off x="3608" y="2667"/>
                <a:ext cx="204" cy="2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0748" name="Text Box 108"/>
            <p:cNvSpPr txBox="1">
              <a:spLocks noChangeAspect="1"/>
            </p:cNvSpPr>
            <p:nvPr/>
          </p:nvSpPr>
          <p:spPr>
            <a:xfrm>
              <a:off x="415" y="2580"/>
              <a:ext cx="1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49" name="Text Box 109"/>
            <p:cNvSpPr txBox="1">
              <a:spLocks noChangeAspect="1"/>
            </p:cNvSpPr>
            <p:nvPr/>
          </p:nvSpPr>
          <p:spPr>
            <a:xfrm>
              <a:off x="828" y="2580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0" name="Text Box 110"/>
            <p:cNvSpPr txBox="1">
              <a:spLocks noChangeAspect="1"/>
            </p:cNvSpPr>
            <p:nvPr/>
          </p:nvSpPr>
          <p:spPr>
            <a:xfrm>
              <a:off x="1199" y="2554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1" name="Text Box 111"/>
            <p:cNvSpPr txBox="1">
              <a:spLocks noChangeAspect="1"/>
            </p:cNvSpPr>
            <p:nvPr/>
          </p:nvSpPr>
          <p:spPr>
            <a:xfrm>
              <a:off x="1540" y="2554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2" name="Text Box 112"/>
            <p:cNvSpPr txBox="1">
              <a:spLocks noChangeAspect="1"/>
            </p:cNvSpPr>
            <p:nvPr/>
          </p:nvSpPr>
          <p:spPr>
            <a:xfrm>
              <a:off x="1877" y="2554"/>
              <a:ext cx="220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3" name="Text Box 113"/>
            <p:cNvSpPr txBox="1">
              <a:spLocks noChangeAspect="1"/>
            </p:cNvSpPr>
            <p:nvPr/>
          </p:nvSpPr>
          <p:spPr>
            <a:xfrm>
              <a:off x="2136" y="2554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4" name="Text Box 114"/>
            <p:cNvSpPr txBox="1">
              <a:spLocks noChangeAspect="1"/>
            </p:cNvSpPr>
            <p:nvPr/>
          </p:nvSpPr>
          <p:spPr>
            <a:xfrm>
              <a:off x="2730" y="2580"/>
              <a:ext cx="1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5" name="Text Box 115"/>
            <p:cNvSpPr txBox="1">
              <a:spLocks noChangeAspect="1"/>
            </p:cNvSpPr>
            <p:nvPr/>
          </p:nvSpPr>
          <p:spPr>
            <a:xfrm>
              <a:off x="3120" y="2580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6" name="Text Box 116"/>
            <p:cNvSpPr txBox="1">
              <a:spLocks noChangeAspect="1"/>
            </p:cNvSpPr>
            <p:nvPr/>
          </p:nvSpPr>
          <p:spPr>
            <a:xfrm>
              <a:off x="419" y="2190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7" name="Text Box 117"/>
            <p:cNvSpPr txBox="1">
              <a:spLocks noChangeAspect="1"/>
            </p:cNvSpPr>
            <p:nvPr/>
          </p:nvSpPr>
          <p:spPr>
            <a:xfrm>
              <a:off x="829" y="2190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8" name="Text Box 118"/>
            <p:cNvSpPr txBox="1">
              <a:spLocks noChangeAspect="1"/>
            </p:cNvSpPr>
            <p:nvPr/>
          </p:nvSpPr>
          <p:spPr>
            <a:xfrm>
              <a:off x="1202" y="2277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9" name="Text Box 119"/>
            <p:cNvSpPr txBox="1">
              <a:spLocks noChangeAspect="1"/>
            </p:cNvSpPr>
            <p:nvPr/>
          </p:nvSpPr>
          <p:spPr>
            <a:xfrm>
              <a:off x="1547" y="2277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0" name="Text Box 120"/>
            <p:cNvSpPr txBox="1">
              <a:spLocks noChangeAspect="1"/>
            </p:cNvSpPr>
            <p:nvPr/>
          </p:nvSpPr>
          <p:spPr>
            <a:xfrm>
              <a:off x="1936" y="2277"/>
              <a:ext cx="220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1" name="Text Box 121"/>
            <p:cNvSpPr txBox="1">
              <a:spLocks noChangeAspect="1"/>
            </p:cNvSpPr>
            <p:nvPr/>
          </p:nvSpPr>
          <p:spPr>
            <a:xfrm>
              <a:off x="2136" y="2277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2" name="Text Box 122"/>
            <p:cNvSpPr txBox="1">
              <a:spLocks noChangeAspect="1"/>
            </p:cNvSpPr>
            <p:nvPr/>
          </p:nvSpPr>
          <p:spPr>
            <a:xfrm>
              <a:off x="2733" y="2190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3" name="Text Box 123"/>
            <p:cNvSpPr txBox="1">
              <a:spLocks noChangeAspect="1"/>
            </p:cNvSpPr>
            <p:nvPr/>
          </p:nvSpPr>
          <p:spPr>
            <a:xfrm>
              <a:off x="3121" y="2190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4" name="Text Box 124"/>
            <p:cNvSpPr txBox="1">
              <a:spLocks noChangeAspect="1"/>
            </p:cNvSpPr>
            <p:nvPr/>
          </p:nvSpPr>
          <p:spPr>
            <a:xfrm>
              <a:off x="419" y="1844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5" name="Text Box 125"/>
            <p:cNvSpPr txBox="1">
              <a:spLocks noChangeAspect="1"/>
            </p:cNvSpPr>
            <p:nvPr/>
          </p:nvSpPr>
          <p:spPr>
            <a:xfrm>
              <a:off x="829" y="1844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6" name="Text Box 126"/>
            <p:cNvSpPr txBox="1">
              <a:spLocks noChangeAspect="1"/>
            </p:cNvSpPr>
            <p:nvPr/>
          </p:nvSpPr>
          <p:spPr>
            <a:xfrm>
              <a:off x="1178" y="1904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7" name="Text Box 127"/>
            <p:cNvSpPr txBox="1">
              <a:spLocks noChangeAspect="1"/>
            </p:cNvSpPr>
            <p:nvPr/>
          </p:nvSpPr>
          <p:spPr>
            <a:xfrm>
              <a:off x="1546" y="1904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8" name="Text Box 128"/>
            <p:cNvSpPr txBox="1">
              <a:spLocks noChangeAspect="1"/>
            </p:cNvSpPr>
            <p:nvPr/>
          </p:nvSpPr>
          <p:spPr>
            <a:xfrm>
              <a:off x="1934" y="1904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69" name="Text Box 129"/>
            <p:cNvSpPr txBox="1">
              <a:spLocks noChangeAspect="1"/>
            </p:cNvSpPr>
            <p:nvPr/>
          </p:nvSpPr>
          <p:spPr>
            <a:xfrm>
              <a:off x="2136" y="1904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0" name="Text Box 130"/>
            <p:cNvSpPr txBox="1">
              <a:spLocks noChangeAspect="1"/>
            </p:cNvSpPr>
            <p:nvPr/>
          </p:nvSpPr>
          <p:spPr>
            <a:xfrm>
              <a:off x="2733" y="1844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1" name="Text Box 131"/>
            <p:cNvSpPr txBox="1">
              <a:spLocks noChangeAspect="1"/>
            </p:cNvSpPr>
            <p:nvPr/>
          </p:nvSpPr>
          <p:spPr>
            <a:xfrm>
              <a:off x="3121" y="1844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2" name="Text Box 132"/>
            <p:cNvSpPr txBox="1">
              <a:spLocks noChangeAspect="1"/>
            </p:cNvSpPr>
            <p:nvPr/>
          </p:nvSpPr>
          <p:spPr>
            <a:xfrm>
              <a:off x="415" y="1473"/>
              <a:ext cx="1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3" name="Text Box 133"/>
            <p:cNvSpPr txBox="1">
              <a:spLocks noChangeAspect="1"/>
            </p:cNvSpPr>
            <p:nvPr/>
          </p:nvSpPr>
          <p:spPr>
            <a:xfrm>
              <a:off x="828" y="1473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4" name="Text Box 134"/>
            <p:cNvSpPr txBox="1">
              <a:spLocks noChangeAspect="1"/>
            </p:cNvSpPr>
            <p:nvPr/>
          </p:nvSpPr>
          <p:spPr>
            <a:xfrm>
              <a:off x="1185" y="1627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5" name="Text Box 135"/>
            <p:cNvSpPr txBox="1">
              <a:spLocks noChangeAspect="1"/>
            </p:cNvSpPr>
            <p:nvPr/>
          </p:nvSpPr>
          <p:spPr>
            <a:xfrm>
              <a:off x="1452" y="1627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6" name="Text Box 136"/>
            <p:cNvSpPr txBox="1">
              <a:spLocks noChangeAspect="1"/>
            </p:cNvSpPr>
            <p:nvPr/>
          </p:nvSpPr>
          <p:spPr>
            <a:xfrm>
              <a:off x="1841" y="1627"/>
              <a:ext cx="220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7" name="Text Box 137"/>
            <p:cNvSpPr txBox="1">
              <a:spLocks noChangeAspect="1"/>
            </p:cNvSpPr>
            <p:nvPr/>
          </p:nvSpPr>
          <p:spPr>
            <a:xfrm>
              <a:off x="2136" y="1627"/>
              <a:ext cx="219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-1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8" name="Text Box 138"/>
            <p:cNvSpPr txBox="1">
              <a:spLocks noChangeAspect="1"/>
            </p:cNvSpPr>
            <p:nvPr/>
          </p:nvSpPr>
          <p:spPr>
            <a:xfrm>
              <a:off x="2730" y="1473"/>
              <a:ext cx="185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79" name="Text Box 139"/>
            <p:cNvSpPr txBox="1">
              <a:spLocks noChangeAspect="1"/>
            </p:cNvSpPr>
            <p:nvPr/>
          </p:nvSpPr>
          <p:spPr>
            <a:xfrm>
              <a:off x="3120" y="1473"/>
              <a:ext cx="184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20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0780" name="Group 140"/>
            <p:cNvGrpSpPr>
              <a:grpSpLocks noChangeAspect="1"/>
            </p:cNvGrpSpPr>
            <p:nvPr/>
          </p:nvGrpSpPr>
          <p:grpSpPr>
            <a:xfrm>
              <a:off x="416" y="1108"/>
              <a:ext cx="2888" cy="197"/>
              <a:chOff x="653" y="650"/>
              <a:chExt cx="3205" cy="218"/>
            </a:xfrm>
          </p:grpSpPr>
          <p:sp>
            <p:nvSpPr>
              <p:cNvPr id="70792" name="Text Box 141"/>
              <p:cNvSpPr txBox="1">
                <a:spLocks noChangeAspect="1"/>
              </p:cNvSpPr>
              <p:nvPr/>
            </p:nvSpPr>
            <p:spPr>
              <a:xfrm>
                <a:off x="653" y="651"/>
                <a:ext cx="204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3" name="Text Box 142"/>
              <p:cNvSpPr txBox="1">
                <a:spLocks noChangeAspect="1"/>
              </p:cNvSpPr>
              <p:nvPr/>
            </p:nvSpPr>
            <p:spPr>
              <a:xfrm>
                <a:off x="1110" y="651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4" name="Text Box 143"/>
              <p:cNvSpPr txBox="1">
                <a:spLocks noChangeAspect="1"/>
              </p:cNvSpPr>
              <p:nvPr/>
            </p:nvSpPr>
            <p:spPr>
              <a:xfrm>
                <a:off x="1541" y="651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5" name="Text Box 144"/>
              <p:cNvSpPr txBox="1">
                <a:spLocks noChangeAspect="1"/>
              </p:cNvSpPr>
              <p:nvPr/>
            </p:nvSpPr>
            <p:spPr>
              <a:xfrm>
                <a:off x="1926" y="651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6" name="Text Box 145"/>
              <p:cNvSpPr txBox="1">
                <a:spLocks noChangeAspect="1"/>
              </p:cNvSpPr>
              <p:nvPr/>
            </p:nvSpPr>
            <p:spPr>
              <a:xfrm>
                <a:off x="2358" y="651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7" name="Text Box 146"/>
              <p:cNvSpPr txBox="1">
                <a:spLocks noChangeAspect="1"/>
              </p:cNvSpPr>
              <p:nvPr/>
            </p:nvSpPr>
            <p:spPr>
              <a:xfrm>
                <a:off x="2790" y="651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8" name="Text Box 147"/>
              <p:cNvSpPr txBox="1">
                <a:spLocks noChangeAspect="1"/>
              </p:cNvSpPr>
              <p:nvPr/>
            </p:nvSpPr>
            <p:spPr>
              <a:xfrm>
                <a:off x="3221" y="651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9" name="Text Box 148"/>
              <p:cNvSpPr txBox="1">
                <a:spLocks noChangeAspect="1"/>
              </p:cNvSpPr>
              <p:nvPr/>
            </p:nvSpPr>
            <p:spPr>
              <a:xfrm>
                <a:off x="3654" y="650"/>
                <a:ext cx="204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781" name="Group 149"/>
            <p:cNvGrpSpPr>
              <a:grpSpLocks noChangeAspect="1"/>
            </p:cNvGrpSpPr>
            <p:nvPr/>
          </p:nvGrpSpPr>
          <p:grpSpPr>
            <a:xfrm>
              <a:off x="416" y="719"/>
              <a:ext cx="2888" cy="197"/>
              <a:chOff x="653" y="218"/>
              <a:chExt cx="3205" cy="218"/>
            </a:xfrm>
          </p:grpSpPr>
          <p:sp>
            <p:nvSpPr>
              <p:cNvPr id="70784" name="Text Box 150"/>
              <p:cNvSpPr txBox="1">
                <a:spLocks noChangeAspect="1"/>
              </p:cNvSpPr>
              <p:nvPr/>
            </p:nvSpPr>
            <p:spPr>
              <a:xfrm>
                <a:off x="653" y="219"/>
                <a:ext cx="204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85" name="Text Box 151"/>
              <p:cNvSpPr txBox="1">
                <a:spLocks noChangeAspect="1"/>
              </p:cNvSpPr>
              <p:nvPr/>
            </p:nvSpPr>
            <p:spPr>
              <a:xfrm>
                <a:off x="1110" y="219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86" name="Text Box 152"/>
              <p:cNvSpPr txBox="1">
                <a:spLocks noChangeAspect="1"/>
              </p:cNvSpPr>
              <p:nvPr/>
            </p:nvSpPr>
            <p:spPr>
              <a:xfrm>
                <a:off x="1541" y="219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87" name="Text Box 153"/>
              <p:cNvSpPr txBox="1">
                <a:spLocks noChangeAspect="1"/>
              </p:cNvSpPr>
              <p:nvPr/>
            </p:nvSpPr>
            <p:spPr>
              <a:xfrm>
                <a:off x="1926" y="219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88" name="Text Box 154"/>
              <p:cNvSpPr txBox="1">
                <a:spLocks noChangeAspect="1"/>
              </p:cNvSpPr>
              <p:nvPr/>
            </p:nvSpPr>
            <p:spPr>
              <a:xfrm>
                <a:off x="2358" y="219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89" name="Text Box 155"/>
              <p:cNvSpPr txBox="1">
                <a:spLocks noChangeAspect="1"/>
              </p:cNvSpPr>
              <p:nvPr/>
            </p:nvSpPr>
            <p:spPr>
              <a:xfrm>
                <a:off x="2790" y="219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0" name="Text Box 156"/>
              <p:cNvSpPr txBox="1">
                <a:spLocks noChangeAspect="1"/>
              </p:cNvSpPr>
              <p:nvPr/>
            </p:nvSpPr>
            <p:spPr>
              <a:xfrm>
                <a:off x="3221" y="219"/>
                <a:ext cx="205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91" name="Text Box 157"/>
              <p:cNvSpPr txBox="1">
                <a:spLocks noChangeAspect="1"/>
              </p:cNvSpPr>
              <p:nvPr/>
            </p:nvSpPr>
            <p:spPr>
              <a:xfrm>
                <a:off x="3654" y="218"/>
                <a:ext cx="204" cy="2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20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0782" name="Text Box 158"/>
            <p:cNvSpPr txBox="1"/>
            <p:nvPr/>
          </p:nvSpPr>
          <p:spPr>
            <a:xfrm>
              <a:off x="2" y="3666"/>
              <a:ext cx="558" cy="423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Initially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>
                  <a:latin typeface="Helvetica" pitchFamily="34" charset="0"/>
                  <a:ea typeface="宋体" panose="02010600030101010101" pitchFamily="2" charset="-122"/>
                </a:rPr>
                <a:t>s = 1</a:t>
              </a:r>
              <a:endParaRPr lang="en-US" altLang="zh-CN" sz="160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83" name="Rectangle 88"/>
            <p:cNvSpPr>
              <a:spLocks noChangeAspect="1"/>
            </p:cNvSpPr>
            <p:nvPr/>
          </p:nvSpPr>
          <p:spPr>
            <a:xfrm>
              <a:off x="1154" y="1611"/>
              <a:ext cx="1197" cy="1169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</p:grpSp>
      <p:sp>
        <p:nvSpPr>
          <p:cNvPr id="70660" name="Rectangle 15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Safe sharing with semaphores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9765" y="5080000"/>
            <a:ext cx="2677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但是这里的</a:t>
            </a:r>
            <a:r>
              <a:rPr lang="en-US" altLang="zh-CN"/>
              <a:t>P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zh-CN" altLang="en-US">
                <a:ea typeface="宋体" panose="02010600030101010101" pitchFamily="2" charset="-122"/>
              </a:rPr>
              <a:t>并不会影响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thread</a:t>
            </a:r>
            <a:r>
              <a:rPr lang="zh-CN" altLang="en-US">
                <a:ea typeface="宋体" panose="02010600030101010101" pitchFamily="2" charset="-122"/>
              </a:rPr>
              <a:t>之间的切换。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process with multiple threads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8435" name="Group 3"/>
          <p:cNvGrpSpPr/>
          <p:nvPr/>
        </p:nvGrpSpPr>
        <p:grpSpPr>
          <a:xfrm>
            <a:off x="460375" y="2057400"/>
            <a:ext cx="8302625" cy="3754438"/>
            <a:chOff x="204" y="1632"/>
            <a:chExt cx="5230" cy="2365"/>
          </a:xfrm>
        </p:grpSpPr>
        <p:sp>
          <p:nvSpPr>
            <p:cNvPr id="18436" name="Rectangle 4"/>
            <p:cNvSpPr>
              <a:spLocks noChangeAspect="1"/>
            </p:cNvSpPr>
            <p:nvPr/>
          </p:nvSpPr>
          <p:spPr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shared libraries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Rectangle 5"/>
            <p:cNvSpPr>
              <a:spLocks noChangeAspect="1"/>
            </p:cNvSpPr>
            <p:nvPr/>
          </p:nvSpPr>
          <p:spPr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Rectangle 6"/>
            <p:cNvSpPr>
              <a:spLocks noChangeAspect="1"/>
            </p:cNvSpPr>
            <p:nvPr/>
          </p:nvSpPr>
          <p:spPr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run-time heap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Text Box 7"/>
            <p:cNvSpPr txBox="1">
              <a:spLocks noChangeAspect="1"/>
            </p:cNvSpPr>
            <p:nvPr/>
          </p:nvSpPr>
          <p:spPr>
            <a:xfrm>
              <a:off x="1978" y="2955"/>
              <a:ext cx="188" cy="21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Rectangle 8"/>
            <p:cNvSpPr>
              <a:spLocks noChangeAspect="1"/>
            </p:cNvSpPr>
            <p:nvPr/>
          </p:nvSpPr>
          <p:spPr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read/write data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Text Box 9"/>
            <p:cNvSpPr txBox="1"/>
            <p:nvPr/>
          </p:nvSpPr>
          <p:spPr>
            <a:xfrm>
              <a:off x="242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Thread 1 context:</a:t>
              </a:r>
              <a:endPara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SP1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PC1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18442" name="Text Box 10"/>
            <p:cNvSpPr txBox="1"/>
            <p:nvPr/>
          </p:nvSpPr>
          <p:spPr>
            <a:xfrm>
              <a:off x="2024" y="1632"/>
              <a:ext cx="165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>
                  <a:latin typeface="Helvetica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Shared code and data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Rectangle 11"/>
            <p:cNvSpPr>
              <a:spLocks noChangeAspect="1"/>
            </p:cNvSpPr>
            <p:nvPr/>
          </p:nvSpPr>
          <p:spPr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>
                  <a:latin typeface="Helvetica" pitchFamily="34" charset="0"/>
                  <a:ea typeface="宋体" panose="02010600030101010101" pitchFamily="2" charset="-122"/>
                </a:rPr>
                <a:t>read-only code/data</a:t>
              </a:r>
              <a:endParaRPr lang="en-US" altLang="zh-CN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Rectangle 12"/>
            <p:cNvSpPr>
              <a:spLocks noChangeAspect="1"/>
            </p:cNvSpPr>
            <p:nvPr/>
          </p:nvSpPr>
          <p:spPr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Rectangle 13"/>
            <p:cNvSpPr>
              <a:spLocks noChangeAspect="1" noChangeArrowheads="1"/>
            </p:cNvSpPr>
            <p:nvPr/>
          </p:nvSpPr>
          <p:spPr bwMode="auto">
            <a:xfrm>
              <a:off x="242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stack 1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6" name="Text Box 14"/>
            <p:cNvSpPr txBox="1"/>
            <p:nvPr/>
          </p:nvSpPr>
          <p:spPr>
            <a:xfrm>
              <a:off x="204" y="1785"/>
              <a:ext cx="166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Thread 1 (main thread)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Text Box 15"/>
            <p:cNvSpPr txBox="1"/>
            <p:nvPr/>
          </p:nvSpPr>
          <p:spPr>
            <a:xfrm>
              <a:off x="2162" y="3280"/>
              <a:ext cx="1438" cy="717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  <a:endPara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Descriptor table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brk pointer</a:t>
              </a:r>
              <a:endParaRPr lang="zh-CN" altLang="en-US" sz="16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Text Box 16"/>
            <p:cNvSpPr txBox="1"/>
            <p:nvPr/>
          </p:nvSpPr>
          <p:spPr>
            <a:xfrm>
              <a:off x="3840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Thread 2 context:</a:t>
              </a:r>
              <a:endPara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SP2</a:t>
              </a:r>
              <a:endPara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PC2</a:t>
              </a:r>
              <a:endParaRPr lang="en-US" altLang="zh-CN" sz="1600" b="1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24594" name="Rectangle 17"/>
            <p:cNvSpPr>
              <a:spLocks noChangeAspect="1" noChangeArrowheads="1"/>
            </p:cNvSpPr>
            <p:nvPr/>
          </p:nvSpPr>
          <p:spPr bwMode="auto">
            <a:xfrm>
              <a:off x="3840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stack 2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0" name="Text Box 18"/>
            <p:cNvSpPr txBox="1"/>
            <p:nvPr/>
          </p:nvSpPr>
          <p:spPr>
            <a:xfrm>
              <a:off x="3792" y="1785"/>
              <a:ext cx="16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Thread 2 (peer thread)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Shared variables in threaded C programs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Which variables in a C program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shared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What is the memory model for threads?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How are instances of the variable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mapped to memory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How many threads reference each of these instances?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Threads memory model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Conceptual model: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Each thread runs in the context of a process.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Each thread has its own 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separate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 context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Thread ID, 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stack pointer</a:t>
            </a:r>
            <a:r>
              <a:rPr lang="en-US" altLang="zh-CN">
                <a:ea typeface="宋体" panose="02010600030101010101" pitchFamily="2" charset="-122"/>
              </a:rPr>
              <a:t>, program counter, condition codes, and general purpose registers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All threads </a:t>
            </a:r>
            <a:r>
              <a:rPr lang="en-US" altLang="zh-CN" u="sng">
                <a:ea typeface="宋体" panose="02010600030101010101" pitchFamily="2" charset="-122"/>
              </a:rPr>
              <a:t>share</a:t>
            </a:r>
            <a:r>
              <a:rPr lang="en-US" altLang="zh-CN">
                <a:ea typeface="宋体" panose="02010600030101010101" pitchFamily="2" charset="-122"/>
              </a:rPr>
              <a:t> the remaining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process context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Code, data, heap, and shared library segments </a:t>
            </a:r>
            <a:r>
              <a:rPr lang="en-US" altLang="zh-CN">
                <a:ea typeface="宋体" panose="02010600030101010101" pitchFamily="2" charset="-122"/>
              </a:rPr>
              <a:t>of the process virtual address space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Open files and installed handlers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Threads memory model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Operationally, this model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strictly enforced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Register values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are truly separate and protected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However,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any thread</a:t>
            </a:r>
            <a:r>
              <a:rPr lang="en-US" altLang="zh-CN">
                <a:ea typeface="宋体" panose="02010600030101010101" pitchFamily="2" charset="-122"/>
              </a:rPr>
              <a:t> can read and write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stack of any other thread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4960938"/>
            <a:ext cx="76200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MISMATCH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between the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CONCEPTUAL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OPERATION MODEL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a source of confusion and errors</a:t>
            </a:r>
            <a:endParaRPr kumimoji="0" lang="en-US" altLang="zh-CN" sz="2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900" y="4438650"/>
            <a:ext cx="67348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对于不同的</a:t>
            </a:r>
            <a:r>
              <a:rPr lang="en-US" altLang="zh-CN">
                <a:ea typeface="宋体" panose="02010600030101010101" pitchFamily="2" charset="-122"/>
              </a:rPr>
              <a:t>thread</a:t>
            </a:r>
            <a:r>
              <a:rPr lang="zh-CN" altLang="en-US">
                <a:ea typeface="宋体" panose="02010600030101010101" pitchFamily="2" charset="-122"/>
              </a:rPr>
              <a:t>，只有</a:t>
            </a:r>
            <a:r>
              <a:rPr lang="en-US" altLang="zh-CN">
                <a:ea typeface="宋体" panose="02010600030101010101" pitchFamily="2" charset="-122"/>
              </a:rPr>
              <a:t>register</a:t>
            </a:r>
            <a:r>
              <a:rPr lang="zh-CN" altLang="en-US">
                <a:ea typeface="宋体" panose="02010600030101010101" pitchFamily="2" charset="-122"/>
              </a:rPr>
              <a:t>是完全独立的并且互相不可以访问的。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7244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7 	int main()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8 	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9 		int 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10 	pthread_t tid;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11 	char *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msgs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[N] = 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12 	  "Hello from foo",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13 	  "Hello from bar"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14 	};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16 	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 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msgs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17 	for (i = 0; i &lt; N; i++)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18 	   Pthread_create(&amp;tid, NULL,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, (void *)i);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19 	Pthread_exit(NULL);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20 }</a:t>
            </a:r>
            <a:endParaRPr lang="zh-CN" altLang="en-US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 txBox="1"/>
          <p:nvPr/>
        </p:nvSpPr>
        <p:spPr>
          <a:xfrm>
            <a:off x="4648200" y="1676400"/>
            <a:ext cx="4191000" cy="1981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zh-CN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include "csapp.h"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	#define N 2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3	void *thread(void *vargp);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5	char **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global variable */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endParaRPr lang="zh-CN" altLang="en-US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24384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21  void *thread(void *vargp)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22  {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23 	int 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 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= (int)vargp;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24 	static int </a:t>
            </a:r>
            <a:r>
              <a:rPr lang="en-US" altLang="zh-CN" sz="1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 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26 	printf("[%d]:%s(cnt=%d)\n", myid, ptr[myid], ++cnt);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27  }</a:t>
            </a:r>
            <a:endParaRPr lang="en-US" altLang="zh-CN" sz="18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8482012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Mapping Variable Instances to Memory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96875" y="1524000"/>
            <a:ext cx="8442325" cy="497205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>
                <a:ea typeface="宋体" panose="02010600030101010101" pitchFamily="2" charset="-122"/>
              </a:rPr>
              <a:t>Global variables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Def: Variable declared outside of a function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Virtual memory contains 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exactly one instance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of any global variable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Local variables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Def: Variable declared inside function without 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zh-CN" sz="2000">
                <a:ea typeface="宋体" panose="02010600030101010101" pitchFamily="2" charset="-122"/>
              </a:rPr>
              <a:t> attribute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Each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thread stack contains 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one instance of each local variable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Local static variables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Def:  Variable declared inside  function with the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000">
                <a:ea typeface="宋体" panose="02010600030101010101" pitchFamily="2" charset="-122"/>
              </a:rPr>
              <a:t> attribute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Virtual memory contains 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exactly one instance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of any local static variable. 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8003</Words>
  <Application>WPS 演示</Application>
  <PresentationFormat/>
  <Paragraphs>949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Comic Sans MS</vt:lpstr>
      <vt:lpstr>Times New Roman</vt:lpstr>
      <vt:lpstr>Helvetica</vt:lpstr>
      <vt:lpstr>Courier New</vt:lpstr>
      <vt:lpstr>Calibri</vt:lpstr>
      <vt:lpstr>微软雅黑</vt:lpstr>
      <vt:lpstr>Arial Unicode MS</vt:lpstr>
      <vt:lpstr>icfp99</vt:lpstr>
      <vt:lpstr>Concurrent Programming</vt:lpstr>
      <vt:lpstr>Outline</vt:lpstr>
      <vt:lpstr>A process with multiple threads</vt:lpstr>
      <vt:lpstr>Shared variables in threaded C programs</vt:lpstr>
      <vt:lpstr>Threads memory model</vt:lpstr>
      <vt:lpstr>Threads memory model</vt:lpstr>
      <vt:lpstr>Shared variable analysis</vt:lpstr>
      <vt:lpstr>Shared variable analysis</vt:lpstr>
      <vt:lpstr>Mapping Variable Instances to Memory</vt:lpstr>
      <vt:lpstr>Shared variable analysis</vt:lpstr>
      <vt:lpstr>Shared variable analysis</vt:lpstr>
      <vt:lpstr>Shared variable analysis</vt:lpstr>
      <vt:lpstr>Shared variable analysis</vt:lpstr>
      <vt:lpstr>Shared variable analysis</vt:lpstr>
      <vt:lpstr>Assembly code for counter loop</vt:lpstr>
      <vt:lpstr>Assembly code for counter loop</vt:lpstr>
      <vt:lpstr>Concurrent execution</vt:lpstr>
      <vt:lpstr>Concurrent execution</vt:lpstr>
      <vt:lpstr>Concurrent execution (cont)</vt:lpstr>
      <vt:lpstr>Progress graphs(一般只可用于描述两个thread)</vt:lpstr>
      <vt:lpstr>Trajectories in progress graphs</vt:lpstr>
      <vt:lpstr>Critical sections and unsafe regions</vt:lpstr>
      <vt:lpstr>PowerPoint 演示文稿</vt:lpstr>
      <vt:lpstr>Synchronizing with semaphores</vt:lpstr>
      <vt:lpstr>Synchronizing with semaphores</vt:lpstr>
      <vt:lpstr>POSIX semaphores</vt:lpstr>
      <vt:lpstr>Sharing with POSIX semaphores</vt:lpstr>
      <vt:lpstr>Sharing with POSIX semaphores</vt:lpstr>
      <vt:lpstr>Safe sharing with semaphores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443</cp:revision>
  <dcterms:created xsi:type="dcterms:W3CDTF">2000-01-15T07:54:00Z</dcterms:created>
  <dcterms:modified xsi:type="dcterms:W3CDTF">2022-05-12T16:08:51Z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43EC4BFF6B804549AC4F5744A48F16F5</vt:lpwstr>
  </property>
  <property fmtid="{D5CDD505-2E9C-101B-9397-08002B2CF9AE}" pid="3" name="KSOProductBuildVer">
    <vt:lpwstr>2052-11.1.0.11636</vt:lpwstr>
  </property>
</Properties>
</file>