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6"/>
  </p:handoutMasterIdLst>
  <p:sldIdLst>
    <p:sldId id="1179" r:id="rId3"/>
    <p:sldId id="1255" r:id="rId5"/>
    <p:sldId id="1275" r:id="rId6"/>
    <p:sldId id="1241" r:id="rId7"/>
    <p:sldId id="1276" r:id="rId8"/>
    <p:sldId id="1277" r:id="rId9"/>
    <p:sldId id="1278" r:id="rId10"/>
    <p:sldId id="1242" r:id="rId11"/>
    <p:sldId id="1243" r:id="rId12"/>
    <p:sldId id="1244" r:id="rId13"/>
    <p:sldId id="1245" r:id="rId14"/>
    <p:sldId id="1286" r:id="rId15"/>
    <p:sldId id="1289" r:id="rId16"/>
    <p:sldId id="1287" r:id="rId17"/>
    <p:sldId id="1290" r:id="rId18"/>
    <p:sldId id="1288" r:id="rId19"/>
    <p:sldId id="1279" r:id="rId20"/>
    <p:sldId id="1246" r:id="rId21"/>
    <p:sldId id="1247" r:id="rId22"/>
    <p:sldId id="1251" r:id="rId23"/>
    <p:sldId id="1252" r:id="rId24"/>
    <p:sldId id="1291" r:id="rId25"/>
    <p:sldId id="1294" r:id="rId26"/>
    <p:sldId id="1293" r:id="rId27"/>
    <p:sldId id="1296" r:id="rId28"/>
    <p:sldId id="1305" r:id="rId29"/>
    <p:sldId id="1306" r:id="rId30"/>
    <p:sldId id="1297" r:id="rId31"/>
    <p:sldId id="1307" r:id="rId32"/>
    <p:sldId id="1258" r:id="rId33"/>
    <p:sldId id="1280" r:id="rId34"/>
    <p:sldId id="1259" r:id="rId35"/>
    <p:sldId id="1260" r:id="rId36"/>
    <p:sldId id="1281" r:id="rId37"/>
    <p:sldId id="1261" r:id="rId38"/>
    <p:sldId id="1262" r:id="rId39"/>
    <p:sldId id="1263" r:id="rId40"/>
    <p:sldId id="1264" r:id="rId41"/>
    <p:sldId id="1265" r:id="rId42"/>
    <p:sldId id="1267" r:id="rId43"/>
    <p:sldId id="1299" r:id="rId44"/>
    <p:sldId id="1300" r:id="rId45"/>
    <p:sldId id="1301" r:id="rId46"/>
    <p:sldId id="1302" r:id="rId47"/>
    <p:sldId id="1304" r:id="rId48"/>
    <p:sldId id="1268" r:id="rId49"/>
    <p:sldId id="1269" r:id="rId50"/>
    <p:sldId id="1272" r:id="rId51"/>
    <p:sldId id="1282" r:id="rId52"/>
    <p:sldId id="1283" r:id="rId53"/>
    <p:sldId id="1274" r:id="rId54"/>
    <p:sldId id="1284" r:id="rId55"/>
  </p:sldIdLst>
  <p:sldSz cx="9144000" cy="6858000" type="screen4x3"/>
  <p:notesSz cx="6858000" cy="9144000"/>
  <p:custDataLst>
    <p:tags r:id="rId60"/>
  </p:custDataLst>
  <p:defaultTextStyle>
    <a:defPPr>
      <a:defRPr lang="en-US"/>
    </a:defPPr>
    <a:lvl1pPr marL="0" lvl="0"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1pPr>
    <a:lvl2pPr marL="457200" lvl="1"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2pPr>
    <a:lvl3pPr marL="914400" lvl="2"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3pPr>
    <a:lvl4pPr marL="1371600" lvl="3"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4pPr>
    <a:lvl5pPr marL="1828800" lvl="4"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5pPr>
    <a:lvl6pPr marL="2286000" lvl="5"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6pPr>
    <a:lvl7pPr marL="2743200" lvl="6"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7pPr>
    <a:lvl8pPr marL="3200400" lvl="7"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8pPr>
    <a:lvl9pPr marL="3657600" lvl="8"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Comic Sans MS" panose="030F0702030302020204"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040"/>
    <p:restoredTop sz="85526"/>
  </p:normalViewPr>
  <p:slideViewPr>
    <p:cSldViewPr showGuides="1">
      <p:cViewPr varScale="1">
        <p:scale>
          <a:sx n="96" d="100"/>
          <a:sy n="96" d="100"/>
        </p:scale>
        <p:origin x="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p>
            <a:pPr lvl="0">
              <a:buNone/>
            </a:pPr>
            <a:endParaRPr sz="12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p>
            <a:pPr lvl="0" algn="r">
              <a:buNone/>
            </a:pPr>
            <a:fld id="{BB962C8B-B14F-4D97-AF65-F5344CB8AC3E}" type="datetimeFigureOut">
              <a:rPr lang="en-US" sz="1200"/>
            </a:fld>
            <a:endParaRPr lang="en-US" sz="1200"/>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p>
            <a:pPr lvl="0">
              <a:buNone/>
            </a:pPr>
            <a:endParaRPr sz="1200"/>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en-US" altLang="en-US" sz="1200"/>
            </a:fld>
            <a:endParaRPr lang="en-US"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sz="1200" b="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31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defRPr sz="1200" b="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16386" name="Rectangle 2"/>
          <p:cNvSpPr>
            <a:spLocks noTextEdit="1"/>
          </p:cNvSpPr>
          <p:nvPr>
            <p:ph type="sldImg"/>
          </p:nvPr>
        </p:nvSpPr>
        <p:spPr/>
      </p:sp>
      <p:sp>
        <p:nvSpPr>
          <p:cNvPr id="1638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43010" name="Rectangle 2"/>
          <p:cNvSpPr>
            <a:spLocks noTextEdit="1"/>
          </p:cNvSpPr>
          <p:nvPr>
            <p:ph type="sldImg"/>
          </p:nvPr>
        </p:nvSpPr>
        <p:spPr/>
      </p:sp>
      <p:sp>
        <p:nvSpPr>
          <p:cNvPr id="4301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45058" name="Rectangle 2"/>
          <p:cNvSpPr>
            <a:spLocks noTextEdit="1"/>
          </p:cNvSpPr>
          <p:nvPr>
            <p:ph type="sldImg"/>
          </p:nvPr>
        </p:nvSpPr>
        <p:spPr/>
      </p:sp>
      <p:sp>
        <p:nvSpPr>
          <p:cNvPr id="4505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47106" name="Rectangle 2"/>
          <p:cNvSpPr>
            <a:spLocks noTextEdit="1"/>
          </p:cNvSpPr>
          <p:nvPr>
            <p:ph type="sldImg"/>
          </p:nvPr>
        </p:nvSpPr>
        <p:spPr/>
      </p:sp>
      <p:sp>
        <p:nvSpPr>
          <p:cNvPr id="4710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49154" name="Rectangle 2"/>
          <p:cNvSpPr>
            <a:spLocks noTextEdit="1"/>
          </p:cNvSpPr>
          <p:nvPr>
            <p:ph type="sldImg"/>
          </p:nvPr>
        </p:nvSpPr>
        <p:spPr/>
      </p:sp>
      <p:sp>
        <p:nvSpPr>
          <p:cNvPr id="4915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52226" name="Rectangle 2"/>
          <p:cNvSpPr>
            <a:spLocks noTextEdit="1"/>
          </p:cNvSpPr>
          <p:nvPr>
            <p:ph type="sldImg"/>
          </p:nvPr>
        </p:nvSpPr>
        <p:spPr/>
      </p:sp>
      <p:sp>
        <p:nvSpPr>
          <p:cNvPr id="5222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54274" name="Rectangle 2"/>
          <p:cNvSpPr>
            <a:spLocks noTextEdit="1"/>
          </p:cNvSpPr>
          <p:nvPr>
            <p:ph type="sldImg"/>
          </p:nvPr>
        </p:nvSpPr>
        <p:spPr/>
      </p:sp>
      <p:sp>
        <p:nvSpPr>
          <p:cNvPr id="5427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56322" name="Rectangle 2"/>
          <p:cNvSpPr>
            <a:spLocks noTextEdit="1"/>
          </p:cNvSpPr>
          <p:nvPr>
            <p:ph type="sldImg"/>
          </p:nvPr>
        </p:nvSpPr>
        <p:spPr/>
      </p:sp>
      <p:sp>
        <p:nvSpPr>
          <p:cNvPr id="5632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58370" name="Rectangle 2"/>
          <p:cNvSpPr>
            <a:spLocks noTextEdit="1"/>
          </p:cNvSpPr>
          <p:nvPr>
            <p:ph type="sldImg"/>
          </p:nvPr>
        </p:nvSpPr>
        <p:spPr/>
      </p:sp>
      <p:sp>
        <p:nvSpPr>
          <p:cNvPr id="5837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60418" name="Rectangle 2"/>
          <p:cNvSpPr>
            <a:spLocks noTextEdit="1"/>
          </p:cNvSpPr>
          <p:nvPr>
            <p:ph type="sldImg"/>
          </p:nvPr>
        </p:nvSpPr>
        <p:spPr/>
      </p:sp>
      <p:sp>
        <p:nvSpPr>
          <p:cNvPr id="6041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Slide Image Placeholder 1"/>
          <p:cNvSpPr>
            <a:spLocks noGrp="1" noRot="1" noChangeAspect="1" noTextEdit="1"/>
          </p:cNvSpPr>
          <p:nvPr>
            <p:ph type="sldImg"/>
          </p:nvPr>
        </p:nvSpPr>
        <p:spPr/>
      </p:sp>
      <p:sp>
        <p:nvSpPr>
          <p:cNvPr id="68610" name="Notes Placeholder 2"/>
          <p:cNvSpPr>
            <a:spLocks noGrp="1"/>
          </p:cNvSpPr>
          <p:nvPr>
            <p:ph type="body" idx="1"/>
          </p:nvPr>
        </p:nvSpPr>
        <p:spPr/>
        <p:txBody>
          <a:bodyPr wrap="square" lIns="91440" tIns="45720" rIns="91440" bIns="45720" anchor="t" anchorCtr="0"/>
          <a:p>
            <a:pPr lvl="0"/>
            <a:endParaRPr lang="en-US" altLang="en-US"/>
          </a:p>
        </p:txBody>
      </p:sp>
      <p:sp>
        <p:nvSpPr>
          <p:cNvPr id="68611"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18434" name="Rectangle 2"/>
          <p:cNvSpPr>
            <a:spLocks noTextEdit="1"/>
          </p:cNvSpPr>
          <p:nvPr>
            <p:ph type="sldImg"/>
          </p:nvPr>
        </p:nvSpPr>
        <p:spPr/>
      </p:sp>
      <p:sp>
        <p:nvSpPr>
          <p:cNvPr id="1843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noTextEdit="1"/>
          </p:cNvSpPr>
          <p:nvPr>
            <p:ph type="sldImg"/>
          </p:nvPr>
        </p:nvSpPr>
        <p:spPr/>
      </p:sp>
      <p:sp>
        <p:nvSpPr>
          <p:cNvPr id="76802" name="备注占位符 2"/>
          <p:cNvSpPr>
            <a:spLocks noGrp="1"/>
          </p:cNvSpPr>
          <p:nvPr>
            <p:ph type="body" idx="1"/>
          </p:nvPr>
        </p:nvSpPr>
        <p:spPr/>
        <p:txBody>
          <a:bodyPr wrap="square" lIns="91440" tIns="45720" rIns="91440" bIns="45720" anchor="t" anchorCtr="0"/>
          <a:p>
            <a:pPr lvl="0"/>
            <a:r>
              <a:rPr lang="en-US" altLang="zh-CN"/>
              <a:t>This code will output  "2340", "3240", "4230", "4320", "2430" or "3420", but never anything else. Each thread has its own copy of i, which is assigned to, incremented and then printed. The thread running main also has its own copy, which is assigned to at the beginning and then left unchanged. These copies are entirely independent, and each has a different address.</a:t>
            </a:r>
            <a:endParaRPr lang="zh-CN" altLang="en-US"/>
          </a:p>
        </p:txBody>
      </p:sp>
      <p:sp>
        <p:nvSpPr>
          <p:cNvPr id="76803" name="幻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noRot="1" noChangeAspect="1" noTextEdit="1"/>
          </p:cNvSpPr>
          <p:nvPr>
            <p:ph type="sldImg"/>
          </p:nvPr>
        </p:nvSpPr>
        <p:spPr/>
      </p:sp>
      <p:sp>
        <p:nvSpPr>
          <p:cNvPr id="89090" name="Rectangle 3"/>
          <p:cNvSpPr>
            <a:spLocks noGrp="1"/>
          </p:cNvSpPr>
          <p:nvPr>
            <p:ph type="body" idx="1"/>
          </p:nvPr>
        </p:nvSpPr>
        <p:spPr/>
        <p:txBody>
          <a:bodyPr wrap="square" lIns="91440" tIns="45720" rIns="91440" bIns="45720" anchor="t" anchorCtr="0"/>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21506" name="Rectangle 2"/>
          <p:cNvSpPr>
            <a:spLocks noTextEdit="1"/>
          </p:cNvSpPr>
          <p:nvPr>
            <p:ph type="sldImg"/>
          </p:nvPr>
        </p:nvSpPr>
        <p:spPr/>
      </p:sp>
      <p:sp>
        <p:nvSpPr>
          <p:cNvPr id="2150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noChangeAspect="1" noTextEdit="1"/>
          </p:cNvSpPr>
          <p:nvPr>
            <p:ph type="sldImg"/>
          </p:nvPr>
        </p:nvSpPr>
        <p:spPr/>
      </p:sp>
      <p:sp>
        <p:nvSpPr>
          <p:cNvPr id="23554" name="Rectangle 3"/>
          <p:cNvSpPr>
            <a:spLocks noGrp="1"/>
          </p:cNvSpPr>
          <p:nvPr>
            <p:ph type="body" idx="1"/>
          </p:nvPr>
        </p:nvSpPr>
        <p:spPr/>
        <p:txBody>
          <a:bodyPr wrap="square" lIns="91440" tIns="45720" rIns="91440" bIns="45720" anchor="t" anchorCtr="0"/>
          <a:p>
            <a:pPr lvl="0"/>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noRot="1" noChangeAspect="1" noTextEdit="1"/>
          </p:cNvSpPr>
          <p:nvPr>
            <p:ph type="sldImg"/>
          </p:nvPr>
        </p:nvSpPr>
        <p:spPr/>
      </p:sp>
      <p:sp>
        <p:nvSpPr>
          <p:cNvPr id="25602" name="Rectangle 3"/>
          <p:cNvSpPr>
            <a:spLocks noGrp="1"/>
          </p:cNvSpPr>
          <p:nvPr>
            <p:ph type="body" idx="1"/>
          </p:nvPr>
        </p:nvSpPr>
        <p:spPr/>
        <p:txBody>
          <a:bodyPr wrap="square" lIns="91440" tIns="45720" rIns="91440" bIns="45720" anchor="t" anchorCtr="0"/>
          <a:p>
            <a:pPr lvl="0"/>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28674" name="Rectangle 2"/>
          <p:cNvSpPr>
            <a:spLocks noTextEdit="1"/>
          </p:cNvSpPr>
          <p:nvPr>
            <p:ph type="sldImg"/>
          </p:nvPr>
        </p:nvSpPr>
        <p:spPr/>
      </p:sp>
      <p:sp>
        <p:nvSpPr>
          <p:cNvPr id="2867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30722" name="Rectangle 2"/>
          <p:cNvSpPr>
            <a:spLocks noTextEdit="1"/>
          </p:cNvSpPr>
          <p:nvPr>
            <p:ph type="sldImg"/>
          </p:nvPr>
        </p:nvSpPr>
        <p:spPr/>
      </p:sp>
      <p:sp>
        <p:nvSpPr>
          <p:cNvPr id="3072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32770" name="Rectangle 2"/>
          <p:cNvSpPr>
            <a:spLocks noTextEdit="1"/>
          </p:cNvSpPr>
          <p:nvPr>
            <p:ph type="sldImg"/>
          </p:nvPr>
        </p:nvSpPr>
        <p:spPr/>
      </p:sp>
      <p:sp>
        <p:nvSpPr>
          <p:cNvPr id="3277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ea typeface="宋体" panose="02010600030101010101" pitchFamily="2" charset="-122"/>
              </a:rPr>
            </a:fld>
            <a:endParaRPr lang="zh-CN" altLang="en-US" sz="1200" b="0">
              <a:latin typeface="Times New Roman" panose="02020603050405020304" pitchFamily="18" charset="0"/>
              <a:ea typeface="宋体" panose="02010600030101010101" pitchFamily="2" charset="-122"/>
            </a:endParaRPr>
          </a:p>
        </p:txBody>
      </p:sp>
      <p:sp>
        <p:nvSpPr>
          <p:cNvPr id="34818" name="Rectangle 2"/>
          <p:cNvSpPr>
            <a:spLocks noTextEdit="1"/>
          </p:cNvSpPr>
          <p:nvPr>
            <p:ph type="sldImg"/>
          </p:nvPr>
        </p:nvSpPr>
        <p:spPr/>
      </p:sp>
      <p:sp>
        <p:nvSpPr>
          <p:cNvPr id="3481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7029EF5-A217-C441-9837-3524213A9FC0}"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a:latin typeface="Times New Roman" panose="02020603050405020304" pitchFamily="18" charset="0"/>
                <a:ea typeface="宋体" panose="02010600030101010101" pitchFamily="2" charset="-122"/>
              </a:rPr>
            </a:fld>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p>
            <a:pPr lvl="0"/>
            <a:r>
              <a:rPr lang="en-US" altLang="zh-CN"/>
              <a:t>Click to edit Master title style</a:t>
            </a:r>
            <a:endParaRPr lang="en-US" altLang="zh-CN"/>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011C09D-E3F8-E44F-94F8-736585A79B6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ea typeface="宋体" panose="02010600030101010101" pitchFamily="2" charset="-122"/>
              </a:defRPr>
            </a:lvl1pPr>
          </a:lstStyle>
          <a:p>
            <a:pPr lvl="0">
              <a:buNone/>
            </a:pPr>
            <a:fld id="{9A0DB2DC-4C9A-4742-B13C-FB6460FD3503}" type="slidenum">
              <a:rPr lang="zh-CN" altLang="en-US"/>
            </a:fld>
            <a:endParaRPr lang="zh-CN" altLang="en-US"/>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5362"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a:latin typeface="+mj-lt"/>
                <a:ea typeface="宋体" panose="02010600030101010101" pitchFamily="2" charset="-122"/>
                <a:cs typeface="+mj-cs"/>
              </a:rPr>
              <a:t>Concurrent Programming</a:t>
            </a:r>
            <a:endParaRPr lang="en-US" altLang="zh-CN">
              <a:latin typeface="+mj-l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1746" name="Text Box 2"/>
          <p:cNvSpPr txBox="1"/>
          <p:nvPr/>
        </p:nvSpPr>
        <p:spPr>
          <a:xfrm>
            <a:off x="533400" y="1600200"/>
            <a:ext cx="7924800" cy="4000500"/>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a:latin typeface="Courier New" panose="02070309020205020404" pitchFamily="49" charset="0"/>
                <a:ea typeface="宋体" panose="02010600030101010101" pitchFamily="2" charset="-122"/>
              </a:rPr>
              <a:t>void sbuf_insert(sbuf_t *sp, int item)</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Wait for available slot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P</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slots</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/*Lock the buffer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P</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mutex</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/*Insert the item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sp-&gt;buf[(++sp-&gt;rear)%(sp-&gt;n)] = item;</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Unlock the buffer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V</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mutex</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Announce available items*/</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V</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items</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31747" name="Rectangle 3"/>
          <p:cNvSpPr>
            <a:spLocks noGrp="1"/>
          </p:cNvSpPr>
          <p:nvPr>
            <p:ph type="title"/>
          </p:nvPr>
        </p:nvSpPr>
        <p:spPr/>
        <p:txBody>
          <a:bodyPr vert="horz" wrap="square" lIns="91440" tIns="45720" rIns="91440" bIns="45720" anchor="ctr" anchorCtr="0"/>
          <a:p>
            <a:pPr>
              <a:buNone/>
            </a:pPr>
            <a:r>
              <a:rPr lang="en-US" altLang="zh-CN" sz="3200">
                <a:latin typeface="Courier New" panose="02070309020205020404" pitchFamily="49" charset="0"/>
                <a:ea typeface="宋体" panose="02010600030101010101" pitchFamily="2" charset="-122"/>
              </a:rPr>
              <a:t>sbuf</a:t>
            </a:r>
            <a:r>
              <a:rPr lang="en-US" altLang="zh-CN">
                <a:ea typeface="宋体" panose="02010600030101010101" pitchFamily="2" charset="-122"/>
              </a:rPr>
              <a:t> Package - Implementation</a:t>
            </a:r>
            <a:endParaRPr lang="zh-CN" altLang="en-US">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3794" name="Text Box 2"/>
          <p:cNvSpPr txBox="1"/>
          <p:nvPr/>
        </p:nvSpPr>
        <p:spPr>
          <a:xfrm>
            <a:off x="514350" y="1600200"/>
            <a:ext cx="7943850" cy="4616450"/>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a:latin typeface="Courier New" panose="02070309020205020404" pitchFamily="49" charset="0"/>
                <a:ea typeface="宋体" panose="02010600030101010101" pitchFamily="2" charset="-122"/>
              </a:rPr>
              <a:t>void sbuf_remove(sbuf_t *sp)</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int item;</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Wait for available item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P</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items</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/*Lock the buffer */	</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P</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mutex</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/*Remove the item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item = sp-&gt;buf[(++sp-&gt;front)%(sp-&gt;n)];</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Unlock the buffer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V</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mutex</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Announce available slot*/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V</a:t>
            </a:r>
            <a:r>
              <a:rPr lang="en-US" altLang="zh-CN" sz="2000" b="1">
                <a:latin typeface="Courier New" panose="02070309020205020404" pitchFamily="49" charset="0"/>
                <a:ea typeface="宋体" panose="02010600030101010101" pitchFamily="2" charset="-122"/>
              </a:rPr>
              <a:t>(&amp;sp-&gt;</a:t>
            </a:r>
            <a:r>
              <a:rPr lang="en-US" altLang="zh-CN" sz="2000" b="1">
                <a:solidFill>
                  <a:srgbClr val="9900CC"/>
                </a:solidFill>
                <a:latin typeface="Courier New" panose="02070309020205020404" pitchFamily="49" charset="0"/>
                <a:ea typeface="宋体" panose="02010600030101010101" pitchFamily="2" charset="-122"/>
              </a:rPr>
              <a:t>slots</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return item;</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33795" name="Rectangle 3"/>
          <p:cNvSpPr>
            <a:spLocks noGrp="1"/>
          </p:cNvSpPr>
          <p:nvPr>
            <p:ph type="title"/>
          </p:nvPr>
        </p:nvSpPr>
        <p:spPr/>
        <p:txBody>
          <a:bodyPr vert="horz" wrap="square" lIns="91440" tIns="45720" rIns="91440" bIns="45720" anchor="ctr" anchorCtr="0"/>
          <a:p>
            <a:pPr>
              <a:buNone/>
            </a:pPr>
            <a:r>
              <a:rPr lang="en-US" altLang="zh-CN" sz="3200">
                <a:latin typeface="Courier New" panose="02070309020205020404" pitchFamily="49" charset="0"/>
                <a:ea typeface="宋体" panose="02010600030101010101" pitchFamily="2" charset="-122"/>
              </a:rPr>
              <a:t>sbuf</a:t>
            </a:r>
            <a:r>
              <a:rPr lang="en-US" altLang="zh-CN">
                <a:ea typeface="宋体" panose="02010600030101010101" pitchFamily="2" charset="-122"/>
              </a:rPr>
              <a:t> Package - Implementation</a:t>
            </a:r>
            <a:endParaRPr lang="zh-CN" altLang="en-US">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itle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Readers-Writers Problem</a:t>
            </a:r>
            <a:endParaRPr lang="en-US" altLang="zh-CN">
              <a:ea typeface="宋体" panose="02010600030101010101" pitchFamily="2" charset="-122"/>
            </a:endParaRPr>
          </a:p>
        </p:txBody>
      </p:sp>
      <p:sp>
        <p:nvSpPr>
          <p:cNvPr id="3" name="Content Placeholder 2"/>
          <p:cNvSpPr>
            <a:spLocks noGrp="1"/>
          </p:cNvSpPr>
          <p:nvPr>
            <p:ph idx="1"/>
          </p:nvPr>
        </p:nvSpPr>
        <p:spPr>
          <a:xfrm>
            <a:off x="457200" y="1600200"/>
            <a:ext cx="86106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Generalization of the mutual exclusion problem</a:t>
            </a: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Problem statement:</a:t>
            </a: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Reader threads only </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宋体" panose="02010600030101010101" pitchFamily="2" charset="-122"/>
              </a:rPr>
              <a:t>read</a:t>
            </a: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 the object</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Writer threads </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宋体" panose="02010600030101010101" pitchFamily="2" charset="-122"/>
              </a:rPr>
              <a:t>modify</a:t>
            </a: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 the object</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Writers must have </a:t>
            </a:r>
            <a:r>
              <a:rPr kumimoji="0" lang="en-US" altLang="zh-CN" sz="2400" b="0" i="0" u="none" strike="noStrike" kern="0" cap="none" spc="0" normalizeH="0" baseline="0" noProof="0">
                <a:ln>
                  <a:noFill/>
                </a:ln>
                <a:solidFill>
                  <a:srgbClr val="FF0000"/>
                </a:solidFill>
                <a:effectLst/>
                <a:uLnTx/>
                <a:uFillTx/>
                <a:latin typeface="+mn-lt"/>
                <a:ea typeface="宋体" panose="02010600030101010101" pitchFamily="2" charset="-122"/>
              </a:rPr>
              <a:t>exclusive</a:t>
            </a: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 access to the object</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Unlimited number of readers can access the object</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itle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Readers-Writers Problem</a:t>
            </a:r>
            <a:endParaRPr lang="en-US" altLang="zh-CN">
              <a:ea typeface="宋体" panose="02010600030101010101" pitchFamily="2" charset="-122"/>
            </a:endParaRPr>
          </a:p>
        </p:txBody>
      </p:sp>
      <p:sp>
        <p:nvSpPr>
          <p:cNvPr id="36866" name="Content Placeholder 2"/>
          <p:cNvSpPr>
            <a:spLocks noGrp="1"/>
          </p:cNvSpPr>
          <p:nvPr>
            <p:ph idx="1"/>
          </p:nvPr>
        </p:nvSpPr>
        <p:spPr/>
        <p:txBody>
          <a:bodyPr vert="horz" wrap="square" lIns="91440" tIns="45720" rIns="91440" bIns="45720" anchor="t" anchorCtr="0"/>
          <a:p>
            <a:r>
              <a:rPr lang="en-US" altLang="zh-CN">
                <a:ea typeface="宋体" panose="02010600030101010101" pitchFamily="2" charset="-122"/>
              </a:rPr>
              <a:t>Occurs frequently in real systems, e.g.,</a:t>
            </a:r>
            <a:endParaRPr lang="en-US" altLang="zh-CN">
              <a:ea typeface="宋体" panose="02010600030101010101" pitchFamily="2" charset="-122"/>
            </a:endParaRPr>
          </a:p>
          <a:p>
            <a:pPr lvl="1"/>
            <a:r>
              <a:rPr lang="en-US" altLang="zh-CN">
                <a:ea typeface="宋体" panose="02010600030101010101" pitchFamily="2" charset="-122"/>
              </a:rPr>
              <a:t>Online airline reservation system</a:t>
            </a:r>
            <a:endParaRPr lang="en-US" altLang="zh-CN">
              <a:ea typeface="宋体" panose="02010600030101010101" pitchFamily="2" charset="-122"/>
            </a:endParaRPr>
          </a:p>
          <a:p>
            <a:pPr lvl="1"/>
            <a:r>
              <a:rPr lang="en-US" altLang="zh-CN">
                <a:ea typeface="宋体" panose="02010600030101010101" pitchFamily="2" charset="-122"/>
              </a:rPr>
              <a:t>Multithreaded caching Web proxy</a:t>
            </a:r>
            <a:endParaRPr lang="en-US" altLang="zh-CN">
              <a:ea typeface="宋体" panose="02010600030101010101" pitchFamily="2" charset="-122"/>
            </a:endParaRPr>
          </a:p>
          <a:p>
            <a:pPr lvl="1"/>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itle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Variants of Readers-Writers	</a:t>
            </a:r>
            <a:endParaRPr lang="en-US" altLang="zh-CN">
              <a:ea typeface="宋体" panose="02010600030101010101" pitchFamily="2" charset="-122"/>
            </a:endParaRPr>
          </a:p>
        </p:txBody>
      </p:sp>
      <p:sp>
        <p:nvSpPr>
          <p:cNvPr id="3" name="Content Placeholder 2"/>
          <p:cNvSpPr>
            <a:spLocks noGrp="1"/>
          </p:cNvSpPr>
          <p:nvPr>
            <p:ph idx="1"/>
          </p:nvPr>
        </p:nvSpPr>
        <p:spPr>
          <a:xfrm>
            <a:off x="457200" y="1600200"/>
            <a:ext cx="84582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800" b="0" i="0" u="none" strike="noStrike" kern="0" cap="none" spc="0" normalizeH="0" baseline="0" noProof="0" dirty="0">
                <a:ln>
                  <a:noFill/>
                </a:ln>
                <a:solidFill>
                  <a:schemeClr val="tx1"/>
                </a:solidFill>
                <a:effectLst/>
                <a:uLnTx/>
                <a:uFillTx/>
                <a:latin typeface="+mn-lt"/>
                <a:ea typeface="+mn-ea"/>
                <a:cs typeface="+mn-cs"/>
              </a:rPr>
              <a:t>First readers-writers problem</a:t>
            </a:r>
            <a:br>
              <a:rPr kumimoji="0" lang="en-US" sz="2800" b="0" i="0" u="none" strike="noStrike" kern="0" cap="none" spc="0" normalizeH="0" baseline="0" noProof="0" dirty="0">
                <a:ln>
                  <a:noFill/>
                </a:ln>
                <a:solidFill>
                  <a:schemeClr val="tx1"/>
                </a:solidFill>
                <a:effectLst/>
                <a:uLnTx/>
                <a:uFillTx/>
                <a:latin typeface="+mn-lt"/>
                <a:ea typeface="+mn-ea"/>
                <a:cs typeface="+mn-cs"/>
              </a:rPr>
            </a:br>
            <a:r>
              <a:rPr kumimoji="0" lang="en-US" sz="2800" b="0" i="0" u="none" strike="noStrike" kern="0" cap="none" spc="0" normalizeH="0" baseline="0" noProof="0" dirty="0">
                <a:ln>
                  <a:noFill/>
                </a:ln>
                <a:solidFill>
                  <a:schemeClr val="tx1"/>
                </a:solidFill>
                <a:effectLst/>
                <a:uLnTx/>
                <a:uFillTx/>
                <a:latin typeface="+mn-lt"/>
                <a:ea typeface="+mn-ea"/>
                <a:cs typeface="+mn-cs"/>
              </a:rPr>
              <a:t> (favors readers)</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rPr>
              <a:t>No reader should be kept waiting unless a writer </a:t>
            </a:r>
            <a:br>
              <a:rPr kumimoji="0" lang="en-US" sz="2400" b="0" i="0" u="none" strike="noStrike" kern="0" cap="none" spc="0" normalizeH="0" baseline="0" noProof="0" dirty="0">
                <a:ln>
                  <a:noFill/>
                </a:ln>
                <a:solidFill>
                  <a:schemeClr val="tx1"/>
                </a:solidFill>
                <a:effectLst/>
                <a:uLnTx/>
                <a:uFillTx/>
                <a:latin typeface="+mn-lt"/>
              </a:rPr>
            </a:br>
            <a:r>
              <a:rPr kumimoji="0" lang="en-US" sz="24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rPr>
              <a:t>has already</a:t>
            </a:r>
            <a:r>
              <a:rPr kumimoji="0" lang="en-US" sz="2400" b="0" i="0" u="none" strike="noStrike" kern="0" cap="none" spc="0" normalizeH="0" baseline="0" noProof="0" dirty="0">
                <a:ln>
                  <a:noFill/>
                </a:ln>
                <a:solidFill>
                  <a:schemeClr val="tx1"/>
                </a:solidFill>
                <a:effectLst/>
                <a:uLnTx/>
                <a:uFillTx/>
                <a:latin typeface="+mn-lt"/>
              </a:rPr>
              <a:t> been granted permission to use the object. </a:t>
            </a:r>
            <a:endParaRPr kumimoji="0" lang="en-US" sz="2400" b="0" i="0" u="none" strike="noStrike" kern="0" cap="none" spc="0" normalizeH="0" baseline="0" noProof="0" dirty="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rPr>
              <a:t>A reader that arrives after a waiting writer gets </a:t>
            </a:r>
            <a:r>
              <a:rPr kumimoji="0" lang="en-US" sz="24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rPr>
              <a:t>priority</a:t>
            </a:r>
            <a:r>
              <a:rPr kumimoji="0" lang="en-US" sz="2400" b="0" i="0" u="none" strike="noStrike" kern="0" cap="none" spc="0" normalizeH="0" baseline="0" noProof="0" dirty="0">
                <a:ln>
                  <a:noFill/>
                </a:ln>
                <a:solidFill>
                  <a:schemeClr val="tx1"/>
                </a:solidFill>
                <a:effectLst/>
                <a:uLnTx/>
                <a:uFillTx/>
                <a:latin typeface="+mn-lt"/>
              </a:rPr>
              <a:t> over the writer. </a:t>
            </a:r>
            <a:endParaRPr kumimoji="0" lang="en-US" sz="24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itle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Variants of Readers-Writers	</a:t>
            </a:r>
            <a:endParaRPr lang="en-US" altLang="zh-CN">
              <a:ea typeface="宋体" panose="02010600030101010101" pitchFamily="2" charset="-122"/>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Second readers-writers problem </a:t>
            </a:r>
            <a:b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b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(favors writers)</a:t>
            </a: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Once a writer is ready to write, it performs its write as soon as possible </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A reader that arrives after a writer must wait, even if the writer is also waiting. </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Starvation (where a thread waits </a:t>
            </a:r>
            <a:r>
              <a:rPr kumimoji="0" lang="en-US" altLang="zh-CN"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indefinitely</a:t>
            </a: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 is possible in both cases. </a:t>
            </a: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itle 1"/>
          <p:cNvSpPr>
            <a:spLocks noGrp="1"/>
          </p:cNvSpPr>
          <p:nvPr>
            <p:ph type="title"/>
          </p:nvPr>
        </p:nvSpPr>
        <p:spPr>
          <a:xfrm>
            <a:off x="357188" y="434975"/>
            <a:ext cx="8558212" cy="762000"/>
          </a:xfrm>
        </p:spPr>
        <p:txBody>
          <a:bodyPr vert="horz" wrap="square" lIns="91440" tIns="45720" rIns="91440" bIns="45720" anchor="ctr" anchorCtr="0"/>
          <a:p>
            <a:r>
              <a:rPr lang="en-US" altLang="zh-CN">
                <a:ea typeface="宋体" panose="02010600030101010101" pitchFamily="2" charset="-122"/>
              </a:rPr>
              <a:t>Solution to First Readers-Writers Problem</a:t>
            </a:r>
            <a:endParaRPr lang="en-US" altLang="zh-CN">
              <a:ea typeface="宋体" panose="02010600030101010101" pitchFamily="2" charset="-122"/>
            </a:endParaRPr>
          </a:p>
        </p:txBody>
      </p:sp>
      <p:sp>
        <p:nvSpPr>
          <p:cNvPr id="39938" name="Text Box 3"/>
          <p:cNvSpPr txBox="1"/>
          <p:nvPr/>
        </p:nvSpPr>
        <p:spPr>
          <a:xfrm>
            <a:off x="433388" y="1752600"/>
            <a:ext cx="4876800" cy="4995863"/>
          </a:xfrm>
          <a:prstGeom prst="rect">
            <a:avLst/>
          </a:prstGeom>
          <a:solidFill>
            <a:srgbClr val="F6F5BD"/>
          </a:solidFill>
          <a:ln w="12700"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600" b="1">
                <a:latin typeface="Courier New" panose="02070309020205020404" pitchFamily="49" charset="0"/>
                <a:ea typeface="宋体" panose="02010600030101010101" pitchFamily="2" charset="-122"/>
              </a:rPr>
              <a:t>int readcnt;    /* Initially 0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sem_t mutex, w; /* Both initially 1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void reader(void)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while (1)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P(&amp;</a:t>
            </a:r>
            <a:r>
              <a:rPr lang="en-US" altLang="zh-CN" sz="1600" b="1">
                <a:solidFill>
                  <a:srgbClr val="FF0000"/>
                </a:solidFill>
                <a:latin typeface="Courier New" panose="02070309020205020404" pitchFamily="49" charset="0"/>
                <a:ea typeface="宋体" panose="02010600030101010101" pitchFamily="2" charset="-122"/>
              </a:rPr>
              <a:t>mutex</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readcnt++;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if (readcnt == 1) </a:t>
            </a:r>
            <a:r>
              <a:rPr lang="en-US" altLang="zh-CN" sz="1600" b="1">
                <a:solidFill>
                  <a:srgbClr val="00B050"/>
                </a:solidFill>
                <a:latin typeface="Courier New" panose="02070309020205020404" pitchFamily="49" charset="0"/>
                <a:ea typeface="宋体" panose="02010600030101010101" pitchFamily="2" charset="-122"/>
              </a:rPr>
              <a:t>/* First in */</a:t>
            </a:r>
            <a:endParaRPr lang="en-US" altLang="zh-CN" sz="16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P(&amp;</a:t>
            </a:r>
            <a:r>
              <a:rPr lang="en-US" altLang="zh-CN" sz="1600" b="1">
                <a:solidFill>
                  <a:srgbClr val="0070C0"/>
                </a:solidFill>
                <a:latin typeface="Courier New" panose="02070309020205020404" pitchFamily="49" charset="0"/>
                <a:ea typeface="宋体" panose="02010600030101010101" pitchFamily="2" charset="-122"/>
              </a:rPr>
              <a:t>w</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V(&amp;</a:t>
            </a:r>
            <a:r>
              <a:rPr lang="en-US" altLang="zh-CN" sz="1600" b="1">
                <a:solidFill>
                  <a:srgbClr val="FF0000"/>
                </a:solidFill>
                <a:latin typeface="Courier New" panose="02070309020205020404" pitchFamily="49" charset="0"/>
                <a:ea typeface="宋体" panose="02010600030101010101" pitchFamily="2" charset="-122"/>
              </a:rPr>
              <a:t>mutex</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endParaRPr lang="en-US" altLang="zh-CN" sz="5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00B050"/>
                </a:solidFill>
                <a:latin typeface="Courier New" panose="02070309020205020404" pitchFamily="49" charset="0"/>
                <a:ea typeface="宋体" panose="02010600030101010101" pitchFamily="2" charset="-122"/>
              </a:rPr>
              <a:t>/* Reading happens here */</a:t>
            </a:r>
            <a:endParaRPr lang="en-US" altLang="zh-CN" sz="16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endParaRPr lang="en-US" altLang="zh-CN" sz="5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P(&amp;</a:t>
            </a:r>
            <a:r>
              <a:rPr lang="en-US" altLang="zh-CN" sz="1600" b="1">
                <a:solidFill>
                  <a:srgbClr val="FF0000"/>
                </a:solidFill>
                <a:latin typeface="Courier New" panose="02070309020205020404" pitchFamily="49" charset="0"/>
                <a:ea typeface="宋体" panose="02010600030101010101" pitchFamily="2" charset="-122"/>
              </a:rPr>
              <a:t>mutex</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readcnt--;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if (readcnt == 0) </a:t>
            </a:r>
            <a:r>
              <a:rPr lang="en-US" altLang="zh-CN" sz="1600" b="1">
                <a:solidFill>
                  <a:srgbClr val="00B050"/>
                </a:solidFill>
                <a:latin typeface="Courier New" panose="02070309020205020404" pitchFamily="49" charset="0"/>
                <a:ea typeface="宋体" panose="02010600030101010101" pitchFamily="2" charset="-122"/>
              </a:rPr>
              <a:t>/* Last out */</a:t>
            </a:r>
            <a:endParaRPr lang="en-US" altLang="zh-CN" sz="16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V(&amp;</a:t>
            </a:r>
            <a:r>
              <a:rPr lang="en-US" altLang="zh-CN" sz="1600" b="1">
                <a:solidFill>
                  <a:srgbClr val="0070C0"/>
                </a:solidFill>
                <a:latin typeface="Courier New" panose="02070309020205020404" pitchFamily="49" charset="0"/>
                <a:ea typeface="宋体" panose="02010600030101010101" pitchFamily="2" charset="-122"/>
              </a:rPr>
              <a:t>w</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V(&amp;</a:t>
            </a:r>
            <a:r>
              <a:rPr lang="en-US" altLang="zh-CN" sz="1600" b="1">
                <a:solidFill>
                  <a:srgbClr val="FF0000"/>
                </a:solidFill>
                <a:latin typeface="Courier New" panose="02070309020205020404" pitchFamily="49" charset="0"/>
                <a:ea typeface="宋体" panose="02010600030101010101" pitchFamily="2" charset="-122"/>
              </a:rPr>
              <a:t>mutex</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p:txBody>
      </p:sp>
      <p:sp>
        <p:nvSpPr>
          <p:cNvPr id="39939" name="Text Box 3"/>
          <p:cNvSpPr txBox="1"/>
          <p:nvPr/>
        </p:nvSpPr>
        <p:spPr>
          <a:xfrm>
            <a:off x="5462588" y="1752600"/>
            <a:ext cx="3300412" cy="2998788"/>
          </a:xfrm>
          <a:prstGeom prst="rect">
            <a:avLst/>
          </a:prstGeom>
          <a:solidFill>
            <a:srgbClr val="F6F5BD"/>
          </a:solidFill>
          <a:ln w="12700"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800" b="1">
                <a:latin typeface="Courier New" panose="02070309020205020404" pitchFamily="49" charset="0"/>
                <a:ea typeface="宋体" panose="02010600030101010101" pitchFamily="2" charset="-122"/>
              </a:rPr>
              <a:t>void writer(void) {</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while (1) {</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P(&amp;</a:t>
            </a:r>
            <a:r>
              <a:rPr lang="en-US" altLang="zh-CN" sz="1800" b="1">
                <a:solidFill>
                  <a:srgbClr val="00B0F0"/>
                </a:solidFill>
                <a:latin typeface="Courier New" panose="02070309020205020404" pitchFamily="49" charset="0"/>
                <a:ea typeface="宋体" panose="02010600030101010101" pitchFamily="2" charset="-122"/>
              </a:rPr>
              <a:t>w</a:t>
            </a: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a:t>
            </a:r>
            <a:r>
              <a:rPr lang="en-US" altLang="zh-CN" sz="1800" b="1">
                <a:solidFill>
                  <a:srgbClr val="00B050"/>
                </a:solidFill>
                <a:latin typeface="Courier New" panose="02070309020205020404" pitchFamily="49" charset="0"/>
                <a:ea typeface="宋体" panose="02010600030101010101" pitchFamily="2" charset="-122"/>
              </a:rPr>
              <a:t>/* Writing here */ </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V(&amp;</a:t>
            </a:r>
            <a:r>
              <a:rPr lang="en-US" altLang="zh-CN" sz="1800" b="1">
                <a:solidFill>
                  <a:srgbClr val="00B0F0"/>
                </a:solidFill>
                <a:latin typeface="Courier New" panose="02070309020205020404" pitchFamily="49" charset="0"/>
                <a:ea typeface="宋体" panose="02010600030101010101" pitchFamily="2" charset="-122"/>
              </a:rPr>
              <a:t>w</a:t>
            </a: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endParaRPr lang="en-US" altLang="zh-CN" sz="1800" b="1">
              <a:latin typeface="Courier New" panose="02070309020205020404" pitchFamily="49" charset="0"/>
              <a:ea typeface="宋体" panose="02010600030101010101" pitchFamily="2" charset="-122"/>
            </a:endParaRPr>
          </a:p>
        </p:txBody>
      </p:sp>
      <p:sp>
        <p:nvSpPr>
          <p:cNvPr id="39940" name="TextBox 5"/>
          <p:cNvSpPr txBox="1"/>
          <p:nvPr/>
        </p:nvSpPr>
        <p:spPr>
          <a:xfrm>
            <a:off x="457200" y="1371600"/>
            <a:ext cx="11112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2000" b="1">
                <a:latin typeface="Calibri" panose="020F0502020204030204" pitchFamily="34" charset="0"/>
                <a:ea typeface="宋体" panose="02010600030101010101" pitchFamily="2" charset="-122"/>
              </a:rPr>
              <a:t>Readers:</a:t>
            </a:r>
            <a:endParaRPr lang="en-US" altLang="zh-CN" sz="2000" b="1">
              <a:latin typeface="Calibri" panose="020F0502020204030204" pitchFamily="34" charset="0"/>
              <a:ea typeface="宋体" panose="02010600030101010101" pitchFamily="2" charset="-122"/>
            </a:endParaRPr>
          </a:p>
        </p:txBody>
      </p:sp>
      <p:sp>
        <p:nvSpPr>
          <p:cNvPr id="39941" name="TextBox 6"/>
          <p:cNvSpPr txBox="1"/>
          <p:nvPr/>
        </p:nvSpPr>
        <p:spPr>
          <a:xfrm>
            <a:off x="5487988" y="1371600"/>
            <a:ext cx="10398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2000" b="1">
                <a:latin typeface="Calibri" panose="020F0502020204030204" pitchFamily="34" charset="0"/>
                <a:ea typeface="宋体" panose="02010600030101010101" pitchFamily="2" charset="-122"/>
              </a:rPr>
              <a:t>Writers:</a:t>
            </a:r>
            <a:endParaRPr lang="en-US" altLang="zh-CN" sz="2000" b="1">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itle 1"/>
          <p:cNvSpPr>
            <a:spLocks noGrp="1"/>
          </p:cNvSpPr>
          <p:nvPr>
            <p:ph type="title"/>
          </p:nvPr>
        </p:nvSpPr>
        <p:spPr>
          <a:xfrm>
            <a:off x="368300" y="457200"/>
            <a:ext cx="8559800" cy="914400"/>
          </a:xfrm>
        </p:spPr>
        <p:txBody>
          <a:bodyPr vert="horz" wrap="square" lIns="91440" tIns="45720" rIns="91440" bIns="45720" anchor="ctr" anchorCtr="0"/>
          <a:p>
            <a:r>
              <a:rPr lang="en-US" altLang="zh-CN">
                <a:ea typeface="宋体" panose="02010600030101010101" pitchFamily="2" charset="-122"/>
              </a:rPr>
              <a:t>Case Study: Prethreaded Concurrent Server</a:t>
            </a:r>
            <a:endParaRPr lang="en-US" altLang="zh-CN">
              <a:ea typeface="宋体" panose="02010600030101010101" pitchFamily="2" charset="-122"/>
            </a:endParaRPr>
          </a:p>
        </p:txBody>
      </p:sp>
      <p:sp>
        <p:nvSpPr>
          <p:cNvPr id="40962" name="Oval 380"/>
          <p:cNvSpPr/>
          <p:nvPr/>
        </p:nvSpPr>
        <p:spPr>
          <a:xfrm>
            <a:off x="3048000" y="3473450"/>
            <a:ext cx="1066800" cy="720725"/>
          </a:xfrm>
          <a:prstGeom prst="ellipse">
            <a:avLst/>
          </a:prstGeom>
          <a:solidFill>
            <a:srgbClr val="D2D2F4"/>
          </a:solidFill>
          <a:ln w="12700" cap="flat" cmpd="sng">
            <a:solidFill>
              <a:schemeClr val="tx1"/>
            </a:solidFill>
            <a:prstDash val="solid"/>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2000" b="1">
                <a:latin typeface="Calibri" panose="020F0502020204030204" pitchFamily="34" charset="0"/>
                <a:ea typeface="宋体" panose="02010600030101010101" pitchFamily="2" charset="-122"/>
              </a:rPr>
              <a:t>Master</a:t>
            </a:r>
            <a:endParaRPr lang="en-US" altLang="zh-CN" sz="2000" b="1">
              <a:latin typeface="Calibri" panose="020F0502020204030204" pitchFamily="34" charset="0"/>
              <a:ea typeface="宋体" panose="02010600030101010101" pitchFamily="2" charset="-122"/>
            </a:endParaRPr>
          </a:p>
          <a:p>
            <a:pPr marL="0" lvl="0" indent="0" algn="ctr">
              <a:lnSpc>
                <a:spcPct val="70000"/>
              </a:lnSpc>
              <a:buNone/>
            </a:pPr>
            <a:r>
              <a:rPr lang="en-US" altLang="zh-CN" sz="2000" b="1">
                <a:latin typeface="Calibri" panose="020F0502020204030204" pitchFamily="34" charset="0"/>
                <a:ea typeface="宋体" panose="02010600030101010101" pitchFamily="2" charset="-122"/>
              </a:rPr>
              <a:t>thread</a:t>
            </a:r>
            <a:endParaRPr lang="en-US" altLang="zh-CN" sz="2000" b="1">
              <a:latin typeface="Calibri" panose="020F0502020204030204" pitchFamily="34" charset="0"/>
              <a:ea typeface="宋体" panose="02010600030101010101" pitchFamily="2" charset="-122"/>
            </a:endParaRPr>
          </a:p>
        </p:txBody>
      </p:sp>
      <p:sp>
        <p:nvSpPr>
          <p:cNvPr id="40963" name="Text Box 381"/>
          <p:cNvSpPr txBox="1"/>
          <p:nvPr/>
        </p:nvSpPr>
        <p:spPr>
          <a:xfrm>
            <a:off x="5149850" y="3702050"/>
            <a:ext cx="930275" cy="304800"/>
          </a:xfrm>
          <a:prstGeom prst="rect">
            <a:avLst/>
          </a:prstGeom>
          <a:solidFill>
            <a:srgbClr val="F6F5BD"/>
          </a:solidFill>
          <a:ln w="12700" cap="flat" cmpd="sng">
            <a:solidFill>
              <a:schemeClr val="tx1"/>
            </a:solidFill>
            <a:prstDash val="solid"/>
            <a:miter/>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2000" b="1">
                <a:latin typeface="Calibri" panose="020F0502020204030204" pitchFamily="34" charset="0"/>
                <a:ea typeface="宋体" panose="02010600030101010101" pitchFamily="2" charset="-122"/>
              </a:rPr>
              <a:t> Buffer</a:t>
            </a:r>
            <a:endParaRPr lang="en-US" altLang="zh-CN" sz="2000" b="1">
              <a:latin typeface="Calibri" panose="020F0502020204030204" pitchFamily="34" charset="0"/>
              <a:ea typeface="宋体" panose="02010600030101010101" pitchFamily="2" charset="-122"/>
            </a:endParaRPr>
          </a:p>
        </p:txBody>
      </p:sp>
      <p:sp>
        <p:nvSpPr>
          <p:cNvPr id="40964" name="Line 382"/>
          <p:cNvSpPr/>
          <p:nvPr/>
        </p:nvSpPr>
        <p:spPr>
          <a:xfrm flipV="1">
            <a:off x="4114800" y="3854450"/>
            <a:ext cx="1066800" cy="0"/>
          </a:xfrm>
          <a:prstGeom prst="line">
            <a:avLst/>
          </a:prstGeom>
          <a:ln w="12700" cap="flat" cmpd="sng">
            <a:solidFill>
              <a:schemeClr val="tx1"/>
            </a:solidFill>
            <a:prstDash val="solid"/>
            <a:headEnd type="none" w="med" len="med"/>
            <a:tailEnd type="triangle" w="med" len="med"/>
          </a:ln>
        </p:spPr>
      </p:sp>
      <p:sp>
        <p:nvSpPr>
          <p:cNvPr id="40965" name="Line 383"/>
          <p:cNvSpPr/>
          <p:nvPr/>
        </p:nvSpPr>
        <p:spPr>
          <a:xfrm flipV="1">
            <a:off x="6080125" y="3321050"/>
            <a:ext cx="1006475" cy="533400"/>
          </a:xfrm>
          <a:prstGeom prst="line">
            <a:avLst/>
          </a:prstGeom>
          <a:ln w="12700" cap="flat" cmpd="sng">
            <a:solidFill>
              <a:schemeClr val="tx1"/>
            </a:solidFill>
            <a:prstDash val="solid"/>
            <a:headEnd type="none" w="med" len="med"/>
            <a:tailEnd type="triangle" w="med" len="med"/>
          </a:ln>
        </p:spPr>
      </p:sp>
      <p:sp>
        <p:nvSpPr>
          <p:cNvPr id="40966" name="Text Box 386"/>
          <p:cNvSpPr txBox="1"/>
          <p:nvPr/>
        </p:nvSpPr>
        <p:spPr>
          <a:xfrm>
            <a:off x="7504113" y="3738563"/>
            <a:ext cx="444500" cy="338137"/>
          </a:xfrm>
          <a:prstGeom prst="rect">
            <a:avLst/>
          </a:prstGeom>
          <a:noFill/>
          <a:ln w="12700">
            <a:noFill/>
          </a:ln>
        </p:spPr>
        <p:txBody>
          <a:bodyPr vert="eaVert"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70000"/>
              </a:lnSpc>
              <a:buNone/>
            </a:pPr>
            <a:r>
              <a:rPr lang="en-US" altLang="zh-CN" sz="2400" b="1">
                <a:latin typeface="Calibri" panose="020F0502020204030204" pitchFamily="34" charset="0"/>
                <a:ea typeface="宋体" panose="02010600030101010101" pitchFamily="2" charset="-122"/>
              </a:rPr>
              <a:t>...</a:t>
            </a:r>
            <a:endParaRPr lang="en-US" altLang="zh-CN" sz="2400" b="1">
              <a:latin typeface="Calibri" panose="020F0502020204030204" pitchFamily="34" charset="0"/>
              <a:ea typeface="宋体" panose="02010600030101010101" pitchFamily="2" charset="-122"/>
            </a:endParaRPr>
          </a:p>
        </p:txBody>
      </p:sp>
      <p:sp>
        <p:nvSpPr>
          <p:cNvPr id="40967" name="Line 387"/>
          <p:cNvSpPr/>
          <p:nvPr/>
        </p:nvSpPr>
        <p:spPr>
          <a:xfrm rot="5400000" flipV="1">
            <a:off x="6278563" y="3656013"/>
            <a:ext cx="609600" cy="1006475"/>
          </a:xfrm>
          <a:prstGeom prst="line">
            <a:avLst/>
          </a:prstGeom>
          <a:ln w="12700" cap="flat" cmpd="sng">
            <a:solidFill>
              <a:schemeClr val="tx1"/>
            </a:solidFill>
            <a:prstDash val="solid"/>
            <a:headEnd type="none" w="med" len="med"/>
            <a:tailEnd type="triangle" w="med" len="med"/>
          </a:ln>
        </p:spPr>
      </p:sp>
      <p:sp>
        <p:nvSpPr>
          <p:cNvPr id="40968" name="Line 392"/>
          <p:cNvSpPr/>
          <p:nvPr/>
        </p:nvSpPr>
        <p:spPr>
          <a:xfrm>
            <a:off x="1676400" y="3321050"/>
            <a:ext cx="1447800" cy="304800"/>
          </a:xfrm>
          <a:prstGeom prst="line">
            <a:avLst/>
          </a:prstGeom>
          <a:ln w="12700" cap="flat" cmpd="sng">
            <a:solidFill>
              <a:schemeClr val="tx1"/>
            </a:solidFill>
            <a:prstDash val="dash"/>
            <a:headEnd type="none" w="med" len="med"/>
            <a:tailEnd type="triangle" w="med" len="med"/>
          </a:ln>
        </p:spPr>
      </p:sp>
      <p:sp>
        <p:nvSpPr>
          <p:cNvPr id="40969" name="Text Box 393"/>
          <p:cNvSpPr txBox="1"/>
          <p:nvPr/>
        </p:nvSpPr>
        <p:spPr>
          <a:xfrm>
            <a:off x="1765300" y="3565525"/>
            <a:ext cx="1214438" cy="4857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1600" b="1">
                <a:latin typeface="Calibri" panose="020F0502020204030204" pitchFamily="34" charset="0"/>
                <a:ea typeface="宋体" panose="02010600030101010101" pitchFamily="2" charset="-122"/>
              </a:rPr>
              <a:t>Accept</a:t>
            </a:r>
            <a:endParaRPr lang="en-US" altLang="zh-CN" sz="1600" b="1">
              <a:latin typeface="Calibri" panose="020F0502020204030204" pitchFamily="34" charset="0"/>
              <a:ea typeface="宋体" panose="02010600030101010101" pitchFamily="2" charset="-122"/>
            </a:endParaRPr>
          </a:p>
          <a:p>
            <a:pPr marL="0" lvl="0" indent="0" algn="ctr">
              <a:lnSpc>
                <a:spcPct val="70000"/>
              </a:lnSpc>
              <a:buNone/>
            </a:pPr>
            <a:r>
              <a:rPr lang="en-US" altLang="zh-CN" sz="1600" b="1">
                <a:latin typeface="Calibri" panose="020F0502020204030204" pitchFamily="34" charset="0"/>
                <a:ea typeface="宋体" panose="02010600030101010101" pitchFamily="2" charset="-122"/>
              </a:rPr>
              <a:t>connections</a:t>
            </a:r>
            <a:endParaRPr lang="en-US" altLang="zh-CN" sz="1600" b="1">
              <a:latin typeface="Calibri" panose="020F0502020204030204" pitchFamily="34" charset="0"/>
              <a:ea typeface="宋体" panose="02010600030101010101" pitchFamily="2" charset="-122"/>
            </a:endParaRPr>
          </a:p>
        </p:txBody>
      </p:sp>
      <p:sp>
        <p:nvSpPr>
          <p:cNvPr id="40970" name="Text Box 395"/>
          <p:cNvSpPr txBox="1"/>
          <p:nvPr/>
        </p:nvSpPr>
        <p:spPr>
          <a:xfrm>
            <a:off x="4075113" y="3325813"/>
            <a:ext cx="1131887" cy="4857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1600" b="1">
                <a:latin typeface="Calibri" panose="020F0502020204030204" pitchFamily="34" charset="0"/>
                <a:ea typeface="宋体" panose="02010600030101010101" pitchFamily="2" charset="-122"/>
              </a:rPr>
              <a:t>Insert</a:t>
            </a:r>
            <a:endParaRPr lang="en-US" altLang="zh-CN" sz="1600" b="1">
              <a:latin typeface="Calibri" panose="020F0502020204030204" pitchFamily="34" charset="0"/>
              <a:ea typeface="宋体" panose="02010600030101010101" pitchFamily="2" charset="-122"/>
            </a:endParaRPr>
          </a:p>
          <a:p>
            <a:pPr marL="0" lvl="0" indent="0" algn="ctr">
              <a:lnSpc>
                <a:spcPct val="70000"/>
              </a:lnSpc>
              <a:buNone/>
            </a:pPr>
            <a:r>
              <a:rPr lang="en-US" altLang="zh-CN" sz="1600" b="1">
                <a:latin typeface="Calibri" panose="020F0502020204030204" pitchFamily="34" charset="0"/>
                <a:ea typeface="宋体" panose="02010600030101010101" pitchFamily="2" charset="-122"/>
              </a:rPr>
              <a:t>descriptors</a:t>
            </a:r>
            <a:endParaRPr lang="en-US" altLang="zh-CN" sz="1600" b="1">
              <a:latin typeface="Calibri" panose="020F0502020204030204" pitchFamily="34" charset="0"/>
              <a:ea typeface="宋体" panose="02010600030101010101" pitchFamily="2" charset="-122"/>
            </a:endParaRPr>
          </a:p>
        </p:txBody>
      </p:sp>
      <p:sp>
        <p:nvSpPr>
          <p:cNvPr id="40971" name="Text Box 396"/>
          <p:cNvSpPr txBox="1"/>
          <p:nvPr/>
        </p:nvSpPr>
        <p:spPr>
          <a:xfrm>
            <a:off x="6318250" y="3581400"/>
            <a:ext cx="1130300" cy="4857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1600" b="1">
                <a:latin typeface="Calibri" panose="020F0502020204030204" pitchFamily="34" charset="0"/>
                <a:ea typeface="宋体" panose="02010600030101010101" pitchFamily="2" charset="-122"/>
              </a:rPr>
              <a:t>Remove</a:t>
            </a:r>
            <a:endParaRPr lang="en-US" altLang="zh-CN" sz="1600" b="1">
              <a:latin typeface="Calibri" panose="020F0502020204030204" pitchFamily="34" charset="0"/>
              <a:ea typeface="宋体" panose="02010600030101010101" pitchFamily="2" charset="-122"/>
            </a:endParaRPr>
          </a:p>
          <a:p>
            <a:pPr marL="0" lvl="0" indent="0" algn="ctr">
              <a:lnSpc>
                <a:spcPct val="70000"/>
              </a:lnSpc>
              <a:buNone/>
            </a:pPr>
            <a:r>
              <a:rPr lang="en-US" altLang="zh-CN" sz="1600" b="1">
                <a:latin typeface="Calibri" panose="020F0502020204030204" pitchFamily="34" charset="0"/>
                <a:ea typeface="宋体" panose="02010600030101010101" pitchFamily="2" charset="-122"/>
              </a:rPr>
              <a:t>descriptors</a:t>
            </a:r>
            <a:endParaRPr lang="en-US" altLang="zh-CN" sz="1600" b="1">
              <a:latin typeface="Calibri" panose="020F0502020204030204" pitchFamily="34" charset="0"/>
              <a:ea typeface="宋体" panose="02010600030101010101" pitchFamily="2" charset="-122"/>
            </a:endParaRPr>
          </a:p>
        </p:txBody>
      </p:sp>
      <p:sp>
        <p:nvSpPr>
          <p:cNvPr id="14" name="Oval 397"/>
          <p:cNvSpPr>
            <a:spLocks noChangeArrowheads="1"/>
          </p:cNvSpPr>
          <p:nvPr/>
        </p:nvSpPr>
        <p:spPr bwMode="auto">
          <a:xfrm>
            <a:off x="7086600" y="2981325"/>
            <a:ext cx="1066800" cy="720725"/>
          </a:xfrm>
          <a:prstGeom prst="ellipse">
            <a:avLst/>
          </a:prstGeom>
          <a:solidFill>
            <a:schemeClr val="accent6">
              <a:lumMod val="20000"/>
              <a:lumOff val="80000"/>
            </a:schemeClr>
          </a:solidFill>
          <a:ln w="12700">
            <a:solidFill>
              <a:schemeClr val="tx1"/>
            </a:solidFill>
            <a:round/>
          </a:ln>
          <a:effectLst/>
        </p:spPr>
        <p:txBody>
          <a:bodyPr wrap="none" tIns="0" bIns="0" anchor="ctr"/>
          <a:lstStyle/>
          <a:p>
            <a:pPr marL="0" marR="0" lvl="0" indent="0" algn="ctr" defTabSz="914400" rtl="0" eaLnBrk="0" fontAlgn="base" latinLnBrk="0" hangingPunct="0">
              <a:lnSpc>
                <a:spcPct val="70000"/>
              </a:lnSpc>
              <a:spcBef>
                <a:spcPct val="200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Worker</a:t>
            </a: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0" fontAlgn="base" latinLnBrk="0" hangingPunct="0">
              <a:lnSpc>
                <a:spcPct val="70000"/>
              </a:lnSpc>
              <a:spcBef>
                <a:spcPct val="200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thread</a:t>
            </a: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p:txBody>
      </p:sp>
      <p:sp>
        <p:nvSpPr>
          <p:cNvPr id="15" name="Oval 398"/>
          <p:cNvSpPr>
            <a:spLocks noChangeArrowheads="1"/>
          </p:cNvSpPr>
          <p:nvPr/>
        </p:nvSpPr>
        <p:spPr bwMode="auto">
          <a:xfrm>
            <a:off x="7086600" y="4083050"/>
            <a:ext cx="1066800" cy="720725"/>
          </a:xfrm>
          <a:prstGeom prst="ellipse">
            <a:avLst/>
          </a:prstGeom>
          <a:solidFill>
            <a:schemeClr val="accent6">
              <a:lumMod val="20000"/>
              <a:lumOff val="80000"/>
            </a:schemeClr>
          </a:solidFill>
          <a:ln w="12700">
            <a:solidFill>
              <a:schemeClr val="tx1"/>
            </a:solidFill>
            <a:round/>
          </a:ln>
          <a:effectLst/>
        </p:spPr>
        <p:txBody>
          <a:bodyPr wrap="none" tIns="0" bIns="0" anchor="ctr"/>
          <a:lstStyle/>
          <a:p>
            <a:pPr marL="0" marR="0" lvl="0" indent="0" algn="ctr" defTabSz="914400" rtl="0" eaLnBrk="0" fontAlgn="base" latinLnBrk="0" hangingPunct="0">
              <a:lnSpc>
                <a:spcPct val="70000"/>
              </a:lnSpc>
              <a:spcBef>
                <a:spcPct val="200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Worker</a:t>
            </a: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0" fontAlgn="base" latinLnBrk="0" hangingPunct="0">
              <a:lnSpc>
                <a:spcPct val="70000"/>
              </a:lnSpc>
              <a:spcBef>
                <a:spcPct val="2000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thread</a:t>
            </a: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p:txBody>
      </p:sp>
      <p:sp>
        <p:nvSpPr>
          <p:cNvPr id="40974" name="Oval 403"/>
          <p:cNvSpPr/>
          <p:nvPr/>
        </p:nvSpPr>
        <p:spPr>
          <a:xfrm>
            <a:off x="609600" y="2940050"/>
            <a:ext cx="1066800" cy="720725"/>
          </a:xfrm>
          <a:prstGeom prst="ellipse">
            <a:avLst/>
          </a:prstGeom>
          <a:solidFill>
            <a:srgbClr val="F1C7C7"/>
          </a:solidFill>
          <a:ln w="12700" cap="flat" cmpd="sng">
            <a:solidFill>
              <a:schemeClr val="tx1"/>
            </a:solidFill>
            <a:prstDash val="solid"/>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2000" b="1">
                <a:latin typeface="Calibri" panose="020F0502020204030204" pitchFamily="34" charset="0"/>
                <a:ea typeface="宋体" panose="02010600030101010101" pitchFamily="2" charset="-122"/>
              </a:rPr>
              <a:t> Client</a:t>
            </a:r>
            <a:endParaRPr lang="en-US" altLang="zh-CN" sz="2000" b="1">
              <a:latin typeface="Calibri" panose="020F0502020204030204" pitchFamily="34" charset="0"/>
              <a:ea typeface="宋体" panose="02010600030101010101" pitchFamily="2" charset="-122"/>
            </a:endParaRPr>
          </a:p>
        </p:txBody>
      </p:sp>
      <p:sp>
        <p:nvSpPr>
          <p:cNvPr id="40975" name="Oval 405"/>
          <p:cNvSpPr/>
          <p:nvPr/>
        </p:nvSpPr>
        <p:spPr>
          <a:xfrm>
            <a:off x="609600" y="4083050"/>
            <a:ext cx="1066800" cy="720725"/>
          </a:xfrm>
          <a:prstGeom prst="ellipse">
            <a:avLst/>
          </a:prstGeom>
          <a:solidFill>
            <a:srgbClr val="F1C7C7"/>
          </a:solidFill>
          <a:ln w="12700" cap="flat" cmpd="sng">
            <a:solidFill>
              <a:schemeClr val="tx1"/>
            </a:solidFill>
            <a:prstDash val="solid"/>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2000" b="1">
                <a:latin typeface="Calibri" panose="020F0502020204030204" pitchFamily="34" charset="0"/>
                <a:ea typeface="宋体" panose="02010600030101010101" pitchFamily="2" charset="-122"/>
              </a:rPr>
              <a:t>Client</a:t>
            </a:r>
            <a:endParaRPr lang="en-US" altLang="zh-CN" sz="2000" b="1">
              <a:latin typeface="Calibri" panose="020F0502020204030204" pitchFamily="34" charset="0"/>
              <a:ea typeface="宋体" panose="02010600030101010101" pitchFamily="2" charset="-122"/>
            </a:endParaRPr>
          </a:p>
        </p:txBody>
      </p:sp>
      <p:sp>
        <p:nvSpPr>
          <p:cNvPr id="40976" name="Text Box 406"/>
          <p:cNvSpPr txBox="1"/>
          <p:nvPr/>
        </p:nvSpPr>
        <p:spPr>
          <a:xfrm>
            <a:off x="1019175" y="3705225"/>
            <a:ext cx="460375" cy="338138"/>
          </a:xfrm>
          <a:prstGeom prst="rect">
            <a:avLst/>
          </a:prstGeom>
          <a:noFill/>
          <a:ln w="12700">
            <a:noFill/>
          </a:ln>
        </p:spPr>
        <p:txBody>
          <a:bodyPr vert="eaVert"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2400" b="1">
                <a:latin typeface="Calibri" panose="020F0502020204030204" pitchFamily="34" charset="0"/>
                <a:ea typeface="宋体" panose="02010600030101010101" pitchFamily="2" charset="-122"/>
              </a:rPr>
              <a:t>...</a:t>
            </a:r>
            <a:endParaRPr lang="en-US" altLang="zh-CN" sz="2400" b="1">
              <a:latin typeface="Calibri" panose="020F0502020204030204" pitchFamily="34" charset="0"/>
              <a:ea typeface="宋体" panose="02010600030101010101" pitchFamily="2" charset="-122"/>
            </a:endParaRPr>
          </a:p>
        </p:txBody>
      </p:sp>
      <p:sp>
        <p:nvSpPr>
          <p:cNvPr id="40977" name="Line 407"/>
          <p:cNvSpPr/>
          <p:nvPr/>
        </p:nvSpPr>
        <p:spPr>
          <a:xfrm flipV="1">
            <a:off x="1752600" y="4006850"/>
            <a:ext cx="1371600" cy="457200"/>
          </a:xfrm>
          <a:prstGeom prst="line">
            <a:avLst/>
          </a:prstGeom>
          <a:ln w="12700" cap="flat" cmpd="sng">
            <a:solidFill>
              <a:schemeClr val="tx1"/>
            </a:solidFill>
            <a:prstDash val="dash"/>
            <a:headEnd type="none" w="med" len="med"/>
            <a:tailEnd type="triangle" w="med" len="med"/>
          </a:ln>
        </p:spPr>
      </p:sp>
      <p:sp>
        <p:nvSpPr>
          <p:cNvPr id="40978" name="Line 408"/>
          <p:cNvSpPr/>
          <p:nvPr/>
        </p:nvSpPr>
        <p:spPr>
          <a:xfrm>
            <a:off x="1676400" y="3092450"/>
            <a:ext cx="5486400" cy="0"/>
          </a:xfrm>
          <a:prstGeom prst="line">
            <a:avLst/>
          </a:prstGeom>
          <a:ln w="12700" cap="flat" cmpd="sng">
            <a:solidFill>
              <a:schemeClr val="tx1"/>
            </a:solidFill>
            <a:prstDash val="dash"/>
            <a:headEnd type="triangle" w="med" len="med"/>
            <a:tailEnd type="none" w="med" len="med"/>
          </a:ln>
        </p:spPr>
      </p:sp>
      <p:sp>
        <p:nvSpPr>
          <p:cNvPr id="40979" name="Text Box 410"/>
          <p:cNvSpPr txBox="1"/>
          <p:nvPr/>
        </p:nvSpPr>
        <p:spPr>
          <a:xfrm>
            <a:off x="5483225" y="2801938"/>
            <a:ext cx="1311275" cy="2762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1600" b="1">
                <a:latin typeface="Calibri" panose="020F0502020204030204" pitchFamily="34" charset="0"/>
                <a:ea typeface="宋体" panose="02010600030101010101" pitchFamily="2" charset="-122"/>
              </a:rPr>
              <a:t>Service client</a:t>
            </a:r>
            <a:endParaRPr lang="en-US" altLang="zh-CN" sz="1600" b="1">
              <a:latin typeface="Calibri" panose="020F0502020204030204" pitchFamily="34" charset="0"/>
              <a:ea typeface="宋体" panose="02010600030101010101" pitchFamily="2" charset="-122"/>
            </a:endParaRPr>
          </a:p>
        </p:txBody>
      </p:sp>
      <p:sp>
        <p:nvSpPr>
          <p:cNvPr id="40980" name="Text Box 411"/>
          <p:cNvSpPr txBox="1"/>
          <p:nvPr/>
        </p:nvSpPr>
        <p:spPr>
          <a:xfrm>
            <a:off x="5635625" y="4614863"/>
            <a:ext cx="1311275" cy="2762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1600" b="1">
                <a:latin typeface="Calibri" panose="020F0502020204030204" pitchFamily="34" charset="0"/>
                <a:ea typeface="宋体" panose="02010600030101010101" pitchFamily="2" charset="-122"/>
              </a:rPr>
              <a:t>Service client</a:t>
            </a:r>
            <a:endParaRPr lang="en-US" altLang="zh-CN" sz="1600" b="1">
              <a:latin typeface="Calibri" panose="020F0502020204030204" pitchFamily="34" charset="0"/>
              <a:ea typeface="宋体" panose="02010600030101010101" pitchFamily="2" charset="-122"/>
            </a:endParaRPr>
          </a:p>
        </p:txBody>
      </p:sp>
      <p:sp>
        <p:nvSpPr>
          <p:cNvPr id="40981" name="Line 412"/>
          <p:cNvSpPr/>
          <p:nvPr/>
        </p:nvSpPr>
        <p:spPr>
          <a:xfrm>
            <a:off x="1676400" y="4616450"/>
            <a:ext cx="5486400" cy="0"/>
          </a:xfrm>
          <a:prstGeom prst="line">
            <a:avLst/>
          </a:prstGeom>
          <a:ln w="12700" cap="flat" cmpd="sng">
            <a:solidFill>
              <a:schemeClr val="tx1"/>
            </a:solidFill>
            <a:prstDash val="dash"/>
            <a:headEnd type="triangle" w="med" len="med"/>
            <a:tailEnd type="none" w="med" len="med"/>
          </a:ln>
        </p:spPr>
      </p:sp>
      <p:sp>
        <p:nvSpPr>
          <p:cNvPr id="40982" name="Text Box 413"/>
          <p:cNvSpPr txBox="1"/>
          <p:nvPr/>
        </p:nvSpPr>
        <p:spPr>
          <a:xfrm>
            <a:off x="7059613" y="1898650"/>
            <a:ext cx="1052512" cy="8763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70000"/>
              </a:lnSpc>
              <a:buNone/>
            </a:pPr>
            <a:r>
              <a:rPr lang="en-US" altLang="zh-CN" sz="2000" b="1">
                <a:latin typeface="Calibri" panose="020F0502020204030204" pitchFamily="34" charset="0"/>
                <a:ea typeface="宋体" panose="02010600030101010101" pitchFamily="2" charset="-122"/>
              </a:rPr>
              <a:t>Pool of </a:t>
            </a:r>
            <a:endParaRPr lang="en-US" altLang="zh-CN" sz="2000" b="1">
              <a:latin typeface="Calibri" panose="020F0502020204030204" pitchFamily="34" charset="0"/>
              <a:ea typeface="宋体" panose="02010600030101010101" pitchFamily="2" charset="-122"/>
            </a:endParaRPr>
          </a:p>
          <a:p>
            <a:pPr marL="0" lvl="0" indent="0" algn="ctr">
              <a:lnSpc>
                <a:spcPct val="70000"/>
              </a:lnSpc>
              <a:buNone/>
            </a:pPr>
            <a:r>
              <a:rPr lang="en-US" altLang="zh-CN" sz="2000" b="1">
                <a:latin typeface="Calibri" panose="020F0502020204030204" pitchFamily="34" charset="0"/>
                <a:ea typeface="宋体" panose="02010600030101010101" pitchFamily="2" charset="-122"/>
              </a:rPr>
              <a:t>worker</a:t>
            </a:r>
            <a:endParaRPr lang="en-US" altLang="zh-CN" sz="2000" b="1">
              <a:latin typeface="Calibri" panose="020F0502020204030204" pitchFamily="34" charset="0"/>
              <a:ea typeface="宋体" panose="02010600030101010101" pitchFamily="2" charset="-122"/>
            </a:endParaRPr>
          </a:p>
          <a:p>
            <a:pPr marL="0" lvl="0" indent="0" algn="ctr">
              <a:lnSpc>
                <a:spcPct val="70000"/>
              </a:lnSpc>
              <a:buNone/>
            </a:pPr>
            <a:r>
              <a:rPr lang="en-US" altLang="zh-CN" sz="2000" b="1">
                <a:latin typeface="Calibri" panose="020F0502020204030204" pitchFamily="34" charset="0"/>
                <a:ea typeface="宋体" panose="02010600030101010101" pitchFamily="2" charset="-122"/>
              </a:rPr>
              <a:t> threads</a:t>
            </a:r>
            <a:endParaRPr lang="en-US" altLang="zh-CN" sz="2000" b="1">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1986"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Prethreading</a:t>
            </a:r>
            <a:endParaRPr lang="zh-CN" altLang="en-US">
              <a:ea typeface="宋体" panose="02010600030101010101" pitchFamily="2" charset="-122"/>
            </a:endParaRPr>
          </a:p>
        </p:txBody>
      </p:sp>
      <p:sp>
        <p:nvSpPr>
          <p:cNvPr id="41987" name="Rectangle 2"/>
          <p:cNvSpPr>
            <a:spLocks noGrp="1"/>
          </p:cNvSpPr>
          <p:nvPr>
            <p:ph idx="1"/>
          </p:nvPr>
        </p:nvSpPr>
        <p:spPr>
          <a:xfrm>
            <a:off x="457200" y="152400"/>
            <a:ext cx="8458200" cy="6096000"/>
          </a:xfrm>
          <a:solidFill>
            <a:srgbClr val="FFFFCC">
              <a:alpha val="100000"/>
            </a:srgbClr>
          </a:solidFill>
          <a:ln w="3175">
            <a:solidFill>
              <a:schemeClr val="tx1">
                <a:alpha val="100000"/>
              </a:schemeClr>
            </a:solidFill>
            <a:miter lim="800000"/>
          </a:ln>
        </p:spPr>
        <p:txBody>
          <a:bodyPr vert="horz" wrap="square" lIns="91440" tIns="45720" rIns="91440" bIns="45720" anchor="t" anchorCtr="0"/>
          <a:p>
            <a:pPr marL="0" indent="0">
              <a:spcBef>
                <a:spcPct val="0"/>
              </a:spcBef>
              <a:buNone/>
            </a:pPr>
            <a:r>
              <a:rPr lang="en-US" altLang="zh-CN" sz="2000">
                <a:latin typeface="Times New Roman" panose="02020603050405020304" pitchFamily="18" charset="0"/>
                <a:ea typeface="宋体" panose="02010600030101010101" pitchFamily="2" charset="-122"/>
              </a:rPr>
              <a:t>#include “csapp.h”</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#include “sbuf.h”</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#define NTHREADS  4</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#define SBUFSIZE  16</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sbuf_t sbuf ; 	</a:t>
            </a:r>
            <a:r>
              <a:rPr lang="en-US" altLang="zh-CN" sz="2000">
                <a:solidFill>
                  <a:srgbClr val="00B050"/>
                </a:solidFill>
                <a:latin typeface="Times New Roman" panose="02020603050405020304" pitchFamily="18" charset="0"/>
                <a:ea typeface="宋体" panose="02010600030101010101" pitchFamily="2" charset="-122"/>
              </a:rPr>
              <a:t>/* shared buffer of connected descriptors */</a:t>
            </a: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int main(int argc, char **argv)</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int i, listenfd, connfd;</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sockelen_t clientlen ;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struct sockaddr_storage clientaddr;</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pthread_t tid;</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if (argc != 2)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fprintf(stderr, “usage: %s &lt;port&gt;\n”, argv[0])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exit(0);</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listenfd = open_listenfd(argv[1]);</a:t>
            </a:r>
            <a:endParaRPr lang="en-US" altLang="zh-CN" sz="200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4034"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Prethreading</a:t>
            </a:r>
            <a:endParaRPr lang="zh-CN" altLang="en-US">
              <a:ea typeface="宋体" panose="02010600030101010101" pitchFamily="2" charset="-122"/>
            </a:endParaRPr>
          </a:p>
        </p:txBody>
      </p:sp>
      <p:sp>
        <p:nvSpPr>
          <p:cNvPr id="44035" name="Rectangle 2"/>
          <p:cNvSpPr>
            <a:spLocks noGrp="1"/>
          </p:cNvSpPr>
          <p:nvPr>
            <p:ph idx="1"/>
          </p:nvPr>
        </p:nvSpPr>
        <p:spPr>
          <a:xfrm>
            <a:off x="381000" y="228600"/>
            <a:ext cx="8305800" cy="6019800"/>
          </a:xfrm>
          <a:solidFill>
            <a:srgbClr val="FFFFCC">
              <a:alpha val="100000"/>
            </a:srgbClr>
          </a:solidFill>
          <a:ln w="3175">
            <a:solidFill>
              <a:schemeClr val="tx1">
                <a:alpha val="100000"/>
              </a:schemeClr>
            </a:solidFill>
            <a:miter lim="800000"/>
          </a:ln>
        </p:spPr>
        <p:txBody>
          <a:bodyPr vert="horz" wrap="square" lIns="91440" tIns="45720" rIns="91440" bIns="45720" anchor="t" anchorCtr="0"/>
          <a:p>
            <a:pPr marL="0" indent="0">
              <a:spcBef>
                <a:spcPct val="0"/>
              </a:spcBef>
              <a:buNone/>
            </a:pPr>
            <a:r>
              <a:rPr lang="en-US" altLang="zh-CN" sz="2000">
                <a:latin typeface="Times New Roman" panose="02020603050405020304" pitchFamily="18" charset="0"/>
                <a:ea typeface="宋体" panose="02010600030101010101" pitchFamily="2" charset="-122"/>
              </a:rPr>
              <a:t>    sbuf_init(&amp;sbuf, SBUFSIZE);</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for (i = 0; i &lt; NTHREADS; i++)   </a:t>
            </a:r>
            <a:r>
              <a:rPr lang="en-US" altLang="zh-CN" sz="2000">
                <a:solidFill>
                  <a:srgbClr val="00B050"/>
                </a:solidFill>
                <a:latin typeface="Times New Roman" panose="02020603050405020304" pitchFamily="18" charset="0"/>
                <a:ea typeface="宋体" panose="02010600030101010101" pitchFamily="2" charset="-122"/>
              </a:rPr>
              <a:t>/* Create worker threads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Pthread_create(&amp;tid, NULL, thread, NULL);</a:t>
            </a:r>
            <a:endParaRPr lang="en-US" altLang="zh-CN" sz="2000">
              <a:latin typeface="Times New Roman" panose="02020603050405020304" pitchFamily="18" charset="0"/>
              <a:ea typeface="宋体" panose="02010600030101010101" pitchFamily="2" charset="-122"/>
            </a:endParaRPr>
          </a:p>
          <a:p>
            <a:pPr marL="0" indent="0">
              <a:spcBef>
                <a:spcPct val="0"/>
              </a:spcBef>
              <a:buNone/>
            </a:pP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while (1)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clientlen =  sizeof(struct sockaddr_storage);</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r>
              <a:rPr lang="en-US" altLang="zh-CN" sz="2000">
                <a:solidFill>
                  <a:srgbClr val="9900CC"/>
                </a:solidFill>
                <a:latin typeface="Times New Roman" panose="02020603050405020304" pitchFamily="18" charset="0"/>
                <a:ea typeface="宋体" panose="02010600030101010101" pitchFamily="2" charset="-122"/>
              </a:rPr>
              <a:t>connfd </a:t>
            </a:r>
            <a:r>
              <a:rPr lang="en-US" altLang="zh-CN" sz="2000">
                <a:latin typeface="Times New Roman" panose="02020603050405020304" pitchFamily="18" charset="0"/>
                <a:ea typeface="宋体" panose="02010600030101010101" pitchFamily="2" charset="-122"/>
              </a:rPr>
              <a:t>= Accept (listenfd, (SA *)&amp;clientaddr, &amp;clientlen);</a:t>
            </a:r>
            <a:endParaRPr lang="en-US" altLang="zh-CN" sz="2000">
              <a:solidFill>
                <a:srgbClr val="00B050"/>
              </a:solidFill>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sbuf_insert</a:t>
            </a:r>
            <a:r>
              <a:rPr lang="en-US" altLang="zh-CN" sz="2000">
                <a:latin typeface="Times New Roman" panose="02020603050405020304" pitchFamily="18" charset="0"/>
                <a:ea typeface="宋体" panose="02010600030101010101" pitchFamily="2" charset="-122"/>
              </a:rPr>
              <a:t>(&amp;sbuf, </a:t>
            </a:r>
            <a:r>
              <a:rPr lang="en-US" altLang="zh-CN" sz="2000">
                <a:solidFill>
                  <a:srgbClr val="9900CC"/>
                </a:solidFill>
                <a:latin typeface="Times New Roman" panose="02020603050405020304" pitchFamily="18" charset="0"/>
                <a:ea typeface="宋体" panose="02010600030101010101" pitchFamily="2" charset="-122"/>
              </a:rPr>
              <a:t>connfd</a:t>
            </a:r>
            <a:r>
              <a:rPr lang="en-US" altLang="zh-CN" sz="2000">
                <a:latin typeface="Times New Roman" panose="02020603050405020304" pitchFamily="18" charset="0"/>
                <a:ea typeface="宋体" panose="02010600030101010101" pitchFamily="2" charset="-122"/>
              </a:rPr>
              <a:t>);  </a:t>
            </a:r>
            <a:r>
              <a:rPr lang="en-US" altLang="zh-CN" sz="2000">
                <a:solidFill>
                  <a:srgbClr val="00B050"/>
                </a:solidFill>
                <a:latin typeface="Times New Roman" panose="02020603050405020304" pitchFamily="18" charset="0"/>
                <a:ea typeface="宋体" panose="02010600030101010101" pitchFamily="2" charset="-122"/>
              </a:rPr>
              <a:t>/* Insert connfd in buffer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void *thread(void *vargp)</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Pthread_detach(pthread_self());</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while (1)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int </a:t>
            </a:r>
            <a:r>
              <a:rPr lang="en-US" altLang="zh-CN" sz="2000">
                <a:solidFill>
                  <a:srgbClr val="9900CC"/>
                </a:solidFill>
                <a:latin typeface="Times New Roman" panose="02020603050405020304" pitchFamily="18" charset="0"/>
                <a:ea typeface="宋体" panose="02010600030101010101" pitchFamily="2" charset="-122"/>
              </a:rPr>
              <a:t>connfd </a:t>
            </a:r>
            <a:r>
              <a:rPr lang="en-US" altLang="zh-CN" sz="2000">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sbuf_remove</a:t>
            </a:r>
            <a:r>
              <a:rPr lang="en-US" altLang="zh-CN" sz="2000">
                <a:latin typeface="Times New Roman" panose="02020603050405020304" pitchFamily="18" charset="0"/>
                <a:ea typeface="宋体" panose="02010600030101010101" pitchFamily="2" charset="-122"/>
              </a:rPr>
              <a:t>(&amp;sbuf);  </a:t>
            </a:r>
            <a:r>
              <a:rPr lang="en-US" altLang="zh-CN" sz="2000">
                <a:solidFill>
                  <a:srgbClr val="00B050"/>
                </a:solidFill>
                <a:latin typeface="Times New Roman" panose="02020603050405020304" pitchFamily="18" charset="0"/>
                <a:ea typeface="宋体" panose="02010600030101010101" pitchFamily="2" charset="-122"/>
              </a:rPr>
              <a:t>/* Remove connfd from buffer */</a:t>
            </a:r>
            <a:endParaRPr lang="en-US" altLang="zh-CN" sz="2000">
              <a:solidFill>
                <a:srgbClr val="00B050"/>
              </a:solidFill>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echo_cnt</a:t>
            </a:r>
            <a:r>
              <a:rPr lang="en-US" altLang="zh-CN" sz="2000">
                <a:latin typeface="Times New Roman" panose="02020603050405020304" pitchFamily="18" charset="0"/>
                <a:ea typeface="宋体" panose="02010600030101010101" pitchFamily="2" charset="-122"/>
              </a:rPr>
              <a:t>(</a:t>
            </a:r>
            <a:r>
              <a:rPr lang="en-US" altLang="zh-CN" sz="2000">
                <a:solidFill>
                  <a:srgbClr val="9900CC"/>
                </a:solidFill>
                <a:latin typeface="Times New Roman" panose="02020603050405020304" pitchFamily="18" charset="0"/>
                <a:ea typeface="宋体" panose="02010600030101010101" pitchFamily="2" charset="-122"/>
              </a:rPr>
              <a:t>connfd</a:t>
            </a:r>
            <a:r>
              <a:rPr lang="en-US" altLang="zh-CN" sz="2000">
                <a:latin typeface="Times New Roman" panose="02020603050405020304" pitchFamily="18" charset="0"/>
                <a:ea typeface="宋体" panose="02010600030101010101" pitchFamily="2" charset="-122"/>
              </a:rPr>
              <a:t>);		</a:t>
            </a:r>
            <a:r>
              <a:rPr lang="en-US" altLang="zh-CN" sz="2000">
                <a:solidFill>
                  <a:srgbClr val="00B050"/>
                </a:solidFill>
                <a:latin typeface="Times New Roman" panose="02020603050405020304" pitchFamily="18" charset="0"/>
                <a:ea typeface="宋体" panose="02010600030101010101" pitchFamily="2" charset="-122"/>
              </a:rPr>
              <a:t>/* Service client */</a:t>
            </a:r>
            <a:endParaRPr lang="en-US" altLang="zh-CN" sz="2000">
              <a:solidFill>
                <a:srgbClr val="00B050"/>
              </a:solidFill>
              <a:latin typeface="Times New Roman" panose="02020603050405020304" pitchFamily="18" charset="0"/>
              <a:ea typeface="宋体" panose="02010600030101010101" pitchFamily="2" charset="-122"/>
            </a:endParaRPr>
          </a:p>
          <a:p>
            <a:pPr marL="0" indent="0">
              <a:spcBef>
                <a:spcPct val="0"/>
              </a:spcBef>
              <a:buNone/>
            </a:pPr>
            <a:r>
              <a:rPr lang="en-US" altLang="zh-CN" sz="2000">
                <a:solidFill>
                  <a:srgbClr val="00B050"/>
                </a:solidFill>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Close(connfd);</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741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Outline</a:t>
            </a:r>
            <a:endParaRPr lang="en-US" altLang="zh-CN">
              <a:ea typeface="宋体" panose="02010600030101010101" pitchFamily="2" charset="-122"/>
            </a:endParaRPr>
          </a:p>
        </p:txBody>
      </p:sp>
      <p:sp>
        <p:nvSpPr>
          <p:cNvPr id="17411" name="Rectangle 3"/>
          <p:cNvSpPr>
            <a:spLocks noGrp="1"/>
          </p:cNvSpPr>
          <p:nvPr>
            <p:ph idx="1"/>
          </p:nvPr>
        </p:nvSpPr>
        <p:spPr>
          <a:xfrm>
            <a:off x="457200" y="1600200"/>
            <a:ext cx="8305800" cy="4648200"/>
          </a:xfrm>
        </p:spPr>
        <p:txBody>
          <a:bodyPr vert="horz" wrap="square" lIns="91440" tIns="45720" rIns="91440" bIns="45720" anchor="t" anchorCtr="0"/>
          <a:p>
            <a:pPr>
              <a:lnSpc>
                <a:spcPct val="110000"/>
              </a:lnSpc>
            </a:pPr>
            <a:r>
              <a:rPr lang="en-US" altLang="zh-CN">
                <a:ea typeface="宋体" panose="02010600030101010101" pitchFamily="2" charset="-122"/>
              </a:rPr>
              <a:t>Topics:</a:t>
            </a:r>
            <a:endParaRPr lang="en-US" altLang="zh-CN">
              <a:ea typeface="宋体" panose="02010600030101010101" pitchFamily="2" charset="-122"/>
            </a:endParaRPr>
          </a:p>
          <a:p>
            <a:pPr lvl="1">
              <a:lnSpc>
                <a:spcPct val="110000"/>
              </a:lnSpc>
            </a:pPr>
            <a:r>
              <a:rPr lang="en-US" altLang="zh-CN">
                <a:solidFill>
                  <a:srgbClr val="FF0000"/>
                </a:solidFill>
                <a:ea typeface="宋体" panose="02010600030101010101" pitchFamily="2" charset="-122"/>
              </a:rPr>
              <a:t>Producer-consumer problem</a:t>
            </a:r>
            <a:endParaRPr lang="en-US" altLang="zh-CN">
              <a:ea typeface="宋体" panose="02010600030101010101" pitchFamily="2" charset="-122"/>
            </a:endParaRPr>
          </a:p>
          <a:p>
            <a:pPr lvl="1">
              <a:lnSpc>
                <a:spcPct val="110000"/>
              </a:lnSpc>
            </a:pPr>
            <a:r>
              <a:rPr lang="en-US" altLang="zh-CN">
                <a:ea typeface="宋体" panose="02010600030101010101" pitchFamily="2" charset="-122"/>
              </a:rPr>
              <a:t>Readers-writers problem</a:t>
            </a:r>
            <a:endParaRPr lang="en-US" altLang="zh-CN">
              <a:ea typeface="宋体" panose="02010600030101010101" pitchFamily="2" charset="-122"/>
            </a:endParaRPr>
          </a:p>
          <a:p>
            <a:pPr lvl="1">
              <a:lnSpc>
                <a:spcPct val="110000"/>
              </a:lnSpc>
            </a:pPr>
            <a:r>
              <a:rPr lang="en-US" altLang="zh-CN">
                <a:ea typeface="宋体" panose="02010600030101010101" pitchFamily="2" charset="-122"/>
              </a:rPr>
              <a:t>Concurrent Server Based on Pthreading</a:t>
            </a:r>
            <a:endParaRPr lang="en-US" altLang="zh-CN">
              <a:ea typeface="宋体" panose="02010600030101010101" pitchFamily="2" charset="-122"/>
            </a:endParaRPr>
          </a:p>
          <a:p>
            <a:pPr lvl="1">
              <a:lnSpc>
                <a:spcPct val="110000"/>
              </a:lnSpc>
            </a:pPr>
            <a:r>
              <a:rPr lang="en-US" altLang="zh-CN">
                <a:ea typeface="宋体" panose="02010600030101010101" pitchFamily="2" charset="-122"/>
              </a:rPr>
              <a:t>Concurrent Issues</a:t>
            </a:r>
            <a:endParaRPr lang="en-US" altLang="zh-CN">
              <a:ea typeface="宋体" panose="02010600030101010101" pitchFamily="2" charset="-122"/>
            </a:endParaRPr>
          </a:p>
          <a:p>
            <a:pPr>
              <a:lnSpc>
                <a:spcPct val="110000"/>
              </a:lnSpc>
            </a:pPr>
            <a:r>
              <a:rPr lang="en-US" altLang="zh-CN">
                <a:ea typeface="宋体" panose="02010600030101010101" pitchFamily="2" charset="-122"/>
              </a:rPr>
              <a:t>Suggested reading:</a:t>
            </a:r>
            <a:endParaRPr lang="en-US" altLang="zh-CN">
              <a:ea typeface="宋体" panose="02010600030101010101" pitchFamily="2" charset="-122"/>
            </a:endParaRPr>
          </a:p>
          <a:p>
            <a:pPr lvl="1">
              <a:lnSpc>
                <a:spcPct val="110000"/>
              </a:lnSpc>
            </a:pPr>
            <a:r>
              <a:rPr lang="en-US" altLang="zh-CN">
                <a:ea typeface="宋体" panose="02010600030101010101" pitchFamily="2" charset="-122"/>
              </a:rPr>
              <a:t>12.5~12.7</a:t>
            </a:r>
            <a:endParaRPr lang="en-US" altLang="zh-CN">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6082"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Prethreading</a:t>
            </a:r>
            <a:endParaRPr lang="zh-CN" altLang="en-US">
              <a:ea typeface="宋体" panose="02010600030101010101" pitchFamily="2" charset="-122"/>
            </a:endParaRPr>
          </a:p>
        </p:txBody>
      </p:sp>
      <p:sp>
        <p:nvSpPr>
          <p:cNvPr id="46083" name="Rectangle 2"/>
          <p:cNvSpPr>
            <a:spLocks noGrp="1"/>
          </p:cNvSpPr>
          <p:nvPr>
            <p:ph idx="1"/>
          </p:nvPr>
        </p:nvSpPr>
        <p:spPr>
          <a:xfrm>
            <a:off x="433388" y="228600"/>
            <a:ext cx="8177212" cy="5943600"/>
          </a:xfrm>
          <a:solidFill>
            <a:srgbClr val="FFFFCC">
              <a:alpha val="100000"/>
            </a:srgbClr>
          </a:solidFill>
          <a:ln>
            <a:solidFill>
              <a:schemeClr val="tx1">
                <a:alpha val="100000"/>
              </a:schemeClr>
            </a:solidFill>
            <a:miter lim="800000"/>
          </a:ln>
        </p:spPr>
        <p:txBody>
          <a:bodyPr vert="horz" wrap="square" lIns="91440" tIns="45720" rIns="91440" bIns="45720" anchor="t" anchorCtr="0"/>
          <a:p>
            <a:pPr marL="0" indent="0">
              <a:spcBef>
                <a:spcPct val="0"/>
              </a:spcBef>
              <a:buNone/>
            </a:pPr>
            <a:r>
              <a:rPr lang="en-US" altLang="zh-CN" sz="2000">
                <a:latin typeface="Times New Roman" panose="02020603050405020304" pitchFamily="18" charset="0"/>
                <a:ea typeface="宋体" panose="02010600030101010101" pitchFamily="2" charset="-122"/>
              </a:rPr>
              <a:t>#include “csapp.h”</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static int byte_cnt;	/* byte counter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static sem_t mutex;	/* and the mutex that protects it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static void init_echo_cnt(void)</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Sem_init(&amp;mutex, 0, 1);</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byte_cnt = 0;</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void echo_cnt(int connfd)</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int n;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char buf[MAXLINE];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rio_t rio;</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static pthread_once_t </a:t>
            </a:r>
            <a:r>
              <a:rPr lang="en-US" altLang="zh-CN" sz="2000">
                <a:solidFill>
                  <a:srgbClr val="9900CC"/>
                </a:solidFill>
                <a:latin typeface="Times New Roman" panose="02020603050405020304" pitchFamily="18" charset="0"/>
                <a:ea typeface="宋体" panose="02010600030101010101" pitchFamily="2" charset="-122"/>
              </a:rPr>
              <a:t>once</a:t>
            </a:r>
            <a:r>
              <a:rPr lang="en-US" altLang="zh-CN" sz="2000">
                <a:latin typeface="Times New Roman" panose="02020603050405020304" pitchFamily="18" charset="0"/>
                <a:ea typeface="宋体" panose="02010600030101010101" pitchFamily="2" charset="-122"/>
              </a:rPr>
              <a:t> = PTHREAD_ONCE_INIT;</a:t>
            </a:r>
            <a:endParaRPr lang="en-US" altLang="zh-CN" sz="2000">
              <a:latin typeface="Times New Roman" panose="02020603050405020304" pitchFamily="18" charset="0"/>
              <a:ea typeface="宋体" panose="02010600030101010101" pitchFamily="2" charset="-122"/>
            </a:endParaRPr>
          </a:p>
          <a:p>
            <a:pPr marL="0" indent="0">
              <a:spcBef>
                <a:spcPct val="0"/>
              </a:spcBef>
              <a:buNone/>
            </a:pPr>
            <a:endParaRPr lang="en-US" altLang="zh-CN" sz="9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Pthread_once</a:t>
            </a:r>
            <a:r>
              <a:rPr lang="en-US" altLang="zh-CN" sz="2000">
                <a:latin typeface="Times New Roman" panose="02020603050405020304" pitchFamily="18" charset="0"/>
                <a:ea typeface="宋体" panose="02010600030101010101" pitchFamily="2" charset="-122"/>
              </a:rPr>
              <a:t>(&amp;</a:t>
            </a:r>
            <a:r>
              <a:rPr lang="en-US" altLang="zh-CN" sz="2000">
                <a:solidFill>
                  <a:srgbClr val="9900CC"/>
                </a:solidFill>
                <a:latin typeface="Times New Roman" panose="02020603050405020304" pitchFamily="18" charset="0"/>
                <a:ea typeface="宋体" panose="02010600030101010101" pitchFamily="2" charset="-122"/>
              </a:rPr>
              <a:t>once</a:t>
            </a:r>
            <a:r>
              <a:rPr lang="en-US" altLang="zh-CN" sz="2000">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init_echo_cnt</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8130" name="Rectangle 2"/>
          <p:cNvSpPr>
            <a:spLocks noGrp="1"/>
          </p:cNvSpPr>
          <p:nvPr>
            <p:ph idx="1"/>
          </p:nvPr>
        </p:nvSpPr>
        <p:spPr>
          <a:xfrm>
            <a:off x="533400" y="1524000"/>
            <a:ext cx="8077200" cy="4495800"/>
          </a:xfrm>
          <a:solidFill>
            <a:srgbClr val="FFFFCC">
              <a:alpha val="100000"/>
            </a:srgbClr>
          </a:solidFill>
          <a:ln w="3175">
            <a:solidFill>
              <a:schemeClr val="tx1">
                <a:alpha val="100000"/>
              </a:schemeClr>
            </a:solidFill>
            <a:miter lim="800000"/>
          </a:ln>
        </p:spPr>
        <p:txBody>
          <a:bodyPr vert="horz" wrap="square" lIns="91440" tIns="45720" rIns="91440" bIns="45720" anchor="t" anchorCtr="0"/>
          <a:p>
            <a:pPr marL="0" indent="0">
              <a:spcBef>
                <a:spcPct val="0"/>
              </a:spcBef>
              <a:buNone/>
            </a:pPr>
            <a:r>
              <a:rPr lang="en-US" altLang="zh-CN" sz="1800">
                <a:latin typeface="Times New Roman" panose="02020603050405020304" pitchFamily="18" charset="0"/>
                <a:ea typeface="宋体" panose="02010600030101010101" pitchFamily="2" charset="-122"/>
              </a:rPr>
              <a:t>    Rio_readinitb(&amp;rio, connfd);</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while((n = Rio_readlineb(&amp;rio, buf, MAXLINE)) != 0)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a:t>
            </a:r>
            <a:r>
              <a:rPr lang="en-US" altLang="zh-CN" sz="1800">
                <a:solidFill>
                  <a:srgbClr val="FF0000"/>
                </a:solidFill>
                <a:latin typeface="Times New Roman" panose="02020603050405020304" pitchFamily="18" charset="0"/>
                <a:ea typeface="宋体" panose="02010600030101010101" pitchFamily="2" charset="-122"/>
              </a:rPr>
              <a:t>P</a:t>
            </a:r>
            <a:r>
              <a:rPr lang="en-US" altLang="zh-CN" sz="1800">
                <a:latin typeface="Times New Roman" panose="02020603050405020304" pitchFamily="18" charset="0"/>
                <a:ea typeface="宋体" panose="02010600030101010101" pitchFamily="2" charset="-122"/>
              </a:rPr>
              <a:t>(&amp;mutex);</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a:t>
            </a:r>
            <a:r>
              <a:rPr lang="en-US" altLang="zh-CN" sz="1800">
                <a:solidFill>
                  <a:srgbClr val="9900CC"/>
                </a:solidFill>
                <a:latin typeface="Times New Roman" panose="02020603050405020304" pitchFamily="18" charset="0"/>
                <a:ea typeface="宋体" panose="02010600030101010101" pitchFamily="2" charset="-122"/>
              </a:rPr>
              <a:t>byte_cnt</a:t>
            </a:r>
            <a:r>
              <a:rPr lang="en-US" altLang="zh-CN" sz="1800">
                <a:latin typeface="Times New Roman" panose="02020603050405020304" pitchFamily="18" charset="0"/>
                <a:ea typeface="宋体" panose="02010600030101010101" pitchFamily="2" charset="-122"/>
              </a:rPr>
              <a:t> += n;</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printf(“server received %d(%d) byte on fd %d\n”, n,byte_cnt, connfd);</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a:t>
            </a:r>
            <a:r>
              <a:rPr lang="en-US" altLang="zh-CN" sz="1800">
                <a:solidFill>
                  <a:srgbClr val="FF0000"/>
                </a:solidFill>
                <a:latin typeface="Times New Roman" panose="02020603050405020304" pitchFamily="18" charset="0"/>
                <a:ea typeface="宋体" panose="02010600030101010101" pitchFamily="2" charset="-122"/>
              </a:rPr>
              <a:t>V</a:t>
            </a:r>
            <a:r>
              <a:rPr lang="en-US" altLang="zh-CN" sz="1800">
                <a:latin typeface="Times New Roman" panose="02020603050405020304" pitchFamily="18" charset="0"/>
                <a:ea typeface="宋体" panose="02010600030101010101" pitchFamily="2" charset="-122"/>
              </a:rPr>
              <a:t>(&amp;mutex);</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Rio_writen(confd, buf, n);</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p:txBody>
      </p:sp>
      <p:sp>
        <p:nvSpPr>
          <p:cNvPr id="48131"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Prethreading</a:t>
            </a:r>
            <a:endParaRPr lang="zh-CN" altLang="en-US">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017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grpSp>
        <p:nvGrpSpPr>
          <p:cNvPr id="50179" name="Group 3"/>
          <p:cNvGrpSpPr/>
          <p:nvPr/>
        </p:nvGrpSpPr>
        <p:grpSpPr>
          <a:xfrm>
            <a:off x="849313" y="1601788"/>
            <a:ext cx="6846887" cy="4037012"/>
            <a:chOff x="1016" y="1486"/>
            <a:chExt cx="3487" cy="1498"/>
          </a:xfrm>
        </p:grpSpPr>
        <p:sp>
          <p:nvSpPr>
            <p:cNvPr id="50180" name="Text Box 5"/>
            <p:cNvSpPr txBox="1"/>
            <p:nvPr/>
          </p:nvSpPr>
          <p:spPr>
            <a:xfrm>
              <a:off x="1076" y="1486"/>
              <a:ext cx="1216" cy="29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a:latin typeface="Times New Roman" panose="02020603050405020304" pitchFamily="18" charset="0"/>
                  <a:ea typeface="宋体" panose="02010600030101010101" pitchFamily="2" charset="-122"/>
                </a:rPr>
                <a:t>All programs</a:t>
              </a:r>
              <a:endParaRPr lang="en-US" altLang="zh-CN" sz="2400" b="1">
                <a:latin typeface="Times New Roman" panose="02020603050405020304" pitchFamily="18" charset="0"/>
                <a:ea typeface="宋体" panose="02010600030101010101" pitchFamily="2" charset="-122"/>
              </a:endParaRPr>
            </a:p>
          </p:txBody>
        </p:sp>
        <p:sp>
          <p:nvSpPr>
            <p:cNvPr id="26632" name="Rectangle 6"/>
            <p:cNvSpPr>
              <a:spLocks noChangeArrowheads="1"/>
            </p:cNvSpPr>
            <p:nvPr/>
          </p:nvSpPr>
          <p:spPr bwMode="auto">
            <a:xfrm>
              <a:off x="1183" y="1784"/>
              <a:ext cx="1584" cy="1200"/>
            </a:xfrm>
            <a:prstGeom prst="rect">
              <a:avLst/>
            </a:prstGeom>
            <a:solidFill>
              <a:schemeClr val="accent1">
                <a:lumMod val="20000"/>
                <a:lumOff val="80000"/>
              </a:schemeClr>
            </a:solidFill>
            <a:ln w="12700">
              <a:solidFill>
                <a:schemeClr val="tx1"/>
              </a:solidFill>
              <a:miter lim="800000"/>
            </a:ln>
          </p:spPr>
          <p:txBody>
            <a:bodyPr wrap="none" anchor="ctr"/>
            <a:lstStyle/>
            <a:p>
              <a:pPr marL="0" marR="0" lvl="0" indent="0" algn="l" defTabSz="914400" rtl="0" eaLnBrk="0" fontAlgn="base" latinLnBrk="0" hangingPunct="0">
                <a:lnSpc>
                  <a:spcPct val="90000"/>
                </a:lnSpc>
                <a:spcBef>
                  <a:spcPct val="2000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182" name="Rectangle 7"/>
            <p:cNvSpPr/>
            <p:nvPr/>
          </p:nvSpPr>
          <p:spPr>
            <a:xfrm>
              <a:off x="2767" y="1784"/>
              <a:ext cx="1584" cy="1200"/>
            </a:xfrm>
            <a:prstGeom prst="rect">
              <a:avLst/>
            </a:prstGeom>
            <a:solidFill>
              <a:srgbClr val="FFFFCC"/>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endParaRPr lang="zh-CN" altLang="en-US" sz="2000" b="1">
                <a:latin typeface="Times New Roman" panose="02020603050405020304" pitchFamily="18" charset="0"/>
                <a:ea typeface="宋体" panose="02010600030101010101" pitchFamily="2" charset="-122"/>
              </a:endParaRPr>
            </a:p>
          </p:txBody>
        </p:sp>
        <p:sp>
          <p:nvSpPr>
            <p:cNvPr id="50183" name="Text Box 8"/>
            <p:cNvSpPr txBox="1"/>
            <p:nvPr/>
          </p:nvSpPr>
          <p:spPr>
            <a:xfrm>
              <a:off x="2651" y="1825"/>
              <a:ext cx="1852" cy="29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a:latin typeface="Times New Roman" panose="02020603050405020304" pitchFamily="18" charset="0"/>
                  <a:ea typeface="宋体" panose="02010600030101010101" pitchFamily="2" charset="-122"/>
                </a:rPr>
                <a:t>Sequential Programs</a:t>
              </a:r>
              <a:endParaRPr lang="en-US" altLang="zh-CN" sz="2400" b="1">
                <a:latin typeface="Times New Roman" panose="02020603050405020304" pitchFamily="18" charset="0"/>
                <a:ea typeface="宋体" panose="02010600030101010101" pitchFamily="2" charset="-122"/>
              </a:endParaRPr>
            </a:p>
          </p:txBody>
        </p:sp>
        <p:sp>
          <p:nvSpPr>
            <p:cNvPr id="50184" name="Text Box 9"/>
            <p:cNvSpPr txBox="1"/>
            <p:nvPr/>
          </p:nvSpPr>
          <p:spPr>
            <a:xfrm>
              <a:off x="1016" y="1825"/>
              <a:ext cx="1935" cy="29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a:latin typeface="Times New Roman" panose="02020603050405020304" pitchFamily="18" charset="0"/>
                  <a:ea typeface="宋体" panose="02010600030101010101" pitchFamily="2" charset="-122"/>
                </a:rPr>
                <a:t>Concurrent programs</a:t>
              </a:r>
              <a:endParaRPr lang="en-US" altLang="zh-CN" sz="2400" b="1">
                <a:latin typeface="Times New Roman" panose="02020603050405020304" pitchFamily="18" charset="0"/>
                <a:ea typeface="宋体" panose="02010600030101010101" pitchFamily="2" charset="-122"/>
              </a:endParaRPr>
            </a:p>
          </p:txBody>
        </p:sp>
        <p:sp>
          <p:nvSpPr>
            <p:cNvPr id="50185" name="Oval 4"/>
            <p:cNvSpPr/>
            <p:nvPr/>
          </p:nvSpPr>
          <p:spPr>
            <a:xfrm>
              <a:off x="1471" y="2168"/>
              <a:ext cx="960" cy="720"/>
            </a:xfrm>
            <a:prstGeom prst="ellipse">
              <a:avLst/>
            </a:prstGeom>
            <a:solidFill>
              <a:srgbClr val="FF99CC"/>
            </a:solid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a:latin typeface="Times New Roman" panose="02020603050405020304" pitchFamily="18" charset="0"/>
                  <a:ea typeface="宋体" panose="02010600030101010101" pitchFamily="2" charset="-122"/>
                </a:rPr>
                <a:t>Parallel</a:t>
              </a:r>
              <a:endParaRPr lang="en-US" altLang="zh-CN" sz="2400" b="1">
                <a:latin typeface="Times New Roman" panose="02020603050405020304" pitchFamily="18" charset="0"/>
                <a:ea typeface="宋体" panose="02010600030101010101" pitchFamily="2" charset="-122"/>
              </a:endParaRPr>
            </a:p>
            <a:p>
              <a:pPr marL="0" lvl="0" indent="0" algn="ctr">
                <a:spcBef>
                  <a:spcPct val="0"/>
                </a:spcBef>
                <a:buNone/>
              </a:pPr>
              <a:r>
                <a:rPr lang="en-US" altLang="zh-CN" sz="2400" b="1">
                  <a:latin typeface="Times New Roman" panose="02020603050405020304" pitchFamily="18" charset="0"/>
                  <a:ea typeface="宋体" panose="02010600030101010101" pitchFamily="2" charset="-122"/>
                </a:rPr>
                <a:t>Programs</a:t>
              </a:r>
              <a:endParaRPr lang="en-US" altLang="zh-CN" sz="2400" b="1">
                <a:latin typeface="Times New Roman" panose="02020603050405020304" pitchFamily="18" charset="0"/>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1202"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41987" name="Rectangle 2"/>
          <p:cNvSpPr>
            <a:spLocks noGrp="1" noChangeArrowheads="1"/>
          </p:cNvSpPr>
          <p:nvPr>
            <p:ph idx="1"/>
          </p:nvPr>
        </p:nvSpPr>
        <p:spPr>
          <a:xfrm>
            <a:off x="457200" y="533400"/>
            <a:ext cx="8077200" cy="5638800"/>
          </a:xfrm>
          <a:solidFill>
            <a:srgbClr val="FFFFCC"/>
          </a:solidFill>
          <a:ln w="3175">
            <a:solidFill>
              <a:schemeClr val="tx1"/>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   #include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csapp.h</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   #define MAXTHREADS 32</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4   void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sum_mutex</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vargp</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Thread routine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6   /* Global shared variables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7   long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gsum</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Global sum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   long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nelems_per_thread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Number of elements summed by each thread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9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sem_t</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mutex</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Mutex</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to protect global sum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10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11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main(</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argc</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char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argv</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12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13 	long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nelems</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log_nelems</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nthreads</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[MAXTHREADS];</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14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pthread_t</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[MAXTHREADS];</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15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16 	/* Get input arguments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17 	if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argc</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3)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18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("Usage: %s &lt;</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nthreads</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&gt; &lt;</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log_nelems</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&gt;\n",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argv</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19 	        exit(0);</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ts val="0"/>
              </a:spcBef>
              <a:spcAft>
                <a:spcPct val="0"/>
              </a:spcAft>
              <a:buClrTx/>
              <a:buSzTx/>
              <a:buFontTx/>
              <a:buAutoNum type="arabicPlain" startAt="20"/>
              <a:defRPr/>
            </a:pPr>
            <a:r>
              <a:rPr kumimoji="0" lang="zh-C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3250"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53251" name="Rectangle 2"/>
          <p:cNvSpPr>
            <a:spLocks noGrp="1"/>
          </p:cNvSpPr>
          <p:nvPr>
            <p:ph idx="1"/>
          </p:nvPr>
        </p:nvSpPr>
        <p:spPr>
          <a:xfrm>
            <a:off x="457200" y="539750"/>
            <a:ext cx="8077200" cy="5708650"/>
          </a:xfrm>
          <a:solidFill>
            <a:srgbClr val="FFFFCC">
              <a:alpha val="100000"/>
            </a:srgbClr>
          </a:solidFill>
          <a:ln w="3175">
            <a:solidFill>
              <a:schemeClr val="tx1">
                <a:alpha val="100000"/>
              </a:schemeClr>
            </a:solidFill>
            <a:miter lim="800000"/>
          </a:ln>
        </p:spPr>
        <p:txBody>
          <a:bodyPr vert="horz" wrap="square" lIns="91440" tIns="45720" rIns="91440" bIns="45720" anchor="t" anchorCtr="0"/>
          <a:p>
            <a:pPr marL="0" indent="0">
              <a:spcBef>
                <a:spcPct val="0"/>
              </a:spcBef>
              <a:buNone/>
            </a:pPr>
            <a:r>
              <a:rPr lang="en-US" altLang="zh-CN" sz="1800">
                <a:latin typeface="Times New Roman" panose="02020603050405020304" pitchFamily="18" charset="0"/>
                <a:ea typeface="宋体" panose="02010600030101010101" pitchFamily="2" charset="-122"/>
              </a:rPr>
              <a:t>21 	nthreads = atoi(argv[1]);</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22	log_nelems = atoi(argv[2]);</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23 	nelems = (1L &lt;&lt; log_nelems);</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24 	nelems_per_thread = nelems / nthreads;</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25	sem_init(&amp;mutex, 0, 1);</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26</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27 	/* Create peer threads and wait for them to finish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28 	for (i = 0; i &lt; nthreads; i++)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29 	        myid[i] = i;</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30 	        Pthread_create(&amp;tid[i], NULL, sum_mutex, &amp;myid[i]);</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31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32 	for (i = 0; i &lt; nthreads; i++)</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33 	        Pthread_join(tid[i], NULL);</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34</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35 	/* Check final answer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36 	if (gsum != (nelems * (nelems-1))/2)</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37	        printf("Error: result=%ld\n", gsum);</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38</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39 	exit(0);</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40 }</a:t>
            </a:r>
            <a:endParaRPr lang="en-US" altLang="zh-CN" sz="180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5298"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55299" name="Rectangle 2"/>
          <p:cNvSpPr>
            <a:spLocks noGrp="1"/>
          </p:cNvSpPr>
          <p:nvPr>
            <p:ph idx="1"/>
          </p:nvPr>
        </p:nvSpPr>
        <p:spPr>
          <a:xfrm>
            <a:off x="457200" y="106363"/>
            <a:ext cx="8077200" cy="4191000"/>
          </a:xfrm>
          <a:solidFill>
            <a:srgbClr val="FFFFCC">
              <a:alpha val="100000"/>
            </a:srgbClr>
          </a:solidFill>
          <a:ln w="3175">
            <a:solidFill>
              <a:schemeClr val="tx1">
                <a:alpha val="100000"/>
              </a:schemeClr>
            </a:solidFill>
            <a:miter lim="800000"/>
          </a:ln>
        </p:spPr>
        <p:txBody>
          <a:bodyPr vert="horz" wrap="square" lIns="91440" tIns="45720" rIns="91440" bIns="45720" anchor="t" anchorCtr="0"/>
          <a:p>
            <a:pPr marL="0" indent="0">
              <a:spcBef>
                <a:spcPct val="0"/>
              </a:spcBef>
              <a:buNone/>
            </a:pPr>
            <a:r>
              <a:rPr lang="en-US" altLang="zh-CN" sz="1800">
                <a:latin typeface="Times New Roman" panose="02020603050405020304" pitchFamily="18" charset="0"/>
                <a:ea typeface="宋体" panose="02010600030101010101" pitchFamily="2" charset="-122"/>
              </a:rPr>
              <a:t>1 /* Thread routine for psum-mutex.c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2 void *sum_mutex(void *vargp)</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3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4 	int myid = *((int *)vargp); 		        /* Extract the thread ID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5 	long start = myid * nelems_per_thread;    </a:t>
            </a: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 Start element index</a:t>
            </a: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6 	long end = start + nelems_per_thread;     </a:t>
            </a: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 End element index</a:t>
            </a: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7 	long i;</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8</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9 	for (i = start; i &lt; end; i++)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10 	        p(&amp;mutex)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11 	        gsum += i;</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12 	        V(&amp;mutex);</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13 	}</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14 	return NULL;</a:t>
            </a:r>
            <a:endParaRPr lang="en-US" altLang="zh-CN" sz="1800">
              <a:latin typeface="Times New Roman" panose="02020603050405020304" pitchFamily="18" charset="0"/>
              <a:ea typeface="宋体" panose="02010600030101010101" pitchFamily="2" charset="-122"/>
            </a:endParaRPr>
          </a:p>
          <a:p>
            <a:pPr marL="0" indent="0">
              <a:spcBef>
                <a:spcPct val="0"/>
              </a:spcBef>
              <a:buNone/>
            </a:pPr>
            <a:r>
              <a:rPr lang="en-US" altLang="zh-CN" sz="1800">
                <a:latin typeface="Times New Roman" panose="02020603050405020304" pitchFamily="18" charset="0"/>
                <a:ea typeface="宋体" panose="02010600030101010101" pitchFamily="2" charset="-122"/>
              </a:rPr>
              <a:t>15 }</a:t>
            </a:r>
            <a:endParaRPr lang="en-US" altLang="zh-CN" sz="1800">
              <a:latin typeface="Times New Roman" panose="02020603050405020304" pitchFamily="18" charset="0"/>
              <a:ea typeface="宋体" panose="02010600030101010101" pitchFamily="2" charset="-122"/>
            </a:endParaRPr>
          </a:p>
        </p:txBody>
      </p:sp>
      <p:sp>
        <p:nvSpPr>
          <p:cNvPr id="55300" name="文本框 1"/>
          <p:cNvSpPr txBox="1"/>
          <p:nvPr/>
        </p:nvSpPr>
        <p:spPr>
          <a:xfrm>
            <a:off x="609600" y="4503738"/>
            <a:ext cx="7848600"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a:ea typeface="宋体" panose="02010600030101010101" pitchFamily="2" charset="-122"/>
              </a:rPr>
              <a:t>Run the code on four cores</a:t>
            </a:r>
            <a:endParaRPr lang="en-US" altLang="zh-CN" sz="2400">
              <a:ea typeface="宋体" panose="02010600030101010101" pitchFamily="2" charset="-122"/>
            </a:endParaRPr>
          </a:p>
          <a:p>
            <a:pPr marL="0" lvl="0" indent="0">
              <a:spcBef>
                <a:spcPct val="0"/>
              </a:spcBef>
              <a:buNone/>
            </a:pPr>
            <a:r>
              <a:rPr lang="en-US" altLang="zh-CN" sz="2400">
                <a:ea typeface="宋体" panose="02010600030101010101" pitchFamily="2" charset="-122"/>
              </a:rPr>
              <a:t>Synchronization overhead is expensive and should be avoided if possible.</a:t>
            </a:r>
            <a:endParaRPr lang="en-US" altLang="zh-CN" sz="2400">
              <a:ea typeface="宋体" panose="02010600030101010101" pitchFamily="2" charset="-122"/>
            </a:endParaRPr>
          </a:p>
          <a:p>
            <a:pPr marL="0" lvl="0" indent="0">
              <a:spcBef>
                <a:spcPct val="0"/>
              </a:spcBef>
              <a:buNone/>
            </a:pPr>
            <a:r>
              <a:rPr lang="en-US" altLang="zh-CN" sz="2400">
                <a:ea typeface="宋体" panose="02010600030101010101" pitchFamily="2" charset="-122"/>
              </a:rPr>
              <a:t>If it cannot be avoided, the overhead should be amortized by as much useful computation as possible.</a:t>
            </a:r>
            <a:endParaRPr lang="zh-CN" altLang="en-US" sz="2400">
              <a:ea typeface="宋体" panose="02010600030101010101" pitchFamily="2" charset="-122"/>
            </a:endParaRPr>
          </a:p>
        </p:txBody>
      </p:sp>
      <p:pic>
        <p:nvPicPr>
          <p:cNvPr id="55301" name="图片 2"/>
          <p:cNvPicPr>
            <a:picLocks noChangeAspect="1"/>
          </p:cNvPicPr>
          <p:nvPr/>
        </p:nvPicPr>
        <p:blipFill>
          <a:blip r:embed="rId1"/>
          <a:stretch>
            <a:fillRect/>
          </a:stretch>
        </p:blipFill>
        <p:spPr>
          <a:xfrm>
            <a:off x="3352800" y="3154363"/>
            <a:ext cx="5181600" cy="11430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7346"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48131" name="Rectangle 2"/>
          <p:cNvSpPr>
            <a:spLocks noGrp="1" noChangeArrowheads="1"/>
          </p:cNvSpPr>
          <p:nvPr>
            <p:ph idx="1"/>
          </p:nvPr>
        </p:nvSpPr>
        <p:spPr>
          <a:xfrm>
            <a:off x="457200" y="533400"/>
            <a:ext cx="8077200" cy="3657600"/>
          </a:xfrm>
          <a:solidFill>
            <a:srgbClr val="FFFFCC"/>
          </a:solidFill>
          <a:ln w="3175">
            <a:solidFill>
              <a:schemeClr val="tx1"/>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 /* Thread routine for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psum-array.c</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 void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sum_array</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vargp</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4 	int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*((int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vargp</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Extract the thread ID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5 	long start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nelems_per_thread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Start element index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6 	long end = start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nelems_per_thread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End element index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7 	long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9 	for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start;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&lt; end;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ts val="0"/>
              </a:spcBef>
              <a:spcAft>
                <a:spcPct val="0"/>
              </a:spcAft>
              <a:buClrTx/>
              <a:buSzTx/>
              <a:buFontTx/>
              <a:buAutoNum type="arabicPlain" startAt="10"/>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psum</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ts val="0"/>
              </a:spcBef>
              <a:spcAft>
                <a:spcPct val="0"/>
              </a:spcAft>
              <a:buClrTx/>
              <a:buSzTx/>
              <a:buFontTx/>
              <a:buAutoNum type="arabicPlain" startAt="10"/>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12 	return NULL;</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13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348" name="文本框 5"/>
          <p:cNvSpPr txBox="1"/>
          <p:nvPr/>
        </p:nvSpPr>
        <p:spPr>
          <a:xfrm>
            <a:off x="457200" y="4462463"/>
            <a:ext cx="8443913"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a:ea typeface="宋体" panose="02010600030101010101" pitchFamily="2" charset="-122"/>
              </a:rPr>
              <a:t>The main thread (not shown) defines a global array called psum.</a:t>
            </a:r>
            <a:endParaRPr lang="en-US" altLang="zh-CN" sz="2400">
              <a:ea typeface="宋体" panose="02010600030101010101" pitchFamily="2" charset="-122"/>
            </a:endParaRPr>
          </a:p>
          <a:p>
            <a:pPr marL="0" lvl="0" indent="0">
              <a:spcBef>
                <a:spcPct val="0"/>
              </a:spcBef>
              <a:buNone/>
            </a:pPr>
            <a:r>
              <a:rPr lang="en-US" altLang="zh-CN" sz="2400">
                <a:ea typeface="宋体" panose="02010600030101010101" pitchFamily="2" charset="-122"/>
              </a:rPr>
              <a:t>Each peer thread accumulates its partial sum in psum[i].</a:t>
            </a:r>
            <a:endParaRPr lang="en-US" altLang="zh-CN" sz="2400">
              <a:ea typeface="宋体" panose="02010600030101010101" pitchFamily="2" charset="-122"/>
            </a:endParaRPr>
          </a:p>
          <a:p>
            <a:pPr marL="0" lvl="0" indent="0">
              <a:spcBef>
                <a:spcPct val="0"/>
              </a:spcBef>
              <a:buNone/>
            </a:pPr>
            <a:r>
              <a:rPr lang="en-US" altLang="zh-CN" sz="2400">
                <a:ea typeface="宋体" panose="02010600030101010101" pitchFamily="2" charset="-122"/>
              </a:rPr>
              <a:t>After the peer threads have terminated, the main thread sums up the elements of the psum vector.  </a:t>
            </a:r>
            <a:endParaRPr lang="zh-CN" altLang="en-US" sz="2400">
              <a:ea typeface="宋体" panose="02010600030101010101" pitchFamily="2" charset="-122"/>
            </a:endParaRPr>
          </a:p>
        </p:txBody>
      </p:sp>
      <p:pic>
        <p:nvPicPr>
          <p:cNvPr id="57349" name="图片 1"/>
          <p:cNvPicPr>
            <a:picLocks noChangeAspect="1"/>
          </p:cNvPicPr>
          <p:nvPr/>
        </p:nvPicPr>
        <p:blipFill>
          <a:blip r:embed="rId1"/>
          <a:stretch>
            <a:fillRect/>
          </a:stretch>
        </p:blipFill>
        <p:spPr>
          <a:xfrm>
            <a:off x="3732213" y="3148013"/>
            <a:ext cx="5078412" cy="1042987"/>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9394"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2" name="Rectangle 2"/>
          <p:cNvSpPr>
            <a:spLocks noGrp="1" noChangeArrowheads="1"/>
          </p:cNvSpPr>
          <p:nvPr>
            <p:ph idx="1"/>
          </p:nvPr>
        </p:nvSpPr>
        <p:spPr>
          <a:xfrm>
            <a:off x="457200" y="152400"/>
            <a:ext cx="8077200" cy="4114800"/>
          </a:xfrm>
          <a:solidFill>
            <a:srgbClr val="FFFFCC"/>
          </a:solidFill>
          <a:ln w="3175">
            <a:solidFill>
              <a:schemeClr val="tx1"/>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 /* Thread routine for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psum-local.c</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 void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sum_array</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vargp</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4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vargp</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Extract the thread ID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5 	long start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nelems_per_thread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Start element index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6 	long end = start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nelems_per_thread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End element index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7 	long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sum = 0;</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9 	for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start;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&lt; end;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ts val="0"/>
              </a:spcBef>
              <a:spcAft>
                <a:spcPct val="0"/>
              </a:spcAft>
              <a:buClrTx/>
              <a:buSzTx/>
              <a:buFontTx/>
              <a:buAutoNum type="arabicPlain" startAt="10"/>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sum +=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ts val="0"/>
              </a:spcBef>
              <a:spcAft>
                <a:spcPct val="0"/>
              </a:spcAft>
              <a:buClrTx/>
              <a:buSzTx/>
              <a:buFontTx/>
              <a:buAutoNum type="arabicPlain" startAt="10"/>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ts val="0"/>
              </a:spcBef>
              <a:spcAft>
                <a:spcPct val="0"/>
              </a:spcAft>
              <a:buClrTx/>
              <a:buSzTx/>
              <a:buFontTx/>
              <a:buAutoNum type="arabicPlain" startAt="10"/>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psum</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myid</a:t>
            </a: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sum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13 	return NULL;</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14 }/</a:t>
            </a: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9396" name="图片 2"/>
          <p:cNvPicPr>
            <a:picLocks noChangeAspect="1"/>
          </p:cNvPicPr>
          <p:nvPr/>
        </p:nvPicPr>
        <p:blipFill>
          <a:blip r:embed="rId1"/>
          <a:stretch>
            <a:fillRect/>
          </a:stretch>
        </p:blipFill>
        <p:spPr>
          <a:xfrm>
            <a:off x="457200" y="4419600"/>
            <a:ext cx="6094413" cy="16002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图片 1"/>
          <p:cNvPicPr>
            <a:picLocks noChangeAspect="1"/>
          </p:cNvPicPr>
          <p:nvPr/>
        </p:nvPicPr>
        <p:blipFill>
          <a:blip r:embed="rId1"/>
          <a:stretch>
            <a:fillRect/>
          </a:stretch>
        </p:blipFill>
        <p:spPr>
          <a:xfrm>
            <a:off x="838200" y="1393825"/>
            <a:ext cx="7597775" cy="4935538"/>
          </a:xfrm>
          <a:prstGeom prst="rect">
            <a:avLst/>
          </a:prstGeom>
          <a:noFill/>
          <a:ln w="9525">
            <a:noFill/>
          </a:ln>
        </p:spPr>
      </p:pic>
      <p:sp>
        <p:nvSpPr>
          <p:cNvPr id="6144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1443"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61444" name="文本框 1"/>
          <p:cNvSpPr txBox="1"/>
          <p:nvPr/>
        </p:nvSpPr>
        <p:spPr>
          <a:xfrm>
            <a:off x="304800" y="6000750"/>
            <a:ext cx="211931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a:latin typeface="Times New Roman" panose="02020603050405020304" pitchFamily="18" charset="0"/>
                <a:ea typeface="宋体" panose="02010600030101010101" pitchFamily="2" charset="-122"/>
              </a:rPr>
              <a:t>log_nelems=31</a:t>
            </a:r>
            <a:endParaRPr lang="zh-CN" altLang="en-US" sz="1600" b="1">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2466"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Threads for Parallelism</a:t>
            </a:r>
            <a:endParaRPr lang="zh-CN" altLang="en-US">
              <a:ea typeface="宋体" panose="02010600030101010101" pitchFamily="2" charset="-122"/>
            </a:endParaRPr>
          </a:p>
        </p:txBody>
      </p:sp>
      <p:pic>
        <p:nvPicPr>
          <p:cNvPr id="62467" name="图片 5"/>
          <p:cNvPicPr>
            <a:picLocks noChangeAspect="1"/>
          </p:cNvPicPr>
          <p:nvPr/>
        </p:nvPicPr>
        <p:blipFill>
          <a:blip r:embed="rId1"/>
          <a:stretch>
            <a:fillRect/>
          </a:stretch>
        </p:blipFill>
        <p:spPr>
          <a:xfrm>
            <a:off x="638175" y="4183063"/>
            <a:ext cx="7715250" cy="2209800"/>
          </a:xfrm>
          <a:prstGeom prst="rect">
            <a:avLst/>
          </a:prstGeom>
          <a:noFill/>
          <a:ln w="9525">
            <a:noFill/>
          </a:ln>
        </p:spPr>
      </p:pic>
      <p:sp>
        <p:nvSpPr>
          <p:cNvPr id="9" name="内容占位符 1"/>
          <p:cNvSpPr>
            <a:spLocks noGrp="1" noRot="1" noChangeAspect="1" noMove="1" noResize="1" noEditPoints="1" noAdjustHandles="1" noChangeArrowheads="1" noChangeShapeType="1" noTextEdit="1"/>
          </p:cNvSpPr>
          <p:nvPr>
            <p:ph idx="1"/>
          </p:nvPr>
        </p:nvSpPr>
        <p:spPr bwMode="auto">
          <a:xfrm>
            <a:off x="457200" y="152400"/>
            <a:ext cx="8305800" cy="3581400"/>
          </a:xfrm>
          <a:blipFill>
            <a:blip r:embed="rId2"/>
            <a:stretch>
              <a:fillRect l="-1908" t="-1190" b="-7143"/>
            </a:stretch>
          </a:blipFill>
          <a:effectLst/>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noFill/>
                <a:effectLst/>
                <a:uLnTx/>
                <a:uFillTx/>
                <a:latin typeface="+mn-lt"/>
                <a:ea typeface="+mn-ea"/>
                <a:cs typeface="+mn-cs"/>
              </a:rPr>
              <a:t> </a:t>
            </a:r>
            <a:endParaRPr kumimoji="0" lang="zh-CN" altLang="en-US" sz="2800" b="0" i="0" u="none" strike="noStrike" kern="0" cap="none" spc="0" normalizeH="0" baseline="0" noProof="0" dirty="0">
              <a:ln>
                <a:noFill/>
              </a:ln>
              <a:no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Using Semaphores to Schedule Access to Shared Resources</a:t>
            </a:r>
            <a:endParaRPr lang="en-US" altLang="zh-CN">
              <a:ea typeface="宋体" panose="02010600030101010101" pitchFamily="2" charset="-122"/>
            </a:endParaRPr>
          </a:p>
        </p:txBody>
      </p:sp>
      <p:sp>
        <p:nvSpPr>
          <p:cNvPr id="19458" name="Content Placeholder 2"/>
          <p:cNvSpPr>
            <a:spLocks noGrp="1"/>
          </p:cNvSpPr>
          <p:nvPr>
            <p:ph idx="1"/>
          </p:nvPr>
        </p:nvSpPr>
        <p:spPr>
          <a:xfrm>
            <a:off x="396875" y="1676400"/>
            <a:ext cx="7896225" cy="4657725"/>
          </a:xfrm>
        </p:spPr>
        <p:txBody>
          <a:bodyPr vert="horz" wrap="square" lIns="91440" tIns="45720" rIns="91440" bIns="45720" anchor="t" anchorCtr="0"/>
          <a:p>
            <a:r>
              <a:rPr lang="en-US" altLang="zh-CN" u="sng">
                <a:ea typeface="宋体" panose="02010600030101010101" pitchFamily="2" charset="-122"/>
              </a:rPr>
              <a:t>Basic idea</a:t>
            </a:r>
            <a:r>
              <a:rPr lang="en-US" altLang="zh-CN">
                <a:ea typeface="宋体" panose="02010600030101010101" pitchFamily="2" charset="-122"/>
              </a:rPr>
              <a:t>: Thread uses a semaphore operation to </a:t>
            </a:r>
            <a:r>
              <a:rPr lang="en-US" altLang="zh-CN">
                <a:solidFill>
                  <a:srgbClr val="FF0000"/>
                </a:solidFill>
                <a:ea typeface="宋体" panose="02010600030101010101" pitchFamily="2" charset="-122"/>
              </a:rPr>
              <a:t>notify</a:t>
            </a:r>
            <a:r>
              <a:rPr lang="en-US" altLang="zh-CN">
                <a:ea typeface="宋体" panose="02010600030101010101" pitchFamily="2" charset="-122"/>
              </a:rPr>
              <a:t> another thread that </a:t>
            </a:r>
            <a:r>
              <a:rPr lang="en-US" altLang="zh-CN">
                <a:solidFill>
                  <a:srgbClr val="FF0000"/>
                </a:solidFill>
                <a:ea typeface="宋体" panose="02010600030101010101" pitchFamily="2" charset="-122"/>
              </a:rPr>
              <a:t>some condition has become true</a:t>
            </a:r>
            <a:endParaRPr lang="en-US" altLang="zh-CN">
              <a:ea typeface="宋体" panose="02010600030101010101" pitchFamily="2" charset="-122"/>
            </a:endParaRPr>
          </a:p>
          <a:p>
            <a:pPr lvl="1"/>
            <a:r>
              <a:rPr lang="en-US" altLang="zh-CN">
                <a:ea typeface="宋体" panose="02010600030101010101" pitchFamily="2" charset="-122"/>
              </a:rPr>
              <a:t>Use </a:t>
            </a:r>
            <a:r>
              <a:rPr lang="en-US" altLang="zh-CN">
                <a:solidFill>
                  <a:srgbClr val="FF0000"/>
                </a:solidFill>
                <a:ea typeface="宋体" panose="02010600030101010101" pitchFamily="2" charset="-122"/>
              </a:rPr>
              <a:t>counting semaphores </a:t>
            </a:r>
            <a:r>
              <a:rPr lang="en-US" altLang="zh-CN">
                <a:ea typeface="宋体" panose="02010600030101010101" pitchFamily="2" charset="-122"/>
              </a:rPr>
              <a:t>to keep track of resource state.</a:t>
            </a:r>
            <a:endParaRPr lang="en-US" altLang="zh-CN">
              <a:ea typeface="宋体" panose="02010600030101010101" pitchFamily="2" charset="-122"/>
            </a:endParaRPr>
          </a:p>
          <a:p>
            <a:pPr lvl="1"/>
            <a:r>
              <a:rPr lang="en-US" altLang="zh-CN">
                <a:ea typeface="宋体" panose="02010600030101010101" pitchFamily="2" charset="-122"/>
              </a:rPr>
              <a:t>Use </a:t>
            </a:r>
            <a:r>
              <a:rPr lang="en-US" altLang="zh-CN">
                <a:solidFill>
                  <a:srgbClr val="FF0000"/>
                </a:solidFill>
                <a:ea typeface="宋体" panose="02010600030101010101" pitchFamily="2" charset="-122"/>
              </a:rPr>
              <a:t>binary semaphores </a:t>
            </a:r>
            <a:r>
              <a:rPr lang="en-US" altLang="zh-CN">
                <a:ea typeface="宋体" panose="02010600030101010101" pitchFamily="2" charset="-122"/>
              </a:rPr>
              <a:t>to notify other threads. </a:t>
            </a:r>
            <a:endParaRPr lang="en-US" altLang="zh-CN">
              <a:ea typeface="宋体" panose="02010600030101010101" pitchFamily="2" charset="-122"/>
            </a:endParaRPr>
          </a:p>
          <a:p>
            <a:pPr>
              <a:buNone/>
            </a:pPr>
            <a:endParaRPr lang="en-US" altLang="zh-CN" sz="1600">
              <a:ea typeface="宋体" panose="02010600030101010101" pitchFamily="2" charset="-122"/>
            </a:endParaRPr>
          </a:p>
          <a:p>
            <a:r>
              <a:rPr lang="en-US" altLang="zh-CN">
                <a:ea typeface="宋体" panose="02010600030101010101" pitchFamily="2" charset="-122"/>
              </a:rPr>
              <a:t>Two classic examples:</a:t>
            </a:r>
            <a:endParaRPr lang="en-US" altLang="zh-CN">
              <a:ea typeface="宋体" panose="02010600030101010101" pitchFamily="2" charset="-122"/>
            </a:endParaRPr>
          </a:p>
          <a:p>
            <a:pPr lvl="1"/>
            <a:r>
              <a:rPr lang="en-US" altLang="zh-CN">
                <a:ea typeface="宋体" panose="02010600030101010101" pitchFamily="2" charset="-122"/>
              </a:rPr>
              <a:t>The Producer-Consumer Problem</a:t>
            </a:r>
            <a:endParaRPr lang="en-US" altLang="zh-CN">
              <a:ea typeface="宋体" panose="02010600030101010101" pitchFamily="2" charset="-122"/>
            </a:endParaRPr>
          </a:p>
          <a:p>
            <a:pPr lvl="1"/>
            <a:r>
              <a:rPr lang="en-US" altLang="zh-CN">
                <a:ea typeface="宋体" panose="02010600030101010101" pitchFamily="2" charset="-122"/>
              </a:rPr>
              <a:t>The Readers-Writers Problem</a:t>
            </a:r>
            <a:endParaRPr lang="en-US" altLang="zh-CN">
              <a:ea typeface="宋体" panose="02010600030101010101" pitchFamily="2" charset="-122"/>
            </a:endParaRPr>
          </a:p>
          <a:p>
            <a:pPr lvl="1"/>
            <a:endParaRPr lang="en-US" altLang="zh-CN">
              <a:ea typeface="宋体" panose="02010600030101010101" pitchFamily="2" charset="-122"/>
            </a:endParaRPr>
          </a:p>
        </p:txBody>
      </p:sp>
      <p:sp>
        <p:nvSpPr>
          <p:cNvPr id="2" name="文本框 1"/>
          <p:cNvSpPr txBox="1"/>
          <p:nvPr/>
        </p:nvSpPr>
        <p:spPr>
          <a:xfrm>
            <a:off x="3424555" y="3467735"/>
            <a:ext cx="4360545" cy="337185"/>
          </a:xfrm>
          <a:prstGeom prst="rect">
            <a:avLst/>
          </a:prstGeom>
          <a:noFill/>
        </p:spPr>
        <p:txBody>
          <a:bodyPr wrap="none" rtlCol="0">
            <a:spAutoFit/>
          </a:bodyPr>
          <a:p>
            <a:r>
              <a:rPr lang="zh-CN" altLang="en-US"/>
              <a:t>只会改变观测值的具体数值</a:t>
            </a:r>
            <a:r>
              <a:rPr lang="en-US" altLang="zh-CN"/>
              <a:t>,</a:t>
            </a:r>
            <a:r>
              <a:rPr lang="zh-CN" altLang="en-US">
                <a:ea typeface="宋体" panose="02010600030101010101" pitchFamily="2" charset="-122"/>
              </a:rPr>
              <a:t>不会影响进程切换</a:t>
            </a:r>
            <a:endParaRPr lang="zh-CN" altLang="en-US">
              <a:ea typeface="宋体" panose="02010600030101010101" pitchFamily="2" charset="-122"/>
            </a:endParaRPr>
          </a:p>
        </p:txBody>
      </p:sp>
      <p:sp>
        <p:nvSpPr>
          <p:cNvPr id="3" name="文本框 2"/>
          <p:cNvSpPr txBox="1"/>
          <p:nvPr/>
        </p:nvSpPr>
        <p:spPr>
          <a:xfrm>
            <a:off x="951865" y="4279900"/>
            <a:ext cx="6588760" cy="337185"/>
          </a:xfrm>
          <a:prstGeom prst="rect">
            <a:avLst/>
          </a:prstGeom>
          <a:noFill/>
        </p:spPr>
        <p:txBody>
          <a:bodyPr wrap="none" rtlCol="0">
            <a:spAutoFit/>
          </a:bodyPr>
          <a:p>
            <a:r>
              <a:rPr lang="en-US" altLang="zh-CN"/>
              <a:t>binary</a:t>
            </a:r>
            <a:r>
              <a:rPr lang="zh-CN" altLang="en-US">
                <a:ea typeface="宋体" panose="02010600030101010101" pitchFamily="2" charset="-122"/>
              </a:rPr>
              <a:t>会影响进程的切换</a:t>
            </a:r>
            <a:r>
              <a:rPr lang="en-US" altLang="zh-CN">
                <a:ea typeface="宋体" panose="02010600030101010101" pitchFamily="2" charset="-122"/>
              </a:rPr>
              <a:t>,</a:t>
            </a:r>
            <a:r>
              <a:rPr lang="zh-CN" altLang="en-US">
                <a:ea typeface="宋体" panose="02010600030101010101" pitchFamily="2" charset="-122"/>
              </a:rPr>
              <a:t>因为可以控制</a:t>
            </a:r>
            <a:r>
              <a:rPr lang="en-US" altLang="zh-CN">
                <a:ea typeface="宋体" panose="02010600030101010101" pitchFamily="2" charset="-122"/>
              </a:rPr>
              <a:t>P</a:t>
            </a:r>
            <a:r>
              <a:rPr lang="zh-CN" altLang="en-US">
                <a:ea typeface="宋体" panose="02010600030101010101" pitchFamily="2" charset="-122"/>
              </a:rPr>
              <a:t>与</a:t>
            </a:r>
            <a:r>
              <a:rPr lang="en-US" altLang="zh-CN">
                <a:ea typeface="宋体" panose="02010600030101010101" pitchFamily="2" charset="-122"/>
              </a:rPr>
              <a:t>V</a:t>
            </a:r>
            <a:r>
              <a:rPr lang="zh-CN" altLang="en-US">
                <a:ea typeface="宋体" panose="02010600030101010101" pitchFamily="2" charset="-122"/>
              </a:rPr>
              <a:t>调用的顺序</a:t>
            </a:r>
            <a:r>
              <a:rPr lang="en-US" altLang="zh-CN">
                <a:ea typeface="宋体" panose="02010600030101010101" pitchFamily="2" charset="-122"/>
              </a:rPr>
              <a:t>(</a:t>
            </a:r>
            <a:r>
              <a:rPr lang="zh-CN" altLang="en-US">
                <a:ea typeface="宋体" panose="02010600030101010101" pitchFamily="2" charset="-122"/>
              </a:rPr>
              <a:t>见后面的例子</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3490" name="Rectangle 2"/>
          <p:cNvSpPr>
            <a:spLocks noGrp="1"/>
          </p:cNvSpPr>
          <p:nvPr>
            <p:ph idx="1"/>
          </p:nvPr>
        </p:nvSpPr>
        <p:spPr>
          <a:xfrm>
            <a:off x="520700" y="1524000"/>
            <a:ext cx="8166100" cy="4648200"/>
          </a:xfrm>
        </p:spPr>
        <p:txBody>
          <a:bodyPr vert="horz" wrap="square" lIns="90487" tIns="44450" rIns="90487" bIns="44450" anchor="t" anchorCtr="0"/>
          <a:p>
            <a:r>
              <a:rPr lang="en-US" altLang="zh-CN">
                <a:ea typeface="宋体" panose="02010600030101010101" pitchFamily="2" charset="-122"/>
              </a:rPr>
              <a:t>Functions called from a thread must be </a:t>
            </a:r>
            <a:r>
              <a:rPr lang="en-US" altLang="zh-CN">
                <a:solidFill>
                  <a:srgbClr val="FF0000"/>
                </a:solidFill>
                <a:ea typeface="宋体" panose="02010600030101010101" pitchFamily="2" charset="-122"/>
              </a:rPr>
              <a:t>thread-safe</a:t>
            </a:r>
            <a:endParaRPr lang="en-US" altLang="zh-CN">
              <a:ea typeface="宋体" panose="02010600030101010101" pitchFamily="2" charset="-122"/>
            </a:endParaRPr>
          </a:p>
          <a:p>
            <a:endParaRPr lang="en-US" altLang="zh-CN">
              <a:ea typeface="宋体" panose="02010600030101010101" pitchFamily="2" charset="-122"/>
            </a:endParaRPr>
          </a:p>
          <a:p>
            <a:r>
              <a:rPr lang="en-US" altLang="zh-CN" u="sng">
                <a:ea typeface="宋体" panose="02010600030101010101" pitchFamily="2" charset="-122"/>
              </a:rPr>
              <a:t>Definition</a:t>
            </a:r>
            <a:r>
              <a:rPr lang="en-US" altLang="zh-CN">
                <a:ea typeface="宋体" panose="02010600030101010101" pitchFamily="2" charset="-122"/>
              </a:rPr>
              <a:t>:</a:t>
            </a:r>
            <a:r>
              <a:rPr lang="en-US" altLang="zh-CN" i="1">
                <a:ea typeface="宋体" panose="02010600030101010101" pitchFamily="2" charset="-122"/>
              </a:rPr>
              <a:t> </a:t>
            </a:r>
            <a:r>
              <a:rPr lang="en-US" altLang="zh-CN">
                <a:ea typeface="宋体" panose="02010600030101010101" pitchFamily="2" charset="-122"/>
              </a:rPr>
              <a:t>A function is thread-safe iff it will always produce correct results when called </a:t>
            </a:r>
            <a:r>
              <a:rPr lang="en-US" altLang="zh-CN">
                <a:solidFill>
                  <a:srgbClr val="FF0000"/>
                </a:solidFill>
                <a:ea typeface="宋体" panose="02010600030101010101" pitchFamily="2" charset="-122"/>
              </a:rPr>
              <a:t>repeatedly</a:t>
            </a:r>
            <a:r>
              <a:rPr lang="en-US" altLang="zh-CN">
                <a:ea typeface="宋体" panose="02010600030101010101" pitchFamily="2" charset="-122"/>
              </a:rPr>
              <a:t> from multiple concurrent threads. </a:t>
            </a:r>
            <a:endParaRPr lang="en-US" altLang="zh-CN">
              <a:ea typeface="宋体" panose="02010600030101010101" pitchFamily="2" charset="-122"/>
            </a:endParaRPr>
          </a:p>
        </p:txBody>
      </p:sp>
      <p:sp>
        <p:nvSpPr>
          <p:cNvPr id="63491"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4514" name="Rectangle 2"/>
          <p:cNvSpPr>
            <a:spLocks noGrp="1"/>
          </p:cNvSpPr>
          <p:nvPr>
            <p:ph idx="1"/>
          </p:nvPr>
        </p:nvSpPr>
        <p:spPr>
          <a:xfrm>
            <a:off x="520700" y="1524000"/>
            <a:ext cx="8166100" cy="4648200"/>
          </a:xfrm>
        </p:spPr>
        <p:txBody>
          <a:bodyPr vert="horz" wrap="square" lIns="90487" tIns="44450" rIns="90487" bIns="44450" anchor="t" anchorCtr="0"/>
          <a:p>
            <a:r>
              <a:rPr lang="en-US" altLang="zh-CN">
                <a:ea typeface="宋体" panose="02010600030101010101" pitchFamily="2" charset="-122"/>
              </a:rPr>
              <a:t>We identify four (non-disjoint) classes of thread-unsafe functions:</a:t>
            </a:r>
            <a:endParaRPr lang="en-US" altLang="zh-CN">
              <a:ea typeface="宋体" panose="02010600030101010101" pitchFamily="2" charset="-122"/>
            </a:endParaRPr>
          </a:p>
          <a:p>
            <a:pPr lvl="1"/>
            <a:r>
              <a:rPr lang="en-US" altLang="zh-CN">
                <a:ea typeface="宋体" panose="02010600030101010101" pitchFamily="2" charset="-122"/>
              </a:rPr>
              <a:t>Class 1: Failing to protect shared variables.</a:t>
            </a:r>
            <a:endParaRPr lang="en-US" altLang="zh-CN">
              <a:ea typeface="宋体" panose="02010600030101010101" pitchFamily="2" charset="-122"/>
            </a:endParaRPr>
          </a:p>
          <a:p>
            <a:pPr lvl="1"/>
            <a:r>
              <a:rPr lang="en-US" altLang="zh-CN">
                <a:ea typeface="宋体" panose="02010600030101010101" pitchFamily="2" charset="-122"/>
              </a:rPr>
              <a:t>Class 2: Relying on persistent state across invocations.</a:t>
            </a:r>
            <a:endParaRPr lang="en-US" altLang="zh-CN">
              <a:ea typeface="宋体" panose="02010600030101010101" pitchFamily="2" charset="-122"/>
            </a:endParaRPr>
          </a:p>
          <a:p>
            <a:pPr lvl="1"/>
            <a:r>
              <a:rPr lang="en-US" altLang="zh-CN">
                <a:ea typeface="宋体" panose="02010600030101010101" pitchFamily="2" charset="-122"/>
              </a:rPr>
              <a:t>Class 3: Returning a pointer to a static variable.</a:t>
            </a:r>
            <a:endParaRPr lang="en-US" altLang="zh-CN">
              <a:ea typeface="宋体" panose="02010600030101010101" pitchFamily="2" charset="-122"/>
            </a:endParaRPr>
          </a:p>
          <a:p>
            <a:pPr lvl="1"/>
            <a:r>
              <a:rPr lang="en-US" altLang="zh-CN">
                <a:ea typeface="宋体" panose="02010600030101010101" pitchFamily="2" charset="-122"/>
              </a:rPr>
              <a:t>Class 4: Calling thread-unsafe functions.</a:t>
            </a:r>
            <a:endParaRPr lang="en-US" altLang="zh-CN">
              <a:ea typeface="宋体" panose="02010600030101010101" pitchFamily="2" charset="-122"/>
            </a:endParaRPr>
          </a:p>
        </p:txBody>
      </p:sp>
      <p:sp>
        <p:nvSpPr>
          <p:cNvPr id="64515"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5538" name="Rectangle 2"/>
          <p:cNvSpPr>
            <a:spLocks noGrp="1"/>
          </p:cNvSpPr>
          <p:nvPr>
            <p:ph idx="1"/>
          </p:nvPr>
        </p:nvSpPr>
        <p:spPr>
          <a:xfrm>
            <a:off x="520700" y="1524000"/>
            <a:ext cx="8166100" cy="4648200"/>
          </a:xfrm>
        </p:spPr>
        <p:txBody>
          <a:bodyPr vert="horz" wrap="square" lIns="90487" tIns="44450" rIns="90487" bIns="44450" anchor="t" anchorCtr="0"/>
          <a:p>
            <a:pPr>
              <a:lnSpc>
                <a:spcPct val="140000"/>
              </a:lnSpc>
            </a:pPr>
            <a:r>
              <a:rPr lang="en-US" altLang="zh-CN">
                <a:ea typeface="宋体" panose="02010600030101010101" pitchFamily="2" charset="-122"/>
              </a:rPr>
              <a:t>Class 1: Failing to protect shared variables.</a:t>
            </a:r>
            <a:endParaRPr lang="en-US" altLang="zh-CN">
              <a:ea typeface="宋体" panose="02010600030101010101" pitchFamily="2" charset="-122"/>
            </a:endParaRPr>
          </a:p>
          <a:p>
            <a:pPr lvl="1">
              <a:lnSpc>
                <a:spcPct val="140000"/>
              </a:lnSpc>
            </a:pPr>
            <a:r>
              <a:rPr lang="en-US" altLang="zh-CN">
                <a:ea typeface="宋体" panose="02010600030101010101" pitchFamily="2" charset="-122"/>
              </a:rPr>
              <a:t>Fix: use Pthreads P/V operations.</a:t>
            </a:r>
            <a:endParaRPr lang="en-US" altLang="zh-CN">
              <a:ea typeface="宋体" panose="02010600030101010101" pitchFamily="2" charset="-122"/>
            </a:endParaRPr>
          </a:p>
          <a:p>
            <a:pPr lvl="1">
              <a:lnSpc>
                <a:spcPct val="140000"/>
              </a:lnSpc>
            </a:pPr>
            <a:r>
              <a:rPr lang="en-US" altLang="zh-CN">
                <a:ea typeface="宋体" panose="02010600030101010101" pitchFamily="2" charset="-122"/>
              </a:rPr>
              <a:t>Do not need to modify the calling code</a:t>
            </a:r>
            <a:endParaRPr lang="en-US" altLang="zh-CN">
              <a:ea typeface="宋体" panose="02010600030101010101" pitchFamily="2" charset="-122"/>
            </a:endParaRPr>
          </a:p>
          <a:p>
            <a:pPr lvl="1">
              <a:lnSpc>
                <a:spcPct val="140000"/>
              </a:lnSpc>
            </a:pPr>
            <a:r>
              <a:rPr lang="en-US" altLang="zh-CN">
                <a:ea typeface="宋体" panose="02010600030101010101" pitchFamily="2" charset="-122"/>
              </a:rPr>
              <a:t>Issue: synchronization operations will slow down code.</a:t>
            </a:r>
            <a:endParaRPr lang="zh-CN" altLang="en-US" sz="2000">
              <a:ea typeface="宋体" panose="02010600030101010101" pitchFamily="2" charset="-122"/>
            </a:endParaRPr>
          </a:p>
        </p:txBody>
      </p:sp>
      <p:sp>
        <p:nvSpPr>
          <p:cNvPr id="65539"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Thread-unsafe functions</a:t>
            </a:r>
            <a:endParaRPr lang="zh-CN" altLang="en-US">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6562" name="Rectangle 2"/>
          <p:cNvSpPr>
            <a:spLocks noGrp="1"/>
          </p:cNvSpPr>
          <p:nvPr>
            <p:ph idx="1"/>
          </p:nvPr>
        </p:nvSpPr>
        <p:spPr>
          <a:xfrm>
            <a:off x="762000" y="2362200"/>
            <a:ext cx="7848600" cy="3810000"/>
          </a:xfrm>
          <a:solidFill>
            <a:srgbClr val="FFFFCC">
              <a:alpha val="100000"/>
            </a:srgbClr>
          </a:solidFill>
          <a:ln w="3175">
            <a:solidFill>
              <a:schemeClr val="tx1">
                <a:alpha val="100000"/>
              </a:schemeClr>
            </a:solidFill>
            <a:miter lim="800000"/>
          </a:ln>
        </p:spPr>
        <p:txBody>
          <a:bodyPr vert="horz" wrap="square" lIns="90487" tIns="44450" rIns="90487" bIns="44450" anchor="t" anchorCtr="0"/>
          <a:p>
            <a:pPr marL="0" indent="0">
              <a:lnSpc>
                <a:spcPct val="80000"/>
              </a:lnSpc>
              <a:buNone/>
            </a:pPr>
            <a:r>
              <a:rPr lang="en-US" altLang="zh-CN" sz="2000" b="1">
                <a:latin typeface="Courier New" panose="02070309020205020404" pitchFamily="49" charset="0"/>
                <a:ea typeface="宋体" panose="02010600030101010101" pitchFamily="2" charset="-122"/>
              </a:rPr>
              <a:t>unsigned int </a:t>
            </a:r>
            <a:r>
              <a:rPr lang="en-US" altLang="zh-CN" sz="2000" b="1">
                <a:solidFill>
                  <a:srgbClr val="9900CC"/>
                </a:solidFill>
                <a:latin typeface="Courier New" panose="02070309020205020404" pitchFamily="49" charset="0"/>
                <a:ea typeface="宋体" panose="02010600030101010101" pitchFamily="2" charset="-122"/>
              </a:rPr>
              <a:t>next</a:t>
            </a:r>
            <a:r>
              <a:rPr lang="en-US" altLang="zh-CN" sz="2000" b="1">
                <a:latin typeface="Courier New" panose="02070309020205020404" pitchFamily="49" charset="0"/>
                <a:ea typeface="宋体" panose="02010600030101010101" pitchFamily="2" charset="-122"/>
              </a:rPr>
              <a:t> = 1;</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solidFill>
                  <a:srgbClr val="00B050"/>
                </a:solidFill>
                <a:latin typeface="Courier New" panose="02070309020205020404" pitchFamily="49" charset="0"/>
                <a:ea typeface="宋体" panose="02010600030101010101" pitchFamily="2" charset="-122"/>
              </a:rPr>
              <a:t>/* rand – return pseudo-random int on 0..32767 */</a:t>
            </a:r>
            <a:endParaRPr lang="en-US" altLang="zh-CN" sz="2000" b="1">
              <a:solidFill>
                <a:srgbClr val="00B050"/>
              </a:solidFill>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int rand(void) </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    next = next * 110351524 + 12345 ;</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    return (unsigned int)((next/65536) % 32768);</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solidFill>
                  <a:srgbClr val="00B050"/>
                </a:solidFill>
                <a:latin typeface="Courier New" panose="02070309020205020404" pitchFamily="49" charset="0"/>
                <a:ea typeface="宋体" panose="02010600030101010101" pitchFamily="2" charset="-122"/>
              </a:rPr>
              <a:t>/* srand – set seed for rand() */</a:t>
            </a:r>
            <a:endParaRPr lang="en-US" altLang="zh-CN" sz="2000" b="1">
              <a:solidFill>
                <a:srgbClr val="00B050"/>
              </a:solidFill>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void srand(unsigned int seed)</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    next = seed;</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66563"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Thread-unsafe functions (case 2)</a:t>
            </a:r>
            <a:endParaRPr lang="zh-CN" altLang="en-US">
              <a:ea typeface="宋体" panose="02010600030101010101" pitchFamily="2" charset="-122"/>
            </a:endParaRPr>
          </a:p>
        </p:txBody>
      </p:sp>
      <p:sp>
        <p:nvSpPr>
          <p:cNvPr id="66564" name="Rectangle 2"/>
          <p:cNvSpPr txBox="1"/>
          <p:nvPr/>
        </p:nvSpPr>
        <p:spPr>
          <a:xfrm>
            <a:off x="520700" y="1536700"/>
            <a:ext cx="8470900" cy="685800"/>
          </a:xfrm>
          <a:prstGeom prst="rect">
            <a:avLst/>
          </a:prstGeom>
          <a:noFill/>
          <a:ln w="9525">
            <a:noFill/>
          </a:ln>
        </p:spPr>
        <p:txBody>
          <a:bodyPr lIns="90487" tIns="44450" rIns="90487" bIns="4445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lnSpc>
                <a:spcPct val="140000"/>
              </a:lnSpc>
            </a:pPr>
            <a:r>
              <a:rPr lang="en-US" altLang="zh-CN" sz="2400">
                <a:ea typeface="宋体" panose="02010600030101010101" pitchFamily="2" charset="-122"/>
              </a:rPr>
              <a:t>Class 2: Relying on persistent state across invocations</a:t>
            </a:r>
            <a:endParaRPr lang="en-US" altLang="zh-CN" sz="2400">
              <a:ea typeface="宋体" panose="02010600030101010101" pitchFamily="2" charset="-122"/>
            </a:endParaRPr>
          </a:p>
        </p:txBody>
      </p:sp>
      <p:sp>
        <p:nvSpPr>
          <p:cNvPr id="7" name="文本框 6"/>
          <p:cNvSpPr txBox="1"/>
          <p:nvPr/>
        </p:nvSpPr>
        <p:spPr>
          <a:xfrm>
            <a:off x="5977890" y="4253865"/>
            <a:ext cx="2475865" cy="1322070"/>
          </a:xfrm>
          <a:prstGeom prst="rect">
            <a:avLst/>
          </a:prstGeom>
          <a:noFill/>
        </p:spPr>
        <p:txBody>
          <a:bodyPr wrap="none" rtlCol="0">
            <a:spAutoFit/>
          </a:bodyPr>
          <a:p>
            <a:r>
              <a:rPr lang="zh-CN" altLang="en-US"/>
              <a:t>这里会出现的问题是：</a:t>
            </a:r>
            <a:endParaRPr lang="zh-CN" altLang="en-US"/>
          </a:p>
          <a:p>
            <a:r>
              <a:rPr lang="zh-CN" altLang="en-US"/>
              <a:t>由于没有保护共享变量</a:t>
            </a:r>
            <a:endParaRPr lang="zh-CN" altLang="en-US"/>
          </a:p>
          <a:p>
            <a:r>
              <a:rPr lang="en-US" altLang="zh-CN"/>
              <a:t>next</a:t>
            </a:r>
            <a:r>
              <a:rPr lang="zh-CN" altLang="en-US">
                <a:ea typeface="宋体" panose="02010600030101010101" pitchFamily="2" charset="-122"/>
              </a:rPr>
              <a:t>，所以可能出现不同</a:t>
            </a:r>
            <a:endParaRPr lang="zh-CN" altLang="en-US">
              <a:ea typeface="宋体" panose="02010600030101010101" pitchFamily="2" charset="-122"/>
            </a:endParaRPr>
          </a:p>
          <a:p>
            <a:r>
              <a:rPr lang="en-US" altLang="zh-CN">
                <a:ea typeface="宋体" panose="02010600030101010101" pitchFamily="2" charset="-122"/>
              </a:rPr>
              <a:t>thread</a:t>
            </a:r>
            <a:r>
              <a:rPr lang="zh-CN" altLang="en-US">
                <a:ea typeface="宋体" panose="02010600030101010101" pitchFamily="2" charset="-122"/>
              </a:rPr>
              <a:t>最终随机出来的随</a:t>
            </a:r>
            <a:endParaRPr lang="zh-CN" altLang="en-US">
              <a:ea typeface="宋体" panose="02010600030101010101" pitchFamily="2" charset="-122"/>
            </a:endParaRPr>
          </a:p>
          <a:p>
            <a:r>
              <a:rPr lang="zh-CN" altLang="en-US">
                <a:ea typeface="宋体" panose="02010600030101010101" pitchFamily="2" charset="-122"/>
              </a:rPr>
              <a:t>机数不相同的情况。</a:t>
            </a:r>
            <a:endParaRPr lang="zh-CN" altLang="en-US">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7586" name="Rectangle 2"/>
          <p:cNvSpPr>
            <a:spLocks noGrp="1"/>
          </p:cNvSpPr>
          <p:nvPr>
            <p:ph idx="1"/>
          </p:nvPr>
        </p:nvSpPr>
        <p:spPr>
          <a:xfrm>
            <a:off x="762000" y="3048000"/>
            <a:ext cx="8001000" cy="3124200"/>
          </a:xfrm>
          <a:solidFill>
            <a:srgbClr val="FFFFCC">
              <a:alpha val="100000"/>
            </a:srgbClr>
          </a:solidFill>
          <a:ln w="3175">
            <a:solidFill>
              <a:schemeClr val="tx1">
                <a:alpha val="100000"/>
              </a:schemeClr>
            </a:solidFill>
            <a:miter lim="800000"/>
          </a:ln>
        </p:spPr>
        <p:txBody>
          <a:bodyPr vert="horz" wrap="square" lIns="90487" tIns="44450" rIns="90487" bIns="44450" anchor="t" anchorCtr="0"/>
          <a:p>
            <a:pPr marL="0" indent="0">
              <a:lnSpc>
                <a:spcPct val="80000"/>
              </a:lnSpc>
              <a:buNone/>
            </a:pPr>
            <a:r>
              <a:rPr lang="en-US" altLang="zh-CN" sz="2000" b="1">
                <a:solidFill>
                  <a:srgbClr val="00B050"/>
                </a:solidFill>
                <a:latin typeface="Courier New" panose="02070309020205020404" pitchFamily="49" charset="0"/>
                <a:ea typeface="宋体" panose="02010600030101010101" pitchFamily="2" charset="-122"/>
              </a:rPr>
              <a:t>/* rand_r – return pseudo-random int on 0..32767 */</a:t>
            </a:r>
            <a:endParaRPr lang="en-US" altLang="zh-CN" sz="2000" b="1">
              <a:solidFill>
                <a:srgbClr val="00B050"/>
              </a:solidFill>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int rand_r(int *</a:t>
            </a:r>
            <a:r>
              <a:rPr lang="en-US" altLang="zh-CN" sz="2000" b="1">
                <a:solidFill>
                  <a:srgbClr val="9900CC"/>
                </a:solidFill>
                <a:latin typeface="Courier New" panose="02070309020205020404" pitchFamily="49" charset="0"/>
                <a:ea typeface="宋体" panose="02010600030101010101" pitchFamily="2" charset="-122"/>
              </a:rPr>
              <a:t>nextp</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    *</a:t>
            </a:r>
            <a:r>
              <a:rPr lang="en-US" altLang="zh-CN" sz="2000" b="1">
                <a:solidFill>
                  <a:srgbClr val="9900CC"/>
                </a:solidFill>
                <a:latin typeface="Courier New" panose="02070309020205020404" pitchFamily="49" charset="0"/>
                <a:ea typeface="宋体" panose="02010600030101010101" pitchFamily="2" charset="-122"/>
              </a:rPr>
              <a:t>nextp</a:t>
            </a:r>
            <a:r>
              <a:rPr lang="en-US" altLang="zh-CN" sz="2000" b="1">
                <a:latin typeface="Courier New" panose="02070309020205020404" pitchFamily="49" charset="0"/>
                <a:ea typeface="宋体" panose="02010600030101010101" pitchFamily="2" charset="-122"/>
              </a:rPr>
              <a:t> = *</a:t>
            </a:r>
            <a:r>
              <a:rPr lang="en-US" altLang="zh-CN" sz="2000" b="1">
                <a:solidFill>
                  <a:srgbClr val="9900CC"/>
                </a:solidFill>
                <a:latin typeface="Courier New" panose="02070309020205020404" pitchFamily="49" charset="0"/>
                <a:ea typeface="宋体" panose="02010600030101010101" pitchFamily="2" charset="-122"/>
              </a:rPr>
              <a:t>nextp </a:t>
            </a:r>
            <a:r>
              <a:rPr lang="en-US" altLang="zh-CN" sz="2000" b="1">
                <a:latin typeface="Courier New" panose="02070309020205020404" pitchFamily="49" charset="0"/>
                <a:ea typeface="宋体" panose="02010600030101010101" pitchFamily="2" charset="-122"/>
              </a:rPr>
              <a:t>* 110351524 + 12345 ;</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    return (unsigned int)((*</a:t>
            </a:r>
            <a:r>
              <a:rPr lang="en-US" altLang="zh-CN" sz="2000" b="1">
                <a:solidFill>
                  <a:srgbClr val="9900CC"/>
                </a:solidFill>
                <a:latin typeface="Courier New" panose="02070309020205020404" pitchFamily="49" charset="0"/>
                <a:ea typeface="宋体" panose="02010600030101010101" pitchFamily="2" charset="-122"/>
              </a:rPr>
              <a:t>nextp</a:t>
            </a:r>
            <a:r>
              <a:rPr lang="en-US" altLang="zh-CN" sz="2000" b="1">
                <a:latin typeface="Courier New" panose="02070309020205020404" pitchFamily="49" charset="0"/>
                <a:ea typeface="宋体" panose="02010600030101010101" pitchFamily="2" charset="-122"/>
              </a:rPr>
              <a:t>/65536) % 32768);</a:t>
            </a:r>
            <a:endParaRPr lang="en-US" altLang="zh-CN" sz="2000" b="1">
              <a:latin typeface="Courier New" panose="02070309020205020404" pitchFamily="49" charset="0"/>
              <a:ea typeface="宋体" panose="02010600030101010101" pitchFamily="2" charset="-122"/>
            </a:endParaRPr>
          </a:p>
          <a:p>
            <a:pPr marL="0" indent="0">
              <a:lnSpc>
                <a:spcPct val="8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67587"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Thread-unsafe functions (case 2)</a:t>
            </a:r>
            <a:endParaRPr lang="zh-CN" altLang="en-US">
              <a:ea typeface="宋体" panose="02010600030101010101" pitchFamily="2" charset="-122"/>
            </a:endParaRPr>
          </a:p>
        </p:txBody>
      </p:sp>
      <p:sp>
        <p:nvSpPr>
          <p:cNvPr id="67588" name="Rectangle 2"/>
          <p:cNvSpPr txBox="1"/>
          <p:nvPr/>
        </p:nvSpPr>
        <p:spPr>
          <a:xfrm>
            <a:off x="520700" y="1536700"/>
            <a:ext cx="8470900" cy="685800"/>
          </a:xfrm>
          <a:prstGeom prst="rect">
            <a:avLst/>
          </a:prstGeom>
          <a:noFill/>
          <a:ln w="9525">
            <a:noFill/>
          </a:ln>
        </p:spPr>
        <p:txBody>
          <a:bodyPr lIns="90487" tIns="44450" rIns="90487" bIns="4445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lnSpc>
                <a:spcPct val="140000"/>
              </a:lnSpc>
            </a:pPr>
            <a:r>
              <a:rPr lang="en-US" altLang="zh-CN">
                <a:ea typeface="宋体" panose="02010600030101010101" pitchFamily="2" charset="-122"/>
              </a:rPr>
              <a:t>Pass state as part of argument</a:t>
            </a:r>
            <a:endParaRPr lang="en-US" altLang="zh-CN">
              <a:ea typeface="宋体" panose="02010600030101010101" pitchFamily="2" charset="-122"/>
            </a:endParaRPr>
          </a:p>
          <a:p>
            <a:pPr marL="742950" lvl="1" indent="-285750">
              <a:lnSpc>
                <a:spcPct val="140000"/>
              </a:lnSpc>
            </a:pPr>
            <a:r>
              <a:rPr lang="en-US" altLang="zh-CN">
                <a:ea typeface="宋体" panose="02010600030101010101" pitchFamily="2" charset="-122"/>
              </a:rPr>
              <a:t>and, thereby, eliminate static state </a:t>
            </a:r>
            <a:endParaRPr lang="en-US" altLang="zh-CN">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9634" name="Rectangle 2"/>
          <p:cNvSpPr>
            <a:spLocks noGrp="1"/>
          </p:cNvSpPr>
          <p:nvPr>
            <p:ph idx="1"/>
          </p:nvPr>
        </p:nvSpPr>
        <p:spPr>
          <a:xfrm>
            <a:off x="533400" y="1600200"/>
            <a:ext cx="8382000" cy="685800"/>
          </a:xfrm>
        </p:spPr>
        <p:txBody>
          <a:bodyPr vert="horz" wrap="square" lIns="90487" tIns="44450" rIns="90487" bIns="44450" anchor="t" anchorCtr="0"/>
          <a:p>
            <a:pPr>
              <a:lnSpc>
                <a:spcPct val="90000"/>
              </a:lnSpc>
            </a:pPr>
            <a:r>
              <a:rPr lang="en-US" altLang="zh-CN">
                <a:ea typeface="宋体" panose="02010600030101010101" pitchFamily="2" charset="-122"/>
              </a:rPr>
              <a:t>Class 3: Returning a pointer to a static variable</a:t>
            </a:r>
            <a:endParaRPr lang="en-US" altLang="zh-CN">
              <a:ea typeface="宋体" panose="02010600030101010101" pitchFamily="2" charset="-122"/>
            </a:endParaRPr>
          </a:p>
        </p:txBody>
      </p:sp>
      <p:sp>
        <p:nvSpPr>
          <p:cNvPr id="69635" name="Text Box 3"/>
          <p:cNvSpPr txBox="1"/>
          <p:nvPr/>
        </p:nvSpPr>
        <p:spPr>
          <a:xfrm>
            <a:off x="990600" y="2363788"/>
            <a:ext cx="7391400" cy="1846262"/>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a:latin typeface="Courier New" panose="02070309020205020404" pitchFamily="49" charset="0"/>
                <a:ea typeface="宋体" panose="02010600030101010101" pitchFamily="2" charset="-122"/>
              </a:rPr>
              <a:t>char *ctime(const time_t *timep)</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FF0000"/>
                </a:solidFill>
                <a:latin typeface="Courier New" panose="02070309020205020404" pitchFamily="49" charset="0"/>
                <a:ea typeface="宋体" panose="02010600030101010101" pitchFamily="2" charset="-122"/>
              </a:rPr>
              <a:t>static</a:t>
            </a:r>
            <a:r>
              <a:rPr lang="en-US" altLang="zh-CN" sz="2000" b="1">
                <a:latin typeface="Courier New" panose="02070309020205020404" pitchFamily="49" charset="0"/>
                <a:ea typeface="宋体" panose="02010600030101010101" pitchFamily="2" charset="-122"/>
              </a:rPr>
              <a:t> char *</a:t>
            </a:r>
            <a:r>
              <a:rPr lang="en-US" altLang="zh-CN" sz="2000" b="1">
                <a:solidFill>
                  <a:srgbClr val="9900CC"/>
                </a:solidFill>
                <a:latin typeface="Courier New" panose="02070309020205020404" pitchFamily="49" charset="0"/>
                <a:ea typeface="宋体" panose="02010600030101010101" pitchFamily="2" charset="-122"/>
              </a:rPr>
              <a:t>p</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&lt;get current time and converted to string&gt;</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return &amp;</a:t>
            </a:r>
            <a:r>
              <a:rPr lang="en-US" altLang="zh-CN" sz="2000" b="1">
                <a:solidFill>
                  <a:srgbClr val="9900CC"/>
                </a:solidFill>
                <a:latin typeface="Courier New" panose="02070309020205020404" pitchFamily="49" charset="0"/>
                <a:ea typeface="宋体" panose="02010600030101010101" pitchFamily="2" charset="-122"/>
              </a:rPr>
              <a:t>p</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69636" name="Rectangle 4"/>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0658" name="Rectangle 2"/>
          <p:cNvSpPr>
            <a:spLocks noGrp="1"/>
          </p:cNvSpPr>
          <p:nvPr>
            <p:ph idx="1"/>
          </p:nvPr>
        </p:nvSpPr>
        <p:spPr>
          <a:xfrm>
            <a:off x="533400" y="1676400"/>
            <a:ext cx="8153400" cy="2057400"/>
          </a:xfrm>
        </p:spPr>
        <p:txBody>
          <a:bodyPr vert="horz" wrap="square" lIns="90487" tIns="44450" rIns="90487" bIns="44450" anchor="t" anchorCtr="0"/>
          <a:p>
            <a:pPr>
              <a:lnSpc>
                <a:spcPct val="90000"/>
              </a:lnSpc>
            </a:pPr>
            <a:r>
              <a:rPr lang="en-US" altLang="zh-CN">
                <a:ea typeface="宋体" panose="02010600030101010101" pitchFamily="2" charset="-122"/>
              </a:rPr>
              <a:t>Class 3: (Fixes)</a:t>
            </a:r>
            <a:endParaRPr lang="en-US" altLang="zh-CN">
              <a:ea typeface="宋体" panose="02010600030101010101" pitchFamily="2" charset="-122"/>
            </a:endParaRPr>
          </a:p>
          <a:p>
            <a:pPr lvl="1"/>
            <a:r>
              <a:rPr lang="en-US" altLang="zh-CN">
                <a:ea typeface="宋体" panose="02010600030101010101" pitchFamily="2" charset="-122"/>
              </a:rPr>
              <a:t>Rewrite so caller passes pointer to struct</a:t>
            </a:r>
            <a:endParaRPr lang="en-US" altLang="zh-CN">
              <a:ea typeface="宋体" panose="02010600030101010101" pitchFamily="2" charset="-122"/>
            </a:endParaRPr>
          </a:p>
          <a:p>
            <a:pPr lvl="2"/>
            <a:r>
              <a:rPr lang="en-US" altLang="zh-CN">
                <a:ea typeface="宋体" panose="02010600030101010101" pitchFamily="2" charset="-122"/>
              </a:rPr>
              <a:t>Issue: Requires changes in callee</a:t>
            </a:r>
            <a:endParaRPr lang="en-US" altLang="zh-CN">
              <a:ea typeface="宋体" panose="02010600030101010101" pitchFamily="2" charset="-122"/>
            </a:endParaRPr>
          </a:p>
          <a:p>
            <a:pPr lvl="1"/>
            <a:r>
              <a:rPr lang="en-US" altLang="zh-CN">
                <a:ea typeface="宋体" panose="02010600030101010101" pitchFamily="2" charset="-122"/>
              </a:rPr>
              <a:t> “Lock-and-copy”</a:t>
            </a:r>
            <a:endParaRPr lang="en-US" altLang="zh-CN">
              <a:ea typeface="宋体" panose="02010600030101010101" pitchFamily="2" charset="-122"/>
            </a:endParaRPr>
          </a:p>
        </p:txBody>
      </p:sp>
      <p:sp>
        <p:nvSpPr>
          <p:cNvPr id="70659" name="Text Box 4"/>
          <p:cNvSpPr txBox="1"/>
          <p:nvPr/>
        </p:nvSpPr>
        <p:spPr>
          <a:xfrm>
            <a:off x="914400" y="3509963"/>
            <a:ext cx="6934200" cy="3078162"/>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a:latin typeface="Times New Roman" panose="02020603050405020304" pitchFamily="18" charset="0"/>
                <a:ea typeface="宋体" panose="02010600030101010101" pitchFamily="2" charset="-122"/>
              </a:rPr>
              <a:t>char *ctime_ts (const time_t timep, char *privatep) </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    char *sharedp;</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    P(&amp;mutex);</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    sharedp = ctime(timep);</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    strcpy(privatep, sharedp) ;</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    V(&amp;mutex);</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    return privatep;</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p:txBody>
      </p:sp>
      <p:sp>
        <p:nvSpPr>
          <p:cNvPr id="70660" name="Rectangle 7"/>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Thread-safe functions</a:t>
            </a:r>
            <a:endParaRPr lang="zh-CN" altLang="en-US">
              <a:ea typeface="宋体" panose="02010600030101010101" pitchFamily="2" charset="-122"/>
            </a:endParaRPr>
          </a:p>
        </p:txBody>
      </p:sp>
      <p:sp>
        <p:nvSpPr>
          <p:cNvPr id="70661" name="Text Box 3"/>
          <p:cNvSpPr txBox="1"/>
          <p:nvPr/>
        </p:nvSpPr>
        <p:spPr>
          <a:xfrm>
            <a:off x="5105400" y="2884488"/>
            <a:ext cx="3505200" cy="615950"/>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a:solidFill>
                  <a:srgbClr val="9900CC"/>
                </a:solidFill>
                <a:latin typeface="Times New Roman" panose="02020603050405020304" pitchFamily="18" charset="0"/>
                <a:ea typeface="宋体" panose="02010600030101010101" pitchFamily="2" charset="-122"/>
              </a:rPr>
              <a:t>privatep </a:t>
            </a:r>
            <a:r>
              <a:rPr lang="en-US" altLang="zh-CN" sz="2000">
                <a:latin typeface="Times New Roman" panose="02020603050405020304" pitchFamily="18" charset="0"/>
                <a:ea typeface="宋体" panose="02010600030101010101" pitchFamily="2" charset="-122"/>
              </a:rPr>
              <a:t>= Malloc(...);</a:t>
            </a:r>
            <a:endParaRPr lang="en-US" altLang="zh-CN" sz="2000">
              <a:latin typeface="Times New Roman" panose="02020603050405020304" pitchFamily="18" charset="0"/>
              <a:ea typeface="宋体" panose="02010600030101010101" pitchFamily="2" charset="-122"/>
            </a:endParaRPr>
          </a:p>
          <a:p>
            <a:pPr marL="0" lvl="0" indent="0">
              <a:spcBef>
                <a:spcPct val="0"/>
              </a:spcBef>
              <a:buNone/>
            </a:pPr>
            <a:r>
              <a:rPr lang="en-US" altLang="zh-CN" sz="2000">
                <a:latin typeface="Times New Roman" panose="02020603050405020304" pitchFamily="18" charset="0"/>
                <a:ea typeface="宋体" panose="02010600030101010101" pitchFamily="2" charset="-122"/>
              </a:rPr>
              <a:t>ctime_ts(&amp;t, </a:t>
            </a:r>
            <a:r>
              <a:rPr lang="en-US" altLang="zh-CN" sz="2000">
                <a:solidFill>
                  <a:srgbClr val="9900CC"/>
                </a:solidFill>
                <a:latin typeface="Times New Roman" panose="02020603050405020304" pitchFamily="18" charset="0"/>
                <a:ea typeface="宋体" panose="02010600030101010101" pitchFamily="2" charset="-122"/>
              </a:rPr>
              <a:t>privatep</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1682" name="Rectangle 2"/>
          <p:cNvSpPr>
            <a:spLocks noGrp="1"/>
          </p:cNvSpPr>
          <p:nvPr>
            <p:ph idx="1"/>
          </p:nvPr>
        </p:nvSpPr>
        <p:spPr>
          <a:xfrm>
            <a:off x="520700" y="1676400"/>
            <a:ext cx="8013700" cy="4267200"/>
          </a:xfrm>
        </p:spPr>
        <p:txBody>
          <a:bodyPr vert="horz" wrap="square" lIns="90487" tIns="44450" rIns="90487" bIns="44450" anchor="t" anchorCtr="0"/>
          <a:p>
            <a:pPr>
              <a:lnSpc>
                <a:spcPct val="90000"/>
              </a:lnSpc>
            </a:pPr>
            <a:r>
              <a:rPr lang="en-US" altLang="zh-CN">
                <a:ea typeface="宋体" panose="02010600030101010101" pitchFamily="2" charset="-122"/>
              </a:rPr>
              <a:t>Class 4: Calling thread-unsafe functions.</a:t>
            </a:r>
            <a:endParaRPr lang="en-US" altLang="zh-CN">
              <a:ea typeface="宋体" panose="02010600030101010101" pitchFamily="2" charset="-122"/>
            </a:endParaRPr>
          </a:p>
          <a:p>
            <a:pPr lvl="1"/>
            <a:r>
              <a:rPr lang="en-US" altLang="zh-CN">
                <a:ea typeface="宋体" panose="02010600030101010101" pitchFamily="2" charset="-122"/>
              </a:rPr>
              <a:t>Calling one thread-unsafe function makes the entire function that calls it thread-unsafe</a:t>
            </a:r>
            <a:endParaRPr lang="en-US" altLang="zh-CN">
              <a:ea typeface="宋体" panose="02010600030101010101" pitchFamily="2" charset="-122"/>
            </a:endParaRPr>
          </a:p>
          <a:p>
            <a:pPr lvl="1"/>
            <a:r>
              <a:rPr lang="en-US" altLang="zh-CN">
                <a:ea typeface="宋体" panose="02010600030101010101" pitchFamily="2" charset="-122"/>
              </a:rPr>
              <a:t>Fix: Modify the function so it calls only thread-safe functions </a:t>
            </a:r>
            <a:r>
              <a:rPr lang="en-US" altLang="zh-CN">
                <a:ea typeface="宋体" panose="02010600030101010101" pitchFamily="2" charset="-122"/>
                <a:sym typeface="Wingdings" panose="05000000000000000000" pitchFamily="2" charset="2"/>
              </a:rPr>
              <a:t></a:t>
            </a:r>
            <a:endParaRPr lang="en-US" altLang="zh-CN">
              <a:ea typeface="宋体" panose="02010600030101010101" pitchFamily="2" charset="-122"/>
            </a:endParaRPr>
          </a:p>
          <a:p>
            <a:pPr lvl="2"/>
            <a:endParaRPr lang="en-US" altLang="zh-CN">
              <a:ea typeface="宋体" panose="02010600030101010101" pitchFamily="2" charset="-122"/>
            </a:endParaRPr>
          </a:p>
        </p:txBody>
      </p:sp>
      <p:sp>
        <p:nvSpPr>
          <p:cNvPr id="71683"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2706" name="Rectangle 2"/>
          <p:cNvSpPr>
            <a:spLocks noGrp="1"/>
          </p:cNvSpPr>
          <p:nvPr>
            <p:ph idx="1"/>
          </p:nvPr>
        </p:nvSpPr>
        <p:spPr>
          <a:xfrm>
            <a:off x="520700" y="1524000"/>
            <a:ext cx="8166100" cy="4648200"/>
          </a:xfrm>
        </p:spPr>
        <p:txBody>
          <a:bodyPr vert="horz" wrap="square" lIns="90487" tIns="44450" rIns="90487" bIns="44450" anchor="t" anchorCtr="0"/>
          <a:p>
            <a:pPr marL="355600" indent="-355600"/>
            <a:r>
              <a:rPr lang="en-US" altLang="zh-CN">
                <a:ea typeface="宋体" panose="02010600030101010101" pitchFamily="2" charset="-122"/>
              </a:rPr>
              <a:t>A function is </a:t>
            </a:r>
            <a:r>
              <a:rPr lang="en-US" altLang="zh-CN">
                <a:solidFill>
                  <a:srgbClr val="FF0000"/>
                </a:solidFill>
                <a:ea typeface="宋体" panose="02010600030101010101" pitchFamily="2" charset="-122"/>
              </a:rPr>
              <a:t>reentrant</a:t>
            </a:r>
            <a:r>
              <a:rPr lang="en-US" altLang="zh-CN">
                <a:ea typeface="宋体" panose="02010600030101010101" pitchFamily="2" charset="-122"/>
              </a:rPr>
              <a:t> iff it accesses NO shared variables when called from multiple threads.</a:t>
            </a:r>
            <a:endParaRPr lang="en-US" altLang="zh-CN">
              <a:ea typeface="宋体" panose="02010600030101010101" pitchFamily="2" charset="-122"/>
            </a:endParaRPr>
          </a:p>
          <a:p>
            <a:pPr marL="914400" lvl="1" indent="-457200"/>
            <a:r>
              <a:rPr lang="en-US" altLang="zh-CN">
                <a:ea typeface="宋体" panose="02010600030101010101" pitchFamily="2" charset="-122"/>
              </a:rPr>
              <a:t>Reentrant functions are an important subset of thread-safe functions.</a:t>
            </a:r>
            <a:endParaRPr lang="en-US" altLang="zh-CN">
              <a:ea typeface="宋体" panose="02010600030101010101" pitchFamily="2" charset="-122"/>
            </a:endParaRPr>
          </a:p>
          <a:p>
            <a:pPr marL="914400" lvl="1" indent="-457200"/>
            <a:r>
              <a:rPr lang="en-US" altLang="zh-CN">
                <a:ea typeface="宋体" panose="02010600030101010101" pitchFamily="2" charset="-122"/>
              </a:rPr>
              <a:t>Require no synchronization operations.</a:t>
            </a:r>
            <a:endParaRPr lang="en-US" altLang="zh-CN">
              <a:ea typeface="宋体" panose="02010600030101010101" pitchFamily="2" charset="-122"/>
            </a:endParaRPr>
          </a:p>
        </p:txBody>
      </p:sp>
      <p:sp>
        <p:nvSpPr>
          <p:cNvPr id="72707"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Reentrant functions</a:t>
            </a:r>
            <a:endParaRPr lang="zh-CN" altLang="en-US">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373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Reentrant functions</a:t>
            </a:r>
            <a:endParaRPr lang="zh-CN" altLang="en-US">
              <a:ea typeface="宋体" panose="02010600030101010101" pitchFamily="2" charset="-122"/>
            </a:endParaRPr>
          </a:p>
        </p:txBody>
      </p:sp>
      <p:grpSp>
        <p:nvGrpSpPr>
          <p:cNvPr id="73731" name="Group 3"/>
          <p:cNvGrpSpPr/>
          <p:nvPr/>
        </p:nvGrpSpPr>
        <p:grpSpPr>
          <a:xfrm>
            <a:off x="1935163" y="1600200"/>
            <a:ext cx="5127625" cy="2379663"/>
            <a:chOff x="1121" y="1485"/>
            <a:chExt cx="3230" cy="1499"/>
          </a:xfrm>
        </p:grpSpPr>
        <p:sp>
          <p:nvSpPr>
            <p:cNvPr id="73733" name="Text Box 5"/>
            <p:cNvSpPr txBox="1"/>
            <p:nvPr/>
          </p:nvSpPr>
          <p:spPr>
            <a:xfrm>
              <a:off x="1121" y="1485"/>
              <a:ext cx="1123" cy="29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a:latin typeface="Calibri" panose="020F0502020204030204" pitchFamily="34" charset="0"/>
                  <a:ea typeface="宋体" panose="02010600030101010101" pitchFamily="2" charset="-122"/>
                </a:rPr>
                <a:t>All functions</a:t>
              </a:r>
              <a:endParaRPr lang="en-US" altLang="zh-CN" sz="2400" b="1">
                <a:latin typeface="Calibri" panose="020F0502020204030204" pitchFamily="34" charset="0"/>
                <a:ea typeface="宋体" panose="02010600030101010101" pitchFamily="2" charset="-122"/>
              </a:endParaRPr>
            </a:p>
          </p:txBody>
        </p:sp>
        <p:sp>
          <p:nvSpPr>
            <p:cNvPr id="26632" name="Rectangle 6"/>
            <p:cNvSpPr>
              <a:spLocks noChangeArrowheads="1"/>
            </p:cNvSpPr>
            <p:nvPr/>
          </p:nvSpPr>
          <p:spPr bwMode="auto">
            <a:xfrm>
              <a:off x="1183" y="1784"/>
              <a:ext cx="1584" cy="1200"/>
            </a:xfrm>
            <a:prstGeom prst="rect">
              <a:avLst/>
            </a:prstGeom>
            <a:solidFill>
              <a:schemeClr val="accent1">
                <a:lumMod val="20000"/>
                <a:lumOff val="80000"/>
              </a:schemeClr>
            </a:solidFill>
            <a:ln w="12700">
              <a:solidFill>
                <a:schemeClr val="tx1"/>
              </a:solidFill>
              <a:miter lim="800000"/>
            </a:ln>
          </p:spPr>
          <p:txBody>
            <a:bodyPr wrap="none" anchor="ctr"/>
            <a:lstStyle/>
            <a:p>
              <a:pPr marL="0" marR="0" lvl="0" indent="0" algn="l" defTabSz="914400" rtl="0" eaLnBrk="0" fontAlgn="base" latinLnBrk="0" hangingPunct="0">
                <a:lnSpc>
                  <a:spcPct val="90000"/>
                </a:lnSpc>
                <a:spcBef>
                  <a:spcPct val="2000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3735" name="Rectangle 7"/>
            <p:cNvSpPr/>
            <p:nvPr/>
          </p:nvSpPr>
          <p:spPr>
            <a:xfrm>
              <a:off x="2767" y="1784"/>
              <a:ext cx="1584" cy="1200"/>
            </a:xfrm>
            <a:prstGeom prst="rect">
              <a:avLst/>
            </a:prstGeom>
            <a:solidFill>
              <a:srgbClr val="FFFFCC"/>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endParaRPr lang="zh-CN" altLang="en-US" sz="1600" b="1">
                <a:ea typeface="宋体" panose="02010600030101010101" pitchFamily="2" charset="-122"/>
              </a:endParaRPr>
            </a:p>
          </p:txBody>
        </p:sp>
        <p:sp>
          <p:nvSpPr>
            <p:cNvPr id="73736" name="Text Box 8"/>
            <p:cNvSpPr txBox="1"/>
            <p:nvPr/>
          </p:nvSpPr>
          <p:spPr>
            <a:xfrm>
              <a:off x="3079" y="1791"/>
              <a:ext cx="997" cy="366"/>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Thread-unsafe</a:t>
              </a:r>
              <a:endParaRPr lang="en-US" altLang="zh-CN" sz="1600" b="1">
                <a:latin typeface="Helvetica" pitchFamily="34" charset="0"/>
                <a:ea typeface="宋体" panose="02010600030101010101" pitchFamily="2" charset="-122"/>
              </a:endParaRPr>
            </a:p>
            <a:p>
              <a:pPr marL="0" lvl="0" indent="0" algn="ctr">
                <a:spcBef>
                  <a:spcPct val="0"/>
                </a:spcBef>
                <a:buNone/>
              </a:pPr>
              <a:r>
                <a:rPr lang="en-US" altLang="zh-CN" sz="1600" b="1">
                  <a:latin typeface="Helvetica" pitchFamily="34" charset="0"/>
                  <a:ea typeface="宋体" panose="02010600030101010101" pitchFamily="2" charset="-122"/>
                </a:rPr>
                <a:t>functions</a:t>
              </a:r>
              <a:endParaRPr lang="en-US" altLang="zh-CN" sz="1600" b="1">
                <a:latin typeface="Helvetica" pitchFamily="34" charset="0"/>
                <a:ea typeface="宋体" panose="02010600030101010101" pitchFamily="2" charset="-122"/>
              </a:endParaRPr>
            </a:p>
          </p:txBody>
        </p:sp>
        <p:sp>
          <p:nvSpPr>
            <p:cNvPr id="73737" name="Text Box 9"/>
            <p:cNvSpPr txBox="1"/>
            <p:nvPr/>
          </p:nvSpPr>
          <p:spPr>
            <a:xfrm>
              <a:off x="1526" y="1791"/>
              <a:ext cx="841" cy="366"/>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Thread-safe</a:t>
              </a:r>
              <a:endParaRPr lang="en-US" altLang="zh-CN" sz="1600" b="1">
                <a:latin typeface="Helvetica" pitchFamily="34" charset="0"/>
                <a:ea typeface="宋体" panose="02010600030101010101" pitchFamily="2" charset="-122"/>
              </a:endParaRPr>
            </a:p>
            <a:p>
              <a:pPr marL="0" lvl="0" indent="0" algn="ctr">
                <a:spcBef>
                  <a:spcPct val="0"/>
                </a:spcBef>
                <a:buNone/>
              </a:pPr>
              <a:r>
                <a:rPr lang="en-US" altLang="zh-CN" sz="1600" b="1">
                  <a:latin typeface="Helvetica" pitchFamily="34" charset="0"/>
                  <a:ea typeface="宋体" panose="02010600030101010101" pitchFamily="2" charset="-122"/>
                </a:rPr>
                <a:t>functions</a:t>
              </a:r>
              <a:endParaRPr lang="en-US" altLang="zh-CN" sz="1600" b="1">
                <a:latin typeface="Helvetica" pitchFamily="34" charset="0"/>
                <a:ea typeface="宋体" panose="02010600030101010101" pitchFamily="2" charset="-122"/>
              </a:endParaRPr>
            </a:p>
          </p:txBody>
        </p:sp>
        <p:sp>
          <p:nvSpPr>
            <p:cNvPr id="73738" name="Oval 4"/>
            <p:cNvSpPr/>
            <p:nvPr/>
          </p:nvSpPr>
          <p:spPr>
            <a:xfrm>
              <a:off x="1471" y="2168"/>
              <a:ext cx="960" cy="720"/>
            </a:xfrm>
            <a:prstGeom prst="ellipse">
              <a:avLst/>
            </a:prstGeom>
            <a:solidFill>
              <a:srgbClr val="FF99CC"/>
            </a:solid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Reentrant</a:t>
              </a:r>
              <a:endParaRPr lang="en-US" altLang="zh-CN" sz="1600" b="1">
                <a:latin typeface="Helvetica" pitchFamily="34" charset="0"/>
                <a:ea typeface="宋体" panose="02010600030101010101" pitchFamily="2" charset="-122"/>
              </a:endParaRPr>
            </a:p>
            <a:p>
              <a:pPr marL="0" lvl="0" indent="0" algn="ctr">
                <a:spcBef>
                  <a:spcPct val="0"/>
                </a:spcBef>
                <a:buNone/>
              </a:pPr>
              <a:r>
                <a:rPr lang="en-US" altLang="zh-CN" sz="1600" b="1">
                  <a:latin typeface="Helvetica" pitchFamily="34" charset="0"/>
                  <a:ea typeface="宋体" panose="02010600030101010101" pitchFamily="2" charset="-122"/>
                </a:rPr>
                <a:t>functions</a:t>
              </a:r>
              <a:endParaRPr lang="en-US" altLang="zh-CN" sz="1600" b="1">
                <a:latin typeface="Helvetica" pitchFamily="34" charset="0"/>
                <a:ea typeface="宋体" panose="02010600030101010101" pitchFamily="2" charset="-122"/>
              </a:endParaRPr>
            </a:p>
          </p:txBody>
        </p:sp>
      </p:grpSp>
      <p:sp>
        <p:nvSpPr>
          <p:cNvPr id="73732" name="Rectangle 10"/>
          <p:cNvSpPr/>
          <p:nvPr/>
        </p:nvSpPr>
        <p:spPr>
          <a:xfrm>
            <a:off x="747713" y="4500563"/>
            <a:ext cx="7643812" cy="1443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1" indent="0">
              <a:lnSpc>
                <a:spcPct val="110000"/>
              </a:lnSpc>
              <a:buNone/>
            </a:pPr>
            <a:r>
              <a:rPr lang="en-US" altLang="zh-CN">
                <a:ea typeface="宋体" panose="02010600030101010101" pitchFamily="2" charset="-122"/>
              </a:rPr>
              <a:t>NOTE: The fixes to Class 2 thread-unsafe </a:t>
            </a:r>
            <a:endParaRPr lang="en-US" altLang="zh-CN">
              <a:ea typeface="宋体" panose="02010600030101010101" pitchFamily="2" charset="-122"/>
            </a:endParaRPr>
          </a:p>
          <a:p>
            <a:pPr marL="457200" lvl="1" indent="0">
              <a:lnSpc>
                <a:spcPct val="110000"/>
              </a:lnSpc>
              <a:buNone/>
            </a:pPr>
            <a:r>
              <a:rPr lang="en-US" altLang="zh-CN">
                <a:ea typeface="宋体" panose="02010600030101010101" pitchFamily="2" charset="-122"/>
              </a:rPr>
              <a:t>functions require modifying the function to </a:t>
            </a:r>
            <a:endParaRPr lang="en-US" altLang="zh-CN">
              <a:ea typeface="宋体" panose="02010600030101010101" pitchFamily="2" charset="-122"/>
            </a:endParaRPr>
          </a:p>
          <a:p>
            <a:pPr marL="457200" lvl="1" indent="0">
              <a:lnSpc>
                <a:spcPct val="110000"/>
              </a:lnSpc>
              <a:buNone/>
            </a:pPr>
            <a:r>
              <a:rPr lang="en-US" altLang="zh-CN">
                <a:ea typeface="宋体" panose="02010600030101010101" pitchFamily="2" charset="-122"/>
              </a:rPr>
              <a:t>make it reentrant</a:t>
            </a:r>
            <a:endParaRPr lang="en-US" altLang="zh-CN">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0482" name="Rectangle 2"/>
          <p:cNvSpPr>
            <a:spLocks noGrp="1"/>
          </p:cNvSpPr>
          <p:nvPr>
            <p:ph idx="1"/>
          </p:nvPr>
        </p:nvSpPr>
        <p:spPr>
          <a:xfrm>
            <a:off x="254000" y="3048000"/>
            <a:ext cx="8712200" cy="3276600"/>
          </a:xfrm>
        </p:spPr>
        <p:txBody>
          <a:bodyPr vert="horz" wrap="square" lIns="90487" tIns="44450" rIns="90487" bIns="44450" anchor="t" anchorCtr="0"/>
          <a:p>
            <a:pPr>
              <a:lnSpc>
                <a:spcPct val="130000"/>
              </a:lnSpc>
            </a:pPr>
            <a:r>
              <a:rPr lang="en-US" altLang="zh-CN">
                <a:ea typeface="宋体" panose="02010600030101010101" pitchFamily="2" charset="-122"/>
              </a:rPr>
              <a:t>Common synchronization pattern:</a:t>
            </a:r>
            <a:endParaRPr lang="en-US" altLang="zh-CN">
              <a:ea typeface="宋体" panose="02010600030101010101" pitchFamily="2" charset="-122"/>
            </a:endParaRPr>
          </a:p>
          <a:p>
            <a:pPr lvl="1">
              <a:lnSpc>
                <a:spcPct val="130000"/>
              </a:lnSpc>
            </a:pPr>
            <a:r>
              <a:rPr lang="en-US" altLang="zh-CN">
                <a:ea typeface="宋体" panose="02010600030101010101" pitchFamily="2" charset="-122"/>
              </a:rPr>
              <a:t>Producer </a:t>
            </a:r>
            <a:r>
              <a:rPr lang="en-US" altLang="zh-CN">
                <a:solidFill>
                  <a:srgbClr val="FF0000"/>
                </a:solidFill>
                <a:ea typeface="宋体" panose="02010600030101010101" pitchFamily="2" charset="-122"/>
              </a:rPr>
              <a:t>waits for empty slot</a:t>
            </a:r>
            <a:r>
              <a:rPr lang="en-US" altLang="zh-CN">
                <a:ea typeface="宋体" panose="02010600030101010101" pitchFamily="2" charset="-122"/>
              </a:rPr>
              <a:t>, </a:t>
            </a:r>
            <a:r>
              <a:rPr lang="en-US" altLang="zh-CN">
                <a:solidFill>
                  <a:srgbClr val="FF0000"/>
                </a:solidFill>
                <a:ea typeface="宋体" panose="02010600030101010101" pitchFamily="2" charset="-122"/>
              </a:rPr>
              <a:t>inserts</a:t>
            </a:r>
            <a:r>
              <a:rPr lang="en-US" altLang="zh-CN">
                <a:ea typeface="宋体" panose="02010600030101010101" pitchFamily="2" charset="-122"/>
              </a:rPr>
              <a:t> item in buffer, and notifies consumer</a:t>
            </a:r>
            <a:endParaRPr lang="en-US" altLang="zh-CN">
              <a:ea typeface="宋体" panose="02010600030101010101" pitchFamily="2" charset="-122"/>
            </a:endParaRPr>
          </a:p>
          <a:p>
            <a:pPr lvl="1">
              <a:lnSpc>
                <a:spcPct val="130000"/>
              </a:lnSpc>
            </a:pPr>
            <a:r>
              <a:rPr lang="en-US" altLang="zh-CN">
                <a:ea typeface="宋体" panose="02010600030101010101" pitchFamily="2" charset="-122"/>
              </a:rPr>
              <a:t>Consumer waits for item, </a:t>
            </a:r>
            <a:r>
              <a:rPr lang="en-US" altLang="zh-CN">
                <a:solidFill>
                  <a:srgbClr val="FF0000"/>
                </a:solidFill>
                <a:ea typeface="宋体" panose="02010600030101010101" pitchFamily="2" charset="-122"/>
              </a:rPr>
              <a:t>removes it from buffer, and notifies producer</a:t>
            </a:r>
            <a:endParaRPr lang="en-US" altLang="zh-CN">
              <a:solidFill>
                <a:srgbClr val="FF0000"/>
              </a:solidFill>
              <a:ea typeface="宋体" panose="02010600030101010101" pitchFamily="2" charset="-122"/>
            </a:endParaRPr>
          </a:p>
        </p:txBody>
      </p:sp>
      <p:grpSp>
        <p:nvGrpSpPr>
          <p:cNvPr id="20483" name="Group 3"/>
          <p:cNvGrpSpPr/>
          <p:nvPr/>
        </p:nvGrpSpPr>
        <p:grpSpPr>
          <a:xfrm>
            <a:off x="1828800" y="1708150"/>
            <a:ext cx="5486400" cy="1111250"/>
            <a:chOff x="768" y="2996"/>
            <a:chExt cx="3456" cy="700"/>
          </a:xfrm>
        </p:grpSpPr>
        <p:sp>
          <p:nvSpPr>
            <p:cNvPr id="20485" name="Oval 4"/>
            <p:cNvSpPr/>
            <p:nvPr/>
          </p:nvSpPr>
          <p:spPr>
            <a:xfrm>
              <a:off x="768" y="2996"/>
              <a:ext cx="768" cy="698"/>
            </a:xfrm>
            <a:prstGeom prst="ellipse">
              <a:avLst/>
            </a:prstGeom>
            <a:solidFill>
              <a:srgbClr val="FFFFCC"/>
            </a:solidFill>
            <a:ln w="25400" cap="flat" cmpd="sng">
              <a:solidFill>
                <a:schemeClr val="tx1"/>
              </a:solidFill>
              <a:prstDash val="solid"/>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a:latin typeface="Helvetica" pitchFamily="34" charset="0"/>
                  <a:ea typeface="宋体" panose="02010600030101010101" pitchFamily="2" charset="-122"/>
                </a:rPr>
                <a:t>producer</a:t>
              </a:r>
              <a:endParaRPr lang="en-US" altLang="zh-CN" sz="1800" b="1">
                <a:latin typeface="Helvetica" pitchFamily="34" charset="0"/>
                <a:ea typeface="宋体" panose="02010600030101010101" pitchFamily="2" charset="-122"/>
              </a:endParaRPr>
            </a:p>
            <a:p>
              <a:pPr marL="0" lvl="0" indent="0" algn="ctr">
                <a:spcBef>
                  <a:spcPct val="0"/>
                </a:spcBef>
                <a:buNone/>
              </a:pPr>
              <a:r>
                <a:rPr lang="en-US" altLang="zh-CN" sz="1800" b="1">
                  <a:latin typeface="Helvetica" pitchFamily="34" charset="0"/>
                  <a:ea typeface="宋体" panose="02010600030101010101" pitchFamily="2" charset="-122"/>
                </a:rPr>
                <a:t>thread</a:t>
              </a:r>
              <a:endParaRPr lang="en-US" altLang="zh-CN" sz="1800" b="1">
                <a:latin typeface="Helvetica" pitchFamily="34" charset="0"/>
                <a:ea typeface="宋体" panose="02010600030101010101" pitchFamily="2" charset="-122"/>
              </a:endParaRPr>
            </a:p>
          </p:txBody>
        </p:sp>
        <p:sp>
          <p:nvSpPr>
            <p:cNvPr id="6151" name="Text Box 5"/>
            <p:cNvSpPr txBox="1">
              <a:spLocks noChangeArrowheads="1"/>
            </p:cNvSpPr>
            <p:nvPr/>
          </p:nvSpPr>
          <p:spPr bwMode="auto">
            <a:xfrm>
              <a:off x="2112" y="3168"/>
              <a:ext cx="768" cy="336"/>
            </a:xfrm>
            <a:prstGeom prst="rect">
              <a:avLst/>
            </a:prstGeom>
            <a:solidFill>
              <a:schemeClr val="accent1">
                <a:lumMod val="20000"/>
                <a:lumOff val="80000"/>
              </a:schemeClr>
            </a:solidFill>
            <a:ln w="25400">
              <a:solidFill>
                <a:schemeClr val="tx1"/>
              </a:solidFill>
              <a:miter lim="800000"/>
            </a:ln>
          </p:spPr>
          <p:txBody>
            <a:bodyPr wrap="none" tIns="0" bIns="0" anchor="ctr"/>
            <a:lstStyle>
              <a:lvl1pPr>
                <a:defRPr sz="1600" b="1">
                  <a:solidFill>
                    <a:schemeClr val="tx1"/>
                  </a:solidFill>
                  <a:latin typeface="Comic Sans MS" panose="030F0702030302020204" pitchFamily="66" charset="0"/>
                </a:defRPr>
              </a:lvl1pPr>
              <a:lvl2pPr marL="742950" indent="-285750">
                <a:defRPr sz="1600" b="1">
                  <a:solidFill>
                    <a:schemeClr val="tx1"/>
                  </a:solidFill>
                  <a:latin typeface="Comic Sans MS" panose="030F0702030302020204" pitchFamily="66" charset="0"/>
                </a:defRPr>
              </a:lvl2pPr>
              <a:lvl3pPr marL="1143000" indent="-228600">
                <a:defRPr sz="1600" b="1">
                  <a:solidFill>
                    <a:schemeClr val="tx1"/>
                  </a:solidFill>
                  <a:latin typeface="Comic Sans MS" panose="030F0702030302020204" pitchFamily="66" charset="0"/>
                </a:defRPr>
              </a:lvl3pPr>
              <a:lvl4pPr marL="1600200" indent="-228600">
                <a:defRPr sz="1600" b="1">
                  <a:solidFill>
                    <a:schemeClr val="tx1"/>
                  </a:solidFill>
                  <a:latin typeface="Comic Sans MS" panose="030F0702030302020204" pitchFamily="66" charset="0"/>
                </a:defRPr>
              </a:lvl4pPr>
              <a:lvl5pPr marL="2057400" indent="-228600">
                <a:defRPr sz="1600" b="1">
                  <a:solidFill>
                    <a:schemeClr val="tx1"/>
                  </a:solidFill>
                  <a:latin typeface="Comic Sans MS" panose="030F0702030302020204" pitchFamily="66" charset="0"/>
                </a:defRPr>
              </a:lvl5pPr>
              <a:lvl6pPr marL="2514600" indent="-228600" eaLnBrk="0" fontAlgn="base" hangingPunct="0">
                <a:lnSpc>
                  <a:spcPct val="90000"/>
                </a:lnSpc>
                <a:spcBef>
                  <a:spcPct val="20000"/>
                </a:spcBef>
                <a:spcAft>
                  <a:spcPct val="0"/>
                </a:spcAft>
                <a:defRPr sz="1600" b="1">
                  <a:solidFill>
                    <a:schemeClr val="tx1"/>
                  </a:solidFill>
                  <a:latin typeface="Comic Sans MS" panose="030F0702030302020204" pitchFamily="66" charset="0"/>
                </a:defRPr>
              </a:lvl6pPr>
              <a:lvl7pPr marL="2971800" indent="-228600" eaLnBrk="0" fontAlgn="base" hangingPunct="0">
                <a:lnSpc>
                  <a:spcPct val="90000"/>
                </a:lnSpc>
                <a:spcBef>
                  <a:spcPct val="20000"/>
                </a:spcBef>
                <a:spcAft>
                  <a:spcPct val="0"/>
                </a:spcAft>
                <a:defRPr sz="1600" b="1">
                  <a:solidFill>
                    <a:schemeClr val="tx1"/>
                  </a:solidFill>
                  <a:latin typeface="Comic Sans MS" panose="030F0702030302020204" pitchFamily="66" charset="0"/>
                </a:defRPr>
              </a:lvl7pPr>
              <a:lvl8pPr marL="3429000" indent="-228600" eaLnBrk="0" fontAlgn="base" hangingPunct="0">
                <a:lnSpc>
                  <a:spcPct val="90000"/>
                </a:lnSpc>
                <a:spcBef>
                  <a:spcPct val="20000"/>
                </a:spcBef>
                <a:spcAft>
                  <a:spcPct val="0"/>
                </a:spcAft>
                <a:defRPr sz="1600" b="1">
                  <a:solidFill>
                    <a:schemeClr val="tx1"/>
                  </a:solidFill>
                  <a:latin typeface="Comic Sans MS" panose="030F0702030302020204" pitchFamily="66" charset="0"/>
                </a:defRPr>
              </a:lvl8pPr>
              <a:lvl9pPr marL="3886200" indent="-228600" eaLnBrk="0" fontAlgn="base" hangingPunct="0">
                <a:lnSpc>
                  <a:spcPct val="90000"/>
                </a:lnSpc>
                <a:spcBef>
                  <a:spcPct val="20000"/>
                </a:spcBef>
                <a:spcAft>
                  <a:spcPct val="0"/>
                </a:spcAft>
                <a:defRPr sz="1600" b="1">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rPr>
                <a:t>shared</a:t>
              </a:r>
              <a:endParaRPr kumimoji="0" lang="en-US" altLang="zh-CN" sz="18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rPr>
                <a:t>buffer</a:t>
              </a:r>
              <a:endParaRPr kumimoji="0" lang="en-US" altLang="zh-CN" sz="18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sp>
          <p:nvSpPr>
            <p:cNvPr id="20487" name="Line 6"/>
            <p:cNvSpPr/>
            <p:nvPr/>
          </p:nvSpPr>
          <p:spPr>
            <a:xfrm flipV="1">
              <a:off x="1536" y="3320"/>
              <a:ext cx="576" cy="0"/>
            </a:xfrm>
            <a:prstGeom prst="line">
              <a:avLst/>
            </a:prstGeom>
            <a:ln w="25400" cap="flat" cmpd="sng">
              <a:solidFill>
                <a:schemeClr val="tx1"/>
              </a:solidFill>
              <a:prstDash val="solid"/>
              <a:headEnd type="none" w="med" len="med"/>
              <a:tailEnd type="triangle" w="med" len="med"/>
            </a:ln>
          </p:spPr>
        </p:sp>
        <p:sp>
          <p:nvSpPr>
            <p:cNvPr id="20488" name="Line 7"/>
            <p:cNvSpPr/>
            <p:nvPr/>
          </p:nvSpPr>
          <p:spPr>
            <a:xfrm flipV="1">
              <a:off x="2880" y="3320"/>
              <a:ext cx="576" cy="0"/>
            </a:xfrm>
            <a:prstGeom prst="line">
              <a:avLst/>
            </a:prstGeom>
            <a:ln w="25400" cap="flat" cmpd="sng">
              <a:solidFill>
                <a:schemeClr val="tx1"/>
              </a:solidFill>
              <a:prstDash val="solid"/>
              <a:headEnd type="none" w="med" len="med"/>
              <a:tailEnd type="triangle" w="med" len="med"/>
            </a:ln>
          </p:spPr>
        </p:sp>
        <p:sp>
          <p:nvSpPr>
            <p:cNvPr id="20489" name="Oval 8"/>
            <p:cNvSpPr/>
            <p:nvPr/>
          </p:nvSpPr>
          <p:spPr>
            <a:xfrm>
              <a:off x="3456" y="2998"/>
              <a:ext cx="768" cy="698"/>
            </a:xfrm>
            <a:prstGeom prst="ellipse">
              <a:avLst/>
            </a:prstGeom>
            <a:solidFill>
              <a:srgbClr val="FFFFCC"/>
            </a:solidFill>
            <a:ln w="25400" cap="flat" cmpd="sng">
              <a:solidFill>
                <a:schemeClr val="tx1"/>
              </a:solidFill>
              <a:prstDash val="solid"/>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a:latin typeface="Helvetica" pitchFamily="34" charset="0"/>
                  <a:ea typeface="宋体" panose="02010600030101010101" pitchFamily="2" charset="-122"/>
                </a:rPr>
                <a:t>consumer</a:t>
              </a:r>
              <a:endParaRPr lang="en-US" altLang="zh-CN" sz="1800" b="1">
                <a:latin typeface="Helvetica" pitchFamily="34" charset="0"/>
                <a:ea typeface="宋体" panose="02010600030101010101" pitchFamily="2" charset="-122"/>
              </a:endParaRPr>
            </a:p>
            <a:p>
              <a:pPr marL="0" lvl="0" indent="0" algn="ctr">
                <a:spcBef>
                  <a:spcPct val="0"/>
                </a:spcBef>
                <a:buNone/>
              </a:pPr>
              <a:r>
                <a:rPr lang="en-US" altLang="zh-CN" sz="1800" b="1">
                  <a:latin typeface="Helvetica" pitchFamily="34" charset="0"/>
                  <a:ea typeface="宋体" panose="02010600030101010101" pitchFamily="2" charset="-122"/>
                </a:rPr>
                <a:t>thread</a:t>
              </a:r>
              <a:endParaRPr lang="en-US" altLang="zh-CN" sz="1800" b="1">
                <a:latin typeface="Helvetica" pitchFamily="34" charset="0"/>
                <a:ea typeface="宋体" panose="02010600030101010101" pitchFamily="2" charset="-122"/>
              </a:endParaRPr>
            </a:p>
          </p:txBody>
        </p:sp>
      </p:grpSp>
      <p:sp>
        <p:nvSpPr>
          <p:cNvPr id="20484" name="Rectangle 9"/>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Signaling with semaphores</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4754" name="Rectangle 2"/>
          <p:cNvSpPr>
            <a:spLocks noGrp="1"/>
          </p:cNvSpPr>
          <p:nvPr>
            <p:ph idx="1"/>
          </p:nvPr>
        </p:nvSpPr>
        <p:spPr>
          <a:xfrm>
            <a:off x="381000" y="1524000"/>
            <a:ext cx="8699500" cy="1905000"/>
          </a:xfrm>
        </p:spPr>
        <p:txBody>
          <a:bodyPr vert="horz" wrap="square" lIns="90487" tIns="44450" rIns="90487" bIns="44450" anchor="t" anchorCtr="0"/>
          <a:p>
            <a:pPr>
              <a:lnSpc>
                <a:spcPct val="90000"/>
              </a:lnSpc>
            </a:pPr>
            <a:r>
              <a:rPr lang="en-US" altLang="zh-CN">
                <a:ea typeface="宋体" panose="02010600030101010101" pitchFamily="2" charset="-122"/>
              </a:rPr>
              <a:t>All functions in the Standard C Library </a:t>
            </a:r>
            <a:br>
              <a:rPr lang="en-US" altLang="zh-CN">
                <a:ea typeface="宋体" panose="02010600030101010101" pitchFamily="2" charset="-122"/>
              </a:rPr>
            </a:br>
            <a:r>
              <a:rPr lang="en-US" altLang="zh-CN">
                <a:ea typeface="宋体" panose="02010600030101010101" pitchFamily="2" charset="-122"/>
              </a:rPr>
              <a:t>(at the back of your K&amp;R text) are thread-safe.</a:t>
            </a:r>
            <a:endParaRPr lang="en-US" altLang="zh-CN">
              <a:ea typeface="宋体" panose="02010600030101010101" pitchFamily="2" charset="-122"/>
            </a:endParaRPr>
          </a:p>
          <a:p>
            <a:pPr>
              <a:lnSpc>
                <a:spcPct val="90000"/>
              </a:lnSpc>
            </a:pPr>
            <a:r>
              <a:rPr lang="en-US" altLang="zh-CN">
                <a:ea typeface="宋体" panose="02010600030101010101" pitchFamily="2" charset="-122"/>
              </a:rPr>
              <a:t>Most Unix system calls are thread-safe, </a:t>
            </a:r>
            <a:br>
              <a:rPr lang="en-US" altLang="zh-CN">
                <a:ea typeface="宋体" panose="02010600030101010101" pitchFamily="2" charset="-122"/>
              </a:rPr>
            </a:br>
            <a:r>
              <a:rPr lang="en-US" altLang="zh-CN">
                <a:ea typeface="宋体" panose="02010600030101010101" pitchFamily="2" charset="-122"/>
              </a:rPr>
              <a:t>with a few exceptions:</a:t>
            </a:r>
            <a:endParaRPr lang="en-US" altLang="zh-CN">
              <a:ea typeface="宋体" panose="02010600030101010101" pitchFamily="2" charset="-122"/>
            </a:endParaRPr>
          </a:p>
        </p:txBody>
      </p:sp>
      <p:sp>
        <p:nvSpPr>
          <p:cNvPr id="74755" name="Text Box 3"/>
          <p:cNvSpPr txBox="1"/>
          <p:nvPr/>
        </p:nvSpPr>
        <p:spPr>
          <a:xfrm>
            <a:off x="736600" y="3505200"/>
            <a:ext cx="7416800" cy="2770188"/>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u="sng">
                <a:latin typeface="Courier New" panose="02070309020205020404" pitchFamily="49" charset="0"/>
                <a:ea typeface="宋体" panose="02010600030101010101" pitchFamily="2" charset="-122"/>
              </a:rPr>
              <a:t>Thread-unsafe function</a:t>
            </a:r>
            <a:r>
              <a:rPr lang="en-US" altLang="zh-CN" sz="2000" b="1">
                <a:latin typeface="Courier New" panose="02070309020205020404" pitchFamily="49" charset="0"/>
                <a:ea typeface="宋体" panose="02010600030101010101" pitchFamily="2" charset="-122"/>
              </a:rPr>
              <a:t>	</a:t>
            </a:r>
            <a:r>
              <a:rPr lang="en-US" altLang="zh-CN" sz="2000" b="1" u="sng">
                <a:latin typeface="Courier New" panose="02070309020205020404" pitchFamily="49" charset="0"/>
                <a:ea typeface="宋体" panose="02010600030101010101" pitchFamily="2" charset="-122"/>
              </a:rPr>
              <a:t>Class</a:t>
            </a:r>
            <a:r>
              <a:rPr lang="en-US" altLang="zh-CN" sz="2000" b="1">
                <a:latin typeface="Courier New" panose="02070309020205020404" pitchFamily="49" charset="0"/>
                <a:ea typeface="宋体" panose="02010600030101010101" pitchFamily="2" charset="-122"/>
              </a:rPr>
              <a:t>	</a:t>
            </a:r>
            <a:r>
              <a:rPr lang="en-US" altLang="zh-CN" sz="2000" b="1" u="sng">
                <a:latin typeface="Courier New" panose="02070309020205020404" pitchFamily="49" charset="0"/>
                <a:ea typeface="宋体" panose="02010600030101010101" pitchFamily="2" charset="-122"/>
              </a:rPr>
              <a:t>Reentrant version</a:t>
            </a:r>
            <a:endParaRPr lang="en-US" altLang="zh-CN" sz="2000" b="1" u="sng">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rand			 	 2	rand_r</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Strtok			 2	strtok_r</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asctime		 	 3	asctime_r</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ctime			 	 3	ctime_r</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gethostbyaddr		 3	gethostbyaddr_r</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gethostbyname		 3	gethostbyname_r</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inet_ntoa		 	 3	(none)</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localtime		 	 3	localtime_r</a:t>
            </a:r>
            <a:endParaRPr lang="en-US" altLang="zh-CN" sz="2000" b="1">
              <a:latin typeface="Courier New" panose="02070309020205020404" pitchFamily="49" charset="0"/>
              <a:ea typeface="宋体" panose="02010600030101010101" pitchFamily="2" charset="-122"/>
            </a:endParaRPr>
          </a:p>
        </p:txBody>
      </p:sp>
      <p:sp>
        <p:nvSpPr>
          <p:cNvPr id="74756" name="Rectangle 4"/>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Thread-safe library functions</a:t>
            </a:r>
            <a:endParaRPr lang="zh-CN" altLang="en-US">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 local storage</a:t>
            </a:r>
            <a:r>
              <a:rPr lang="zh-CN" altLang="en-US">
                <a:ea typeface="宋体" panose="02010600030101010101" pitchFamily="2" charset="-122"/>
              </a:rPr>
              <a:t>：</a:t>
            </a:r>
            <a:r>
              <a:rPr lang="en-US" altLang="zh-CN">
                <a:ea typeface="宋体" panose="02010600030101010101" pitchFamily="2" charset="-122"/>
              </a:rPr>
              <a:t>an</a:t>
            </a:r>
            <a:r>
              <a:rPr lang="zh-CN" altLang="en-US">
                <a:ea typeface="宋体" panose="02010600030101010101" pitchFamily="2" charset="-122"/>
              </a:rPr>
              <a:t> </a:t>
            </a:r>
            <a:r>
              <a:rPr lang="en-US" altLang="zh-CN">
                <a:ea typeface="宋体" panose="02010600030101010101" pitchFamily="2" charset="-122"/>
              </a:rPr>
              <a:t>example</a:t>
            </a:r>
            <a:endParaRPr lang="zh-CN" altLang="en-US">
              <a:ea typeface="宋体" panose="02010600030101010101" pitchFamily="2" charset="-122"/>
            </a:endParaRPr>
          </a:p>
        </p:txBody>
      </p:sp>
      <p:sp>
        <p:nvSpPr>
          <p:cNvPr id="75778" name="内容占位符 2"/>
          <p:cNvSpPr>
            <a:spLocks noGrp="1"/>
          </p:cNvSpPr>
          <p:nvPr>
            <p:ph idx="1"/>
          </p:nvPr>
        </p:nvSpPr>
        <p:spPr/>
        <p:txBody>
          <a:bodyPr vert="horz" wrap="square" lIns="91440" tIns="45720" rIns="91440" bIns="45720" anchor="t" anchorCtr="0"/>
          <a:p>
            <a:pPr marL="0" indent="0">
              <a:buNone/>
            </a:pPr>
            <a:r>
              <a:rPr lang="en-US" altLang="zh-CN" sz="1800" b="1">
                <a:solidFill>
                  <a:srgbClr val="FF0000"/>
                </a:solidFill>
                <a:ea typeface="宋体" panose="02010600030101010101" pitchFamily="2" charset="-122"/>
              </a:rPr>
              <a:t>thread_local int i=0;</a:t>
            </a:r>
            <a:endParaRPr lang="en-US" altLang="zh-CN" sz="1800" b="1">
              <a:solidFill>
                <a:srgbClr val="FF0000"/>
              </a:solidFill>
              <a:ea typeface="宋体" panose="02010600030101010101" pitchFamily="2" charset="-122"/>
            </a:endParaRPr>
          </a:p>
          <a:p>
            <a:pPr marL="0" indent="0">
              <a:buNone/>
            </a:pP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void f(int newval) {</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    i=newval;</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void g() {</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    std::cout&lt;&lt;i;</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void threadfunc(int id) {</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    f(id);</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    ++i;</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    g();</a:t>
            </a:r>
            <a:endParaRPr lang="en-US" altLang="zh-CN" sz="1800" b="1">
              <a:ea typeface="宋体" panose="02010600030101010101" pitchFamily="2" charset="-122"/>
            </a:endParaRPr>
          </a:p>
          <a:p>
            <a:pPr marL="0" indent="0">
              <a:buNone/>
            </a:pPr>
            <a:r>
              <a:rPr lang="en-US" altLang="zh-CN" sz="1800" b="1">
                <a:ea typeface="宋体" panose="02010600030101010101" pitchFamily="2" charset="-122"/>
              </a:rPr>
              <a:t>}</a:t>
            </a:r>
            <a:endParaRPr lang="en-US" altLang="zh-CN" sz="1800" b="1">
              <a:ea typeface="宋体" panose="02010600030101010101" pitchFamily="2" charset="-122"/>
            </a:endParaRPr>
          </a:p>
        </p:txBody>
      </p:sp>
      <p:sp>
        <p:nvSpPr>
          <p:cNvPr id="75779"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5780" name="矩形 4"/>
          <p:cNvSpPr/>
          <p:nvPr/>
        </p:nvSpPr>
        <p:spPr>
          <a:xfrm>
            <a:off x="4267200" y="1295400"/>
            <a:ext cx="4572000" cy="3697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int main() {</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i=0;</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std::thread t1(threadfunc,1);</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std::thread t2(threadfunc,2);</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std::thread t3(threadfunc,3);</a:t>
            </a:r>
            <a:endParaRPr lang="en-US" altLang="zh-CN" sz="1800" b="1">
              <a:ea typeface="宋体" panose="02010600030101010101" pitchFamily="2" charset="-122"/>
            </a:endParaRPr>
          </a:p>
          <a:p>
            <a:pPr marL="0" lvl="0" indent="0">
              <a:lnSpc>
                <a:spcPct val="90000"/>
              </a:lnSpc>
              <a:buNone/>
            </a:pP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t1.join();</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t2.join();</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t3.join();</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    std::cout&lt;&lt;i&lt;&lt;std::endl;</a:t>
            </a:r>
            <a:endParaRPr lang="en-US" altLang="zh-CN" sz="1800" b="1">
              <a:ea typeface="宋体" panose="02010600030101010101" pitchFamily="2" charset="-122"/>
            </a:endParaRPr>
          </a:p>
          <a:p>
            <a:pPr marL="0" lvl="0" indent="0">
              <a:lnSpc>
                <a:spcPct val="90000"/>
              </a:lnSpc>
              <a:buNone/>
            </a:pPr>
            <a:r>
              <a:rPr lang="en-US" altLang="zh-CN" sz="1800" b="1">
                <a:ea typeface="宋体" panose="02010600030101010101" pitchFamily="2" charset="-122"/>
              </a:rPr>
              <a:t>}</a:t>
            </a:r>
            <a:endParaRPr lang="zh-CN" altLang="en-US" sz="1800" b="1">
              <a:ea typeface="宋体" panose="02010600030101010101" pitchFamily="2" charset="-122"/>
            </a:endParaRPr>
          </a:p>
        </p:txBody>
      </p:sp>
      <p:sp>
        <p:nvSpPr>
          <p:cNvPr id="6" name="矩形 5"/>
          <p:cNvSpPr/>
          <p:nvPr/>
        </p:nvSpPr>
        <p:spPr>
          <a:xfrm>
            <a:off x="1447800" y="6324600"/>
            <a:ext cx="6324600" cy="317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600" b="1">
                <a:ea typeface="宋体" panose="02010600030101010101" pitchFamily="2" charset="-122"/>
              </a:rPr>
              <a:t> "2340", "3240", "4230", "4320", "2430" or "3420"</a:t>
            </a:r>
            <a:endParaRPr lang="zh-CN" altLang="en-US" sz="16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TLS: Thread local storage</a:t>
            </a:r>
            <a:endParaRPr lang="zh-CN" altLang="en-US">
              <a:ea typeface="宋体" panose="02010600030101010101" pitchFamily="2" charset="-122"/>
            </a:endParaRPr>
          </a:p>
        </p:txBody>
      </p:sp>
      <p:sp>
        <p:nvSpPr>
          <p:cNvPr id="77826" name="内容占位符 2"/>
          <p:cNvSpPr>
            <a:spLocks noGrp="1"/>
          </p:cNvSpPr>
          <p:nvPr>
            <p:ph idx="1"/>
          </p:nvPr>
        </p:nvSpPr>
        <p:spPr/>
        <p:txBody>
          <a:bodyPr vert="horz" wrap="square" lIns="91440" tIns="45720" rIns="91440" bIns="45720" anchor="t" anchorCtr="0"/>
          <a:p>
            <a:r>
              <a:rPr lang="en-US" altLang="zh-CN">
                <a:ea typeface="宋体" panose="02010600030101010101" pitchFamily="2" charset="-122"/>
              </a:rPr>
              <a:t>Aka., TSS (Thread Specific Storage)</a:t>
            </a:r>
            <a:endParaRPr lang="en-US" altLang="zh-CN">
              <a:ea typeface="宋体" panose="02010600030101010101" pitchFamily="2" charset="-122"/>
            </a:endParaRPr>
          </a:p>
          <a:p>
            <a:pPr lvl="1"/>
            <a:r>
              <a:rPr lang="en-US" altLang="zh-CN">
                <a:ea typeface="宋体" panose="02010600030101010101" pitchFamily="2" charset="-122"/>
              </a:rPr>
              <a:t>A variable can be declared thread_local as of C++11</a:t>
            </a:r>
            <a:endParaRPr lang="en-US" altLang="zh-CN">
              <a:ea typeface="宋体" panose="02010600030101010101" pitchFamily="2" charset="-122"/>
            </a:endParaRPr>
          </a:p>
          <a:p>
            <a:pPr lvl="1"/>
            <a:r>
              <a:rPr lang="en-US" altLang="zh-CN">
                <a:ea typeface="宋体" panose="02010600030101010101" pitchFamily="2" charset="-122"/>
              </a:rPr>
              <a:t>Lifetime is the lifetime of the thread</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Useful for data that are logically global to the thread</a:t>
            </a:r>
            <a:endParaRPr lang="en-US" altLang="zh-CN">
              <a:ea typeface="宋体" panose="02010600030101010101" pitchFamily="2" charset="-122"/>
            </a:endParaRPr>
          </a:p>
          <a:p>
            <a:pPr lvl="1"/>
            <a:r>
              <a:rPr lang="en-US" altLang="zh-CN">
                <a:ea typeface="宋体" panose="02010600030101010101" pitchFamily="2" charset="-122"/>
              </a:rPr>
              <a:t>Good for avoiding passing references to it up and down call stack</a:t>
            </a:r>
            <a:endParaRPr lang="en-US" altLang="zh-CN">
              <a:ea typeface="宋体" panose="02010600030101010101" pitchFamily="2" charset="-122"/>
            </a:endParaRPr>
          </a:p>
          <a:p>
            <a:pPr lvl="1"/>
            <a:r>
              <a:rPr lang="en-US" altLang="zh-CN">
                <a:ea typeface="宋体" panose="02010600030101010101" pitchFamily="2" charset="-122"/>
              </a:rPr>
              <a:t>E.g., if data are made extern, or static, or put in a namespace, etc.</a:t>
            </a:r>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
        <p:nvSpPr>
          <p:cNvPr id="77827"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TLS: Thread local storage</a:t>
            </a:r>
            <a:endParaRPr lang="zh-CN" altLang="en-US">
              <a:ea typeface="宋体" panose="02010600030101010101" pitchFamily="2" charset="-122"/>
            </a:endParaRPr>
          </a:p>
        </p:txBody>
      </p:sp>
      <p:sp>
        <p:nvSpPr>
          <p:cNvPr id="78850" name="内容占位符 2"/>
          <p:cNvSpPr>
            <a:spLocks noGrp="1"/>
          </p:cNvSpPr>
          <p:nvPr>
            <p:ph idx="1"/>
          </p:nvPr>
        </p:nvSpPr>
        <p:spPr/>
        <p:txBody>
          <a:bodyPr vert="horz" wrap="square" lIns="91440" tIns="45720" rIns="91440" bIns="45720" anchor="t" anchorCtr="0"/>
          <a:p>
            <a:r>
              <a:rPr lang="en-US" altLang="zh-CN">
                <a:ea typeface="宋体" panose="02010600030101010101" pitchFamily="2" charset="-122"/>
              </a:rPr>
              <a:t>Good fences make good neighbors</a:t>
            </a:r>
            <a:endParaRPr lang="en-US" altLang="zh-CN">
              <a:ea typeface="宋体" panose="02010600030101010101" pitchFamily="2" charset="-122"/>
            </a:endParaRPr>
          </a:p>
          <a:p>
            <a:pPr lvl="1"/>
            <a:r>
              <a:rPr lang="en-US" altLang="zh-CN">
                <a:ea typeface="宋体" panose="02010600030101010101" pitchFamily="2" charset="-122"/>
              </a:rPr>
              <a:t>Not visible to other threads (unless a pointer/reference is given away)</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What if there are many different thread-specific data?</a:t>
            </a:r>
            <a:endParaRPr lang="en-US" altLang="zh-CN">
              <a:ea typeface="宋体" panose="02010600030101010101" pitchFamily="2" charset="-122"/>
            </a:endParaRPr>
          </a:p>
          <a:p>
            <a:pPr lvl="1"/>
            <a:r>
              <a:rPr lang="en-US" altLang="zh-CN">
                <a:ea typeface="宋体" panose="02010600030101010101" pitchFamily="2" charset="-122"/>
              </a:rPr>
              <a:t>If all threads use instances of all the same types all the time, can put them in a struct and make instances of the struct thread local</a:t>
            </a:r>
            <a:endParaRPr lang="en-US" altLang="zh-CN">
              <a:ea typeface="宋体" panose="02010600030101010101" pitchFamily="2" charset="-122"/>
            </a:endParaRPr>
          </a:p>
        </p:txBody>
      </p:sp>
      <p:sp>
        <p:nvSpPr>
          <p:cNvPr id="78851"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p:txBody>
          <a:bodyPr vert="horz" wrap="square" lIns="91440" tIns="45720" rIns="91440" bIns="45720" anchor="ctr" anchorCtr="0"/>
          <a:p>
            <a:r>
              <a:rPr lang="en-US" altLang="zh-CN" sz="2600">
                <a:ea typeface="宋体" panose="02010600030101010101" pitchFamily="2" charset="-122"/>
              </a:rPr>
              <a:t>Example-1</a:t>
            </a:r>
            <a:r>
              <a:rPr lang="zh-CN" altLang="en-US" sz="2600">
                <a:ea typeface="宋体" panose="02010600030101010101" pitchFamily="2" charset="-122"/>
              </a:rPr>
              <a:t> </a:t>
            </a:r>
            <a:r>
              <a:rPr lang="en-US" altLang="zh-CN" sz="2600">
                <a:ea typeface="宋体" panose="02010600030101010101" pitchFamily="2" charset="-122"/>
              </a:rPr>
              <a:t>of</a:t>
            </a:r>
            <a:r>
              <a:rPr lang="zh-CN" altLang="en-US" sz="2600">
                <a:ea typeface="宋体" panose="02010600030101010101" pitchFamily="2" charset="-122"/>
              </a:rPr>
              <a:t> </a:t>
            </a:r>
            <a:r>
              <a:rPr lang="en-US" altLang="zh-CN" sz="2600">
                <a:ea typeface="宋体" panose="02010600030101010101" pitchFamily="2" charset="-122"/>
              </a:rPr>
              <a:t>TLS:</a:t>
            </a:r>
            <a:r>
              <a:rPr lang="zh-CN" altLang="en-US" sz="2600">
                <a:ea typeface="宋体" panose="02010600030101010101" pitchFamily="2" charset="-122"/>
              </a:rPr>
              <a:t> </a:t>
            </a:r>
            <a:r>
              <a:rPr lang="en-US" altLang="zh-CN" sz="2600">
                <a:ea typeface="宋体" panose="02010600030101010101" pitchFamily="2" charset="-122"/>
              </a:rPr>
              <a:t>Random</a:t>
            </a:r>
            <a:r>
              <a:rPr lang="zh-CN" altLang="en-US" sz="2600">
                <a:ea typeface="宋体" panose="02010600030101010101" pitchFamily="2" charset="-122"/>
              </a:rPr>
              <a:t> </a:t>
            </a:r>
            <a:r>
              <a:rPr lang="en-US" altLang="zh-CN" sz="2600">
                <a:ea typeface="宋体" panose="02010600030101010101" pitchFamily="2" charset="-122"/>
              </a:rPr>
              <a:t>number</a:t>
            </a:r>
            <a:r>
              <a:rPr lang="zh-CN" altLang="en-US" sz="2600">
                <a:ea typeface="宋体" panose="02010600030101010101" pitchFamily="2" charset="-122"/>
              </a:rPr>
              <a:t> </a:t>
            </a:r>
            <a:r>
              <a:rPr lang="en-US" altLang="zh-CN" sz="2600">
                <a:ea typeface="宋体" panose="02010600030101010101" pitchFamily="2" charset="-122"/>
              </a:rPr>
              <a:t>generator</a:t>
            </a:r>
            <a:endParaRPr lang="zh-CN" altLang="en-US" sz="2600">
              <a:ea typeface="宋体" panose="02010600030101010101" pitchFamily="2" charset="-122"/>
            </a:endParaRPr>
          </a:p>
        </p:txBody>
      </p:sp>
      <p:sp>
        <p:nvSpPr>
          <p:cNvPr id="79874" name="内容占位符 2"/>
          <p:cNvSpPr>
            <a:spLocks noGrp="1"/>
          </p:cNvSpPr>
          <p:nvPr>
            <p:ph idx="1"/>
          </p:nvPr>
        </p:nvSpPr>
        <p:spPr/>
        <p:txBody>
          <a:bodyPr vert="horz" wrap="square" lIns="91440" tIns="45720" rIns="91440" bIns="45720" anchor="t" anchorCtr="0"/>
          <a:p>
            <a:r>
              <a:rPr lang="en-US" altLang="zh-CN">
                <a:ea typeface="宋体" panose="02010600030101010101" pitchFamily="2" charset="-122"/>
              </a:rPr>
              <a:t>If your seed was a local variable within the random function</a:t>
            </a:r>
            <a:endParaRPr lang="en-US" altLang="zh-CN">
              <a:ea typeface="宋体" panose="02010600030101010101" pitchFamily="2" charset="-122"/>
            </a:endParaRPr>
          </a:p>
          <a:p>
            <a:pPr lvl="1"/>
            <a:r>
              <a:rPr lang="en-US" altLang="zh-CN">
                <a:ea typeface="宋体" panose="02010600030101010101" pitchFamily="2" charset="-122"/>
              </a:rPr>
              <a:t>it would be initialized every time you called it, giving you the same number each time</a:t>
            </a:r>
            <a:endParaRPr lang="en-US" altLang="zh-CN">
              <a:ea typeface="宋体" panose="02010600030101010101" pitchFamily="2" charset="-122"/>
            </a:endParaRPr>
          </a:p>
          <a:p>
            <a:pPr lvl="1"/>
            <a:r>
              <a:rPr lang="en-US" altLang="zh-CN">
                <a:ea typeface="宋体" panose="02010600030101010101" pitchFamily="2" charset="-122"/>
              </a:rPr>
              <a:t>If it was a global, threads would interfere with each other's sequences</a:t>
            </a:r>
            <a:endParaRPr lang="en-US" altLang="zh-CN">
              <a:ea typeface="宋体" panose="02010600030101010101" pitchFamily="2" charset="-122"/>
            </a:endParaRPr>
          </a:p>
          <a:p>
            <a:pPr lvl="1"/>
            <a:endParaRPr lang="zh-CN" altLang="en-US">
              <a:ea typeface="宋体" panose="02010600030101010101" pitchFamily="2" charset="-122"/>
            </a:endParaRPr>
          </a:p>
          <a:p>
            <a:r>
              <a:rPr lang="en-US" altLang="zh-CN">
                <a:ea typeface="宋体" panose="02010600030101010101" pitchFamily="2" charset="-122"/>
              </a:rPr>
              <a:t>Using</a:t>
            </a:r>
            <a:r>
              <a:rPr lang="zh-CN" altLang="en-US">
                <a:ea typeface="宋体" panose="02010600030101010101" pitchFamily="2" charset="-122"/>
              </a:rPr>
              <a:t> </a:t>
            </a:r>
            <a:r>
              <a:rPr lang="en-US" altLang="zh-CN">
                <a:ea typeface="宋体" panose="02010600030101010101" pitchFamily="2" charset="-122"/>
              </a:rPr>
              <a:t>TLS</a:t>
            </a:r>
            <a:endParaRPr lang="en-US" altLang="zh-CN">
              <a:ea typeface="宋体" panose="02010600030101010101" pitchFamily="2" charset="-122"/>
            </a:endParaRPr>
          </a:p>
          <a:p>
            <a:pPr lvl="1"/>
            <a:r>
              <a:rPr lang="en-US" altLang="zh-CN">
                <a:ea typeface="宋体" panose="02010600030101010101" pitchFamily="2" charset="-122"/>
              </a:rPr>
              <a:t>Each thread gets its own random number sequence, independent of other threads.</a:t>
            </a:r>
            <a:endParaRPr lang="en-US" altLang="zh-CN">
              <a:ea typeface="宋体" panose="02010600030101010101" pitchFamily="2" charset="-122"/>
            </a:endParaRPr>
          </a:p>
          <a:p>
            <a:endParaRPr lang="en-US" altLang="zh-CN">
              <a:ea typeface="宋体" panose="02010600030101010101" pitchFamily="2" charset="-122"/>
            </a:endParaRPr>
          </a:p>
        </p:txBody>
      </p:sp>
      <p:sp>
        <p:nvSpPr>
          <p:cNvPr id="79875"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Example-2: Errno</a:t>
            </a:r>
            <a:endParaRPr lang="zh-CN" altLang="en-US">
              <a:ea typeface="宋体" panose="02010600030101010101" pitchFamily="2" charset="-122"/>
            </a:endParaRPr>
          </a:p>
        </p:txBody>
      </p:sp>
      <p:sp>
        <p:nvSpPr>
          <p:cNvPr id="80898" name="内容占位符 2"/>
          <p:cNvSpPr>
            <a:spLocks noGrp="1"/>
          </p:cNvSpPr>
          <p:nvPr>
            <p:ph idx="1"/>
          </p:nvPr>
        </p:nvSpPr>
        <p:spPr/>
        <p:txBody>
          <a:bodyPr vert="horz" wrap="square" lIns="91440" tIns="45720" rIns="91440" bIns="45720" anchor="t" anchorCtr="0"/>
          <a:p>
            <a:r>
              <a:rPr lang="en-US" altLang="zh-CN">
                <a:ea typeface="宋体" panose="02010600030101010101" pitchFamily="2" charset="-122"/>
              </a:rPr>
              <a:t>How</a:t>
            </a:r>
            <a:r>
              <a:rPr lang="zh-CN" altLang="en-US">
                <a:ea typeface="宋体" panose="02010600030101010101" pitchFamily="2" charset="-122"/>
              </a:rPr>
              <a:t> </a:t>
            </a:r>
            <a:r>
              <a:rPr lang="en-US" altLang="zh-CN">
                <a:ea typeface="宋体" panose="02010600030101010101" pitchFamily="2" charset="-122"/>
              </a:rPr>
              <a:t>is</a:t>
            </a:r>
            <a:r>
              <a:rPr lang="zh-CN" altLang="en-US">
                <a:ea typeface="宋体" panose="02010600030101010101" pitchFamily="2" charset="-122"/>
              </a:rPr>
              <a:t> </a:t>
            </a:r>
            <a:r>
              <a:rPr lang="en-US" altLang="zh-CN">
                <a:ea typeface="宋体" panose="02010600030101010101" pitchFamily="2" charset="-122"/>
              </a:rPr>
              <a:t>errno</a:t>
            </a:r>
            <a:r>
              <a:rPr lang="zh-CN" altLang="en-US">
                <a:ea typeface="宋体" panose="02010600030101010101" pitchFamily="2" charset="-122"/>
              </a:rPr>
              <a:t> </a:t>
            </a:r>
            <a:r>
              <a:rPr lang="en-US" altLang="zh-CN">
                <a:ea typeface="宋体" panose="02010600030101010101" pitchFamily="2" charset="-122"/>
              </a:rPr>
              <a:t>maintained?</a:t>
            </a:r>
            <a:endParaRPr lang="en-US" altLang="zh-CN">
              <a:ea typeface="宋体" panose="02010600030101010101" pitchFamily="2" charset="-122"/>
            </a:endParaRPr>
          </a:p>
          <a:p>
            <a:pPr lvl="1"/>
            <a:r>
              <a:rPr lang="en-US" altLang="zh-CN">
                <a:ea typeface="宋体" panose="02010600030101010101" pitchFamily="2" charset="-122"/>
              </a:rPr>
              <a:t>A</a:t>
            </a:r>
            <a:r>
              <a:rPr lang="zh-CN" altLang="en-US">
                <a:ea typeface="宋体" panose="02010600030101010101" pitchFamily="2" charset="-122"/>
              </a:rPr>
              <a:t> </a:t>
            </a:r>
            <a:r>
              <a:rPr lang="en-US" altLang="zh-CN">
                <a:ea typeface="宋体" panose="02010600030101010101" pitchFamily="2" charset="-122"/>
              </a:rPr>
              <a:t>global</a:t>
            </a:r>
            <a:r>
              <a:rPr lang="zh-CN" altLang="en-US">
                <a:ea typeface="宋体" panose="02010600030101010101" pitchFamily="2" charset="-122"/>
              </a:rPr>
              <a:t> </a:t>
            </a:r>
            <a:r>
              <a:rPr lang="en-US" altLang="zh-CN">
                <a:ea typeface="宋体" panose="02010600030101010101" pitchFamily="2" charset="-122"/>
              </a:rPr>
              <a:t>variable</a:t>
            </a:r>
            <a:endParaRPr lang="en-US" altLang="zh-CN">
              <a:ea typeface="宋体" panose="02010600030101010101" pitchFamily="2" charset="-122"/>
            </a:endParaRPr>
          </a:p>
          <a:p>
            <a:pPr lvl="1"/>
            <a:r>
              <a:rPr lang="en-US" altLang="zh-CN">
                <a:ea typeface="宋体" panose="02010600030101010101" pitchFamily="2" charset="-122"/>
              </a:rPr>
              <a:t>Modified</a:t>
            </a:r>
            <a:r>
              <a:rPr lang="zh-CN" altLang="en-US">
                <a:ea typeface="宋体" panose="02010600030101010101" pitchFamily="2" charset="-122"/>
              </a:rPr>
              <a:t> </a:t>
            </a:r>
            <a:r>
              <a:rPr lang="en-US" altLang="zh-CN">
                <a:ea typeface="宋体" panose="02010600030101010101" pitchFamily="2" charset="-122"/>
              </a:rPr>
              <a:t>by</a:t>
            </a:r>
            <a:r>
              <a:rPr lang="zh-CN" altLang="en-US">
                <a:ea typeface="宋体" panose="02010600030101010101" pitchFamily="2" charset="-122"/>
              </a:rPr>
              <a:t> </a:t>
            </a:r>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library</a:t>
            </a:r>
            <a:r>
              <a:rPr lang="zh-CN" altLang="en-US">
                <a:ea typeface="宋体" panose="02010600030101010101" pitchFamily="2" charset="-122"/>
              </a:rPr>
              <a:t> </a:t>
            </a:r>
            <a:r>
              <a:rPr lang="en-US" altLang="zh-CN">
                <a:ea typeface="宋体" panose="02010600030101010101" pitchFamily="2" charset="-122"/>
              </a:rPr>
              <a:t>after</a:t>
            </a:r>
            <a:r>
              <a:rPr lang="zh-CN" altLang="en-US">
                <a:ea typeface="宋体" panose="02010600030101010101" pitchFamily="2" charset="-122"/>
              </a:rPr>
              <a:t> </a:t>
            </a:r>
            <a:r>
              <a:rPr lang="en-US" altLang="zh-CN">
                <a:ea typeface="宋体" panose="02010600030101010101" pitchFamily="2" charset="-122"/>
              </a:rPr>
              <a:t>some</a:t>
            </a:r>
            <a:r>
              <a:rPr lang="zh-CN" altLang="en-US">
                <a:ea typeface="宋体" panose="02010600030101010101" pitchFamily="2" charset="-122"/>
              </a:rPr>
              <a:t> </a:t>
            </a:r>
            <a:r>
              <a:rPr lang="en-US" altLang="zh-CN">
                <a:ea typeface="宋体" panose="02010600030101010101" pitchFamily="2" charset="-122"/>
              </a:rPr>
              <a:t>error</a:t>
            </a:r>
            <a:r>
              <a:rPr lang="zh-CN" altLang="en-US">
                <a:ea typeface="宋体" panose="02010600030101010101" pitchFamily="2" charset="-122"/>
              </a:rPr>
              <a:t> </a:t>
            </a:r>
            <a:r>
              <a:rPr lang="en-US" altLang="zh-CN">
                <a:ea typeface="宋体" panose="02010600030101010101" pitchFamily="2" charset="-122"/>
              </a:rPr>
              <a:t>happens</a:t>
            </a:r>
            <a:endParaRPr lang="en-US" altLang="zh-CN">
              <a:ea typeface="宋体" panose="02010600030101010101" pitchFamily="2" charset="-122"/>
            </a:endParaRPr>
          </a:p>
          <a:p>
            <a:pPr lvl="1"/>
            <a:endParaRPr lang="en-US" altLang="zh-CN">
              <a:ea typeface="宋体" panose="02010600030101010101" pitchFamily="2" charset="-122"/>
            </a:endParaRPr>
          </a:p>
          <a:p>
            <a:r>
              <a:rPr lang="en-US" altLang="zh-CN">
                <a:ea typeface="宋体" panose="02010600030101010101" pitchFamily="2" charset="-122"/>
              </a:rPr>
              <a:t>What</a:t>
            </a:r>
            <a:r>
              <a:rPr lang="zh-CN" altLang="en-US">
                <a:ea typeface="宋体" panose="02010600030101010101" pitchFamily="2" charset="-122"/>
              </a:rPr>
              <a:t> </a:t>
            </a:r>
            <a:r>
              <a:rPr lang="en-US" altLang="zh-CN">
                <a:ea typeface="宋体" panose="02010600030101010101" pitchFamily="2" charset="-122"/>
              </a:rPr>
              <a:t>if</a:t>
            </a:r>
            <a:r>
              <a:rPr lang="zh-CN" altLang="en-US">
                <a:ea typeface="宋体" panose="02010600030101010101" pitchFamily="2" charset="-122"/>
              </a:rPr>
              <a:t> </a:t>
            </a:r>
            <a:r>
              <a:rPr lang="en-US" altLang="zh-CN">
                <a:ea typeface="宋体" panose="02010600030101010101" pitchFamily="2" charset="-122"/>
              </a:rPr>
              <a:t>another</a:t>
            </a:r>
            <a:r>
              <a:rPr lang="zh-CN" altLang="en-US">
                <a:ea typeface="宋体" panose="02010600030101010101" pitchFamily="2" charset="-122"/>
              </a:rPr>
              <a:t> </a:t>
            </a:r>
            <a:r>
              <a:rPr lang="en-US" altLang="zh-CN">
                <a:ea typeface="宋体" panose="02010600030101010101" pitchFamily="2" charset="-122"/>
              </a:rPr>
              <a:t>thread</a:t>
            </a:r>
            <a:r>
              <a:rPr lang="zh-CN" altLang="en-US">
                <a:ea typeface="宋体" panose="02010600030101010101" pitchFamily="2" charset="-122"/>
              </a:rPr>
              <a:t> </a:t>
            </a:r>
            <a:r>
              <a:rPr lang="en-US" altLang="zh-CN">
                <a:ea typeface="宋体" panose="02010600030101010101" pitchFamily="2" charset="-122"/>
              </a:rPr>
              <a:t>has</a:t>
            </a:r>
            <a:r>
              <a:rPr lang="zh-CN" altLang="en-US">
                <a:ea typeface="宋体" panose="02010600030101010101" pitchFamily="2" charset="-122"/>
              </a:rPr>
              <a:t> </a:t>
            </a:r>
            <a:r>
              <a:rPr lang="en-US" altLang="zh-CN">
                <a:ea typeface="宋体" panose="02010600030101010101" pitchFamily="2" charset="-122"/>
              </a:rPr>
              <a:t>an</a:t>
            </a:r>
            <a:r>
              <a:rPr lang="zh-CN" altLang="en-US">
                <a:ea typeface="宋体" panose="02010600030101010101" pitchFamily="2" charset="-122"/>
              </a:rPr>
              <a:t> </a:t>
            </a:r>
            <a:r>
              <a:rPr lang="en-US" altLang="zh-CN">
                <a:ea typeface="宋体" panose="02010600030101010101" pitchFamily="2" charset="-122"/>
              </a:rPr>
              <a:t>error</a:t>
            </a:r>
            <a:r>
              <a:rPr lang="zh-CN" altLang="en-US">
                <a:ea typeface="宋体" panose="02010600030101010101" pitchFamily="2" charset="-122"/>
              </a:rPr>
              <a:t> </a:t>
            </a:r>
            <a:r>
              <a:rPr lang="en-US" altLang="zh-CN">
                <a:ea typeface="宋体" panose="02010600030101010101" pitchFamily="2" charset="-122"/>
              </a:rPr>
              <a:t>at</a:t>
            </a:r>
            <a:r>
              <a:rPr lang="zh-CN" altLang="en-US">
                <a:ea typeface="宋体" panose="02010600030101010101" pitchFamily="2" charset="-122"/>
              </a:rPr>
              <a:t> </a:t>
            </a:r>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same</a:t>
            </a:r>
            <a:r>
              <a:rPr lang="zh-CN" altLang="en-US">
                <a:ea typeface="宋体" panose="02010600030101010101" pitchFamily="2" charset="-122"/>
              </a:rPr>
              <a:t> </a:t>
            </a:r>
            <a:r>
              <a:rPr lang="en-US" altLang="zh-CN">
                <a:ea typeface="宋体" panose="02010600030101010101" pitchFamily="2" charset="-122"/>
              </a:rPr>
              <a:t>time?</a:t>
            </a:r>
            <a:endParaRPr lang="en-US" altLang="zh-CN">
              <a:ea typeface="宋体" panose="02010600030101010101" pitchFamily="2" charset="-122"/>
            </a:endParaRPr>
          </a:p>
          <a:p>
            <a:pPr lvl="1"/>
            <a:r>
              <a:rPr lang="en-US" altLang="zh-CN">
                <a:ea typeface="宋体" panose="02010600030101010101" pitchFamily="2" charset="-122"/>
              </a:rPr>
              <a:t>Must</a:t>
            </a:r>
            <a:r>
              <a:rPr lang="zh-CN" altLang="en-US">
                <a:ea typeface="宋体" panose="02010600030101010101" pitchFamily="2" charset="-122"/>
              </a:rPr>
              <a:t> </a:t>
            </a:r>
            <a:r>
              <a:rPr lang="en-US" altLang="zh-CN">
                <a:ea typeface="宋体" panose="02010600030101010101" pitchFamily="2" charset="-122"/>
              </a:rPr>
              <a:t>avoid</a:t>
            </a:r>
            <a:r>
              <a:rPr lang="zh-CN" altLang="en-US">
                <a:ea typeface="宋体" panose="02010600030101010101" pitchFamily="2" charset="-122"/>
              </a:rPr>
              <a:t> </a:t>
            </a:r>
            <a:r>
              <a:rPr lang="en-US" altLang="zh-CN">
                <a:ea typeface="宋体" panose="02010600030101010101" pitchFamily="2" charset="-122"/>
              </a:rPr>
              <a:t>change</a:t>
            </a:r>
            <a:r>
              <a:rPr lang="zh-CN" altLang="en-US">
                <a:ea typeface="宋体" panose="02010600030101010101" pitchFamily="2" charset="-122"/>
              </a:rPr>
              <a:t> </a:t>
            </a:r>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global</a:t>
            </a:r>
            <a:r>
              <a:rPr lang="zh-CN" altLang="en-US">
                <a:ea typeface="宋体" panose="02010600030101010101" pitchFamily="2" charset="-122"/>
              </a:rPr>
              <a:t> </a:t>
            </a:r>
            <a:r>
              <a:rPr lang="en-US" altLang="zh-CN">
                <a:ea typeface="宋体" panose="02010600030101010101" pitchFamily="2" charset="-122"/>
              </a:rPr>
              <a:t>errno</a:t>
            </a:r>
            <a:endParaRPr lang="en-US" altLang="zh-CN">
              <a:ea typeface="宋体" panose="02010600030101010101" pitchFamily="2" charset="-122"/>
            </a:endParaRPr>
          </a:p>
          <a:p>
            <a:pPr lvl="1"/>
            <a:r>
              <a:rPr lang="en-US" altLang="zh-CN">
                <a:ea typeface="宋体" panose="02010600030101010101" pitchFamily="2" charset="-122"/>
              </a:rPr>
              <a:t>Solution:</a:t>
            </a:r>
            <a:r>
              <a:rPr lang="zh-CN" altLang="en-US">
                <a:ea typeface="宋体" panose="02010600030101010101" pitchFamily="2" charset="-122"/>
              </a:rPr>
              <a:t> </a:t>
            </a:r>
            <a:r>
              <a:rPr lang="en-US" altLang="zh-CN">
                <a:ea typeface="宋体" panose="02010600030101010101" pitchFamily="2" charset="-122"/>
              </a:rPr>
              <a:t>use</a:t>
            </a:r>
            <a:r>
              <a:rPr lang="zh-CN" altLang="en-US">
                <a:ea typeface="宋体" panose="02010600030101010101" pitchFamily="2" charset="-122"/>
              </a:rPr>
              <a:t> </a:t>
            </a:r>
            <a:r>
              <a:rPr lang="en-US" altLang="zh-CN">
                <a:ea typeface="宋体" panose="02010600030101010101" pitchFamily="2" charset="-122"/>
              </a:rPr>
              <a:t>TLS</a:t>
            </a:r>
            <a:r>
              <a:rPr lang="zh-CN" altLang="en-US">
                <a:ea typeface="宋体" panose="02010600030101010101" pitchFamily="2" charset="-122"/>
              </a:rPr>
              <a:t> </a:t>
            </a:r>
            <a:r>
              <a:rPr lang="en-US" altLang="zh-CN">
                <a:ea typeface="宋体" panose="02010600030101010101" pitchFamily="2" charset="-122"/>
              </a:rPr>
              <a:t>to</a:t>
            </a:r>
            <a:r>
              <a:rPr lang="zh-CN" altLang="en-US">
                <a:ea typeface="宋体" panose="02010600030101010101" pitchFamily="2" charset="-122"/>
              </a:rPr>
              <a:t> </a:t>
            </a:r>
            <a:r>
              <a:rPr lang="en-US" altLang="zh-CN">
                <a:ea typeface="宋体" panose="02010600030101010101" pitchFamily="2" charset="-122"/>
              </a:rPr>
              <a:t>save</a:t>
            </a:r>
            <a:r>
              <a:rPr lang="zh-CN" altLang="en-US">
                <a:ea typeface="宋体" panose="02010600030101010101" pitchFamily="2" charset="-122"/>
              </a:rPr>
              <a:t> </a:t>
            </a:r>
            <a:r>
              <a:rPr lang="en-US" altLang="zh-CN">
                <a:ea typeface="宋体" panose="02010600030101010101" pitchFamily="2" charset="-122"/>
              </a:rPr>
              <a:t>errno</a:t>
            </a:r>
            <a:endParaRPr lang="en-US" altLang="zh-CN">
              <a:ea typeface="宋体" panose="02010600030101010101" pitchFamily="2" charset="-122"/>
            </a:endParaRPr>
          </a:p>
        </p:txBody>
      </p:sp>
      <p:sp>
        <p:nvSpPr>
          <p:cNvPr id="80899" name="幻灯片编号占位符 3"/>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1922" name="Rectangle 2"/>
          <p:cNvSpPr>
            <a:spLocks noGrp="1"/>
          </p:cNvSpPr>
          <p:nvPr>
            <p:ph idx="1"/>
          </p:nvPr>
        </p:nvSpPr>
        <p:spPr>
          <a:xfrm>
            <a:off x="520700" y="1524000"/>
            <a:ext cx="8166100" cy="4648200"/>
          </a:xfrm>
        </p:spPr>
        <p:txBody>
          <a:bodyPr vert="horz" wrap="square" lIns="90487" tIns="44450" rIns="90487" bIns="44450" anchor="t" anchorCtr="0"/>
          <a:p>
            <a:pPr marL="355600" indent="-355600">
              <a:lnSpc>
                <a:spcPct val="140000"/>
              </a:lnSpc>
            </a:pPr>
            <a:r>
              <a:rPr lang="en-US" altLang="zh-CN">
                <a:ea typeface="宋体" panose="02010600030101010101" pitchFamily="2" charset="-122"/>
              </a:rPr>
              <a:t>Correctness of a program depends on </a:t>
            </a:r>
            <a:endParaRPr lang="en-US" altLang="zh-CN">
              <a:ea typeface="宋体" panose="02010600030101010101" pitchFamily="2" charset="-122"/>
            </a:endParaRPr>
          </a:p>
          <a:p>
            <a:pPr marL="914400" lvl="1" indent="-457200">
              <a:lnSpc>
                <a:spcPct val="140000"/>
              </a:lnSpc>
            </a:pPr>
            <a:r>
              <a:rPr lang="en-US" altLang="zh-CN">
                <a:ea typeface="宋体" panose="02010600030101010101" pitchFamily="2" charset="-122"/>
              </a:rPr>
              <a:t>one thread reaching point x in its control before another thread reaches point y </a:t>
            </a:r>
            <a:endParaRPr lang="en-US" altLang="zh-CN">
              <a:ea typeface="宋体" panose="02010600030101010101" pitchFamily="2" charset="-122"/>
            </a:endParaRPr>
          </a:p>
        </p:txBody>
      </p:sp>
      <p:sp>
        <p:nvSpPr>
          <p:cNvPr id="81923"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Issues: Races</a:t>
            </a:r>
            <a:endParaRPr lang="en-US" altLang="zh-CN">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2946" name="Rectangle 2"/>
          <p:cNvSpPr>
            <a:spLocks noGrp="1"/>
          </p:cNvSpPr>
          <p:nvPr>
            <p:ph idx="1"/>
          </p:nvPr>
        </p:nvSpPr>
        <p:spPr>
          <a:xfrm>
            <a:off x="596900" y="1905000"/>
            <a:ext cx="8013700" cy="4191000"/>
          </a:xfrm>
          <a:solidFill>
            <a:srgbClr val="FFFFCC">
              <a:alpha val="100000"/>
            </a:srgbClr>
          </a:solidFill>
          <a:ln w="3175">
            <a:solidFill>
              <a:schemeClr val="tx1">
                <a:alpha val="100000"/>
              </a:schemeClr>
            </a:solidFill>
            <a:miter lim="800000"/>
          </a:ln>
        </p:spPr>
        <p:txBody>
          <a:bodyPr vert="horz" wrap="square" lIns="90487" tIns="44450" rIns="90487" bIns="44450" anchor="t" anchorCtr="0"/>
          <a:p>
            <a:pPr marL="0" indent="0">
              <a:buNone/>
            </a:pPr>
            <a:r>
              <a:rPr lang="en-US" altLang="zh-CN" sz="2000" b="1">
                <a:latin typeface="Courier New" panose="02070309020205020404" pitchFamily="49" charset="0"/>
                <a:ea typeface="宋体" panose="02010600030101010101" pitchFamily="2" charset="-122"/>
              </a:rPr>
              <a:t>#define N 4</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int main()</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pthread_t tid[N];</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int i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for ( i=0 ; i&lt;N ; i++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pthread_create(&amp;tid[i], NULL, thread, </a:t>
            </a:r>
            <a:r>
              <a:rPr lang="en-US" altLang="zh-CN" sz="2000" b="1">
                <a:solidFill>
                  <a:srgbClr val="9900CC"/>
                </a:solidFill>
                <a:latin typeface="Courier New" panose="02070309020205020404" pitchFamily="49" charset="0"/>
                <a:ea typeface="宋体" panose="02010600030101010101" pitchFamily="2" charset="-122"/>
              </a:rPr>
              <a:t>&amp;i</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for ( i=0 ; i&lt;N ; i++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pthread_joint(tid[i], NULL)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exit(0)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p:txBody>
      </p:sp>
      <p:sp>
        <p:nvSpPr>
          <p:cNvPr id="82947"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Issues: Races</a:t>
            </a:r>
            <a:endParaRPr lang="zh-CN" altLang="en-US">
              <a:ea typeface="宋体" panose="02010600030101010101" pitchFamily="2" charset="-122"/>
            </a:endParaRPr>
          </a:p>
        </p:txBody>
      </p:sp>
      <p:sp>
        <p:nvSpPr>
          <p:cNvPr id="3" name="Rectangle 2"/>
          <p:cNvSpPr/>
          <p:nvPr/>
        </p:nvSpPr>
        <p:spPr>
          <a:xfrm>
            <a:off x="3124200" y="457200"/>
            <a:ext cx="5715000" cy="2363788"/>
          </a:xfrm>
          <a:prstGeom prst="rect">
            <a:avLst/>
          </a:prstGeom>
          <a:solidFill>
            <a:srgbClr val="FFFFCC"/>
          </a:solidFill>
          <a:ln>
            <a:solidFill>
              <a:schemeClr val="tx1"/>
            </a:solidFill>
          </a:ln>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/*thread routine */</a:t>
            </a:r>
            <a:endParaRPr kumimoji="0" lang="en-US" altLang="zh-CN" sz="1800" b="1" i="0" u="none" strike="noStrike" kern="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void *thread(void *</a:t>
            </a:r>
            <a:r>
              <a:rPr kumimoji="0" lang="en-US" altLang="zh-CN" sz="1800" b="1" i="0" u="none" strike="noStrike" kern="0" cap="none" spc="0" normalizeH="0" baseline="0" noProof="0" dirty="0" err="1">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vargp</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myid</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0" cap="none" spc="0" normalizeH="0" baseline="0" noProof="0" dirty="0" err="1">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vargp</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(“Hello from </a:t>
            </a:r>
            <a:r>
              <a:rPr kumimoji="0" lang="en-US" altLang="zh-CN" sz="18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th.</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%d\n”, </a:t>
            </a:r>
            <a:r>
              <a:rPr kumimoji="0" lang="en-US" altLang="zh-CN" sz="18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myid</a:t>
            </a: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return NULL ;</a:t>
            </a:r>
            <a:endPar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2" name="文本框 1"/>
          <p:cNvSpPr txBox="1"/>
          <p:nvPr/>
        </p:nvSpPr>
        <p:spPr>
          <a:xfrm>
            <a:off x="5128260" y="3029585"/>
            <a:ext cx="3393440" cy="829945"/>
          </a:xfrm>
          <a:prstGeom prst="rect">
            <a:avLst/>
          </a:prstGeom>
          <a:noFill/>
        </p:spPr>
        <p:txBody>
          <a:bodyPr wrap="none" rtlCol="0">
            <a:spAutoFit/>
          </a:bodyPr>
          <a:p>
            <a:r>
              <a:rPr lang="zh-CN" altLang="en-US"/>
              <a:t>出现</a:t>
            </a:r>
            <a:r>
              <a:rPr lang="en-US" altLang="zh-CN"/>
              <a:t>race</a:t>
            </a:r>
            <a:r>
              <a:rPr lang="zh-CN" altLang="en-US">
                <a:ea typeface="宋体" panose="02010600030101010101" pitchFamily="2" charset="-122"/>
              </a:rPr>
              <a:t>的主因是：</a:t>
            </a:r>
            <a:endParaRPr lang="zh-CN" altLang="en-US">
              <a:ea typeface="宋体" panose="02010600030101010101" pitchFamily="2" charset="-122"/>
            </a:endParaRPr>
          </a:p>
          <a:p>
            <a:r>
              <a:rPr lang="zh-CN" altLang="en-US">
                <a:ea typeface="宋体" panose="02010600030101010101" pitchFamily="2" charset="-122"/>
              </a:rPr>
              <a:t>共同修改</a:t>
            </a:r>
            <a:r>
              <a:rPr lang="en-US" altLang="zh-CN">
                <a:ea typeface="宋体" panose="02010600030101010101" pitchFamily="2" charset="-122"/>
              </a:rPr>
              <a:t>i</a:t>
            </a:r>
            <a:r>
              <a:rPr lang="zh-CN" altLang="en-US">
                <a:ea typeface="宋体" panose="02010600030101010101" pitchFamily="2" charset="-122"/>
              </a:rPr>
              <a:t>对应地址的值，会出现</a:t>
            </a:r>
            <a:endParaRPr lang="zh-CN" altLang="en-US">
              <a:ea typeface="宋体" panose="02010600030101010101" pitchFamily="2" charset="-122"/>
            </a:endParaRPr>
          </a:p>
          <a:p>
            <a:r>
              <a:rPr lang="zh-CN" altLang="en-US">
                <a:ea typeface="宋体" panose="02010600030101010101" pitchFamily="2" charset="-122"/>
              </a:rPr>
              <a:t>先后顺序改变而导致</a:t>
            </a:r>
            <a:r>
              <a:rPr lang="en-US" altLang="zh-CN">
                <a:ea typeface="宋体" panose="02010600030101010101" pitchFamily="2" charset="-122"/>
              </a:rPr>
              <a:t>i</a:t>
            </a:r>
            <a:r>
              <a:rPr lang="zh-CN" altLang="en-US">
                <a:ea typeface="宋体" panose="02010600030101010101" pitchFamily="2" charset="-122"/>
              </a:rPr>
              <a:t>变为</a:t>
            </a:r>
            <a:r>
              <a:rPr lang="en-US" altLang="zh-CN">
                <a:ea typeface="宋体" panose="02010600030101010101" pitchFamily="2" charset="-122"/>
              </a:rPr>
              <a:t>i+k</a:t>
            </a:r>
            <a:r>
              <a:rPr lang="zh-CN" altLang="en-US">
                <a:ea typeface="宋体" panose="02010600030101010101" pitchFamily="2" charset="-122"/>
              </a:rPr>
              <a:t>的情况</a:t>
            </a:r>
            <a:endParaRPr lang="zh-CN" altLang="en-US">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3970" name="Rectangle 2"/>
          <p:cNvSpPr>
            <a:spLocks noGrp="1"/>
          </p:cNvSpPr>
          <p:nvPr>
            <p:ph idx="1"/>
          </p:nvPr>
        </p:nvSpPr>
        <p:spPr>
          <a:xfrm>
            <a:off x="520700" y="1600200"/>
            <a:ext cx="8013700" cy="4876800"/>
          </a:xfrm>
          <a:solidFill>
            <a:srgbClr val="FFFFCC">
              <a:alpha val="100000"/>
            </a:srgbClr>
          </a:solidFill>
          <a:ln w="3175">
            <a:solidFill>
              <a:schemeClr val="tx1">
                <a:alpha val="100000"/>
              </a:schemeClr>
            </a:solidFill>
            <a:miter lim="800000"/>
          </a:ln>
        </p:spPr>
        <p:txBody>
          <a:bodyPr vert="horz" wrap="square" lIns="90487" tIns="44450" rIns="90487" bIns="44450" anchor="t" anchorCtr="0"/>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int main()</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pthread_t tid[N];</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int i, *ptr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for ( i=0 ; i&lt;N ; i++ )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9900CC"/>
                </a:solidFill>
                <a:latin typeface="Courier New" panose="02070309020205020404" pitchFamily="49" charset="0"/>
                <a:ea typeface="宋体" panose="02010600030101010101" pitchFamily="2" charset="-122"/>
              </a:rPr>
              <a:t>ptr </a:t>
            </a:r>
            <a:r>
              <a:rPr lang="en-US" altLang="zh-CN" sz="2000" b="1">
                <a:latin typeface="Courier New" panose="02070309020205020404" pitchFamily="49" charset="0"/>
                <a:ea typeface="宋体" panose="02010600030101010101" pitchFamily="2" charset="-122"/>
              </a:rPr>
              <a:t>= malloc(sizeof)int));</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*ptr = i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pthread_create(&amp;tid[i], NULL, thread, </a:t>
            </a:r>
            <a:r>
              <a:rPr lang="en-US" altLang="zh-CN" sz="2000" b="1">
                <a:solidFill>
                  <a:srgbClr val="9900CC"/>
                </a:solidFill>
                <a:latin typeface="Courier New" panose="02070309020205020404" pitchFamily="49" charset="0"/>
                <a:ea typeface="宋体" panose="02010600030101010101" pitchFamily="2" charset="-122"/>
              </a:rPr>
              <a:t>ptr</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for ( i=0 ; i&lt;N ; i++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pthread_joint(tid[i], NULL)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exit(0) ;</a:t>
            </a:r>
            <a:endParaRPr lang="en-US" altLang="zh-CN" sz="2000" b="1">
              <a:latin typeface="Courier New" panose="02070309020205020404" pitchFamily="49" charset="0"/>
              <a:ea typeface="宋体" panose="02010600030101010101" pitchFamily="2" charset="-122"/>
            </a:endParaRPr>
          </a:p>
          <a:p>
            <a:pPr marL="0" indent="0">
              <a:lnSpc>
                <a:spcPct val="120000"/>
              </a:lnSpc>
              <a:spcBef>
                <a:spcPct val="0"/>
              </a:spcBef>
              <a:buNone/>
            </a:pP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p:txBody>
      </p:sp>
      <p:sp>
        <p:nvSpPr>
          <p:cNvPr id="83971"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Issues: Races</a:t>
            </a:r>
            <a:endParaRPr lang="zh-CN" altLang="en-US">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4994" name="Rectangle 2"/>
          <p:cNvSpPr>
            <a:spLocks noGrp="1"/>
          </p:cNvSpPr>
          <p:nvPr>
            <p:ph idx="1"/>
          </p:nvPr>
        </p:nvSpPr>
        <p:spPr>
          <a:xfrm>
            <a:off x="520700" y="1600200"/>
            <a:ext cx="8013700" cy="4495800"/>
          </a:xfrm>
          <a:solidFill>
            <a:srgbClr val="FFFFCC">
              <a:alpha val="100000"/>
            </a:srgbClr>
          </a:solidFill>
          <a:ln w="3175">
            <a:solidFill>
              <a:schemeClr val="tx1">
                <a:alpha val="100000"/>
              </a:schemeClr>
            </a:solidFill>
            <a:miter lim="800000"/>
          </a:ln>
        </p:spPr>
        <p:txBody>
          <a:bodyPr vert="horz" wrap="square" lIns="90487" tIns="44450" rIns="90487" bIns="44450" anchor="t" anchorCtr="0"/>
          <a:p>
            <a:pPr marL="0" indent="0">
              <a:buNone/>
            </a:pPr>
            <a:r>
              <a:rPr lang="en-US" altLang="zh-CN" sz="2000" b="1">
                <a:latin typeface="Courier New" panose="02070309020205020404" pitchFamily="49" charset="0"/>
                <a:ea typeface="宋体" panose="02010600030101010101" pitchFamily="2" charset="-122"/>
              </a:rPr>
              <a:t>int main()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pthread_t tid[2];</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Sem_init(&amp;mutex[0], 0, 1);  </a:t>
            </a:r>
            <a:r>
              <a:rPr lang="en-US" altLang="zh-CN" sz="2000" b="1">
                <a:solidFill>
                  <a:srgbClr val="00B050"/>
                </a:solidFill>
                <a:latin typeface="Courier New" panose="02070309020205020404" pitchFamily="49" charset="0"/>
                <a:ea typeface="宋体" panose="02010600030101010101" pitchFamily="2" charset="-122"/>
              </a:rPr>
              <a:t>/* mutex[0] = 1 */</a:t>
            </a:r>
            <a:endParaRPr lang="en-US" altLang="zh-CN" sz="2000" b="1">
              <a:solidFill>
                <a:srgbClr val="00B050"/>
              </a:solidFill>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Sem_init(&amp;mutex[1], 0, 1);  </a:t>
            </a:r>
            <a:r>
              <a:rPr lang="en-US" altLang="zh-CN" sz="2000" b="1">
                <a:solidFill>
                  <a:srgbClr val="00B050"/>
                </a:solidFill>
                <a:latin typeface="Courier New" panose="02070309020205020404" pitchFamily="49" charset="0"/>
                <a:ea typeface="宋体" panose="02010600030101010101" pitchFamily="2" charset="-122"/>
              </a:rPr>
              <a:t>/* mutex[1] = 1 */</a:t>
            </a:r>
            <a:endParaRPr lang="en-US" altLang="zh-CN" sz="2000" b="1">
              <a:solidFill>
                <a:srgbClr val="00B050"/>
              </a:solidFill>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Pthread_create(&amp;tid[0], NULL, </a:t>
            </a:r>
            <a:r>
              <a:rPr lang="en-US" altLang="zh-CN" sz="2000" b="1">
                <a:solidFill>
                  <a:srgbClr val="FF0000"/>
                </a:solidFill>
                <a:latin typeface="Courier New" panose="02070309020205020404" pitchFamily="49" charset="0"/>
                <a:ea typeface="宋体" panose="02010600030101010101" pitchFamily="2" charset="-122"/>
              </a:rPr>
              <a:t>count</a:t>
            </a:r>
            <a:r>
              <a:rPr lang="en-US" altLang="zh-CN" sz="2000" b="1">
                <a:latin typeface="Courier New" panose="02070309020205020404" pitchFamily="49" charset="0"/>
                <a:ea typeface="宋体" panose="02010600030101010101" pitchFamily="2" charset="-122"/>
              </a:rPr>
              <a:t>, (void*)0);</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Pthread_create(&amp;tid[1], NULL, </a:t>
            </a:r>
            <a:r>
              <a:rPr lang="en-US" altLang="zh-CN" sz="2000" b="1">
                <a:solidFill>
                  <a:srgbClr val="FF0000"/>
                </a:solidFill>
                <a:latin typeface="Courier New" panose="02070309020205020404" pitchFamily="49" charset="0"/>
                <a:ea typeface="宋体" panose="02010600030101010101" pitchFamily="2" charset="-122"/>
              </a:rPr>
              <a:t>count</a:t>
            </a:r>
            <a:r>
              <a:rPr lang="en-US" altLang="zh-CN" sz="2000" b="1">
                <a:latin typeface="Courier New" panose="02070309020205020404" pitchFamily="49" charset="0"/>
                <a:ea typeface="宋体" panose="02010600030101010101" pitchFamily="2" charset="-122"/>
              </a:rPr>
              <a:t>, (void*)1);</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Pthread_join(tid[0], NULL);</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Pthread_join(tid[1], NULL);</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printf("cnt=%d\n", cnt);</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exit(0);</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84995"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Issues: Deadlock</a:t>
            </a:r>
            <a:endParaRPr lang="zh-CN" altLang="en-US">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4"/>
          <p:cNvSpPr txBox="1"/>
          <p:nvPr/>
        </p:nvSpPr>
        <p:spPr>
          <a:xfrm>
            <a:off x="457200" y="1612900"/>
            <a:ext cx="8458200" cy="5016500"/>
          </a:xfrm>
          <a:prstGeom prst="rect">
            <a:avLst/>
          </a:prstGeom>
          <a:solidFill>
            <a:srgbClr val="FFFFCC"/>
          </a:solidFill>
          <a:ln w="12700"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2000" b="1">
                <a:latin typeface="Courier New" panose="02070309020205020404" pitchFamily="49" charset="0"/>
                <a:ea typeface="宋体" panose="02010600030101010101" pitchFamily="2" charset="-122"/>
              </a:rPr>
              <a:t>int main() {</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pthread_t tid_producer;</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pthread_t tid_consumer;</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Initialize the semaphores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Sem_init(&amp;shared.empty, 0, </a:t>
            </a:r>
            <a:r>
              <a:rPr lang="en-US" altLang="zh-CN" sz="2000" b="1">
                <a:solidFill>
                  <a:srgbClr val="9900CC"/>
                </a:solidFill>
                <a:latin typeface="Courier New" panose="02070309020205020404" pitchFamily="49" charset="0"/>
                <a:ea typeface="宋体" panose="02010600030101010101" pitchFamily="2" charset="-122"/>
              </a:rPr>
              <a:t>1</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Sem_init(&amp;shared.full,  0, </a:t>
            </a:r>
            <a:r>
              <a:rPr lang="en-US" altLang="zh-CN" sz="2000" b="1">
                <a:solidFill>
                  <a:srgbClr val="9900CC"/>
                </a:solidFill>
                <a:latin typeface="Courier New" panose="02070309020205020404" pitchFamily="49" charset="0"/>
                <a:ea typeface="宋体" panose="02010600030101010101" pitchFamily="2" charset="-122"/>
              </a:rPr>
              <a:t>0</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solidFill>
                  <a:srgbClr val="00B050"/>
                </a:solidFill>
                <a:latin typeface="Courier New" panose="02070309020205020404" pitchFamily="49" charset="0"/>
                <a:ea typeface="宋体" panose="02010600030101010101" pitchFamily="2" charset="-122"/>
              </a:rPr>
              <a:t>  /* Create threads and wait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Pthread_create(&amp;tid_producer, NULL, </a:t>
            </a:r>
            <a:r>
              <a:rPr lang="en-US" altLang="zh-CN" sz="2000" b="1">
                <a:solidFill>
                  <a:srgbClr val="FF0000"/>
                </a:solidFill>
                <a:latin typeface="Courier New" panose="02070309020205020404" pitchFamily="49" charset="0"/>
                <a:ea typeface="宋体" panose="02010600030101010101" pitchFamily="2" charset="-122"/>
              </a:rPr>
              <a:t>producer</a:t>
            </a:r>
            <a:r>
              <a:rPr lang="en-US" altLang="zh-CN" sz="2000" b="1">
                <a:latin typeface="Courier New" panose="02070309020205020404" pitchFamily="49" charset="0"/>
                <a:ea typeface="宋体" panose="02010600030101010101" pitchFamily="2" charset="-122"/>
              </a:rPr>
              <a:t>, NULL);</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Pthread_create(&amp;tid_consumer, NULL, </a:t>
            </a:r>
            <a:r>
              <a:rPr lang="en-US" altLang="zh-CN" sz="2000" b="1">
                <a:solidFill>
                  <a:srgbClr val="FF0000"/>
                </a:solidFill>
                <a:latin typeface="Courier New" panose="02070309020205020404" pitchFamily="49" charset="0"/>
                <a:ea typeface="宋体" panose="02010600030101010101" pitchFamily="2" charset="-122"/>
              </a:rPr>
              <a:t>consumer</a:t>
            </a:r>
            <a:r>
              <a:rPr lang="en-US" altLang="zh-CN" sz="2000" b="1">
                <a:latin typeface="Courier New" panose="02070309020205020404" pitchFamily="49" charset="0"/>
                <a:ea typeface="宋体" panose="02010600030101010101" pitchFamily="2" charset="-122"/>
              </a:rPr>
              <a:t>, NULL);</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Pthread_join(tid_producer, NULL);</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Pthread_join(tid_consumer, NULL);</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  exit(0);</a:t>
            </a:r>
            <a:endParaRPr lang="en-US" altLang="zh-CN" sz="2000" b="1">
              <a:latin typeface="Courier New" panose="02070309020205020404" pitchFamily="49" charset="0"/>
              <a:ea typeface="宋体" panose="02010600030101010101" pitchFamily="2" charset="-122"/>
            </a:endParaRPr>
          </a:p>
          <a:p>
            <a:pPr marL="0" lvl="0" indent="0">
              <a:lnSpc>
                <a:spcPct val="90000"/>
              </a:lnSpc>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22530" name="Rectangle 2"/>
          <p:cNvSpPr>
            <a:spLocks noGrp="1"/>
          </p:cNvSpPr>
          <p:nvPr>
            <p:ph type="title"/>
          </p:nvPr>
        </p:nvSpPr>
        <p:spPr>
          <a:xfrm>
            <a:off x="473075" y="533400"/>
            <a:ext cx="8366125" cy="838200"/>
          </a:xfrm>
        </p:spPr>
        <p:txBody>
          <a:bodyPr vert="horz" wrap="square" lIns="91440" tIns="45720" rIns="91440" bIns="45720" anchor="ctr" anchorCtr="0"/>
          <a:p>
            <a:r>
              <a:rPr lang="en-US" altLang="zh-CN">
                <a:ea typeface="宋体" panose="02010600030101010101" pitchFamily="2" charset="-122"/>
              </a:rPr>
              <a:t>Producer-Consumer on 1-element Buffer</a:t>
            </a:r>
            <a:endParaRPr lang="en-US" altLang="zh-CN">
              <a:ea typeface="宋体" panose="02010600030101010101" pitchFamily="2" charset="-122"/>
            </a:endParaRPr>
          </a:p>
        </p:txBody>
      </p:sp>
      <p:sp>
        <p:nvSpPr>
          <p:cNvPr id="22531" name="Text Box 3"/>
          <p:cNvSpPr txBox="1"/>
          <p:nvPr/>
        </p:nvSpPr>
        <p:spPr>
          <a:xfrm>
            <a:off x="6172200" y="1371600"/>
            <a:ext cx="2390775" cy="2078038"/>
          </a:xfrm>
          <a:prstGeom prst="rect">
            <a:avLst/>
          </a:prstGeom>
          <a:solidFill>
            <a:srgbClr val="FFFFCC"/>
          </a:solidFill>
          <a:ln w="12700" cap="flat" cmpd="sng">
            <a:solidFill>
              <a:schemeClr val="tx1"/>
            </a:solidFill>
            <a:prstDash val="solid"/>
            <a:miter/>
            <a:headEnd type="none" w="med" len="med"/>
            <a:tailEnd type="none" w="med" len="med"/>
          </a:ln>
        </p:spPr>
        <p:txBody>
          <a:bodyPr wrap="none"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800" b="1">
                <a:latin typeface="Courier New" panose="02070309020205020404" pitchFamily="49" charset="0"/>
                <a:ea typeface="宋体" panose="02010600030101010101" pitchFamily="2" charset="-122"/>
              </a:rPr>
              <a:t>#define NITERS 5</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struct {</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int buf;</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sem_t </a:t>
            </a:r>
            <a:r>
              <a:rPr lang="en-US" altLang="zh-CN" sz="1800" b="1">
                <a:solidFill>
                  <a:srgbClr val="9900CC"/>
                </a:solidFill>
                <a:latin typeface="Courier New" panose="02070309020205020404" pitchFamily="49" charset="0"/>
                <a:ea typeface="宋体" panose="02010600030101010101" pitchFamily="2" charset="-122"/>
              </a:rPr>
              <a:t>full</a:t>
            </a:r>
            <a:r>
              <a:rPr lang="en-US" altLang="zh-CN" sz="1800" b="1">
                <a:latin typeface="Courier New" panose="02070309020205020404" pitchFamily="49" charset="0"/>
                <a:ea typeface="宋体" panose="02010600030101010101" pitchFamily="2" charset="-122"/>
              </a:rPr>
              <a:t>;</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sem_t </a:t>
            </a:r>
            <a:r>
              <a:rPr lang="en-US" altLang="zh-CN" sz="1800" b="1">
                <a:solidFill>
                  <a:srgbClr val="9900CC"/>
                </a:solidFill>
                <a:latin typeface="Courier New" panose="02070309020205020404" pitchFamily="49" charset="0"/>
                <a:ea typeface="宋体" panose="02010600030101010101" pitchFamily="2" charset="-122"/>
              </a:rPr>
              <a:t>empty</a:t>
            </a: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pPr marL="0" lvl="0" indent="0">
              <a:lnSpc>
                <a:spcPct val="90000"/>
              </a:lnSpc>
              <a:buNone/>
            </a:pPr>
            <a:r>
              <a:rPr lang="en-US" altLang="zh-CN" sz="1800" b="1">
                <a:latin typeface="Courier New" panose="02070309020205020404" pitchFamily="49" charset="0"/>
                <a:ea typeface="宋体" panose="02010600030101010101" pitchFamily="2" charset="-122"/>
              </a:rPr>
              <a:t>} shared;</a:t>
            </a:r>
            <a:endParaRPr lang="en-US" altLang="zh-CN" sz="1800" b="1">
              <a:latin typeface="Courier New" panose="02070309020205020404" pitchFamily="49" charset="0"/>
              <a:ea typeface="宋体" panose="02010600030101010101" pitchFamily="2" charset="-122"/>
            </a:endParaRPr>
          </a:p>
        </p:txBody>
      </p:sp>
      <p:sp>
        <p:nvSpPr>
          <p:cNvPr id="2" name="文本框 1"/>
          <p:cNvSpPr txBox="1"/>
          <p:nvPr/>
        </p:nvSpPr>
        <p:spPr>
          <a:xfrm>
            <a:off x="5409565" y="3582670"/>
            <a:ext cx="3545840" cy="337185"/>
          </a:xfrm>
          <a:prstGeom prst="rect">
            <a:avLst/>
          </a:prstGeom>
          <a:noFill/>
        </p:spPr>
        <p:txBody>
          <a:bodyPr wrap="none" rtlCol="0">
            <a:spAutoFit/>
          </a:bodyPr>
          <a:p>
            <a:r>
              <a:rPr lang="zh-CN" altLang="en-US">
                <a:ea typeface="宋体" panose="02010600030101010101" pitchFamily="2" charset="-122"/>
              </a:rPr>
              <a:t>注意这里的</a:t>
            </a:r>
            <a:r>
              <a:rPr lang="en-US" altLang="zh-CN">
                <a:ea typeface="宋体" panose="02010600030101010101" pitchFamily="2" charset="-122"/>
              </a:rPr>
              <a:t>empty</a:t>
            </a:r>
            <a:r>
              <a:rPr lang="zh-CN" altLang="en-US">
                <a:ea typeface="宋体" panose="02010600030101010101" pitchFamily="2" charset="-122"/>
              </a:rPr>
              <a:t>与</a:t>
            </a:r>
            <a:r>
              <a:rPr lang="en-US" altLang="zh-CN">
                <a:ea typeface="宋体" panose="02010600030101010101" pitchFamily="2" charset="-122"/>
              </a:rPr>
              <a:t>full</a:t>
            </a:r>
            <a:r>
              <a:rPr lang="zh-CN" altLang="en-US">
                <a:ea typeface="宋体" panose="02010600030101010101" pitchFamily="2" charset="-122"/>
              </a:rPr>
              <a:t>的初始化数值</a:t>
            </a:r>
            <a:endParaRPr lang="zh-CN" altLang="en-US">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6018" name="Rectangle 2"/>
          <p:cNvSpPr>
            <a:spLocks noGrp="1"/>
          </p:cNvSpPr>
          <p:nvPr>
            <p:ph idx="1"/>
          </p:nvPr>
        </p:nvSpPr>
        <p:spPr>
          <a:xfrm>
            <a:off x="520700" y="1600200"/>
            <a:ext cx="8013700" cy="4495800"/>
          </a:xfrm>
          <a:solidFill>
            <a:srgbClr val="FFFFCC">
              <a:alpha val="100000"/>
            </a:srgbClr>
          </a:solidFill>
          <a:ln w="3175">
            <a:solidFill>
              <a:schemeClr val="tx1">
                <a:alpha val="100000"/>
              </a:schemeClr>
            </a:solidFill>
            <a:miter lim="800000"/>
          </a:ln>
        </p:spPr>
        <p:txBody>
          <a:bodyPr vert="horz" wrap="square" lIns="90487" tIns="44450" rIns="90487" bIns="44450" anchor="t" anchorCtr="0"/>
          <a:p>
            <a:pPr marL="0" indent="0">
              <a:buNone/>
            </a:pPr>
            <a:r>
              <a:rPr lang="en-US" altLang="zh-CN" sz="2000" b="1">
                <a:latin typeface="Courier New" panose="02070309020205020404" pitchFamily="49" charset="0"/>
                <a:ea typeface="宋体" panose="02010600030101010101" pitchFamily="2" charset="-122"/>
              </a:rPr>
              <a:t>void *count(void *vargp)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int i;</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int id = (int) vargp;</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for (i = 0; i &lt; NITERS; i++)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P(&amp;mutex[id]); P(&amp;mutex[1-id]);</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cnt++;</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V(&amp;mutex[id]); V(&amp;mutex[1-id]);</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    return NULL;</a:t>
            </a:r>
            <a:endParaRPr lang="en-US" altLang="zh-CN" sz="2000" b="1">
              <a:latin typeface="Courier New" panose="02070309020205020404" pitchFamily="49" charset="0"/>
              <a:ea typeface="宋体" panose="02010600030101010101" pitchFamily="2" charset="-122"/>
            </a:endParaRPr>
          </a:p>
          <a:p>
            <a:pPr marL="0" indent="0">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86019" name="Rectangle 3"/>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Issues: Deadlock</a:t>
            </a:r>
            <a:endParaRPr lang="zh-CN" altLang="en-US">
              <a:ea typeface="宋体" panose="02010600030101010101" pitchFamily="2" charset="-122"/>
            </a:endParaRPr>
          </a:p>
        </p:txBody>
      </p:sp>
      <p:sp>
        <p:nvSpPr>
          <p:cNvPr id="5" name="Text Box 5"/>
          <p:cNvSpPr txBox="1">
            <a:spLocks noChangeArrowheads="1"/>
          </p:cNvSpPr>
          <p:nvPr/>
        </p:nvSpPr>
        <p:spPr bwMode="auto">
          <a:xfrm>
            <a:off x="5638800" y="719138"/>
            <a:ext cx="1219200" cy="1871663"/>
          </a:xfrm>
          <a:prstGeom prst="rect">
            <a:avLst/>
          </a:prstGeom>
          <a:solidFill>
            <a:schemeClr val="bg2">
              <a:lumMod val="20000"/>
              <a:lumOff val="80000"/>
            </a:schemeClr>
          </a:solidFill>
          <a:ln w="12700">
            <a:solidFill>
              <a:schemeClr val="tx1"/>
            </a:solidFill>
            <a:miter lim="800000"/>
          </a:ln>
          <a:effectLst/>
        </p:spPr>
        <p:txBody>
          <a:bodyPr>
            <a:spAutoFit/>
          </a:bodyPr>
          <a:lstStyle/>
          <a:p>
            <a:pPr marR="0" defTabSz="914400">
              <a:lnSpc>
                <a:spcPct val="90000"/>
              </a:lnSpc>
              <a:spcBef>
                <a:spcPct val="20000"/>
              </a:spcBef>
              <a:buClrTx/>
              <a:buSzTx/>
              <a:buFontTx/>
              <a:buNone/>
              <a:defRPr/>
            </a:pPr>
            <a:r>
              <a:rPr kumimoji="0" lang="en-US" sz="1800" kern="1200" cap="none" spc="0" normalizeH="0" baseline="0" noProof="0" dirty="0" err="1">
                <a:latin typeface="Courier New" panose="02070309020205020404" pitchFamily="49" charset="0"/>
                <a:ea typeface="+mn-ea"/>
                <a:cs typeface="Courier New" panose="02070309020205020404" pitchFamily="49" charset="0"/>
              </a:rPr>
              <a:t>Tid</a:t>
            </a:r>
            <a:r>
              <a:rPr kumimoji="0" lang="en-US" sz="1800" kern="1200" cap="none" spc="0" normalizeH="0" baseline="0" noProof="0" dirty="0">
                <a:latin typeface="Courier New" panose="02070309020205020404" pitchFamily="49" charset="0"/>
                <a:ea typeface="+mn-ea"/>
                <a:cs typeface="Courier New" panose="02070309020205020404" pitchFamily="49" charset="0"/>
              </a:rPr>
              <a:t>[0]:</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P(s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0</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P(s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1</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err="1">
                <a:latin typeface="Courier New" panose="02070309020205020404" pitchFamily="49" charset="0"/>
                <a:ea typeface="+mn-ea"/>
                <a:cs typeface="Courier New" panose="02070309020205020404" pitchFamily="49" charset="0"/>
              </a:rPr>
              <a:t>cnt</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V(s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0</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V(s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1</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p:txBody>
      </p:sp>
      <p:sp>
        <p:nvSpPr>
          <p:cNvPr id="6" name="Text Box 6"/>
          <p:cNvSpPr txBox="1">
            <a:spLocks noChangeArrowheads="1"/>
          </p:cNvSpPr>
          <p:nvPr/>
        </p:nvSpPr>
        <p:spPr bwMode="auto">
          <a:xfrm>
            <a:off x="7186613" y="706438"/>
            <a:ext cx="1195388" cy="1871663"/>
          </a:xfrm>
          <a:prstGeom prst="rect">
            <a:avLst/>
          </a:prstGeom>
          <a:solidFill>
            <a:schemeClr val="bg2">
              <a:lumMod val="20000"/>
              <a:lumOff val="80000"/>
            </a:schemeClr>
          </a:solidFill>
          <a:ln w="3175">
            <a:solidFill>
              <a:schemeClr val="tx1"/>
            </a:solidFill>
            <a:miter lim="800000"/>
          </a:ln>
          <a:effectLst/>
        </p:spPr>
        <p:txBody>
          <a:bodyPr>
            <a:spAutoFit/>
          </a:bodyPr>
          <a:lstStyle/>
          <a:p>
            <a:pPr marR="0" defTabSz="914400">
              <a:lnSpc>
                <a:spcPct val="90000"/>
              </a:lnSpc>
              <a:spcBef>
                <a:spcPct val="20000"/>
              </a:spcBef>
              <a:buClrTx/>
              <a:buSzTx/>
              <a:buFontTx/>
              <a:buNone/>
              <a:defRPr/>
            </a:pPr>
            <a:r>
              <a:rPr kumimoji="0" lang="en-US" sz="1800" kern="1200" cap="none" spc="0" normalizeH="0" baseline="0" noProof="0" dirty="0" err="1">
                <a:latin typeface="Courier New" panose="02070309020205020404" pitchFamily="49" charset="0"/>
                <a:ea typeface="+mn-ea"/>
                <a:cs typeface="Courier New" panose="02070309020205020404" pitchFamily="49" charset="0"/>
              </a:rPr>
              <a:t>Tid</a:t>
            </a:r>
            <a:r>
              <a:rPr kumimoji="0" lang="en-US" sz="1800" kern="1200" cap="none" spc="0" normalizeH="0" baseline="0" noProof="0" dirty="0">
                <a:latin typeface="Courier New" panose="02070309020205020404" pitchFamily="49" charset="0"/>
                <a:ea typeface="+mn-ea"/>
                <a:cs typeface="Courier New" panose="02070309020205020404" pitchFamily="49" charset="0"/>
              </a:rPr>
              <a:t>[1]:</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P(s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1</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P(s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0</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err="1">
                <a:latin typeface="Courier New" panose="02070309020205020404" pitchFamily="49" charset="0"/>
                <a:ea typeface="+mn-ea"/>
                <a:cs typeface="Courier New" panose="02070309020205020404" pitchFamily="49" charset="0"/>
              </a:rPr>
              <a:t>cnt</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V(s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1</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a:p>
            <a:pPr marR="0" defTabSz="914400">
              <a:lnSpc>
                <a:spcPct val="90000"/>
              </a:lnSpc>
              <a:spcBef>
                <a:spcPct val="20000"/>
              </a:spcBef>
              <a:buClrTx/>
              <a:buSzTx/>
              <a:buFontTx/>
              <a:buNone/>
              <a:defRPr/>
            </a:pPr>
            <a:r>
              <a:rPr kumimoji="0" lang="en-US" sz="1800" kern="1200" cap="none" spc="0" normalizeH="0" baseline="0" noProof="0" dirty="0">
                <a:latin typeface="Courier New" panose="02070309020205020404" pitchFamily="49" charset="0"/>
                <a:ea typeface="+mn-ea"/>
                <a:cs typeface="Courier New" panose="02070309020205020404" pitchFamily="49" charset="0"/>
              </a:rPr>
              <a:t>V(s</a:t>
            </a:r>
            <a:r>
              <a:rPr kumimoji="0" lang="en-US" sz="1800" kern="1200" cap="none" spc="0" normalizeH="0" baseline="-25000" noProof="0" dirty="0">
                <a:latin typeface="Courier New" panose="02070309020205020404" pitchFamily="49" charset="0"/>
                <a:ea typeface="+mn-ea"/>
                <a:cs typeface="Courier New" panose="02070309020205020404" pitchFamily="49" charset="0"/>
              </a:rPr>
              <a:t>0</a:t>
            </a:r>
            <a:r>
              <a:rPr kumimoji="0" lang="en-US" sz="1800" kern="1200" cap="none" spc="0" normalizeH="0" baseline="0" noProof="0" dirty="0">
                <a:latin typeface="Courier New" panose="02070309020205020404" pitchFamily="49" charset="0"/>
                <a:ea typeface="+mn-ea"/>
                <a:cs typeface="Courier New" panose="02070309020205020404" pitchFamily="49" charset="0"/>
              </a:rPr>
              <a:t>);</a:t>
            </a:r>
            <a:endParaRPr kumimoji="0" lang="en-US" sz="1800" kern="1200" cap="none" spc="0" normalizeH="0" baseline="0" noProof="0" dirty="0">
              <a:latin typeface="Courier New" panose="02070309020205020404" pitchFamily="49" charset="0"/>
              <a:ea typeface="+mn-ea"/>
              <a:cs typeface="Courier New" panose="02070309020205020404" pitchFamily="49" charset="0"/>
            </a:endParaRPr>
          </a:p>
        </p:txBody>
      </p:sp>
      <p:sp>
        <p:nvSpPr>
          <p:cNvPr id="86022" name="TextBox 1"/>
          <p:cNvSpPr txBox="1"/>
          <p:nvPr/>
        </p:nvSpPr>
        <p:spPr>
          <a:xfrm>
            <a:off x="5638800" y="381000"/>
            <a:ext cx="1219200" cy="349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800" b="1">
                <a:latin typeface="Courier New" panose="02070309020205020404" pitchFamily="49" charset="0"/>
                <a:ea typeface="宋体" panose="02010600030101010101" pitchFamily="2" charset="-122"/>
              </a:rPr>
              <a:t>Thread0</a:t>
            </a:r>
            <a:endParaRPr lang="zh-CN" altLang="en-US" sz="1800" b="1">
              <a:latin typeface="Courier New" panose="02070309020205020404" pitchFamily="49" charset="0"/>
              <a:ea typeface="宋体" panose="02010600030101010101" pitchFamily="2" charset="-122"/>
            </a:endParaRPr>
          </a:p>
        </p:txBody>
      </p:sp>
      <p:sp>
        <p:nvSpPr>
          <p:cNvPr id="86023" name="TextBox 7"/>
          <p:cNvSpPr txBox="1"/>
          <p:nvPr/>
        </p:nvSpPr>
        <p:spPr>
          <a:xfrm>
            <a:off x="7186613" y="381000"/>
            <a:ext cx="1219200" cy="349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800" b="1">
                <a:latin typeface="Courier New" panose="02070309020205020404" pitchFamily="49" charset="0"/>
                <a:ea typeface="宋体" panose="02010600030101010101" pitchFamily="2" charset="-122"/>
              </a:rPr>
              <a:t>Thread1</a:t>
            </a:r>
            <a:endParaRPr lang="zh-CN" altLang="en-US" sz="1800" b="1">
              <a:latin typeface="Courier New" panose="02070309020205020404" pitchFamily="49"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7042" name="Rectangle 2"/>
          <p:cNvSpPr/>
          <p:nvPr/>
        </p:nvSpPr>
        <p:spPr>
          <a:xfrm>
            <a:off x="1722438" y="4027488"/>
            <a:ext cx="914400" cy="838200"/>
          </a:xfrm>
          <a:prstGeom prst="rect">
            <a:avLst/>
          </a:prstGeom>
          <a:solidFill>
            <a:srgbClr val="FF99CC"/>
          </a:solidFill>
          <a:ln w="12700" cap="flat" cmpd="sng">
            <a:solidFill>
              <a:schemeClr val="tx1"/>
            </a:solidFill>
            <a:prstDash val="dash"/>
            <a:miter/>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deadlock</a:t>
            </a:r>
            <a:endParaRPr lang="en-US" altLang="zh-CN" sz="1600" b="1">
              <a:latin typeface="Helvetica" pitchFamily="34" charset="0"/>
              <a:ea typeface="宋体" panose="02010600030101010101" pitchFamily="2" charset="-122"/>
            </a:endParaRPr>
          </a:p>
          <a:p>
            <a:pPr marL="0" lvl="0" indent="0" algn="ctr">
              <a:spcBef>
                <a:spcPct val="0"/>
              </a:spcBef>
              <a:buNone/>
            </a:pPr>
            <a:r>
              <a:rPr lang="en-US" altLang="zh-CN" sz="1600" b="1">
                <a:latin typeface="Helvetica" pitchFamily="34" charset="0"/>
                <a:ea typeface="宋体" panose="02010600030101010101" pitchFamily="2" charset="-122"/>
              </a:rPr>
              <a:t>region</a:t>
            </a:r>
            <a:endParaRPr lang="en-US" altLang="zh-CN" sz="1600" b="1">
              <a:latin typeface="Helvetica" pitchFamily="34" charset="0"/>
              <a:ea typeface="宋体" panose="02010600030101010101" pitchFamily="2" charset="-122"/>
            </a:endParaRPr>
          </a:p>
        </p:txBody>
      </p:sp>
      <p:sp>
        <p:nvSpPr>
          <p:cNvPr id="87043" name="Line 3"/>
          <p:cNvSpPr>
            <a:spLocks noChangeAspect="1"/>
          </p:cNvSpPr>
          <p:nvPr/>
        </p:nvSpPr>
        <p:spPr>
          <a:xfrm flipH="1" flipV="1">
            <a:off x="1009650" y="1947863"/>
            <a:ext cx="0" cy="3840162"/>
          </a:xfrm>
          <a:prstGeom prst="line">
            <a:avLst/>
          </a:prstGeom>
          <a:ln w="25400" cap="flat" cmpd="sng">
            <a:solidFill>
              <a:schemeClr val="tx1"/>
            </a:solidFill>
            <a:prstDash val="solid"/>
            <a:headEnd type="none" w="med" len="med"/>
            <a:tailEnd type="none" w="med" len="med"/>
          </a:ln>
        </p:spPr>
      </p:sp>
      <p:sp>
        <p:nvSpPr>
          <p:cNvPr id="87044" name="Line 4"/>
          <p:cNvSpPr>
            <a:spLocks noChangeAspect="1"/>
          </p:cNvSpPr>
          <p:nvPr/>
        </p:nvSpPr>
        <p:spPr>
          <a:xfrm flipV="1">
            <a:off x="1009650" y="5788025"/>
            <a:ext cx="3810000" cy="0"/>
          </a:xfrm>
          <a:prstGeom prst="line">
            <a:avLst/>
          </a:prstGeom>
          <a:ln w="25400" cap="flat" cmpd="sng">
            <a:solidFill>
              <a:schemeClr val="tx1"/>
            </a:solidFill>
            <a:prstDash val="solid"/>
            <a:headEnd type="none" w="med" len="med"/>
            <a:tailEnd type="none" w="med" len="med"/>
          </a:ln>
        </p:spPr>
      </p:sp>
      <p:sp>
        <p:nvSpPr>
          <p:cNvPr id="87045" name="Line 5"/>
          <p:cNvSpPr>
            <a:spLocks noChangeAspect="1"/>
          </p:cNvSpPr>
          <p:nvPr/>
        </p:nvSpPr>
        <p:spPr>
          <a:xfrm>
            <a:off x="1706563" y="5737225"/>
            <a:ext cx="0" cy="122238"/>
          </a:xfrm>
          <a:prstGeom prst="line">
            <a:avLst/>
          </a:prstGeom>
          <a:ln w="25400" cap="flat" cmpd="sng">
            <a:solidFill>
              <a:schemeClr val="tx1"/>
            </a:solidFill>
            <a:prstDash val="solid"/>
            <a:headEnd type="none" w="med" len="med"/>
            <a:tailEnd type="none" w="med" len="med"/>
          </a:ln>
        </p:spPr>
      </p:sp>
      <p:sp>
        <p:nvSpPr>
          <p:cNvPr id="87046" name="Line 6"/>
          <p:cNvSpPr>
            <a:spLocks noChangeAspect="1"/>
          </p:cNvSpPr>
          <p:nvPr/>
        </p:nvSpPr>
        <p:spPr>
          <a:xfrm>
            <a:off x="3597275" y="5737225"/>
            <a:ext cx="6350" cy="127000"/>
          </a:xfrm>
          <a:prstGeom prst="line">
            <a:avLst/>
          </a:prstGeom>
          <a:ln w="25400" cap="flat" cmpd="sng">
            <a:solidFill>
              <a:schemeClr val="tx1"/>
            </a:solidFill>
            <a:prstDash val="solid"/>
            <a:headEnd type="none" w="med" len="med"/>
            <a:tailEnd type="none" w="med" len="med"/>
          </a:ln>
        </p:spPr>
      </p:sp>
      <p:sp>
        <p:nvSpPr>
          <p:cNvPr id="87047" name="Text Box 7"/>
          <p:cNvSpPr txBox="1">
            <a:spLocks noChangeAspect="1"/>
          </p:cNvSpPr>
          <p:nvPr/>
        </p:nvSpPr>
        <p:spPr>
          <a:xfrm>
            <a:off x="1382713" y="5853113"/>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P(s0)</a:t>
            </a:r>
            <a:endParaRPr lang="en-US" altLang="zh-CN" sz="1600" b="1">
              <a:latin typeface="Helvetica" pitchFamily="34" charset="0"/>
              <a:ea typeface="宋体" panose="02010600030101010101" pitchFamily="2" charset="-122"/>
            </a:endParaRPr>
          </a:p>
        </p:txBody>
      </p:sp>
      <p:sp>
        <p:nvSpPr>
          <p:cNvPr id="87048" name="Text Box 8"/>
          <p:cNvSpPr txBox="1">
            <a:spLocks noChangeAspect="1"/>
          </p:cNvSpPr>
          <p:nvPr/>
        </p:nvSpPr>
        <p:spPr>
          <a:xfrm>
            <a:off x="3249613" y="5853113"/>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V(s0)</a:t>
            </a:r>
            <a:endParaRPr lang="en-US" altLang="zh-CN" sz="1600" b="1">
              <a:latin typeface="Helvetica" pitchFamily="34" charset="0"/>
              <a:ea typeface="宋体" panose="02010600030101010101" pitchFamily="2" charset="-122"/>
            </a:endParaRPr>
          </a:p>
        </p:txBody>
      </p:sp>
      <p:sp>
        <p:nvSpPr>
          <p:cNvPr id="87049" name="Line 9"/>
          <p:cNvSpPr>
            <a:spLocks noChangeAspect="1"/>
          </p:cNvSpPr>
          <p:nvPr/>
        </p:nvSpPr>
        <p:spPr>
          <a:xfrm rot="-5400000">
            <a:off x="1009650" y="4787900"/>
            <a:ext cx="0" cy="122238"/>
          </a:xfrm>
          <a:prstGeom prst="line">
            <a:avLst/>
          </a:prstGeom>
          <a:ln w="25400" cap="flat" cmpd="sng">
            <a:solidFill>
              <a:schemeClr val="tx1"/>
            </a:solidFill>
            <a:prstDash val="solid"/>
            <a:headEnd type="none" w="med" len="med"/>
            <a:tailEnd type="none" w="med" len="med"/>
          </a:ln>
        </p:spPr>
      </p:sp>
      <p:sp>
        <p:nvSpPr>
          <p:cNvPr id="87050" name="Line 10"/>
          <p:cNvSpPr>
            <a:spLocks noChangeAspect="1"/>
          </p:cNvSpPr>
          <p:nvPr/>
        </p:nvSpPr>
        <p:spPr>
          <a:xfrm rot="-5400000">
            <a:off x="1009650" y="3082925"/>
            <a:ext cx="4763" cy="127000"/>
          </a:xfrm>
          <a:prstGeom prst="line">
            <a:avLst/>
          </a:prstGeom>
          <a:ln w="25400" cap="flat" cmpd="sng">
            <a:solidFill>
              <a:schemeClr val="tx1"/>
            </a:solidFill>
            <a:prstDash val="solid"/>
            <a:headEnd type="none" w="med" len="med"/>
            <a:tailEnd type="none" w="med" len="med"/>
          </a:ln>
        </p:spPr>
      </p:sp>
      <p:sp>
        <p:nvSpPr>
          <p:cNvPr id="87051" name="Text Box 11"/>
          <p:cNvSpPr txBox="1">
            <a:spLocks noChangeAspect="1"/>
          </p:cNvSpPr>
          <p:nvPr/>
        </p:nvSpPr>
        <p:spPr>
          <a:xfrm>
            <a:off x="341313" y="2943225"/>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V(s1)</a:t>
            </a:r>
            <a:endParaRPr lang="en-US" altLang="zh-CN" sz="1600" b="1">
              <a:latin typeface="Helvetica" pitchFamily="34" charset="0"/>
              <a:ea typeface="宋体" panose="02010600030101010101" pitchFamily="2" charset="-122"/>
            </a:endParaRPr>
          </a:p>
        </p:txBody>
      </p:sp>
      <p:sp>
        <p:nvSpPr>
          <p:cNvPr id="87052" name="Text Box 12"/>
          <p:cNvSpPr txBox="1">
            <a:spLocks noChangeAspect="1"/>
          </p:cNvSpPr>
          <p:nvPr/>
        </p:nvSpPr>
        <p:spPr>
          <a:xfrm>
            <a:off x="4684713" y="5924550"/>
            <a:ext cx="1030287" cy="336550"/>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Thread 1</a:t>
            </a:r>
            <a:endParaRPr lang="en-US" altLang="zh-CN" sz="1600" b="1">
              <a:latin typeface="Helvetica" pitchFamily="34" charset="0"/>
              <a:ea typeface="宋体" panose="02010600030101010101" pitchFamily="2" charset="-122"/>
            </a:endParaRPr>
          </a:p>
        </p:txBody>
      </p:sp>
      <p:sp>
        <p:nvSpPr>
          <p:cNvPr id="87053" name="Text Box 13"/>
          <p:cNvSpPr txBox="1">
            <a:spLocks noChangeAspect="1"/>
          </p:cNvSpPr>
          <p:nvPr/>
        </p:nvSpPr>
        <p:spPr>
          <a:xfrm>
            <a:off x="461963" y="1631950"/>
            <a:ext cx="1030287" cy="336550"/>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Thread 2</a:t>
            </a:r>
            <a:endParaRPr lang="en-US" altLang="zh-CN" sz="1600" b="1">
              <a:latin typeface="Helvetica" pitchFamily="34" charset="0"/>
              <a:ea typeface="宋体" panose="02010600030101010101" pitchFamily="2" charset="-122"/>
            </a:endParaRPr>
          </a:p>
        </p:txBody>
      </p:sp>
      <p:sp>
        <p:nvSpPr>
          <p:cNvPr id="87054" name="Rectangle 14"/>
          <p:cNvSpPr/>
          <p:nvPr/>
        </p:nvSpPr>
        <p:spPr>
          <a:xfrm>
            <a:off x="1720850" y="2325688"/>
            <a:ext cx="1868488" cy="1701800"/>
          </a:xfrm>
          <a:prstGeom prst="rect">
            <a:avLst/>
          </a:prstGeom>
          <a:solidFill>
            <a:srgbClr val="C0C0C0">
              <a:alpha val="50195"/>
            </a:srgbClr>
          </a:solidFill>
          <a:ln w="12700" cap="flat" cmpd="sng">
            <a:solidFill>
              <a:schemeClr val="tx1"/>
            </a:solidFill>
            <a:prstDash val="solid"/>
            <a:miter/>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a:latin typeface="Helvetica" pitchFamily="34" charset="0"/>
              <a:ea typeface="宋体" panose="02010600030101010101" pitchFamily="2" charset="-122"/>
            </a:endParaRPr>
          </a:p>
        </p:txBody>
      </p:sp>
      <p:sp>
        <p:nvSpPr>
          <p:cNvPr id="87055" name="Text Box 15"/>
          <p:cNvSpPr txBox="1"/>
          <p:nvPr/>
        </p:nvSpPr>
        <p:spPr>
          <a:xfrm>
            <a:off x="265113" y="6278563"/>
            <a:ext cx="1695450" cy="274637"/>
          </a:xfrm>
          <a:prstGeom prst="rect">
            <a:avLst/>
          </a:prstGeom>
          <a:noFill/>
          <a:ln w="25400">
            <a:noFill/>
          </a:ln>
        </p:spPr>
        <p:txBody>
          <a:bodyPr wrap="none"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a:latin typeface="Helvetica" pitchFamily="34" charset="0"/>
                <a:ea typeface="宋体" panose="02010600030101010101" pitchFamily="2" charset="-122"/>
              </a:rPr>
              <a:t>Initially, s=t=1</a:t>
            </a:r>
            <a:endParaRPr lang="en-US" altLang="zh-CN" sz="1800" b="1">
              <a:latin typeface="Helvetica" pitchFamily="34" charset="0"/>
              <a:ea typeface="宋体" panose="02010600030101010101" pitchFamily="2" charset="-122"/>
            </a:endParaRPr>
          </a:p>
        </p:txBody>
      </p:sp>
      <p:sp>
        <p:nvSpPr>
          <p:cNvPr id="87056" name="Text Box 16"/>
          <p:cNvSpPr txBox="1">
            <a:spLocks noChangeAspect="1"/>
          </p:cNvSpPr>
          <p:nvPr/>
        </p:nvSpPr>
        <p:spPr>
          <a:xfrm>
            <a:off x="363538" y="4645025"/>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P(s1)</a:t>
            </a:r>
            <a:endParaRPr lang="en-US" altLang="zh-CN" sz="1600" b="1">
              <a:latin typeface="Helvetica" pitchFamily="34" charset="0"/>
              <a:ea typeface="宋体" panose="02010600030101010101" pitchFamily="2" charset="-122"/>
            </a:endParaRPr>
          </a:p>
        </p:txBody>
      </p:sp>
      <p:sp>
        <p:nvSpPr>
          <p:cNvPr id="87057" name="Rectangle 17"/>
          <p:cNvSpPr/>
          <p:nvPr/>
        </p:nvSpPr>
        <p:spPr>
          <a:xfrm>
            <a:off x="2635250" y="3163888"/>
            <a:ext cx="1868488" cy="1701800"/>
          </a:xfrm>
          <a:prstGeom prst="rect">
            <a:avLst/>
          </a:prstGeom>
          <a:solidFill>
            <a:srgbClr val="C0C0C0">
              <a:alpha val="50195"/>
            </a:srgbClr>
          </a:solidFill>
          <a:ln w="12700" cap="flat" cmpd="sng">
            <a:solidFill>
              <a:schemeClr val="tx1"/>
            </a:solidFill>
            <a:prstDash val="solid"/>
            <a:miter/>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a:latin typeface="Helvetica" pitchFamily="34" charset="0"/>
              <a:ea typeface="宋体" panose="02010600030101010101" pitchFamily="2" charset="-122"/>
            </a:endParaRPr>
          </a:p>
        </p:txBody>
      </p:sp>
      <p:sp>
        <p:nvSpPr>
          <p:cNvPr id="87058" name="Line 18"/>
          <p:cNvSpPr>
            <a:spLocks noChangeAspect="1"/>
          </p:cNvSpPr>
          <p:nvPr/>
        </p:nvSpPr>
        <p:spPr>
          <a:xfrm>
            <a:off x="2644775" y="5775325"/>
            <a:ext cx="6350" cy="127000"/>
          </a:xfrm>
          <a:prstGeom prst="line">
            <a:avLst/>
          </a:prstGeom>
          <a:ln w="25400" cap="flat" cmpd="sng">
            <a:solidFill>
              <a:schemeClr val="tx1"/>
            </a:solidFill>
            <a:prstDash val="solid"/>
            <a:headEnd type="none" w="med" len="med"/>
            <a:tailEnd type="none" w="med" len="med"/>
          </a:ln>
        </p:spPr>
      </p:sp>
      <p:sp>
        <p:nvSpPr>
          <p:cNvPr id="87059" name="Text Box 19"/>
          <p:cNvSpPr txBox="1">
            <a:spLocks noChangeAspect="1"/>
          </p:cNvSpPr>
          <p:nvPr/>
        </p:nvSpPr>
        <p:spPr>
          <a:xfrm>
            <a:off x="2297113" y="5853113"/>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P(s1)</a:t>
            </a:r>
            <a:endParaRPr lang="en-US" altLang="zh-CN" sz="1600" b="1">
              <a:latin typeface="Helvetica" pitchFamily="34" charset="0"/>
              <a:ea typeface="宋体" panose="02010600030101010101" pitchFamily="2" charset="-122"/>
            </a:endParaRPr>
          </a:p>
        </p:txBody>
      </p:sp>
      <p:sp>
        <p:nvSpPr>
          <p:cNvPr id="87060" name="Line 20"/>
          <p:cNvSpPr>
            <a:spLocks noChangeAspect="1"/>
          </p:cNvSpPr>
          <p:nvPr/>
        </p:nvSpPr>
        <p:spPr>
          <a:xfrm>
            <a:off x="4511675" y="5800725"/>
            <a:ext cx="6350" cy="127000"/>
          </a:xfrm>
          <a:prstGeom prst="line">
            <a:avLst/>
          </a:prstGeom>
          <a:ln w="25400" cap="flat" cmpd="sng">
            <a:solidFill>
              <a:schemeClr val="tx1"/>
            </a:solidFill>
            <a:prstDash val="solid"/>
            <a:headEnd type="none" w="med" len="med"/>
            <a:tailEnd type="none" w="med" len="med"/>
          </a:ln>
        </p:spPr>
      </p:sp>
      <p:sp>
        <p:nvSpPr>
          <p:cNvPr id="87061" name="Text Box 21"/>
          <p:cNvSpPr txBox="1">
            <a:spLocks noChangeAspect="1"/>
          </p:cNvSpPr>
          <p:nvPr/>
        </p:nvSpPr>
        <p:spPr>
          <a:xfrm>
            <a:off x="4164013" y="5853113"/>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V(s1)</a:t>
            </a:r>
            <a:endParaRPr lang="en-US" altLang="zh-CN" sz="1600" b="1">
              <a:latin typeface="Helvetica" pitchFamily="34" charset="0"/>
              <a:ea typeface="宋体" panose="02010600030101010101" pitchFamily="2" charset="-122"/>
            </a:endParaRPr>
          </a:p>
        </p:txBody>
      </p:sp>
      <p:sp>
        <p:nvSpPr>
          <p:cNvPr id="87062" name="Text Box 22"/>
          <p:cNvSpPr txBox="1"/>
          <p:nvPr/>
        </p:nvSpPr>
        <p:spPr>
          <a:xfrm>
            <a:off x="1947863" y="2411413"/>
            <a:ext cx="1427162" cy="492125"/>
          </a:xfrm>
          <a:prstGeom prst="rect">
            <a:avLst/>
          </a:prstGeom>
          <a:noFill/>
          <a:ln w="25400">
            <a:noFill/>
          </a:ln>
        </p:spPr>
        <p:txBody>
          <a:bodyPr wrap="none"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forbidden</a:t>
            </a:r>
            <a:endParaRPr lang="en-US" altLang="zh-CN" sz="1600" b="1">
              <a:latin typeface="Helvetica" pitchFamily="34" charset="0"/>
              <a:ea typeface="宋体" panose="02010600030101010101" pitchFamily="2" charset="-122"/>
            </a:endParaRPr>
          </a:p>
          <a:p>
            <a:pPr marL="0" lvl="0" indent="0" algn="ctr">
              <a:spcBef>
                <a:spcPct val="0"/>
              </a:spcBef>
              <a:buNone/>
            </a:pPr>
            <a:r>
              <a:rPr lang="en-US" altLang="zh-CN" sz="1600" b="1">
                <a:latin typeface="Helvetica" pitchFamily="34" charset="0"/>
                <a:ea typeface="宋体" panose="02010600030101010101" pitchFamily="2" charset="-122"/>
              </a:rPr>
              <a:t>region for s0</a:t>
            </a:r>
            <a:endParaRPr lang="en-US" altLang="zh-CN" sz="1600" b="1">
              <a:latin typeface="Helvetica" pitchFamily="34" charset="0"/>
              <a:ea typeface="宋体" panose="02010600030101010101" pitchFamily="2" charset="-122"/>
            </a:endParaRPr>
          </a:p>
        </p:txBody>
      </p:sp>
      <p:sp>
        <p:nvSpPr>
          <p:cNvPr id="87063" name="Text Box 23"/>
          <p:cNvSpPr txBox="1"/>
          <p:nvPr/>
        </p:nvSpPr>
        <p:spPr>
          <a:xfrm>
            <a:off x="2836863" y="4189413"/>
            <a:ext cx="1427162" cy="492125"/>
          </a:xfrm>
          <a:prstGeom prst="rect">
            <a:avLst/>
          </a:prstGeom>
          <a:noFill/>
          <a:ln w="25400">
            <a:noFill/>
          </a:ln>
        </p:spPr>
        <p:txBody>
          <a:bodyPr wrap="none"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a:latin typeface="Helvetica" pitchFamily="34" charset="0"/>
                <a:ea typeface="宋体" panose="02010600030101010101" pitchFamily="2" charset="-122"/>
              </a:rPr>
              <a:t>forbidden</a:t>
            </a:r>
            <a:endParaRPr lang="en-US" altLang="zh-CN" sz="1600" b="1">
              <a:latin typeface="Helvetica" pitchFamily="34" charset="0"/>
              <a:ea typeface="宋体" panose="02010600030101010101" pitchFamily="2" charset="-122"/>
            </a:endParaRPr>
          </a:p>
          <a:p>
            <a:pPr marL="0" lvl="0" indent="0" algn="ctr">
              <a:spcBef>
                <a:spcPct val="0"/>
              </a:spcBef>
              <a:buNone/>
            </a:pPr>
            <a:r>
              <a:rPr lang="en-US" altLang="zh-CN" sz="1600" b="1">
                <a:latin typeface="Helvetica" pitchFamily="34" charset="0"/>
                <a:ea typeface="宋体" panose="02010600030101010101" pitchFamily="2" charset="-122"/>
              </a:rPr>
              <a:t>region for s1</a:t>
            </a:r>
            <a:endParaRPr lang="en-US" altLang="zh-CN" sz="1600" b="1">
              <a:latin typeface="Helvetica" pitchFamily="34" charset="0"/>
              <a:ea typeface="宋体" panose="02010600030101010101" pitchFamily="2" charset="-122"/>
            </a:endParaRPr>
          </a:p>
        </p:txBody>
      </p:sp>
      <p:sp>
        <p:nvSpPr>
          <p:cNvPr id="87064" name="Line 24"/>
          <p:cNvSpPr>
            <a:spLocks noChangeAspect="1"/>
          </p:cNvSpPr>
          <p:nvPr/>
        </p:nvSpPr>
        <p:spPr>
          <a:xfrm rot="-5400000">
            <a:off x="1009650" y="3949700"/>
            <a:ext cx="0" cy="122238"/>
          </a:xfrm>
          <a:prstGeom prst="line">
            <a:avLst/>
          </a:prstGeom>
          <a:ln w="25400" cap="flat" cmpd="sng">
            <a:solidFill>
              <a:schemeClr val="tx1"/>
            </a:solidFill>
            <a:prstDash val="solid"/>
            <a:headEnd type="none" w="med" len="med"/>
            <a:tailEnd type="none" w="med" len="med"/>
          </a:ln>
        </p:spPr>
      </p:sp>
      <p:sp>
        <p:nvSpPr>
          <p:cNvPr id="87065" name="Text Box 25"/>
          <p:cNvSpPr txBox="1">
            <a:spLocks noChangeAspect="1"/>
          </p:cNvSpPr>
          <p:nvPr/>
        </p:nvSpPr>
        <p:spPr>
          <a:xfrm>
            <a:off x="363538" y="3806825"/>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P(s0)</a:t>
            </a:r>
            <a:endParaRPr lang="en-US" altLang="zh-CN" sz="1600" b="1">
              <a:latin typeface="Helvetica" pitchFamily="34" charset="0"/>
              <a:ea typeface="宋体" panose="02010600030101010101" pitchFamily="2" charset="-122"/>
            </a:endParaRPr>
          </a:p>
        </p:txBody>
      </p:sp>
      <p:sp>
        <p:nvSpPr>
          <p:cNvPr id="87066" name="Line 26"/>
          <p:cNvSpPr>
            <a:spLocks noChangeAspect="1"/>
          </p:cNvSpPr>
          <p:nvPr/>
        </p:nvSpPr>
        <p:spPr>
          <a:xfrm rot="-5400000">
            <a:off x="1009650" y="2232025"/>
            <a:ext cx="4763" cy="127000"/>
          </a:xfrm>
          <a:prstGeom prst="line">
            <a:avLst/>
          </a:prstGeom>
          <a:ln w="25400" cap="flat" cmpd="sng">
            <a:solidFill>
              <a:schemeClr val="tx1"/>
            </a:solidFill>
            <a:prstDash val="solid"/>
            <a:headEnd type="none" w="med" len="med"/>
            <a:tailEnd type="none" w="med" len="med"/>
          </a:ln>
        </p:spPr>
      </p:sp>
      <p:sp>
        <p:nvSpPr>
          <p:cNvPr id="87067" name="Text Box 27"/>
          <p:cNvSpPr txBox="1">
            <a:spLocks noChangeAspect="1"/>
          </p:cNvSpPr>
          <p:nvPr/>
        </p:nvSpPr>
        <p:spPr>
          <a:xfrm>
            <a:off x="341313" y="2092325"/>
            <a:ext cx="685800" cy="339725"/>
          </a:xfrm>
          <a:prstGeom prst="rect">
            <a:avLst/>
          </a:prstGeom>
          <a:noFill/>
          <a:ln w="254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50000"/>
              </a:spcBef>
              <a:buNone/>
            </a:pPr>
            <a:r>
              <a:rPr lang="en-US" altLang="zh-CN" sz="1600" b="1">
                <a:latin typeface="Helvetica" pitchFamily="34" charset="0"/>
                <a:ea typeface="宋体" panose="02010600030101010101" pitchFamily="2" charset="-122"/>
              </a:rPr>
              <a:t>V(s0)</a:t>
            </a:r>
            <a:endParaRPr lang="en-US" altLang="zh-CN" sz="1600" b="1">
              <a:latin typeface="Helvetica" pitchFamily="34" charset="0"/>
              <a:ea typeface="宋体" panose="02010600030101010101" pitchFamily="2" charset="-122"/>
            </a:endParaRPr>
          </a:p>
        </p:txBody>
      </p:sp>
      <p:sp>
        <p:nvSpPr>
          <p:cNvPr id="87068" name="Oval 28"/>
          <p:cNvSpPr/>
          <p:nvPr/>
        </p:nvSpPr>
        <p:spPr>
          <a:xfrm>
            <a:off x="2535238" y="4040188"/>
            <a:ext cx="88900" cy="88900"/>
          </a:xfrm>
          <a:prstGeom prst="ellipse">
            <a:avLst/>
          </a:prstGeom>
          <a:solidFill>
            <a:schemeClr val="tx1"/>
          </a:solidFill>
          <a:ln w="25400" cap="flat" cmpd="sng">
            <a:solidFill>
              <a:schemeClr val="tx1"/>
            </a:solidFill>
            <a:prstDash val="solid"/>
            <a:headEnd type="none" w="med" len="med"/>
            <a:tailEnd type="none" w="med" len="med"/>
          </a:ln>
        </p:spPr>
        <p:txBody>
          <a:bodyPr wrap="none" tIns="0" bIns="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endParaRPr lang="zh-CN" altLang="en-US" sz="1600" b="1">
              <a:ea typeface="宋体" panose="02010600030101010101" pitchFamily="2" charset="-122"/>
            </a:endParaRPr>
          </a:p>
        </p:txBody>
      </p:sp>
      <p:sp>
        <p:nvSpPr>
          <p:cNvPr id="87069" name="Text Box 29"/>
          <p:cNvSpPr txBox="1"/>
          <p:nvPr/>
        </p:nvSpPr>
        <p:spPr>
          <a:xfrm>
            <a:off x="4119563" y="2090738"/>
            <a:ext cx="1174750" cy="549275"/>
          </a:xfrm>
          <a:prstGeom prst="rect">
            <a:avLst/>
          </a:prstGeom>
          <a:noFill/>
          <a:ln w="25400">
            <a:noFill/>
          </a:ln>
        </p:spPr>
        <p:txBody>
          <a:bodyPr wrap="none"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a:latin typeface="Helvetica" pitchFamily="34" charset="0"/>
                <a:ea typeface="宋体" panose="02010600030101010101" pitchFamily="2" charset="-122"/>
              </a:rPr>
              <a:t>deadlock</a:t>
            </a:r>
            <a:endParaRPr lang="en-US" altLang="zh-CN" sz="1800" b="1">
              <a:latin typeface="Helvetica" pitchFamily="34" charset="0"/>
              <a:ea typeface="宋体" panose="02010600030101010101" pitchFamily="2" charset="-122"/>
            </a:endParaRPr>
          </a:p>
          <a:p>
            <a:pPr marL="0" lvl="0" indent="0" algn="ctr">
              <a:spcBef>
                <a:spcPct val="0"/>
              </a:spcBef>
              <a:buNone/>
            </a:pPr>
            <a:r>
              <a:rPr lang="en-US" altLang="zh-CN" sz="1800" b="1">
                <a:latin typeface="Helvetica" pitchFamily="34" charset="0"/>
                <a:ea typeface="宋体" panose="02010600030101010101" pitchFamily="2" charset="-122"/>
              </a:rPr>
              <a:t>state</a:t>
            </a:r>
            <a:endParaRPr lang="en-US" altLang="zh-CN" sz="1800" b="1">
              <a:latin typeface="Helvetica" pitchFamily="34" charset="0"/>
              <a:ea typeface="宋体" panose="02010600030101010101" pitchFamily="2" charset="-122"/>
            </a:endParaRPr>
          </a:p>
        </p:txBody>
      </p:sp>
      <p:sp>
        <p:nvSpPr>
          <p:cNvPr id="87070" name="Line 30"/>
          <p:cNvSpPr/>
          <p:nvPr/>
        </p:nvSpPr>
        <p:spPr>
          <a:xfrm flipH="1">
            <a:off x="2674938" y="2579688"/>
            <a:ext cx="1625600" cy="1447800"/>
          </a:xfrm>
          <a:prstGeom prst="line">
            <a:avLst/>
          </a:prstGeom>
          <a:ln w="25400" cap="flat" cmpd="sng">
            <a:solidFill>
              <a:schemeClr val="tx1"/>
            </a:solidFill>
            <a:prstDash val="solid"/>
            <a:headEnd type="none" w="med" len="med"/>
            <a:tailEnd type="triangle" w="med" len="med"/>
          </a:ln>
        </p:spPr>
      </p:sp>
      <p:sp>
        <p:nvSpPr>
          <p:cNvPr id="87071" name="Text Box 31"/>
          <p:cNvSpPr txBox="1"/>
          <p:nvPr/>
        </p:nvSpPr>
        <p:spPr>
          <a:xfrm>
            <a:off x="5562600" y="1778000"/>
            <a:ext cx="3279775" cy="4394200"/>
          </a:xfrm>
          <a:prstGeom prst="rect">
            <a:avLst/>
          </a:prstGeom>
          <a:noFill/>
          <a:ln w="25400">
            <a:noFill/>
          </a:ln>
        </p:spPr>
        <p:txBody>
          <a:bodyPr tIns="0" bIns="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800" b="1">
                <a:latin typeface="Helvetica" pitchFamily="34" charset="0"/>
                <a:ea typeface="宋体" panose="02010600030101010101" pitchFamily="2" charset="-122"/>
              </a:rPr>
              <a:t>Locking introduces  the</a:t>
            </a: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potential for </a:t>
            </a:r>
            <a:r>
              <a:rPr lang="en-US" altLang="zh-CN" sz="1800" b="1" i="1">
                <a:solidFill>
                  <a:srgbClr val="FF0000"/>
                </a:solidFill>
                <a:latin typeface="Helvetica" pitchFamily="34" charset="0"/>
                <a:ea typeface="宋体" panose="02010600030101010101" pitchFamily="2" charset="-122"/>
              </a:rPr>
              <a:t>deadlock</a:t>
            </a:r>
            <a:r>
              <a:rPr lang="en-US" altLang="zh-CN" sz="1800" b="1" i="1">
                <a:latin typeface="Helvetica" pitchFamily="34" charset="0"/>
                <a:ea typeface="宋体" panose="02010600030101010101" pitchFamily="2" charset="-122"/>
              </a:rPr>
              <a:t>: </a:t>
            </a: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waiting for a condition that</a:t>
            </a: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will never be true.</a:t>
            </a:r>
            <a:endParaRPr lang="en-US" altLang="zh-CN" sz="1800" b="1">
              <a:latin typeface="Helvetica" pitchFamily="34" charset="0"/>
              <a:ea typeface="宋体" panose="02010600030101010101" pitchFamily="2" charset="-122"/>
            </a:endParaRPr>
          </a:p>
          <a:p>
            <a:pPr marL="0" lvl="0" indent="0">
              <a:spcBef>
                <a:spcPct val="0"/>
              </a:spcBef>
              <a:buNone/>
            </a:pP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Any trajectory that enters</a:t>
            </a: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the </a:t>
            </a:r>
            <a:r>
              <a:rPr lang="en-US" altLang="zh-CN" sz="1800" b="1" i="1">
                <a:solidFill>
                  <a:srgbClr val="FF0000"/>
                </a:solidFill>
                <a:latin typeface="Helvetica" pitchFamily="34" charset="0"/>
                <a:ea typeface="宋体" panose="02010600030101010101" pitchFamily="2" charset="-122"/>
              </a:rPr>
              <a:t>deadlock region </a:t>
            </a:r>
            <a:r>
              <a:rPr lang="en-US" altLang="zh-CN" sz="1800" b="1">
                <a:latin typeface="Helvetica" pitchFamily="34" charset="0"/>
                <a:ea typeface="宋体" panose="02010600030101010101" pitchFamily="2" charset="-122"/>
              </a:rPr>
              <a:t>will</a:t>
            </a: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eventually reach the</a:t>
            </a: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i="1">
                <a:solidFill>
                  <a:srgbClr val="FF0000"/>
                </a:solidFill>
                <a:latin typeface="Helvetica" pitchFamily="34" charset="0"/>
                <a:ea typeface="宋体" panose="02010600030101010101" pitchFamily="2" charset="-122"/>
              </a:rPr>
              <a:t>deadlock state</a:t>
            </a:r>
            <a:r>
              <a:rPr lang="en-US" altLang="zh-CN" sz="1800" b="1">
                <a:latin typeface="Helvetica" pitchFamily="34" charset="0"/>
                <a:ea typeface="宋体" panose="02010600030101010101" pitchFamily="2" charset="-122"/>
              </a:rPr>
              <a:t>, waiting for either </a:t>
            </a:r>
            <a:r>
              <a:rPr lang="en-US" altLang="zh-CN" sz="1800" b="1">
                <a:latin typeface="Courier New" panose="02070309020205020404" pitchFamily="49" charset="0"/>
                <a:ea typeface="宋体" panose="02010600030101010101" pitchFamily="2" charset="-122"/>
              </a:rPr>
              <a:t>s</a:t>
            </a:r>
            <a:r>
              <a:rPr lang="en-US" altLang="zh-CN" sz="1800" b="1">
                <a:latin typeface="Helvetica" pitchFamily="34" charset="0"/>
                <a:ea typeface="宋体" panose="02010600030101010101" pitchFamily="2" charset="-122"/>
              </a:rPr>
              <a:t> or </a:t>
            </a:r>
            <a:r>
              <a:rPr lang="en-US" altLang="zh-CN" sz="1800" b="1">
                <a:latin typeface="Courier New" panose="02070309020205020404" pitchFamily="49" charset="0"/>
                <a:ea typeface="宋体" panose="02010600030101010101" pitchFamily="2" charset="-122"/>
              </a:rPr>
              <a:t>t</a:t>
            </a:r>
            <a:r>
              <a:rPr lang="en-US" altLang="zh-CN" sz="1800" b="1">
                <a:latin typeface="Helvetica" pitchFamily="34" charset="0"/>
                <a:ea typeface="宋体" panose="02010600030101010101" pitchFamily="2" charset="-122"/>
              </a:rPr>
              <a:t> to become nonzero.</a:t>
            </a:r>
            <a:endParaRPr lang="en-US" altLang="zh-CN" sz="1800" b="1">
              <a:latin typeface="Helvetica" pitchFamily="34" charset="0"/>
              <a:ea typeface="宋体" panose="02010600030101010101" pitchFamily="2" charset="-122"/>
            </a:endParaRPr>
          </a:p>
          <a:p>
            <a:pPr marL="0" lvl="0" indent="0">
              <a:spcBef>
                <a:spcPct val="0"/>
              </a:spcBef>
              <a:buNone/>
            </a:pPr>
            <a:endParaRPr lang="en-US" altLang="zh-CN" sz="1800" b="1">
              <a:latin typeface="Helvetica" pitchFamily="34" charset="0"/>
              <a:ea typeface="宋体" panose="02010600030101010101" pitchFamily="2" charset="-122"/>
            </a:endParaRPr>
          </a:p>
          <a:p>
            <a:pPr marL="0" lvl="0" indent="0">
              <a:spcBef>
                <a:spcPct val="0"/>
              </a:spcBef>
              <a:buNone/>
            </a:pPr>
            <a:r>
              <a:rPr lang="en-US" altLang="zh-CN" sz="1800" b="1">
                <a:latin typeface="Helvetica" pitchFamily="34" charset="0"/>
                <a:ea typeface="宋体" panose="02010600030101010101" pitchFamily="2" charset="-122"/>
              </a:rPr>
              <a:t>Other trajectories luck out and skirt the deadlock region.</a:t>
            </a:r>
            <a:endParaRPr lang="en-US" altLang="zh-CN" sz="1800" b="1">
              <a:latin typeface="Helvetica" pitchFamily="34" charset="0"/>
              <a:ea typeface="宋体" panose="02010600030101010101" pitchFamily="2" charset="-122"/>
            </a:endParaRPr>
          </a:p>
          <a:p>
            <a:pPr marL="0" lvl="0" indent="0">
              <a:spcBef>
                <a:spcPct val="0"/>
              </a:spcBef>
              <a:buNone/>
            </a:pPr>
            <a:endParaRPr lang="en-US" altLang="zh-CN" sz="1800" b="1">
              <a:latin typeface="Helvetica" pitchFamily="34" charset="0"/>
              <a:ea typeface="宋体" panose="02010600030101010101" pitchFamily="2" charset="-122"/>
            </a:endParaRPr>
          </a:p>
        </p:txBody>
      </p:sp>
      <p:sp>
        <p:nvSpPr>
          <p:cNvPr id="87072" name="Rectangle 3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Issues: Deadlock</a:t>
            </a:r>
            <a:endParaRPr lang="zh-CN" altLang="en-US">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4"/>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Threads Summary</a:t>
            </a:r>
            <a:endParaRPr lang="en-US" altLang="zh-CN">
              <a:ea typeface="宋体" panose="02010600030101010101" pitchFamily="2" charset="-122"/>
            </a:endParaRPr>
          </a:p>
        </p:txBody>
      </p:sp>
      <p:sp>
        <p:nvSpPr>
          <p:cNvPr id="88066" name="Rectangle 5"/>
          <p:cNvSpPr>
            <a:spLocks noGrp="1"/>
          </p:cNvSpPr>
          <p:nvPr>
            <p:ph idx="1"/>
          </p:nvPr>
        </p:nvSpPr>
        <p:spPr>
          <a:xfrm>
            <a:off x="525463" y="1600200"/>
            <a:ext cx="7932737" cy="4819650"/>
          </a:xfrm>
        </p:spPr>
        <p:txBody>
          <a:bodyPr vert="horz" wrap="square" lIns="91440" tIns="45720" rIns="91440" bIns="45720" anchor="t" anchorCtr="0"/>
          <a:p>
            <a:r>
              <a:rPr lang="en-US" altLang="zh-CN" sz="2400">
                <a:ea typeface="宋体" panose="02010600030101010101" pitchFamily="2" charset="-122"/>
              </a:rPr>
              <a:t>Threads provide another mechanism for writing concurrent programs</a:t>
            </a:r>
            <a:endParaRPr lang="en-US" altLang="zh-CN" sz="2400">
              <a:ea typeface="宋体" panose="02010600030101010101" pitchFamily="2" charset="-122"/>
            </a:endParaRPr>
          </a:p>
          <a:p>
            <a:r>
              <a:rPr lang="en-US" altLang="zh-CN" sz="2400">
                <a:ea typeface="宋体" panose="02010600030101010101" pitchFamily="2" charset="-122"/>
              </a:rPr>
              <a:t>Threads are growing in popularity</a:t>
            </a:r>
            <a:endParaRPr lang="en-US" altLang="zh-CN" sz="2400">
              <a:ea typeface="宋体" panose="02010600030101010101" pitchFamily="2" charset="-122"/>
            </a:endParaRPr>
          </a:p>
          <a:p>
            <a:pPr lvl="1"/>
            <a:r>
              <a:rPr lang="en-US" altLang="zh-CN" sz="2000">
                <a:ea typeface="宋体" panose="02010600030101010101" pitchFamily="2" charset="-122"/>
              </a:rPr>
              <a:t>Somewhat cheaper than processes</a:t>
            </a:r>
            <a:endParaRPr lang="en-US" altLang="zh-CN" sz="2000">
              <a:ea typeface="宋体" panose="02010600030101010101" pitchFamily="2" charset="-122"/>
            </a:endParaRPr>
          </a:p>
          <a:p>
            <a:pPr lvl="1"/>
            <a:r>
              <a:rPr lang="en-US" altLang="zh-CN" sz="2000">
                <a:ea typeface="宋体" panose="02010600030101010101" pitchFamily="2" charset="-122"/>
              </a:rPr>
              <a:t>Easy to share data between threads</a:t>
            </a:r>
            <a:endParaRPr lang="en-US" altLang="zh-CN" sz="2000">
              <a:ea typeface="宋体" panose="02010600030101010101" pitchFamily="2" charset="-122"/>
            </a:endParaRPr>
          </a:p>
          <a:p>
            <a:r>
              <a:rPr lang="en-US" altLang="zh-CN" sz="2400">
                <a:ea typeface="宋体" panose="02010600030101010101" pitchFamily="2" charset="-122"/>
              </a:rPr>
              <a:t>However, the ease of sharing has a cost:</a:t>
            </a:r>
            <a:endParaRPr lang="en-US" altLang="zh-CN" sz="2400">
              <a:ea typeface="宋体" panose="02010600030101010101" pitchFamily="2" charset="-122"/>
            </a:endParaRPr>
          </a:p>
          <a:p>
            <a:pPr lvl="1"/>
            <a:r>
              <a:rPr lang="en-US" altLang="zh-CN" sz="2000">
                <a:ea typeface="宋体" panose="02010600030101010101" pitchFamily="2" charset="-122"/>
              </a:rPr>
              <a:t>Easy to introduce subtle synchronization errors</a:t>
            </a:r>
            <a:endParaRPr lang="en-US" altLang="zh-CN" sz="2000">
              <a:ea typeface="宋体" panose="02010600030101010101" pitchFamily="2" charset="-122"/>
            </a:endParaRPr>
          </a:p>
          <a:p>
            <a:pPr lvl="1"/>
            <a:r>
              <a:rPr lang="en-US" altLang="zh-CN" sz="2000">
                <a:ea typeface="宋体" panose="02010600030101010101" pitchFamily="2" charset="-122"/>
              </a:rPr>
              <a:t>Tread carefully with threads!</a:t>
            </a:r>
            <a:endParaRPr lang="en-US" altLang="zh-CN" sz="2000">
              <a:ea typeface="宋体" panose="02010600030101010101" pitchFamily="2" charset="-122"/>
            </a:endParaRPr>
          </a:p>
          <a:p>
            <a:pPr lvl="1"/>
            <a:endParaRPr lang="en-US" altLang="zh-CN" sz="2000">
              <a:ea typeface="宋体" panose="02010600030101010101" pitchFamily="2" charset="-122"/>
            </a:endParaRPr>
          </a:p>
          <a:p>
            <a:r>
              <a:rPr lang="en-US" altLang="zh-CN" sz="2400">
                <a:ea typeface="宋体" panose="02010600030101010101" pitchFamily="2" charset="-122"/>
              </a:rPr>
              <a:t>For more info:</a:t>
            </a:r>
            <a:endParaRPr lang="en-US" altLang="zh-CN" sz="2400">
              <a:ea typeface="宋体" panose="02010600030101010101" pitchFamily="2" charset="-122"/>
            </a:endParaRPr>
          </a:p>
          <a:p>
            <a:pPr lvl="1"/>
            <a:r>
              <a:rPr lang="en-US" altLang="zh-CN" sz="2000">
                <a:ea typeface="宋体" panose="02010600030101010101" pitchFamily="2" charset="-122"/>
              </a:rPr>
              <a:t>D. Butenhof, “Programming with Posix Threads”, </a:t>
            </a:r>
            <a:br>
              <a:rPr lang="en-US" altLang="zh-CN" sz="2000">
                <a:ea typeface="宋体" panose="02010600030101010101" pitchFamily="2" charset="-122"/>
              </a:rPr>
            </a:br>
            <a:r>
              <a:rPr lang="en-US" altLang="zh-CN" sz="2000">
                <a:ea typeface="宋体" panose="02010600030101010101" pitchFamily="2" charset="-122"/>
              </a:rPr>
              <a:t>Addison-Wesley, 1997</a:t>
            </a:r>
            <a:endParaRPr lang="en-US" altLang="zh-CN" sz="200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6"/>
          <p:cNvSpPr>
            <a:spLocks noGrp="1"/>
          </p:cNvSpPr>
          <p:nvPr>
            <p:ph type="title"/>
          </p:nvPr>
        </p:nvSpPr>
        <p:spPr>
          <a:xfrm>
            <a:off x="457200" y="533400"/>
            <a:ext cx="8253413" cy="838200"/>
          </a:xfrm>
        </p:spPr>
        <p:txBody>
          <a:bodyPr vert="horz" wrap="square" lIns="91440" tIns="45720" rIns="91440" bIns="45720" anchor="ctr" anchorCtr="0"/>
          <a:p>
            <a:r>
              <a:rPr lang="en-US" altLang="zh-CN">
                <a:ea typeface="宋体" panose="02010600030101010101" pitchFamily="2" charset="-122"/>
              </a:rPr>
              <a:t>Producer-Consumer on 1-element Buffer</a:t>
            </a:r>
            <a:endParaRPr lang="en-US" altLang="zh-CN">
              <a:ea typeface="宋体" panose="02010600030101010101" pitchFamily="2" charset="-122"/>
            </a:endParaRPr>
          </a:p>
        </p:txBody>
      </p:sp>
      <p:sp>
        <p:nvSpPr>
          <p:cNvPr id="24578" name="Text Box 3"/>
          <p:cNvSpPr txBox="1"/>
          <p:nvPr/>
        </p:nvSpPr>
        <p:spPr>
          <a:xfrm>
            <a:off x="152400" y="2406650"/>
            <a:ext cx="4343400" cy="4019550"/>
          </a:xfrm>
          <a:prstGeom prst="rect">
            <a:avLst/>
          </a:prstGeom>
          <a:solidFill>
            <a:srgbClr val="F6F5BD"/>
          </a:solidFill>
          <a:ln w="12700"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600" b="1">
                <a:latin typeface="Courier New" panose="02070309020205020404" pitchFamily="49" charset="0"/>
                <a:ea typeface="宋体" panose="02010600030101010101" pitchFamily="2" charset="-122"/>
              </a:rPr>
              <a:t>void *producer(void *arg)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int i, item;</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for (i=0; i&lt;NITERS; i++)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990000"/>
                </a:solidFill>
                <a:latin typeface="Courier New" panose="02070309020205020404" pitchFamily="49" charset="0"/>
                <a:ea typeface="宋体" panose="02010600030101010101" pitchFamily="2" charset="-122"/>
              </a:rPr>
              <a:t>/* Produce item */</a:t>
            </a:r>
            <a:endParaRPr lang="en-US" altLang="zh-CN" sz="1600" b="1">
              <a:solidFill>
                <a:srgbClr val="990000"/>
              </a:solidFill>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item = i;</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printf("produced %d\n", item);</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990000"/>
                </a:solidFill>
                <a:latin typeface="Courier New" panose="02070309020205020404" pitchFamily="49" charset="0"/>
                <a:ea typeface="宋体" panose="02010600030101010101" pitchFamily="2" charset="-122"/>
              </a:rPr>
              <a:t>/* Write item to buf */</a:t>
            </a:r>
            <a:endParaRPr lang="en-US" altLang="zh-CN" sz="1600" b="1">
              <a:solidFill>
                <a:srgbClr val="990000"/>
              </a:solidFill>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FF0000"/>
                </a:solidFill>
                <a:latin typeface="Courier New" panose="02070309020205020404" pitchFamily="49" charset="0"/>
                <a:ea typeface="宋体" panose="02010600030101010101" pitchFamily="2" charset="-122"/>
              </a:rPr>
              <a:t>P</a:t>
            </a:r>
            <a:r>
              <a:rPr lang="en-US" altLang="zh-CN" sz="1600" b="1">
                <a:latin typeface="Courier New" panose="02070309020205020404" pitchFamily="49" charset="0"/>
                <a:ea typeface="宋体" panose="02010600030101010101" pitchFamily="2" charset="-122"/>
              </a:rPr>
              <a:t>(&amp;shared.</a:t>
            </a:r>
            <a:r>
              <a:rPr lang="en-US" altLang="zh-CN" sz="1600" b="1">
                <a:solidFill>
                  <a:srgbClr val="9900CC"/>
                </a:solidFill>
                <a:latin typeface="Courier New" panose="02070309020205020404" pitchFamily="49" charset="0"/>
                <a:ea typeface="宋体" panose="02010600030101010101" pitchFamily="2" charset="-122"/>
              </a:rPr>
              <a:t>empty</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shared.buf = item;</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FF0000"/>
                </a:solidFill>
                <a:latin typeface="Courier New" panose="02070309020205020404" pitchFamily="49" charset="0"/>
                <a:ea typeface="宋体" panose="02010600030101010101" pitchFamily="2" charset="-122"/>
              </a:rPr>
              <a:t>V</a:t>
            </a:r>
            <a:r>
              <a:rPr lang="en-US" altLang="zh-CN" sz="1600" b="1">
                <a:latin typeface="Courier New" panose="02070309020205020404" pitchFamily="49" charset="0"/>
                <a:ea typeface="宋体" panose="02010600030101010101" pitchFamily="2" charset="-122"/>
              </a:rPr>
              <a:t>(&amp;shared.</a:t>
            </a:r>
            <a:r>
              <a:rPr lang="en-US" altLang="zh-CN" sz="1600" b="1">
                <a:solidFill>
                  <a:srgbClr val="9900CC"/>
                </a:solidFill>
                <a:latin typeface="Courier New" panose="02070309020205020404" pitchFamily="49" charset="0"/>
                <a:ea typeface="宋体" panose="02010600030101010101" pitchFamily="2" charset="-122"/>
              </a:rPr>
              <a:t>full</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return NULL;</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p:txBody>
      </p:sp>
      <p:sp>
        <p:nvSpPr>
          <p:cNvPr id="24579" name="Text Box 4"/>
          <p:cNvSpPr txBox="1"/>
          <p:nvPr/>
        </p:nvSpPr>
        <p:spPr>
          <a:xfrm>
            <a:off x="4618038" y="2424113"/>
            <a:ext cx="4373562" cy="3748087"/>
          </a:xfrm>
          <a:prstGeom prst="rect">
            <a:avLst/>
          </a:prstGeom>
          <a:solidFill>
            <a:srgbClr val="F6F5BD"/>
          </a:solidFill>
          <a:ln w="12700"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1600" b="1">
                <a:latin typeface="Courier New" panose="02070309020205020404" pitchFamily="49" charset="0"/>
                <a:ea typeface="宋体" panose="02010600030101010101" pitchFamily="2" charset="-122"/>
              </a:rPr>
              <a:t>void *consumer(void *arg)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int i, item;</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for (i=0; i&lt;NITERS; i++)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990000"/>
                </a:solidFill>
                <a:latin typeface="Courier New" panose="02070309020205020404" pitchFamily="49" charset="0"/>
                <a:ea typeface="宋体" panose="02010600030101010101" pitchFamily="2" charset="-122"/>
              </a:rPr>
              <a:t>/* Read item from buf */</a:t>
            </a:r>
            <a:endParaRPr lang="en-US" altLang="zh-CN" sz="1600" b="1">
              <a:solidFill>
                <a:srgbClr val="990000"/>
              </a:solidFill>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FF0000"/>
                </a:solidFill>
                <a:latin typeface="Courier New" panose="02070309020205020404" pitchFamily="49" charset="0"/>
                <a:ea typeface="宋体" panose="02010600030101010101" pitchFamily="2" charset="-122"/>
              </a:rPr>
              <a:t>P</a:t>
            </a:r>
            <a:r>
              <a:rPr lang="en-US" altLang="zh-CN" sz="1600" b="1">
                <a:latin typeface="Courier New" panose="02070309020205020404" pitchFamily="49" charset="0"/>
                <a:ea typeface="宋体" panose="02010600030101010101" pitchFamily="2" charset="-122"/>
              </a:rPr>
              <a:t>(&amp;shared.</a:t>
            </a:r>
            <a:r>
              <a:rPr lang="en-US" altLang="zh-CN" sz="1600" b="1">
                <a:solidFill>
                  <a:srgbClr val="9900CC"/>
                </a:solidFill>
                <a:latin typeface="Courier New" panose="02070309020205020404" pitchFamily="49" charset="0"/>
                <a:ea typeface="宋体" panose="02010600030101010101" pitchFamily="2" charset="-122"/>
              </a:rPr>
              <a:t>full</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item = shared.buf;</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FF0000"/>
                </a:solidFill>
                <a:latin typeface="Courier New" panose="02070309020205020404" pitchFamily="49" charset="0"/>
                <a:ea typeface="宋体" panose="02010600030101010101" pitchFamily="2" charset="-122"/>
              </a:rPr>
              <a:t>V</a:t>
            </a:r>
            <a:r>
              <a:rPr lang="en-US" altLang="zh-CN" sz="1600" b="1">
                <a:latin typeface="Courier New" panose="02070309020205020404" pitchFamily="49" charset="0"/>
                <a:ea typeface="宋体" panose="02010600030101010101" pitchFamily="2" charset="-122"/>
              </a:rPr>
              <a:t>(&amp;shared.</a:t>
            </a:r>
            <a:r>
              <a:rPr lang="en-US" altLang="zh-CN" sz="1600" b="1">
                <a:solidFill>
                  <a:srgbClr val="9900CC"/>
                </a:solidFill>
                <a:latin typeface="Courier New" panose="02070309020205020404" pitchFamily="49" charset="0"/>
                <a:ea typeface="宋体" panose="02010600030101010101" pitchFamily="2" charset="-122"/>
              </a:rPr>
              <a:t>empty</a:t>
            </a: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r>
              <a:rPr lang="en-US" altLang="zh-CN" sz="1600" b="1">
                <a:solidFill>
                  <a:srgbClr val="990000"/>
                </a:solidFill>
                <a:latin typeface="Courier New" panose="02070309020205020404" pitchFamily="49" charset="0"/>
                <a:ea typeface="宋体" panose="02010600030101010101" pitchFamily="2" charset="-122"/>
              </a:rPr>
              <a:t>/* Consume item */</a:t>
            </a:r>
            <a:endParaRPr lang="en-US" altLang="zh-CN" sz="1600" b="1">
              <a:solidFill>
                <a:srgbClr val="990000"/>
              </a:solidFill>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printf("consumed %d\n“, item);</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  return NULL;</a:t>
            </a:r>
            <a:endParaRPr lang="en-US" altLang="zh-CN" sz="1600" b="1">
              <a:latin typeface="Courier New" panose="02070309020205020404" pitchFamily="49" charset="0"/>
              <a:ea typeface="宋体" panose="02010600030101010101" pitchFamily="2" charset="-122"/>
            </a:endParaRPr>
          </a:p>
          <a:p>
            <a:pPr marL="0" lvl="0" indent="0">
              <a:lnSpc>
                <a:spcPct val="90000"/>
              </a:lnSpc>
              <a:buNone/>
            </a:pPr>
            <a:r>
              <a:rPr lang="en-US" altLang="zh-CN" sz="1600" b="1">
                <a:latin typeface="Courier New" panose="02070309020205020404" pitchFamily="49" charset="0"/>
                <a:ea typeface="宋体" panose="02010600030101010101" pitchFamily="2" charset="-122"/>
              </a:rPr>
              <a:t>}</a:t>
            </a:r>
            <a:endParaRPr lang="en-US" altLang="zh-CN" sz="1600" b="1">
              <a:latin typeface="Courier New" panose="02070309020205020404" pitchFamily="49" charset="0"/>
              <a:ea typeface="宋体" panose="02010600030101010101" pitchFamily="2" charset="-122"/>
            </a:endParaRPr>
          </a:p>
        </p:txBody>
      </p:sp>
      <p:sp>
        <p:nvSpPr>
          <p:cNvPr id="847877" name="Text Box 5"/>
          <p:cNvSpPr txBox="1">
            <a:spLocks noChangeArrowheads="1"/>
          </p:cNvSpPr>
          <p:nvPr/>
        </p:nvSpPr>
        <p:spPr bwMode="auto">
          <a:xfrm>
            <a:off x="1143000" y="1524000"/>
            <a:ext cx="4876800" cy="341313"/>
          </a:xfrm>
          <a:prstGeom prst="rect">
            <a:avLst/>
          </a:prstGeom>
          <a:noFill/>
          <a:ln w="25400">
            <a:noFill/>
            <a:miter lim="800000"/>
          </a:ln>
          <a:effectLst/>
        </p:spPr>
        <p:txBody>
          <a:bodyPr wrap="none" tIns="0" bIns="0" anchor="ctr">
            <a:spAutoFit/>
          </a:bodyPr>
          <a:lstStyle/>
          <a:p>
            <a:pPr marR="0" defTabSz="914400">
              <a:lnSpc>
                <a:spcPct val="90000"/>
              </a:lnSpc>
              <a:spcBef>
                <a:spcPct val="20000"/>
              </a:spcBef>
              <a:buClrTx/>
              <a:buSzTx/>
              <a:buFontTx/>
              <a:buNone/>
              <a:defRPr/>
            </a:pPr>
            <a:r>
              <a:rPr kumimoji="0" lang="en-US" sz="2400" kern="1200" cap="none" spc="0" normalizeH="0" baseline="0" noProof="0" dirty="0">
                <a:latin typeface="+mn-lt"/>
                <a:ea typeface="+mn-ea"/>
                <a:cs typeface="+mn-cs"/>
              </a:rPr>
              <a:t>Initially:  </a:t>
            </a:r>
            <a:r>
              <a:rPr kumimoji="0" lang="en-US" sz="2400" kern="1200" cap="none" spc="0" normalizeH="0" baseline="0" noProof="0" dirty="0">
                <a:latin typeface="Courier New" panose="02070309020205020404"/>
                <a:ea typeface="+mn-ea"/>
                <a:cs typeface="Courier New" panose="02070309020205020404"/>
              </a:rPr>
              <a:t>empty==1, full==0</a:t>
            </a:r>
            <a:endParaRPr kumimoji="0" lang="en-US" sz="2400" kern="1200" cap="none" spc="0" normalizeH="0" baseline="0" noProof="0" dirty="0">
              <a:latin typeface="Courier New" panose="02070309020205020404"/>
              <a:ea typeface="+mn-ea"/>
              <a:cs typeface="Courier New" panose="02070309020205020404"/>
            </a:endParaRPr>
          </a:p>
        </p:txBody>
      </p:sp>
      <p:sp>
        <p:nvSpPr>
          <p:cNvPr id="24581" name="TextBox 5"/>
          <p:cNvSpPr txBox="1"/>
          <p:nvPr/>
        </p:nvSpPr>
        <p:spPr>
          <a:xfrm>
            <a:off x="152400" y="1989138"/>
            <a:ext cx="2306638" cy="4238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2400" b="1">
                <a:latin typeface="Calibri" panose="020F0502020204030204" pitchFamily="34" charset="0"/>
                <a:ea typeface="宋体" panose="02010600030101010101" pitchFamily="2" charset="-122"/>
              </a:rPr>
              <a:t>Producer Thread</a:t>
            </a:r>
            <a:endParaRPr lang="en-US" altLang="zh-CN" sz="2400" b="1">
              <a:latin typeface="Calibri" panose="020F0502020204030204" pitchFamily="34" charset="0"/>
              <a:ea typeface="宋体" panose="02010600030101010101" pitchFamily="2" charset="-122"/>
            </a:endParaRPr>
          </a:p>
        </p:txBody>
      </p:sp>
      <p:sp>
        <p:nvSpPr>
          <p:cNvPr id="24582" name="TextBox 6"/>
          <p:cNvSpPr txBox="1"/>
          <p:nvPr/>
        </p:nvSpPr>
        <p:spPr>
          <a:xfrm>
            <a:off x="4618038" y="1981200"/>
            <a:ext cx="2446337" cy="4254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buNone/>
            </a:pPr>
            <a:r>
              <a:rPr lang="en-US" altLang="zh-CN" sz="2400" b="1">
                <a:latin typeface="Calibri" panose="020F0502020204030204" pitchFamily="34" charset="0"/>
                <a:ea typeface="宋体" panose="02010600030101010101" pitchFamily="2" charset="-122"/>
              </a:rPr>
              <a:t>Consumer Thread</a:t>
            </a:r>
            <a:endParaRPr lang="en-US" altLang="zh-CN" sz="2400" b="1">
              <a:latin typeface="Calibri" panose="020F0502020204030204" pitchFamily="34" charset="0"/>
              <a:ea typeface="宋体" panose="02010600030101010101" pitchFamily="2" charset="-122"/>
            </a:endParaRPr>
          </a:p>
        </p:txBody>
      </p:sp>
      <p:sp>
        <p:nvSpPr>
          <p:cNvPr id="2" name="文本框 1"/>
          <p:cNvSpPr txBox="1"/>
          <p:nvPr/>
        </p:nvSpPr>
        <p:spPr>
          <a:xfrm>
            <a:off x="990600" y="152400"/>
            <a:ext cx="6350635" cy="583565"/>
          </a:xfrm>
          <a:prstGeom prst="rect">
            <a:avLst/>
          </a:prstGeom>
          <a:noFill/>
        </p:spPr>
        <p:txBody>
          <a:bodyPr wrap="none" rtlCol="0">
            <a:spAutoFit/>
          </a:bodyPr>
          <a:p>
            <a:r>
              <a:rPr lang="zh-CN" altLang="en-US"/>
              <a:t>注意这里</a:t>
            </a:r>
            <a:r>
              <a:rPr lang="en-US" altLang="zh-CN"/>
              <a:t>producer</a:t>
            </a:r>
            <a:r>
              <a:rPr lang="zh-CN" altLang="en-US">
                <a:ea typeface="宋体" panose="02010600030101010101" pitchFamily="2" charset="-122"/>
              </a:rPr>
              <a:t>中与</a:t>
            </a:r>
            <a:r>
              <a:rPr lang="en-US" altLang="zh-CN">
                <a:ea typeface="宋体" panose="02010600030101010101" pitchFamily="2" charset="-122"/>
              </a:rPr>
              <a:t>consumer</a:t>
            </a:r>
            <a:r>
              <a:rPr lang="zh-CN" altLang="en-US">
                <a:ea typeface="宋体" panose="02010600030101010101" pitchFamily="2" charset="-122"/>
              </a:rPr>
              <a:t>中的</a:t>
            </a:r>
            <a:r>
              <a:rPr lang="en-US" altLang="zh-CN">
                <a:ea typeface="宋体" panose="02010600030101010101" pitchFamily="2" charset="-122"/>
              </a:rPr>
              <a:t>P</a:t>
            </a:r>
            <a:r>
              <a:rPr lang="zh-CN" altLang="en-US">
                <a:ea typeface="宋体" panose="02010600030101010101" pitchFamily="2" charset="-122"/>
              </a:rPr>
              <a:t>与</a:t>
            </a:r>
            <a:r>
              <a:rPr lang="en-US" altLang="zh-CN">
                <a:ea typeface="宋体" panose="02010600030101010101" pitchFamily="2" charset="-122"/>
              </a:rPr>
              <a:t>V</a:t>
            </a:r>
            <a:r>
              <a:rPr lang="zh-CN" altLang="en-US">
                <a:ea typeface="宋体" panose="02010600030101010101" pitchFamily="2" charset="-122"/>
              </a:rPr>
              <a:t>处理的数值是正好相反的</a:t>
            </a:r>
            <a:r>
              <a:rPr lang="en-US" altLang="zh-CN">
                <a:ea typeface="宋体" panose="02010600030101010101" pitchFamily="2" charset="-122"/>
              </a:rPr>
              <a:t>,</a:t>
            </a:r>
            <a:endParaRPr lang="en-US" altLang="zh-CN">
              <a:ea typeface="宋体" panose="02010600030101010101" pitchFamily="2" charset="-122"/>
            </a:endParaRPr>
          </a:p>
          <a:p>
            <a:r>
              <a:rPr lang="zh-CN" altLang="en-US">
                <a:ea typeface="宋体" panose="02010600030101010101" pitchFamily="2" charset="-122"/>
              </a:rPr>
              <a:t>这样保证了</a:t>
            </a:r>
            <a:r>
              <a:rPr lang="en-US" altLang="zh-CN">
                <a:ea typeface="宋体" panose="02010600030101010101" pitchFamily="2" charset="-122"/>
              </a:rPr>
              <a:t>producer</a:t>
            </a:r>
            <a:r>
              <a:rPr lang="zh-CN" altLang="en-US">
                <a:ea typeface="宋体" panose="02010600030101010101" pitchFamily="2" charset="-122"/>
              </a:rPr>
              <a:t>与</a:t>
            </a:r>
            <a:r>
              <a:rPr lang="en-US" altLang="zh-CN">
                <a:ea typeface="宋体" panose="02010600030101010101" pitchFamily="2" charset="-122"/>
              </a:rPr>
              <a:t>consumer</a:t>
            </a:r>
            <a:r>
              <a:rPr lang="zh-CN" altLang="en-US">
                <a:ea typeface="宋体" panose="02010600030101010101" pitchFamily="2" charset="-122"/>
              </a:rPr>
              <a:t>的交错执行</a:t>
            </a:r>
            <a:endParaRPr lang="zh-CN" altLang="en-US">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xfrm>
            <a:off x="457200" y="533400"/>
            <a:ext cx="8558213" cy="838200"/>
          </a:xfrm>
        </p:spPr>
        <p:txBody>
          <a:bodyPr vert="horz" wrap="square" lIns="91440" tIns="45720" rIns="91440" bIns="45720" anchor="ctr" anchorCtr="0"/>
          <a:p>
            <a:r>
              <a:rPr lang="en-US" altLang="zh-CN">
                <a:ea typeface="宋体" panose="02010600030101010101" pitchFamily="2" charset="-122"/>
              </a:rPr>
              <a:t>Producer-Consumer on an </a:t>
            </a:r>
            <a:r>
              <a:rPr lang="en-US" altLang="zh-CN" i="1">
                <a:ea typeface="宋体" panose="02010600030101010101" pitchFamily="2" charset="-122"/>
              </a:rPr>
              <a:t>n</a:t>
            </a:r>
            <a:r>
              <a:rPr lang="en-US" altLang="zh-CN">
                <a:ea typeface="宋体" panose="02010600030101010101" pitchFamily="2" charset="-122"/>
              </a:rPr>
              <a:t>-element Buffer</a:t>
            </a:r>
            <a:endParaRPr lang="en-US" altLang="zh-CN">
              <a:ea typeface="宋体" panose="02010600030101010101" pitchFamily="2" charset="-122"/>
            </a:endParaRPr>
          </a:p>
        </p:txBody>
      </p:sp>
      <p:sp>
        <p:nvSpPr>
          <p:cNvPr id="3" name="Content Placeholder 2"/>
          <p:cNvSpPr>
            <a:spLocks noGrp="1"/>
          </p:cNvSpPr>
          <p:nvPr>
            <p:ph idx="1"/>
          </p:nvPr>
        </p:nvSpPr>
        <p:spPr>
          <a:xfrm>
            <a:off x="473075" y="1600200"/>
            <a:ext cx="8442325"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Requires a mutex and two counting semaphores</a:t>
            </a: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Courier New" panose="02070309020205020404" pitchFamily="49" charset="0"/>
                <a:ea typeface="宋体" panose="02010600030101010101" pitchFamily="2" charset="-122"/>
                <a:cs typeface="Courier New" panose="02070309020205020404" pitchFamily="49" charset="0"/>
              </a:rPr>
              <a:t>mutex</a:t>
            </a: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 enforces mutually exclusive access to the the buffer</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Courier New" panose="02070309020205020404" pitchFamily="49" charset="0"/>
                <a:ea typeface="宋体" panose="02010600030101010101" pitchFamily="2" charset="-122"/>
              </a:rPr>
              <a:t>slots</a:t>
            </a: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 counts the available slots in the buffer</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Courier New" panose="02070309020205020404" pitchFamily="49" charset="0"/>
                <a:ea typeface="宋体" panose="02010600030101010101" pitchFamily="2" charset="-122"/>
              </a:rPr>
              <a:t>items</a:t>
            </a:r>
            <a:r>
              <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rPr>
              <a:t>: counts the available items in the buffer</a:t>
            </a:r>
            <a:endParaRPr kumimoji="0" lang="en-US" altLang="zh-CN" sz="2400" b="0" i="0" u="none" strike="noStrike" kern="0" cap="none" spc="0" normalizeH="0" baseline="0" noProof="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Implemented using a shared buffer package called </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Courier New" panose="02070309020205020404" pitchFamily="49" charset="0"/>
                <a:ea typeface="宋体" panose="02010600030101010101" pitchFamily="2" charset="-122"/>
                <a:cs typeface="+mn-cs"/>
              </a:rPr>
              <a:t>sbuf</a:t>
            </a:r>
            <a:r>
              <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rPr>
              <a:t>. </a:t>
            </a:r>
            <a:endParaRPr kumimoji="0" lang="en-US" altLang="zh-CN" sz="2800" b="0" i="0" u="none" strike="noStrike" kern="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7650" name="Text Box 2"/>
          <p:cNvSpPr txBox="1"/>
          <p:nvPr/>
        </p:nvSpPr>
        <p:spPr>
          <a:xfrm>
            <a:off x="152400" y="1600200"/>
            <a:ext cx="8839200" cy="3600450"/>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struct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int *buf;     /* Buffer array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int n;	    /* Maximum number of slots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int front;    /* buf[(front+1)%n] is the first item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int rear;	    /* buf[rear%n] is the last item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sem_t </a:t>
            </a:r>
            <a:r>
              <a:rPr lang="en-US" altLang="zh-CN" sz="2000" b="1">
                <a:solidFill>
                  <a:srgbClr val="9900CC"/>
                </a:solidFill>
                <a:latin typeface="Courier New" panose="02070309020205020404" pitchFamily="49" charset="0"/>
                <a:ea typeface="宋体" panose="02010600030101010101" pitchFamily="2" charset="-122"/>
              </a:rPr>
              <a:t>mutex</a:t>
            </a:r>
            <a:r>
              <a:rPr lang="en-US" altLang="zh-CN" sz="2000" b="1">
                <a:latin typeface="Courier New" panose="02070309020205020404" pitchFamily="49" charset="0"/>
                <a:ea typeface="宋体" panose="02010600030101010101" pitchFamily="2" charset="-122"/>
              </a:rPr>
              <a:t>;  /* protects accesses to buf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sem_t </a:t>
            </a:r>
            <a:r>
              <a:rPr lang="en-US" altLang="zh-CN" sz="2000" b="1">
                <a:solidFill>
                  <a:srgbClr val="9900CC"/>
                </a:solidFill>
                <a:latin typeface="Courier New" panose="02070309020205020404" pitchFamily="49" charset="0"/>
                <a:ea typeface="宋体" panose="02010600030101010101" pitchFamily="2" charset="-122"/>
              </a:rPr>
              <a:t>slots</a:t>
            </a:r>
            <a:r>
              <a:rPr lang="en-US" altLang="zh-CN" sz="2000" b="1">
                <a:latin typeface="Courier New" panose="02070309020205020404" pitchFamily="49" charset="0"/>
                <a:ea typeface="宋体" panose="02010600030101010101" pitchFamily="2" charset="-122"/>
              </a:rPr>
              <a:t>;  /* Counts available slots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sem_t </a:t>
            </a:r>
            <a:r>
              <a:rPr lang="en-US" altLang="zh-CN" sz="2000" b="1">
                <a:solidFill>
                  <a:srgbClr val="9900CC"/>
                </a:solidFill>
                <a:latin typeface="Courier New" panose="02070309020205020404" pitchFamily="49" charset="0"/>
                <a:ea typeface="宋体" panose="02010600030101010101" pitchFamily="2" charset="-122"/>
              </a:rPr>
              <a:t>items</a:t>
            </a:r>
            <a:r>
              <a:rPr lang="en-US" altLang="zh-CN" sz="2000" b="1">
                <a:latin typeface="Courier New" panose="02070309020205020404" pitchFamily="49" charset="0"/>
                <a:ea typeface="宋体" panose="02010600030101010101" pitchFamily="2" charset="-122"/>
              </a:rPr>
              <a:t>;  /* Counts available items */</a:t>
            </a:r>
            <a:endParaRPr lang="en-US" altLang="zh-CN" sz="2000" b="1">
              <a:latin typeface="Courier New" panose="02070309020205020404" pitchFamily="49" charset="0"/>
              <a:ea typeface="宋体" panose="02010600030101010101" pitchFamily="2" charset="-122"/>
            </a:endParaRPr>
          </a:p>
          <a:p>
            <a:pPr marL="0" lvl="0" indent="0">
              <a:lnSpc>
                <a:spcPct val="130000"/>
              </a:lnSpc>
              <a:spcBef>
                <a:spcPct val="0"/>
              </a:spcBef>
              <a:buNone/>
            </a:pPr>
            <a:r>
              <a:rPr lang="en-US" altLang="zh-CN" sz="2000" b="1">
                <a:latin typeface="Courier New" panose="02070309020205020404" pitchFamily="49" charset="0"/>
                <a:ea typeface="宋体" panose="02010600030101010101" pitchFamily="2" charset="-122"/>
              </a:rPr>
              <a:t>} sbuf_t;</a:t>
            </a:r>
            <a:endParaRPr lang="en-US" altLang="zh-CN" sz="2000" b="1">
              <a:latin typeface="Courier New" panose="02070309020205020404" pitchFamily="49" charset="0"/>
              <a:ea typeface="宋体" panose="02010600030101010101" pitchFamily="2" charset="-122"/>
            </a:endParaRPr>
          </a:p>
        </p:txBody>
      </p:sp>
      <p:sp>
        <p:nvSpPr>
          <p:cNvPr id="27651" name="Rectangle 3"/>
          <p:cNvSpPr>
            <a:spLocks noGrp="1"/>
          </p:cNvSpPr>
          <p:nvPr>
            <p:ph type="title"/>
          </p:nvPr>
        </p:nvSpPr>
        <p:spPr/>
        <p:txBody>
          <a:bodyPr vert="horz" wrap="square" lIns="91440" tIns="45720" rIns="91440" bIns="45720" anchor="ctr" anchorCtr="0"/>
          <a:p>
            <a:pPr>
              <a:buNone/>
            </a:pPr>
            <a:r>
              <a:rPr lang="en-US" altLang="zh-CN" sz="3200">
                <a:latin typeface="Courier New" panose="02070309020205020404" pitchFamily="49" charset="0"/>
                <a:ea typeface="宋体" panose="02010600030101010101" pitchFamily="2" charset="-122"/>
              </a:rPr>
              <a:t>sbuf</a:t>
            </a:r>
            <a:r>
              <a:rPr lang="en-US" altLang="zh-CN">
                <a:ea typeface="宋体" panose="02010600030101010101" pitchFamily="2" charset="-122"/>
              </a:rPr>
              <a:t> Package - Declarations</a:t>
            </a:r>
            <a:endParaRPr lang="zh-CN" altLang="en-US">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9698" name="Text Box 2"/>
          <p:cNvSpPr txBox="1"/>
          <p:nvPr/>
        </p:nvSpPr>
        <p:spPr>
          <a:xfrm>
            <a:off x="517525" y="1600200"/>
            <a:ext cx="7788275" cy="4308475"/>
          </a:xfrm>
          <a:prstGeom prst="rect">
            <a:avLst/>
          </a:prstGeom>
          <a:solidFill>
            <a:srgbClr val="FFFFCC"/>
          </a:solidFill>
          <a:ln w="3175" cap="flat" cmpd="sng">
            <a:solidFill>
              <a:schemeClr val="tx1"/>
            </a:solidFill>
            <a:prstDash val="solid"/>
            <a:miter/>
            <a:headEnd type="none" w="med" len="med"/>
            <a:tailEnd type="none" w="med" len="med"/>
          </a:ln>
        </p:spPr>
        <p:txBody>
          <a:bodyPr tIns="0" bIns="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a:latin typeface="Courier New" panose="02070309020205020404" pitchFamily="49" charset="0"/>
                <a:ea typeface="宋体" panose="02010600030101010101" pitchFamily="2" charset="-122"/>
              </a:rPr>
              <a:t>void sbuf_init(sbuf_t *sp, int n)</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sp-&gt;buf = Calloc(n, sizeof(int));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Buffer holds max of n items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sp-&gt;n = n;</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Empty buffer iff front == rear */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sp-&gt;front = sp-&gt;rear = 0;		</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Binary semaphore for locking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Sem_init(&amp;sp-&gt;mutex, 0, </a:t>
            </a:r>
            <a:r>
              <a:rPr lang="en-US" altLang="zh-CN" sz="2000" b="1">
                <a:solidFill>
                  <a:srgbClr val="9900CC"/>
                </a:solidFill>
                <a:latin typeface="Courier New" panose="02070309020205020404" pitchFamily="49" charset="0"/>
                <a:ea typeface="宋体" panose="02010600030101010101" pitchFamily="2" charset="-122"/>
              </a:rPr>
              <a:t>1</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Initially, buf has n empty slots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Sem_init(&amp;sp-&gt;slots, 0, </a:t>
            </a:r>
            <a:r>
              <a:rPr lang="en-US" altLang="zh-CN" sz="2000" b="1">
                <a:solidFill>
                  <a:srgbClr val="9900CC"/>
                </a:solidFill>
                <a:latin typeface="Courier New" panose="02070309020205020404" pitchFamily="49" charset="0"/>
                <a:ea typeface="宋体" panose="02010600030101010101" pitchFamily="2" charset="-122"/>
              </a:rPr>
              <a:t>n</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Initially, buf has zero data items */</a:t>
            </a:r>
            <a:endParaRPr lang="en-US" altLang="zh-CN" sz="2000" b="1">
              <a:solidFill>
                <a:srgbClr val="00B050"/>
              </a:solidFill>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    Sem_init(&amp;sp-&gt;items, 0, </a:t>
            </a:r>
            <a:r>
              <a:rPr lang="en-US" altLang="zh-CN" sz="2000" b="1">
                <a:solidFill>
                  <a:srgbClr val="9900CC"/>
                </a:solidFill>
                <a:latin typeface="Courier New" panose="02070309020205020404" pitchFamily="49" charset="0"/>
                <a:ea typeface="宋体" panose="02010600030101010101" pitchFamily="2" charset="-122"/>
              </a:rPr>
              <a:t>0</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marL="0" lvl="0" indent="0">
              <a:spcBef>
                <a:spcPct val="0"/>
              </a:spcBef>
              <a:buNone/>
            </a:pP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29699" name="Rectangle 3"/>
          <p:cNvSpPr>
            <a:spLocks noGrp="1"/>
          </p:cNvSpPr>
          <p:nvPr>
            <p:ph type="title"/>
          </p:nvPr>
        </p:nvSpPr>
        <p:spPr/>
        <p:txBody>
          <a:bodyPr vert="horz" wrap="square" lIns="91440" tIns="45720" rIns="91440" bIns="45720" anchor="ctr" anchorCtr="0"/>
          <a:p>
            <a:pPr>
              <a:buNone/>
            </a:pPr>
            <a:r>
              <a:rPr lang="en-US" altLang="zh-CN" sz="3200">
                <a:latin typeface="Courier New" panose="02070309020205020404" pitchFamily="49" charset="0"/>
                <a:ea typeface="宋体" panose="02010600030101010101" pitchFamily="2" charset="-122"/>
              </a:rPr>
              <a:t>sbuf</a:t>
            </a:r>
            <a:r>
              <a:rPr lang="en-US" altLang="zh-CN">
                <a:ea typeface="宋体" panose="02010600030101010101" pitchFamily="2" charset="-122"/>
              </a:rPr>
              <a:t> Package - Implementation</a:t>
            </a:r>
            <a:endParaRPr lang="zh-CN" altLang="en-US">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MmI2Y2RmNTUyOTczOGJhOTliNTg4NWMyMmQ4YTkzNjMifQ=="/>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90000"/>
          </a:lnSpc>
          <a:spcBef>
            <a:spcPct val="20000"/>
          </a:spcBef>
          <a:spcAft>
            <a:spcPct val="0"/>
          </a:spcAft>
          <a:buClrTx/>
          <a:buSzTx/>
          <a:buFontTx/>
          <a:buNone/>
          <a:defRPr kumimoji="0" lang="en-US" sz="1600" b="1"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90000"/>
          </a:lnSpc>
          <a:spcBef>
            <a:spcPct val="20000"/>
          </a:spcBef>
          <a:spcAft>
            <a:spcPct val="0"/>
          </a:spcAft>
          <a:buClrTx/>
          <a:buSzTx/>
          <a:buFontTx/>
          <a:buNone/>
          <a:defRPr kumimoji="0" lang="en-US" sz="1600" b="1"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16909</Words>
  <Application>WPS 演示</Application>
  <PresentationFormat/>
  <Paragraphs>934</Paragraphs>
  <Slides>52</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Arial</vt:lpstr>
      <vt:lpstr>宋体</vt:lpstr>
      <vt:lpstr>Wingdings</vt:lpstr>
      <vt:lpstr>Comic Sans MS</vt:lpstr>
      <vt:lpstr>Times New Roman</vt:lpstr>
      <vt:lpstr>Helvetica</vt:lpstr>
      <vt:lpstr>Courier New</vt:lpstr>
      <vt:lpstr>Courier New</vt:lpstr>
      <vt:lpstr>Calibri</vt:lpstr>
      <vt:lpstr>微软雅黑</vt:lpstr>
      <vt:lpstr>Arial Unicode MS</vt:lpstr>
      <vt:lpstr>icfp99</vt:lpstr>
      <vt:lpstr>Concurrent Programming</vt:lpstr>
      <vt:lpstr>Outline</vt:lpstr>
      <vt:lpstr>Using Semaphores to Schedule Access to Shared Resources</vt:lpstr>
      <vt:lpstr>Signaling with semaphores</vt:lpstr>
      <vt:lpstr>Producer-Consumer on 1-element Buffer</vt:lpstr>
      <vt:lpstr>Producer-Consumer on 1-element Buffer</vt:lpstr>
      <vt:lpstr>Producer-Consumer on an n-element Buffer</vt:lpstr>
      <vt:lpstr>sbuf Package - Declarations</vt:lpstr>
      <vt:lpstr>sbuf Package - Implementation</vt:lpstr>
      <vt:lpstr>sbuf Package - Implementation</vt:lpstr>
      <vt:lpstr>sbuf Package - Implementation</vt:lpstr>
      <vt:lpstr>Readers-Writers Problem</vt:lpstr>
      <vt:lpstr>Readers-Writers Problem</vt:lpstr>
      <vt:lpstr>Variants of Readers-Writers	</vt:lpstr>
      <vt:lpstr>Variants of Readers-Writers	</vt:lpstr>
      <vt:lpstr>Solution to First Readers-Writers Problem</vt:lpstr>
      <vt:lpstr>Case Study: Prethreaded Concurrent Server</vt:lpstr>
      <vt:lpstr>Prethreading</vt:lpstr>
      <vt:lpstr>Prethreading</vt:lpstr>
      <vt:lpstr>Prethreading</vt:lpstr>
      <vt:lpstr>Prethreading</vt:lpstr>
      <vt:lpstr>Using Threads for Parallelism</vt:lpstr>
      <vt:lpstr>Using Threads for Parallelism</vt:lpstr>
      <vt:lpstr>Using Threads for Parallelism</vt:lpstr>
      <vt:lpstr>Using Threads for Parallelism</vt:lpstr>
      <vt:lpstr>Using Threads for Parallelism</vt:lpstr>
      <vt:lpstr>Using Threads for Parallelism</vt:lpstr>
      <vt:lpstr>Using Threads for Parallelism</vt:lpstr>
      <vt:lpstr>Using Threads for Parallelism</vt:lpstr>
      <vt:lpstr>Thread-safe functions</vt:lpstr>
      <vt:lpstr>Thread-safe functions</vt:lpstr>
      <vt:lpstr>Thread-unsafe functions</vt:lpstr>
      <vt:lpstr>Thread-unsafe functions (case 2)</vt:lpstr>
      <vt:lpstr>Thread-unsafe functions (case 2)</vt:lpstr>
      <vt:lpstr>Thread-safe functions</vt:lpstr>
      <vt:lpstr>Thread-safe functions</vt:lpstr>
      <vt:lpstr>Thread-safe functions</vt:lpstr>
      <vt:lpstr>Reentrant functions</vt:lpstr>
      <vt:lpstr>Reentrant functions</vt:lpstr>
      <vt:lpstr>Thread-safe library functions</vt:lpstr>
      <vt:lpstr>Thread local storage：an example</vt:lpstr>
      <vt:lpstr>TLS: Thread local storage</vt:lpstr>
      <vt:lpstr>TLS: Thread local storage</vt:lpstr>
      <vt:lpstr>Example-1 of TLS: Random number generator</vt:lpstr>
      <vt:lpstr>Example-2: Errno</vt:lpstr>
      <vt:lpstr>Issues: Races</vt:lpstr>
      <vt:lpstr>Issues: Races</vt:lpstr>
      <vt:lpstr>Issues: Races</vt:lpstr>
      <vt:lpstr>Issues: Deadlock</vt:lpstr>
      <vt:lpstr>Issues: Deadlock</vt:lpstr>
      <vt:lpstr>Issues: Deadlock</vt:lpstr>
      <vt:lpstr>Threads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李昱翰</cp:lastModifiedBy>
  <cp:revision>482</cp:revision>
  <dcterms:created xsi:type="dcterms:W3CDTF">2000-01-15T07:54:00Z</dcterms:created>
  <dcterms:modified xsi:type="dcterms:W3CDTF">2022-05-28T15:22:12Z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B2EE52A771A3415A85D79F57833AE857</vt:lpwstr>
  </property>
  <property fmtid="{D5CDD505-2E9C-101B-9397-08002B2CF9AE}" pid="3" name="KSOProductBuildVer">
    <vt:lpwstr>2052-11.1.0.11744</vt:lpwstr>
  </property>
</Properties>
</file>