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315" r:id="rId3"/>
    <p:sldId id="1374" r:id="rId5"/>
    <p:sldId id="1375" r:id="rId6"/>
    <p:sldId id="1376" r:id="rId7"/>
    <p:sldId id="1318" r:id="rId8"/>
    <p:sldId id="1344" r:id="rId9"/>
    <p:sldId id="1360" r:id="rId10"/>
    <p:sldId id="1359" r:id="rId11"/>
    <p:sldId id="1345" r:id="rId12"/>
    <p:sldId id="1319" r:id="rId13"/>
    <p:sldId id="1320" r:id="rId14"/>
    <p:sldId id="1321" r:id="rId15"/>
    <p:sldId id="1322" r:id="rId16"/>
    <p:sldId id="1323" r:id="rId17"/>
    <p:sldId id="1358" r:id="rId18"/>
    <p:sldId id="1357" r:id="rId19"/>
    <p:sldId id="1356" r:id="rId20"/>
    <p:sldId id="1324" r:id="rId21"/>
    <p:sldId id="1347" r:id="rId22"/>
    <p:sldId id="1350" r:id="rId23"/>
    <p:sldId id="1351" r:id="rId24"/>
    <p:sldId id="1352" r:id="rId25"/>
    <p:sldId id="1325" r:id="rId26"/>
    <p:sldId id="1326" r:id="rId27"/>
    <p:sldId id="1327" r:id="rId28"/>
    <p:sldId id="1328" r:id="rId29"/>
    <p:sldId id="1354" r:id="rId30"/>
    <p:sldId id="1353" r:id="rId31"/>
    <p:sldId id="1329" r:id="rId32"/>
    <p:sldId id="1330" r:id="rId33"/>
    <p:sldId id="1331" r:id="rId34"/>
    <p:sldId id="1332" r:id="rId35"/>
    <p:sldId id="1333" r:id="rId36"/>
    <p:sldId id="1372" r:id="rId37"/>
    <p:sldId id="1334" r:id="rId38"/>
    <p:sldId id="1373" r:id="rId39"/>
    <p:sldId id="1335" r:id="rId40"/>
    <p:sldId id="1336" r:id="rId41"/>
    <p:sldId id="1337" r:id="rId42"/>
    <p:sldId id="1339" r:id="rId43"/>
    <p:sldId id="1340" r:id="rId44"/>
    <p:sldId id="1341" r:id="rId45"/>
  </p:sldIdLst>
  <p:sldSz cx="9144000" cy="6858000" type="screen4x3"/>
  <p:notesSz cx="6858000" cy="9144000"/>
  <p:custDataLst>
    <p:tags r:id="rId49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917"/>
    <p:restoredTop sz="83420"/>
  </p:normalViewPr>
  <p:slideViewPr>
    <p:cSldViewPr showGuides="1">
      <p:cViewPr varScale="1">
        <p:scale>
          <a:sx n="76" d="100"/>
          <a:sy n="76" d="100"/>
        </p:scale>
        <p:origin x="32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gs" Target="tags/tag1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536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4198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4403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4608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4915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120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325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741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529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734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939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6144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6349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6553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6758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6963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7168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7373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945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7577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7782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7987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8192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2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/>
              <a:t>Deadlock: sleep with holding a spinlock</a:t>
            </a:r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8397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/>
              <a:t>Waked thread will not set flag</a:t>
            </a:r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8601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8806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9011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011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/>
              <a:t>Deadlock: sleep with holding a spinlock</a:t>
            </a:r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9216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9421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150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9625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625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9830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830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355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560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765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969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174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59BAB0-6527-134E-ACE1-B6713AEE0BF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EFE60D-C560-204A-BF14-EE8BD56414D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EFE60D-C560-204A-BF14-EE8BD56414D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EFE60D-C560-204A-BF14-EE8BD56414D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EFE60D-C560-204A-BF14-EE8BD56414D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EFE60D-C560-204A-BF14-EE8BD56414D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EFE60D-C560-204A-BF14-EE8BD56414D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EFE60D-C560-204A-BF14-EE8BD56414D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EFE60D-C560-204A-BF14-EE8BD56414D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EFE60D-C560-204A-BF14-EE8BD56414D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EFE60D-C560-204A-BF14-EE8BD56414D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EFE60D-C560-204A-BF14-EE8BD56414D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8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200">
                <a:latin typeface="+mj-lt"/>
                <a:ea typeface="宋体" panose="02010600030101010101" pitchFamily="2" charset="-122"/>
                <a:cs typeface="+mj-cs"/>
              </a:rPr>
              <a:t>Locks</a:t>
            </a:r>
            <a:endParaRPr lang="en-US" altLang="zh-CN" sz="320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0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Test and Set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 txBox="1"/>
          <p:nvPr/>
        </p:nvSpPr>
        <p:spPr>
          <a:xfrm>
            <a:off x="533400" y="2133600"/>
            <a:ext cx="8126413" cy="3810000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typedef struct __lock_t { int flag; } lock_t;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void init (lock_t *mutex) {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mutex-&gt;flag = 0; </a:t>
            </a:r>
            <a:r>
              <a:rPr lang="en-US" altLang="zh-CN" sz="200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0 -&gt; lock is available, l -&gt; held</a:t>
            </a:r>
            <a:endParaRPr lang="en-US" altLang="zh-CN" sz="2000">
              <a:solidFill>
                <a:srgbClr val="00B05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void lock (lock_t *mutex) {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while (mutex-&gt;flag == 1) ; </a:t>
            </a:r>
            <a:r>
              <a:rPr lang="en-US" altLang="zh-CN" sz="200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spin</a:t>
            </a:r>
            <a:r>
              <a:rPr lang="en-US" altLang="zh-CN" sz="200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-wait (do nothing)</a:t>
            </a:r>
            <a:endParaRPr lang="en-US" altLang="zh-CN" sz="2000">
              <a:solidFill>
                <a:srgbClr val="00B05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mutex-&gt;flag = 1; </a:t>
            </a:r>
            <a:r>
              <a:rPr lang="en-US" altLang="zh-CN" sz="200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now SET it!</a:t>
            </a:r>
            <a:endParaRPr lang="en-US" altLang="zh-CN" sz="2000">
              <a:solidFill>
                <a:srgbClr val="00B05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} 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void unlock(lock_t *mutex) { mutex-&gt;flag = 0; }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1485900"/>
            <a:ext cx="8077200" cy="533400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First Attempt: A Simple Flag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9475" y="5046345"/>
            <a:ext cx="76485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由于</a:t>
            </a:r>
            <a:r>
              <a:rPr lang="en-US" altLang="zh-CN"/>
              <a:t>spin-wait</a:t>
            </a:r>
            <a:r>
              <a:rPr lang="zh-CN" altLang="en-US"/>
              <a:t>运行时间可能很长，所以</a:t>
            </a:r>
            <a:r>
              <a:rPr lang="en-US" altLang="zh-CN"/>
              <a:t>lock</a:t>
            </a:r>
            <a:r>
              <a:rPr lang="zh-CN" altLang="en-US"/>
              <a:t>操作不再是原子操作！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8" name="Rectangle 2"/>
          <p:cNvSpPr>
            <a:spLocks noGrp="1"/>
          </p:cNvSpPr>
          <p:nvPr>
            <p:ph idx="1"/>
          </p:nvPr>
        </p:nvSpPr>
        <p:spPr>
          <a:xfrm>
            <a:off x="457200" y="1600200"/>
            <a:ext cx="8470900" cy="4732338"/>
          </a:xfrm>
        </p:spPr>
        <p:txBody>
          <a:bodyPr vert="horz" wrap="square" lIns="90487" tIns="44450" rIns="90487" bIns="44450" anchor="t" anchorCtr="0"/>
          <a:p>
            <a:r>
              <a:rPr lang="en-US" altLang="zh-CN">
                <a:ea typeface="宋体" panose="02010600030101010101" pitchFamily="2" charset="-122"/>
              </a:rPr>
              <a:t>Correctness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Two Problems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820" name="Rectangle 2"/>
          <p:cNvSpPr txBox="1"/>
          <p:nvPr/>
        </p:nvSpPr>
        <p:spPr>
          <a:xfrm>
            <a:off x="636588" y="2362200"/>
            <a:ext cx="8202612" cy="2971800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000" b="1" u="sng">
                <a:latin typeface="Consolas" panose="020B0609020204030204" pitchFamily="49" charset="0"/>
                <a:ea typeface="宋体" panose="02010600030101010101" pitchFamily="2" charset="-122"/>
              </a:rPr>
              <a:t>Thread 1 </a:t>
            </a:r>
            <a:r>
              <a:rPr lang="en-US" altLang="zh-CN" sz="2000" u="sng">
                <a:latin typeface="Consolas" panose="020B0609020204030204" pitchFamily="49" charset="0"/>
                <a:ea typeface="宋体" panose="02010600030101010101" pitchFamily="2" charset="-122"/>
              </a:rPr>
              <a:t>call lock()</a:t>
            </a:r>
            <a:r>
              <a:rPr lang="en-US" altLang="zh-CN" sz="2000" b="1" u="sng">
                <a:latin typeface="Consolas" panose="020B0609020204030204" pitchFamily="49" charset="0"/>
                <a:ea typeface="宋体" panose="02010600030101010101" pitchFamily="2" charset="-122"/>
              </a:rPr>
              <a:t>	Thread 2 </a:t>
            </a:r>
            <a:r>
              <a:rPr lang="en-US" altLang="zh-CN" sz="2000" u="sng">
                <a:latin typeface="Consolas" panose="020B0609020204030204" pitchFamily="49" charset="0"/>
                <a:ea typeface="宋体" panose="02010600030101010101" pitchFamily="2" charset="-122"/>
              </a:rPr>
              <a:t>call lock()</a:t>
            </a:r>
            <a:r>
              <a:rPr lang="en-US" altLang="zh-CN" sz="2000" b="1" u="sng">
                <a:latin typeface="Consolas" panose="020B0609020204030204" pitchFamily="49" charset="0"/>
                <a:ea typeface="宋体" panose="02010600030101010101" pitchFamily="2" charset="-122"/>
              </a:rPr>
              <a:t>         </a:t>
            </a:r>
            <a:r>
              <a:rPr lang="en-US" altLang="zh-CN" sz="2000" b="1" u="sng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</a:t>
            </a:r>
            <a:endParaRPr lang="en-US" altLang="zh-CN" sz="2000" b="1" u="sng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while(flag == 1) 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interrupt: switch to Thread 2</a:t>
            </a:r>
            <a:endParaRPr lang="en-US" altLang="zh-CN" sz="200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				while(flag == 1);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				flag = 1;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				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interrupt: switch to thread 1</a:t>
            </a:r>
            <a:endParaRPr lang="en-US" altLang="zh-CN" sz="200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flag = 1; </a:t>
            </a:r>
            <a:r>
              <a:rPr lang="en-US" altLang="zh-CN" sz="2000">
                <a:solidFill>
                  <a:srgbClr val="00CC66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set flag to 1 (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too!</a:t>
            </a:r>
            <a:r>
              <a:rPr lang="en-US" altLang="zh-CN" sz="2000">
                <a:solidFill>
                  <a:srgbClr val="00CC66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endParaRPr lang="en-US" altLang="zh-CN" sz="2000">
              <a:solidFill>
                <a:srgbClr val="00CC66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34821" name="TextBox 2"/>
          <p:cNvSpPr txBox="1"/>
          <p:nvPr/>
        </p:nvSpPr>
        <p:spPr>
          <a:xfrm>
            <a:off x="4953000" y="3105150"/>
            <a:ext cx="1454150" cy="4000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flag &lt;- 0</a:t>
            </a:r>
            <a:endParaRPr lang="zh-CN" altLang="en-US" sz="200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6" name="Rectangle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732338"/>
          </a:xfrm>
        </p:spPr>
        <p:txBody>
          <a:bodyPr vert="horz" wrap="square" lIns="90487" tIns="44450" rIns="90487" bIns="44450" anchor="t" anchorCtr="0"/>
          <a:p>
            <a:r>
              <a:rPr lang="en-US" altLang="zh-CN">
                <a:ea typeface="宋体" panose="02010600030101010101" pitchFamily="2" charset="-122"/>
              </a:rPr>
              <a:t>Performance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 b="1">
                <a:ea typeface="宋体" panose="02010600030101010101" pitchFamily="2" charset="-122"/>
              </a:rPr>
              <a:t>Spin-waiting</a:t>
            </a:r>
            <a:r>
              <a:rPr lang="en-US" altLang="zh-CN">
                <a:ea typeface="宋体" panose="02010600030101010101" pitchFamily="2" charset="-122"/>
              </a:rPr>
              <a:t>: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endlessly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check</a:t>
            </a:r>
            <a:r>
              <a:rPr lang="en-US" altLang="zh-CN">
                <a:ea typeface="宋体" panose="02010600030101010101" pitchFamily="2" charset="-122"/>
              </a:rPr>
              <a:t> the value of flag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Waste time waiting for another thread to release a lock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waste is exceptionally high on a uniprocessor 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Two Problems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2330" y="3865880"/>
            <a:ext cx="76796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会不断地进行</a:t>
            </a:r>
            <a:r>
              <a:rPr lang="en-US" altLang="zh-CN"/>
              <a:t>flag-check</a:t>
            </a:r>
            <a:r>
              <a:rPr lang="zh-CN" altLang="en-US"/>
              <a:t>，同时随着被阻塞的</a:t>
            </a:r>
            <a:r>
              <a:rPr lang="en-US" altLang="zh-CN"/>
              <a:t>thread</a:t>
            </a:r>
            <a:r>
              <a:rPr lang="zh-CN" altLang="en-US"/>
              <a:t>的数量变大，</a:t>
            </a:r>
            <a:endParaRPr lang="zh-CN" altLang="en-US"/>
          </a:p>
          <a:p>
            <a:r>
              <a:rPr lang="zh-CN" altLang="en-US"/>
              <a:t>消耗的资源会变得更多，从而导致</a:t>
            </a:r>
            <a:r>
              <a:rPr lang="en-US" altLang="zh-CN"/>
              <a:t>spin</a:t>
            </a:r>
            <a:r>
              <a:rPr lang="zh-CN" altLang="en-US"/>
              <a:t>的性能较差。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4" name="Rectangle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1600200"/>
          </a:xfrm>
        </p:spPr>
        <p:txBody>
          <a:bodyPr vert="horz" wrap="square" lIns="90487" tIns="44450" rIns="90487" bIns="44450" anchor="t" anchorCtr="0"/>
          <a:p>
            <a:r>
              <a:rPr lang="en-US" altLang="zh-CN">
                <a:ea typeface="宋体" panose="02010600030101010101" pitchFamily="2" charset="-122"/>
              </a:rPr>
              <a:t>Test-and-set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instruction(</a:t>
            </a:r>
            <a:r>
              <a:rPr lang="zh-CN" altLang="en-US">
                <a:ea typeface="宋体" panose="02010600030101010101" pitchFamily="2" charset="-122"/>
              </a:rPr>
              <a:t>保证了正确性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Read and Set Memory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On SPARC: 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</a:rPr>
              <a:t>ldstub</a:t>
            </a:r>
            <a:endParaRPr lang="en-US" altLang="zh-CN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On x86: 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</a:rPr>
              <a:t>xchg</a:t>
            </a:r>
            <a:endParaRPr lang="en-US" altLang="zh-CN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38915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Atomic Exchange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8916" name="Rectangle 2"/>
          <p:cNvSpPr txBox="1"/>
          <p:nvPr/>
        </p:nvSpPr>
        <p:spPr>
          <a:xfrm>
            <a:off x="741363" y="4029075"/>
            <a:ext cx="7821612" cy="1981200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int TestAndSet(int *old_ptr, int new) {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int old = *old_ptr;  </a:t>
            </a:r>
            <a:r>
              <a:rPr lang="en-US" altLang="zh-CN" sz="200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fetch old value at old_ptr</a:t>
            </a:r>
            <a:endParaRPr lang="en-US" altLang="zh-CN" sz="2000">
              <a:solidFill>
                <a:srgbClr val="00B05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*old-ptr = new;      </a:t>
            </a:r>
            <a:r>
              <a:rPr lang="en-US" altLang="zh-CN" sz="200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store ‘new’ into old_ptr</a:t>
            </a:r>
            <a:endParaRPr lang="en-US" altLang="zh-CN" sz="2000">
              <a:solidFill>
                <a:srgbClr val="00B05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return old;          </a:t>
            </a:r>
            <a:r>
              <a:rPr lang="en-US" altLang="zh-CN" sz="200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return the old value</a:t>
            </a:r>
            <a:endParaRPr lang="en-US" altLang="zh-CN" sz="2000">
              <a:solidFill>
                <a:srgbClr val="00B05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41363" y="3581400"/>
            <a:ext cx="7745412" cy="2457450"/>
            <a:chOff x="636588" y="2876490"/>
            <a:chExt cx="7745412" cy="2457511"/>
          </a:xfrm>
        </p:grpSpPr>
        <p:sp>
          <p:nvSpPr>
            <p:cNvPr id="38918" name="Rectangle 1"/>
            <p:cNvSpPr/>
            <p:nvPr/>
          </p:nvSpPr>
          <p:spPr>
            <a:xfrm>
              <a:off x="636588" y="3276600"/>
              <a:ext cx="7745412" cy="2057401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>
                <a:ea typeface="宋体" panose="02010600030101010101" pitchFamily="2" charset="-122"/>
              </a:endParaRPr>
            </a:p>
          </p:txBody>
        </p:sp>
        <p:sp>
          <p:nvSpPr>
            <p:cNvPr id="38919" name="TextBox 2"/>
            <p:cNvSpPr txBox="1"/>
            <p:nvPr/>
          </p:nvSpPr>
          <p:spPr>
            <a:xfrm>
              <a:off x="5029200" y="2876490"/>
              <a:ext cx="335280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2000" b="1">
                  <a:solidFill>
                    <a:srgbClr val="FF0000"/>
                  </a:solidFill>
                  <a:ea typeface="宋体" panose="02010600030101010101" pitchFamily="2" charset="-122"/>
                </a:rPr>
                <a:t>Atomically perform</a:t>
              </a:r>
              <a:endParaRPr lang="zh-CN" altLang="en-US" sz="2000" b="1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41680" y="3477260"/>
            <a:ext cx="3780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test-set</a:t>
            </a:r>
            <a:r>
              <a:rPr lang="zh-CN" altLang="en-US"/>
              <a:t>可以被保证为原子操作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2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Spin Lock: Test-and-Set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 txBox="1"/>
          <p:nvPr/>
        </p:nvSpPr>
        <p:spPr>
          <a:xfrm>
            <a:off x="484188" y="1474788"/>
            <a:ext cx="8126412" cy="4392612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typedef struct __lock_t { int flag; } lock_t;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void init (lock_t *lock) {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lock-&gt;flag = 0; </a:t>
            </a:r>
            <a:r>
              <a:rPr lang="en-US" altLang="zh-CN" sz="200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0 -&gt; lock is available, l -&gt; held</a:t>
            </a:r>
            <a:endParaRPr lang="en-US" altLang="zh-CN" sz="2000">
              <a:solidFill>
                <a:srgbClr val="00B05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void lock (lock_t *lock) {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while (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TestAndSet</a:t>
            </a: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(&amp;lock-&gt;flag, 1) == 1)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   ; </a:t>
            </a:r>
            <a:r>
              <a:rPr lang="en-US" altLang="zh-CN" sz="200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spin-wait (do nothing)</a:t>
            </a:r>
            <a:endParaRPr lang="en-US" altLang="zh-CN" sz="2000">
              <a:solidFill>
                <a:srgbClr val="00B05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} 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void unlock(lock_t *lock) { lock-&gt;flag = 0; }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3005" y="4876800"/>
            <a:ext cx="52412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保证了</a:t>
            </a:r>
            <a:r>
              <a:rPr lang="en-US" altLang="zh-CN"/>
              <a:t>spin</a:t>
            </a:r>
            <a:r>
              <a:rPr lang="zh-CN" altLang="en-US"/>
              <a:t>的原子性，从而至少使得结果正确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0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solidFill>
                  <a:srgbClr val="FF0000"/>
                </a:solidFill>
                <a:ea typeface="MS PGothic" panose="020B0600070205080204" pitchFamily="34" charset="-128"/>
              </a:rPr>
              <a:t>Software Implementation</a:t>
            </a:r>
            <a:r>
              <a:rPr lang="en-US" altLang="zh-CN">
                <a:ea typeface="MS PGothic" panose="020B0600070205080204" pitchFamily="34" charset="-128"/>
              </a:rPr>
              <a:t> of Test-and-Set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 txBox="1"/>
          <p:nvPr/>
        </p:nvSpPr>
        <p:spPr>
          <a:xfrm>
            <a:off x="304800" y="1447800"/>
            <a:ext cx="8610600" cy="4876800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typedef struct __lock_t { int flag; } lock_t;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int flag[N] ;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//one flag per thread(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记录某个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thread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是否参与锁的竞争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0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int TestAndSet(lock_t Lock) </a:t>
            </a:r>
            <a:r>
              <a:rPr lang="en-US" altLang="zh-CN" sz="2000" b="1">
                <a:latin typeface="Consolas" panose="020B0609020204030204" pitchFamily="49" charset="0"/>
                <a:ea typeface="宋体" panose="02010600030101010101" pitchFamily="2" charset="-122"/>
              </a:rPr>
              <a:t>{	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//set lock and return old value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int ret 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 while (1) {		   	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//me is my index in flag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	flag[me] = 1 ;	   	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//warn other threads</a:t>
            </a:r>
            <a:endParaRPr lang="en-US" altLang="zh-CN" sz="20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	if (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AnyoneElseInterested</a:t>
            </a: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(me))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//is other thread warning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us</a:t>
            </a:r>
            <a:endParaRPr lang="en-US" altLang="zh-CN" sz="20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		flag[me] = 0 ;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	//yes, reset my warning, try again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	else {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		ret = Lock.flag ;	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//set ret to value of Lock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		Lock.flag = 1 ;	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//and set the Lock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		flag[me] = 0 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		return ret 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	}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60875" y="4950460"/>
            <a:ext cx="401193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这里采用保守的实现方式，即如果</a:t>
            </a:r>
            <a:endParaRPr lang="zh-CN" altLang="en-US"/>
          </a:p>
          <a:p>
            <a:r>
              <a:rPr lang="zh-CN" altLang="en-US"/>
              <a:t>一个</a:t>
            </a:r>
            <a:r>
              <a:rPr lang="en-US" altLang="zh-CN"/>
              <a:t>flag</a:t>
            </a:r>
            <a:r>
              <a:rPr lang="zh-CN" altLang="en-US"/>
              <a:t>被设置时发现有其他</a:t>
            </a:r>
            <a:r>
              <a:rPr lang="en-US" altLang="zh-CN"/>
              <a:t>flag</a:t>
            </a:r>
            <a:endParaRPr lang="en-US" altLang="zh-CN"/>
          </a:p>
          <a:p>
            <a:r>
              <a:rPr lang="zh-CN" altLang="en-US"/>
              <a:t>也要竞争锁，则选择回退。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8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MS PGothic" panose="020B0600070205080204" pitchFamily="34" charset="-128"/>
              </a:rPr>
              <a:t>Software Implementation of Test-and-Set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 txBox="1"/>
          <p:nvPr/>
        </p:nvSpPr>
        <p:spPr>
          <a:xfrm>
            <a:off x="457200" y="1447800"/>
            <a:ext cx="8382000" cy="4876800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int AnyoneElseInerested(int me) {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//is another thread updating Lock?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 for (i =0 ; i&lt; N ; i++ )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	if ( i!= me &amp;&amp; flag[i] == 1) 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	    return 1 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 return 0 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sz="3200">
                <a:ea typeface="MS PGothic" panose="020B0600070205080204" pitchFamily="34" charset="-128"/>
              </a:rPr>
              <a:t>Correctness </a:t>
            </a:r>
            <a:endParaRPr lang="en-US" altLang="zh-CN" sz="3200">
              <a:ea typeface="MS PGothic" panose="020B0600070205080204" pitchFamily="34" charset="-128"/>
            </a:endParaRP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5076825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>
                <a:ea typeface="MS PGothic" panose="020B0600070205080204" pitchFamily="34" charset="-128"/>
              </a:rPr>
              <a:t>Using the One-Writer Principle</a:t>
            </a:r>
            <a:endParaRPr lang="en-US" altLang="zh-CN">
              <a:ea typeface="MS PGothic" panose="020B0600070205080204" pitchFamily="34" charset="-128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MS PGothic" panose="020B0600070205080204" pitchFamily="34" charset="-128"/>
              </a:rPr>
              <a:t>Two threads on </a:t>
            </a:r>
            <a:r>
              <a:rPr lang="en-US" altLang="zh-CN">
                <a:solidFill>
                  <a:srgbClr val="FF0000"/>
                </a:solidFill>
                <a:ea typeface="MS PGothic" panose="020B0600070205080204" pitchFamily="34" charset="-128"/>
              </a:rPr>
              <a:t>one</a:t>
            </a:r>
            <a:r>
              <a:rPr lang="en-US" altLang="zh-CN">
                <a:ea typeface="MS PGothic" panose="020B0600070205080204" pitchFamily="34" charset="-128"/>
              </a:rPr>
              <a:t> CPU, both want to acquire the lock </a:t>
            </a:r>
            <a:endParaRPr lang="en-US" altLang="zh-CN">
              <a:ea typeface="MS PGothic" panose="020B0600070205080204" pitchFamily="34" charset="-128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MS PGothic" panose="020B0600070205080204" pitchFamily="34" charset="-128"/>
              </a:rPr>
              <a:t>Case-1:(</a:t>
            </a:r>
            <a:r>
              <a:rPr lang="zh-CN" altLang="en-US">
                <a:ea typeface="宋体" panose="02010600030101010101" pitchFamily="2" charset="-122"/>
              </a:rPr>
              <a:t>正确</a:t>
            </a:r>
            <a:r>
              <a:rPr lang="en-US" altLang="zh-CN">
                <a:ea typeface="MS PGothic" panose="020B0600070205080204" pitchFamily="34" charset="-128"/>
              </a:rPr>
              <a:t>)</a:t>
            </a:r>
            <a:endParaRPr lang="en-US" altLang="zh-CN">
              <a:ea typeface="MS PGothic" panose="020B0600070205080204" pitchFamily="34" charset="-128"/>
            </a:endParaRPr>
          </a:p>
          <a:p>
            <a:pPr lvl="2"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MS PGothic" panose="020B0600070205080204" pitchFamily="34" charset="-128"/>
              </a:rPr>
              <a:t>A: 	Set flag[A], Read flag[B], -------------------</a:t>
            </a:r>
            <a:endParaRPr lang="en-US" altLang="zh-CN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2"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MS PGothic" panose="020B0600070205080204" pitchFamily="34" charset="-128"/>
              </a:rPr>
              <a:t>B: 	------------------------------, Set flag[B], Read flag[A]</a:t>
            </a:r>
            <a:endParaRPr lang="en-US" altLang="zh-CN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MS PGothic" panose="020B0600070205080204" pitchFamily="34" charset="-128"/>
              </a:rPr>
              <a:t>Case-2:(</a:t>
            </a:r>
            <a:r>
              <a:rPr lang="zh-CN" altLang="en-US">
                <a:ea typeface="宋体" panose="02010600030101010101" pitchFamily="2" charset="-122"/>
              </a:rPr>
              <a:t>正确</a:t>
            </a:r>
            <a:r>
              <a:rPr lang="en-US" altLang="zh-CN">
                <a:ea typeface="MS PGothic" panose="020B0600070205080204" pitchFamily="34" charset="-128"/>
              </a:rPr>
              <a:t>)</a:t>
            </a:r>
            <a:endParaRPr lang="en-US" altLang="zh-CN">
              <a:ea typeface="MS PGothic" panose="020B0600070205080204" pitchFamily="34" charset="-128"/>
            </a:endParaRPr>
          </a:p>
          <a:p>
            <a:pPr lvl="2"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MS PGothic" panose="020B0600070205080204" pitchFamily="34" charset="-128"/>
              </a:rPr>
              <a:t>A: 	-----------------------------, Set flag[A], Read flag[B]</a:t>
            </a:r>
            <a:endParaRPr lang="en-US" altLang="zh-CN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2"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MS PGothic" panose="020B0600070205080204" pitchFamily="34" charset="-128"/>
              </a:rPr>
              <a:t>B:  	Set flag[B],  Read flag[A], --------------------</a:t>
            </a:r>
            <a:endParaRPr lang="en-US" altLang="zh-CN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MS PGothic" panose="020B0600070205080204" pitchFamily="34" charset="-128"/>
              </a:rPr>
              <a:t>Case-3:(</a:t>
            </a:r>
            <a:r>
              <a:rPr lang="zh-CN" altLang="en-US">
                <a:ea typeface="宋体" panose="02010600030101010101" pitchFamily="2" charset="-122"/>
              </a:rPr>
              <a:t>可能不正确</a:t>
            </a:r>
            <a:r>
              <a:rPr lang="en-US" altLang="zh-CN">
                <a:ea typeface="MS PGothic" panose="020B0600070205080204" pitchFamily="34" charset="-128"/>
              </a:rPr>
              <a:t>)</a:t>
            </a:r>
            <a:endParaRPr lang="en-US" altLang="zh-CN">
              <a:ea typeface="MS PGothic" panose="020B0600070205080204" pitchFamily="34" charset="-128"/>
            </a:endParaRPr>
          </a:p>
          <a:p>
            <a:pPr lvl="2"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MS PGothic" panose="020B0600070205080204" pitchFamily="34" charset="-128"/>
              </a:rPr>
              <a:t>A:	Set flag[A], ------------------------------, Read flag[B]</a:t>
            </a:r>
            <a:endParaRPr lang="en-US" altLang="zh-CN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2"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MS PGothic" panose="020B0600070205080204" pitchFamily="34" charset="-128"/>
              </a:rPr>
              <a:t>B:  	-------------, Set flag[B], Read flag[A], ---------------</a:t>
            </a:r>
            <a:endParaRPr lang="en-US" altLang="zh-CN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MS PGothic" panose="020B0600070205080204" pitchFamily="34" charset="-128"/>
              </a:rPr>
              <a:t>May cause live lock</a:t>
            </a:r>
            <a:endParaRPr lang="en-US" altLang="zh-CN">
              <a:ea typeface="MS PGothic" panose="020B0600070205080204" pitchFamily="34" charset="-128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MS PGothic" panose="020B0600070205080204" pitchFamily="34" charset="-128"/>
              </a:rPr>
              <a:t>It </a:t>
            </a:r>
            <a:r>
              <a:rPr lang="en-US" altLang="zh-CN">
                <a:solidFill>
                  <a:srgbClr val="FF0000"/>
                </a:solidFill>
                <a:ea typeface="MS PGothic" panose="020B0600070205080204" pitchFamily="34" charset="-128"/>
              </a:rPr>
              <a:t>does not work on multiprocessor machine</a:t>
            </a:r>
            <a:endParaRPr lang="en-US" altLang="zh-CN">
              <a:solidFill>
                <a:srgbClr val="FF0000"/>
              </a:solidFill>
              <a:ea typeface="MS PGothic" panose="020B0600070205080204" pitchFamily="34" charset="-128"/>
            </a:endParaRPr>
          </a:p>
        </p:txBody>
      </p:sp>
      <p:sp>
        <p:nvSpPr>
          <p:cNvPr id="47107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Calibri" panose="020F0502020204030204" pitchFamily="34" charset="0"/>
                <a:ea typeface="Adobe 楷体 Std R"/>
              </a:rPr>
            </a:fld>
            <a:endParaRPr lang="zh-CN" altLang="en-US" sz="1400">
              <a:latin typeface="Calibri" panose="020F0502020204030204" pitchFamily="34" charset="0"/>
              <a:ea typeface="Adobe 楷体 Std R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10865" y="158750"/>
            <a:ext cx="50539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live lock</a:t>
            </a:r>
            <a:r>
              <a:rPr lang="zh-CN" altLang="en-US"/>
              <a:t>：指的是多个</a:t>
            </a:r>
            <a:r>
              <a:rPr lang="en-US" altLang="zh-CN"/>
              <a:t>thread</a:t>
            </a:r>
            <a:r>
              <a:rPr lang="zh-CN" altLang="en-US"/>
              <a:t>都拿不到锁，</a:t>
            </a:r>
            <a:endParaRPr lang="zh-CN" altLang="en-US"/>
          </a:p>
          <a:p>
            <a:r>
              <a:rPr lang="zh-CN" altLang="en-US"/>
              <a:t>导致锁始终处于空的状态。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0" name="Rectangle 2"/>
          <p:cNvSpPr>
            <a:spLocks noGrp="1"/>
          </p:cNvSpPr>
          <p:nvPr>
            <p:ph idx="1"/>
          </p:nvPr>
        </p:nvSpPr>
        <p:spPr>
          <a:xfrm>
            <a:off x="457200" y="1454150"/>
            <a:ext cx="7924800" cy="4732338"/>
          </a:xfrm>
        </p:spPr>
        <p:txBody>
          <a:bodyPr vert="horz" wrap="square" lIns="90487" tIns="44450" rIns="90487" bIns="44450" anchor="t" anchorCtr="0"/>
          <a:p>
            <a:r>
              <a:rPr lang="en-US" altLang="zh-CN">
                <a:ea typeface="宋体" panose="02010600030101010101" pitchFamily="2" charset="-122"/>
              </a:rPr>
              <a:t>Correctness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correct lock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Fairness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Spin locks don’t provide any fairness guarantees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May lead to starvation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Performance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Single CPU: quite painful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Multiple CPUs: reasonably well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813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Evaluating Spin Locks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8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Compare-And-Swap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 txBox="1"/>
          <p:nvPr/>
        </p:nvSpPr>
        <p:spPr>
          <a:xfrm>
            <a:off x="636588" y="1900238"/>
            <a:ext cx="7821612" cy="2824162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1 int CompareAndSwap(int *ptr, int expected, int new) {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2 	int actual = *ptr;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3 	if (actual == expected)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4 		*ptr = new;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5 	return actual;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6 }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5638" y="1371600"/>
            <a:ext cx="7745412" cy="3067050"/>
            <a:chOff x="636588" y="2876490"/>
            <a:chExt cx="7745412" cy="2457511"/>
          </a:xfrm>
        </p:grpSpPr>
        <p:sp>
          <p:nvSpPr>
            <p:cNvPr id="50182" name="Rectangle 1"/>
            <p:cNvSpPr/>
            <p:nvPr/>
          </p:nvSpPr>
          <p:spPr>
            <a:xfrm>
              <a:off x="636588" y="3276600"/>
              <a:ext cx="7745412" cy="2057401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>
                <a:ea typeface="宋体" panose="02010600030101010101" pitchFamily="2" charset="-122"/>
              </a:endParaRPr>
            </a:p>
          </p:txBody>
        </p:sp>
        <p:sp>
          <p:nvSpPr>
            <p:cNvPr id="50183" name="TextBox 2"/>
            <p:cNvSpPr txBox="1"/>
            <p:nvPr/>
          </p:nvSpPr>
          <p:spPr>
            <a:xfrm>
              <a:off x="5029200" y="2876490"/>
              <a:ext cx="335280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2000" b="1">
                  <a:solidFill>
                    <a:srgbClr val="FF0000"/>
                  </a:solidFill>
                  <a:ea typeface="宋体" panose="02010600030101010101" pitchFamily="2" charset="-122"/>
                </a:rPr>
                <a:t>Atomically perform</a:t>
              </a:r>
              <a:endParaRPr lang="zh-CN" altLang="en-US" sz="2000" b="1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3798" name="Rectangle 2"/>
          <p:cNvSpPr txBox="1"/>
          <p:nvPr/>
        </p:nvSpPr>
        <p:spPr>
          <a:xfrm>
            <a:off x="636588" y="4495800"/>
            <a:ext cx="7764462" cy="1573213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1 void lock(lock_t *lock) {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2 	while (CompareAndSwap(&amp;lock-&gt;flag, 0, 1) == 1)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3 		; // spin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4 }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00600" y="2514600"/>
            <a:ext cx="3992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只有在锁处于</a:t>
            </a:r>
            <a:r>
              <a:rPr lang="en-US" altLang="zh-CN"/>
              <a:t>unlock</a:t>
            </a:r>
            <a:r>
              <a:rPr lang="zh-CN" altLang="en-US"/>
              <a:t>状态时才会</a:t>
            </a:r>
            <a:endParaRPr lang="zh-CN" altLang="en-US"/>
          </a:p>
          <a:p>
            <a:r>
              <a:rPr lang="zh-CN" altLang="en-US"/>
              <a:t>进行一次</a:t>
            </a:r>
            <a:r>
              <a:rPr lang="en-US" altLang="zh-CN"/>
              <a:t>write</a:t>
            </a:r>
            <a:r>
              <a:rPr lang="zh-CN" altLang="en-US"/>
              <a:t>操作，减少了</a:t>
            </a:r>
            <a:r>
              <a:rPr lang="en-US" altLang="zh-CN"/>
              <a:t>write</a:t>
            </a:r>
            <a:endParaRPr lang="en-US" altLang="zh-CN"/>
          </a:p>
          <a:p>
            <a:r>
              <a:rPr lang="zh-CN" altLang="en-US"/>
              <a:t>次数，一定程度上提高了性能。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80840" y="775970"/>
            <a:ext cx="30822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对</a:t>
            </a:r>
            <a:r>
              <a:rPr lang="en-US" altLang="zh-CN"/>
              <a:t>test-and-set</a:t>
            </a:r>
            <a:r>
              <a:rPr lang="zh-CN" altLang="en-US"/>
              <a:t>进行改进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6" name="Rectangle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732338"/>
          </a:xfrm>
        </p:spPr>
        <p:txBody>
          <a:bodyPr vert="horz" wrap="square" lIns="90487" tIns="44450" rIns="90487" bIns="44450" anchor="t" anchorCtr="0"/>
          <a:p>
            <a:r>
              <a:rPr lang="en-US" altLang="zh-CN">
                <a:ea typeface="宋体" panose="02010600030101010101" pitchFamily="2" charset="-122"/>
              </a:rPr>
              <a:t>We have introduced how to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protect a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critical section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using semaphores</a:t>
            </a:r>
            <a:r>
              <a:rPr lang="en-US" altLang="zh-CN">
                <a:ea typeface="宋体" panose="02010600030101010101" pitchFamily="2" charset="-122"/>
              </a:rPr>
              <a:t>. Now we introduce a more basic way – lock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Lock is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type of variables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Each lock variable has   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Two states: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unlocked or locked</a:t>
            </a:r>
            <a:endParaRPr lang="en-US" altLang="zh-CN" sz="2400">
              <a:ea typeface="宋体" panose="02010600030101010101" pitchFamily="2" charset="-122"/>
            </a:endParaRPr>
          </a:p>
          <a:p>
            <a:pPr lvl="3"/>
            <a:r>
              <a:rPr lang="en-US" altLang="zh-CN" sz="2400">
                <a:ea typeface="宋体" panose="02010600030101010101" pitchFamily="2" charset="-122"/>
              </a:rPr>
              <a:t>Unlocked: no thread holds the lock (also known as available or free)</a:t>
            </a:r>
            <a:endParaRPr lang="en-US" altLang="zh-CN" sz="2400">
              <a:ea typeface="宋体" panose="02010600030101010101" pitchFamily="2" charset="-122"/>
            </a:endParaRPr>
          </a:p>
          <a:p>
            <a:pPr lvl="3"/>
            <a:r>
              <a:rPr lang="en-US" altLang="zh-CN" sz="2400">
                <a:ea typeface="宋体" panose="02010600030101010101" pitchFamily="2" charset="-122"/>
              </a:rPr>
              <a:t>Locked: exactly one thread holds the lock (known as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acquired or held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Basic Idea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6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Load-Linked and Store-Conditional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 txBox="1"/>
          <p:nvPr/>
        </p:nvSpPr>
        <p:spPr>
          <a:xfrm>
            <a:off x="484188" y="1474788"/>
            <a:ext cx="8507412" cy="4392612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1 int LoadLinked(int *ptr) {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2 	return *ptr;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3 }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5 int StoreConditional(int *ptr, int value) {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6 	if (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no one has updated </a:t>
            </a: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*ptr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since the LoadLinked to this address</a:t>
            </a: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7 		*ptr = value;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8 		return 1; // success!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9 	} else {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10 		return 0; // failed to update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11 	}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12 }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4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Load-Linked and Store-Conditional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 txBox="1"/>
          <p:nvPr/>
        </p:nvSpPr>
        <p:spPr>
          <a:xfrm>
            <a:off x="484188" y="1474788"/>
            <a:ext cx="8507412" cy="4392612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1 void lock(lock_t *lock) {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2 	while (1) {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3 		while (LoadLinked(&amp;lock-&gt;flag) == 1)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4 			; // spin until it’s zero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5 		if (StoreConditional(&amp;lock-&gt;flag, 1) == 1)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6 			return; //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if set-it-to-1 was a success: all done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7 		// otherwise: 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try it all over again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8 	}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9 }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10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11 void unlock(lock_t *lock) {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12 	lock-&gt;flag = 0;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13 }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57475" y="3855720"/>
            <a:ext cx="52330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两个操作加起来实际上与</a:t>
            </a:r>
            <a:r>
              <a:rPr lang="en-US" altLang="zh-CN"/>
              <a:t>compare-swap</a:t>
            </a:r>
            <a:r>
              <a:rPr lang="zh-CN" altLang="en-US"/>
              <a:t>等价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2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Load-Linked and Store-Conditional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628" name="Rectangle 2"/>
          <p:cNvSpPr txBox="1">
            <a:spLocks noChangeArrowheads="1"/>
          </p:cNvSpPr>
          <p:nvPr/>
        </p:nvSpPr>
        <p:spPr bwMode="auto">
          <a:xfrm>
            <a:off x="484188" y="1474788"/>
            <a:ext cx="8507413" cy="4392613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 void lock(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lock_t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*lock) 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lain" startAt="2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while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LoadLinked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(&amp;lock-&gt;flag)       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  ||!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StoreConditional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(&amp;lock-&gt;flag, 1))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3 	; // spin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4 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0" name="Rectangle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1600200"/>
          </a:xfrm>
        </p:spPr>
        <p:txBody>
          <a:bodyPr vert="horz" wrap="square" lIns="90487" tIns="44450" rIns="90487" bIns="44450" anchor="t" anchorCtr="0"/>
          <a:p>
            <a:r>
              <a:rPr lang="en-US" altLang="zh-CN">
                <a:ea typeface="宋体" panose="02010600030101010101" pitchFamily="2" charset="-122"/>
              </a:rPr>
              <a:t>Fetch-and-add instruction(</a:t>
            </a:r>
            <a:r>
              <a:rPr lang="zh-CN" altLang="en-US">
                <a:ea typeface="宋体" panose="02010600030101010101" pitchFamily="2" charset="-122"/>
              </a:rPr>
              <a:t>为每一个参与</a:t>
            </a: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ea typeface="宋体" panose="02010600030101010101" pitchFamily="2" charset="-122"/>
              </a:rPr>
              <a:t>竞争的</a:t>
            </a:r>
            <a:r>
              <a:rPr lang="en-US" altLang="zh-CN">
                <a:ea typeface="宋体" panose="02010600030101010101" pitchFamily="2" charset="-122"/>
              </a:rPr>
              <a:t>thread</a:t>
            </a:r>
            <a:r>
              <a:rPr lang="zh-CN" altLang="en-US">
                <a:ea typeface="宋体" panose="02010600030101010101" pitchFamily="2" charset="-122"/>
              </a:rPr>
              <a:t>按照顺序分配一个</a:t>
            </a:r>
            <a:r>
              <a:rPr lang="en-US" altLang="zh-CN">
                <a:ea typeface="宋体" panose="02010600030101010101" pitchFamily="2" charset="-122"/>
              </a:rPr>
              <a:t>id)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837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Ticket Lock(</a:t>
            </a:r>
            <a:r>
              <a:rPr lang="zh-CN" altLang="en-US">
                <a:ea typeface="宋体" panose="02010600030101010101" pitchFamily="2" charset="-122"/>
              </a:rPr>
              <a:t>对</a:t>
            </a:r>
            <a:r>
              <a:rPr lang="en-US" altLang="zh-CN">
                <a:ea typeface="宋体" panose="02010600030101010101" pitchFamily="2" charset="-122"/>
              </a:rPr>
              <a:t>fairness</a:t>
            </a:r>
            <a:r>
              <a:rPr lang="zh-CN" altLang="en-US">
                <a:ea typeface="宋体" panose="02010600030101010101" pitchFamily="2" charset="-122"/>
              </a:rPr>
              <a:t>进行改进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8372" name="Rectangle 2"/>
          <p:cNvSpPr txBox="1"/>
          <p:nvPr/>
        </p:nvSpPr>
        <p:spPr>
          <a:xfrm>
            <a:off x="636588" y="2686050"/>
            <a:ext cx="8470900" cy="1981200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int FetchAndAdd(int *ptr) {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int old = *ptr;  </a:t>
            </a:r>
            <a:r>
              <a:rPr lang="en-US" altLang="zh-CN" sz="200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fetch old value at ptr</a:t>
            </a:r>
            <a:endParaRPr lang="en-US" altLang="zh-CN" sz="2000">
              <a:solidFill>
                <a:srgbClr val="00B05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*ptr = old + 1;  </a:t>
            </a:r>
            <a:r>
              <a:rPr lang="en-US" altLang="zh-CN" sz="200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add 1 and store ‘new’ into ptr</a:t>
            </a:r>
            <a:endParaRPr lang="en-US" altLang="zh-CN" sz="2000">
              <a:solidFill>
                <a:srgbClr val="00B05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return old;      </a:t>
            </a:r>
            <a:r>
              <a:rPr lang="en-US" altLang="zh-CN" sz="200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return the old value</a:t>
            </a:r>
            <a:endParaRPr lang="en-US" altLang="zh-CN" sz="2000">
              <a:solidFill>
                <a:srgbClr val="00B05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36588" y="2209800"/>
            <a:ext cx="7745412" cy="2457450"/>
            <a:chOff x="636588" y="2876490"/>
            <a:chExt cx="7745412" cy="2457511"/>
          </a:xfrm>
        </p:grpSpPr>
        <p:sp>
          <p:nvSpPr>
            <p:cNvPr id="58374" name="Rectangle 1"/>
            <p:cNvSpPr/>
            <p:nvPr/>
          </p:nvSpPr>
          <p:spPr>
            <a:xfrm>
              <a:off x="636588" y="3276600"/>
              <a:ext cx="7745412" cy="2057401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>
                <a:ea typeface="宋体" panose="02010600030101010101" pitchFamily="2" charset="-122"/>
              </a:endParaRPr>
            </a:p>
          </p:txBody>
        </p:sp>
        <p:sp>
          <p:nvSpPr>
            <p:cNvPr id="58375" name="TextBox 2"/>
            <p:cNvSpPr txBox="1"/>
            <p:nvPr/>
          </p:nvSpPr>
          <p:spPr>
            <a:xfrm>
              <a:off x="5029200" y="2876490"/>
              <a:ext cx="335280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2000" b="1">
                  <a:solidFill>
                    <a:srgbClr val="FF0000"/>
                  </a:solidFill>
                  <a:ea typeface="宋体" panose="02010600030101010101" pitchFamily="2" charset="-122"/>
                </a:rPr>
                <a:t>Atomically perform</a:t>
              </a:r>
              <a:endParaRPr lang="zh-CN" altLang="en-US" sz="2000" b="1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57655" y="4966335"/>
            <a:ext cx="63639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三条指令组成一个原子操作，并且分配了号之后保证了</a:t>
            </a:r>
            <a:endParaRPr lang="zh-CN" altLang="en-US"/>
          </a:p>
          <a:p>
            <a:r>
              <a:rPr lang="zh-CN" altLang="en-US"/>
              <a:t>参与竞争的</a:t>
            </a:r>
            <a:r>
              <a:rPr lang="en-US" altLang="zh-CN"/>
              <a:t>thread</a:t>
            </a:r>
            <a:r>
              <a:rPr lang="zh-CN" altLang="en-US"/>
              <a:t>也一定可以拿到锁，从而提高公平性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18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Ticket Lock: Fetch-and-Add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0419" name="Rectangle 2"/>
          <p:cNvSpPr txBox="1"/>
          <p:nvPr/>
        </p:nvSpPr>
        <p:spPr>
          <a:xfrm>
            <a:off x="636588" y="1752600"/>
            <a:ext cx="8470900" cy="4392613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void init (lock_t *lock) {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lock-&gt;ticket = 0;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lock-&gt;turn   = 0;</a:t>
            </a:r>
            <a:endParaRPr lang="en-US" altLang="zh-CN" sz="2000">
              <a:solidFill>
                <a:srgbClr val="00B05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void lock (lock_t *lock) {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int myturn = 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FetchAndAdd</a:t>
            </a: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(&amp;lock-&gt;ticket);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while (lock-&gt;turn != myturn) 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   ; </a:t>
            </a:r>
            <a:r>
              <a:rPr lang="en-US" altLang="zh-CN" sz="200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spin</a:t>
            </a:r>
            <a:endParaRPr lang="en-US" altLang="zh-CN" sz="2000">
              <a:solidFill>
                <a:srgbClr val="00B05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} 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void unlock(lock_t *lock) { 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lock-&gt;turn = lock-&gt;turn + 1</a:t>
            </a: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; }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60420" name="Rectangle 1"/>
          <p:cNvSpPr/>
          <p:nvPr/>
        </p:nvSpPr>
        <p:spPr>
          <a:xfrm>
            <a:off x="4879975" y="1725613"/>
            <a:ext cx="3730625" cy="13239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typedef struct __lock_t { 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 ticket;</a:t>
            </a:r>
            <a:endParaRPr lang="en-US" altLang="zh-CN" sz="200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int turn;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} lock_t;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60421" name="TextBox 2"/>
          <p:cNvSpPr txBox="1"/>
          <p:nvPr/>
        </p:nvSpPr>
        <p:spPr>
          <a:xfrm>
            <a:off x="5943600" y="4400550"/>
            <a:ext cx="23622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Not starvation</a:t>
            </a: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60422" name="Straight Arrow Connector 4"/>
          <p:cNvCxnSpPr/>
          <p:nvPr/>
        </p:nvCxnSpPr>
        <p:spPr>
          <a:xfrm flipH="1">
            <a:off x="5334000" y="4572000"/>
            <a:ext cx="533400" cy="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732338"/>
          </a:xfrm>
        </p:spPr>
        <p:txBody>
          <a:bodyPr vert="horz" wrap="square" lIns="90487" tIns="44450" rIns="90487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 Simple Approach: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Just Yield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When you are going to spin,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instead give up the CPU to another thread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OS primitive: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yield()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Consolas" panose="020B0609020204030204" pitchFamily="49" charset="0"/>
              </a:rPr>
              <a:t>State: Running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Consolas" panose="020B0609020204030204" pitchFamily="49" charset="0"/>
                <a:sym typeface="Wingdings" panose="05000000000000000000" pitchFamily="2" charset="2"/>
              </a:rPr>
              <a:t> Ready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 plenty of waste from costly context switch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Still has starvation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7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How to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Avoid Spinning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4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Lock with Test-and-Set and Yield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4515" name="Rectangle 2"/>
          <p:cNvSpPr txBox="1"/>
          <p:nvPr/>
        </p:nvSpPr>
        <p:spPr>
          <a:xfrm>
            <a:off x="636588" y="1752600"/>
            <a:ext cx="8470900" cy="4392613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void init () { flag = 0;</a:t>
            </a:r>
            <a:r>
              <a:rPr lang="en-US" altLang="zh-CN" sz="200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void lock () {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while (TestAndSet(&amp;flag, 1) == 1) 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yield();</a:t>
            </a: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give up the CPU</a:t>
            </a:r>
            <a:endParaRPr lang="en-US" altLang="zh-CN" sz="2000">
              <a:solidFill>
                <a:srgbClr val="00B05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} 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void unlock() { flag = 0; }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2" name="Rectangle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732338"/>
          </a:xfrm>
        </p:spPr>
        <p:txBody>
          <a:bodyPr vert="horz" wrap="square" lIns="90487" tIns="44450" rIns="90487" bIns="44450" anchor="t" anchorCtr="0"/>
          <a:p>
            <a:pPr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Two threads</a:t>
            </a:r>
            <a:r>
              <a:rPr lang="en-US" altLang="zh-CN">
                <a:ea typeface="宋体" panose="02010600030101010101" pitchFamily="2" charset="-122"/>
              </a:rPr>
              <a:t> on one CPU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Yield() works quite well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 thread calls lock() and find a lock held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it will simply yield the CPU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other thread will run and finish its critical section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6563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Is It Efficient?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0" name="Rectangle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732338"/>
          </a:xfrm>
        </p:spPr>
        <p:txBody>
          <a:bodyPr vert="horz" wrap="square" lIns="90487" tIns="44450" rIns="90487" bIns="44450" anchor="t" anchorCtr="0"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100 threads</a:t>
            </a:r>
            <a:r>
              <a:rPr lang="en-US" altLang="zh-CN">
                <a:ea typeface="宋体" panose="02010600030101010101" pitchFamily="2" charset="-122"/>
              </a:rPr>
              <a:t> on one CPU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One thread acquires the lock and is preempted before releasing it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other 99 will each call lock(), find the lock held, and yield the CPU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Assuming a round-robin scheduler, each of the 99 will execute this run-and-yield pattern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cost of a context switch can be substantial, and there is thus plenty of waste.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861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Is It Efficient?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732338"/>
          </a:xfrm>
        </p:spPr>
        <p:txBody>
          <a:bodyPr vert="horz" wrap="square" lIns="90487" tIns="44450" rIns="90487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Previous problem: leave too much chance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Potentially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lead to waste and starvation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Explicitly select next thread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to acquire lock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Consolas" panose="020B0609020204030204" pitchFamily="49" charset="0"/>
              </a:rPr>
              <a:t>Queue: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Consolas" panose="020B0609020204030204" pitchFamily="49" charset="0"/>
              </a:rPr>
              <a:t>keep track of waiting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Consolas" panose="020B0609020204030204" pitchFamily="49" charset="0"/>
              </a:rPr>
              <a:t> threads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Support provided by Solaris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Park()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put a calling thread to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sleep(wait)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Unpark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threadID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wake a particular thread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59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Using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Queue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Pthread Locks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 txBox="1"/>
          <p:nvPr/>
        </p:nvSpPr>
        <p:spPr>
          <a:xfrm>
            <a:off x="636588" y="3124200"/>
            <a:ext cx="7897812" cy="3021013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2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pthread_mutex_t</a:t>
            </a:r>
            <a:r>
              <a:rPr lang="en-US" altLang="zh-CN" sz="2200">
                <a:latin typeface="Consolas" panose="020B0609020204030204" pitchFamily="49" charset="0"/>
                <a:ea typeface="宋体" panose="02010600030101010101" pitchFamily="2" charset="-122"/>
              </a:rPr>
              <a:t> lock = PTHREAD_MUTEX_INITIALIZER;</a:t>
            </a:r>
            <a:endParaRPr lang="en-US" altLang="zh-CN" sz="22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200">
                <a:latin typeface="Consolas" panose="020B0609020204030204" pitchFamily="49" charset="0"/>
                <a:ea typeface="宋体" panose="02010600030101010101" pitchFamily="2" charset="-122"/>
              </a:rPr>
              <a:t>Or </a:t>
            </a:r>
            <a:endParaRPr lang="en-US" altLang="zh-CN" sz="22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200">
                <a:latin typeface="Consolas" panose="020B0609020204030204" pitchFamily="49" charset="0"/>
                <a:ea typeface="宋体" panose="02010600030101010101" pitchFamily="2" charset="-122"/>
              </a:rPr>
              <a:t>int rc = pthread_mutex_init(&amp;lock, NULL);</a:t>
            </a:r>
            <a:endParaRPr lang="en-US" altLang="zh-CN" sz="22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2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200">
                <a:latin typeface="Consolas" panose="020B0609020204030204" pitchFamily="49" charset="0"/>
                <a:ea typeface="宋体" panose="02010600030101010101" pitchFamily="2" charset="-122"/>
              </a:rPr>
              <a:t>pthread_mutex_lock(&amp;lock);</a:t>
            </a:r>
            <a:endParaRPr lang="en-US" altLang="zh-CN" sz="22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200">
                <a:latin typeface="Consolas" panose="020B0609020204030204" pitchFamily="49" charset="0"/>
                <a:ea typeface="宋体" panose="02010600030101010101" pitchFamily="2" charset="-122"/>
              </a:rPr>
              <a:t>balance = balance + 1;</a:t>
            </a:r>
            <a:endParaRPr lang="en-US" altLang="zh-CN" sz="22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200">
                <a:latin typeface="Consolas" panose="020B0609020204030204" pitchFamily="49" charset="0"/>
                <a:ea typeface="宋体" panose="02010600030101010101" pitchFamily="2" charset="-122"/>
              </a:rPr>
              <a:t>pthread_mutex_unlock(&amp;lock);</a:t>
            </a:r>
            <a:endParaRPr lang="en-US" altLang="zh-CN" sz="220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1600200"/>
            <a:ext cx="8470900" cy="1676400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POSIX library provides mutual exclusion between threads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Also known as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mutex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6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Lock with Test-and-set, Yield and Wakeup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 txBox="1"/>
          <p:nvPr/>
        </p:nvSpPr>
        <p:spPr>
          <a:xfrm>
            <a:off x="636588" y="1752600"/>
            <a:ext cx="8470900" cy="4392613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typedef struct __lock_t { 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int flag;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 guard</a:t>
            </a: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;(lock</a:t>
            </a:r>
            <a:r>
              <a:rPr lang="zh-CN" altLang="en-US" sz="2000">
                <a:latin typeface="Consolas" panose="020B0609020204030204" pitchFamily="49" charset="0"/>
                <a:ea typeface="宋体" panose="02010600030101010101" pitchFamily="2" charset="-122"/>
              </a:rPr>
              <a:t>操作变多故加一个额外的</a:t>
            </a: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lock</a:t>
            </a:r>
            <a:r>
              <a:rPr lang="zh-CN" altLang="en-US" sz="2000">
                <a:latin typeface="Consolas" panose="020B0609020204030204" pitchFamily="49" charset="0"/>
                <a:ea typeface="宋体" panose="02010600030101010101" pitchFamily="2" charset="-122"/>
              </a:rPr>
              <a:t>来保证操作的原子性</a:t>
            </a: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queue_t *q</a:t>
            </a: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} lock_t;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void lock_init (lock_t *lock) {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lock-&gt;flag  = 0;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lock-&gt;guard = 0;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queue_init(lock-&gt;q);</a:t>
            </a:r>
            <a:endParaRPr lang="en-US" altLang="zh-CN" sz="2000">
              <a:solidFill>
                <a:srgbClr val="00B05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4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Lock with Test-and-set, Yield and Wakeup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 txBox="1"/>
          <p:nvPr/>
        </p:nvSpPr>
        <p:spPr>
          <a:xfrm>
            <a:off x="636588" y="1752600"/>
            <a:ext cx="8470900" cy="4392613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void lock (lock_t *lock) {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while (TestAndSet(&amp;lock-&gt;guard, 1) == 1) 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   ; </a:t>
            </a:r>
            <a:r>
              <a:rPr lang="en-US" altLang="zh-CN" sz="200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acquire guard lock by spinning</a:t>
            </a:r>
            <a:endParaRPr lang="en-US" altLang="zh-CN" sz="2000">
              <a:solidFill>
                <a:srgbClr val="00B05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if (lock-&gt;flag == 0) {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   lock-&gt;flag = 1; </a:t>
            </a:r>
            <a:r>
              <a:rPr lang="en-US" altLang="zh-CN" sz="200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lock is acquired</a:t>
            </a:r>
            <a:endParaRPr lang="en-US" altLang="zh-CN" sz="2000">
              <a:solidFill>
                <a:srgbClr val="00B05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   lock-&gt;guard = 0;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} else {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queue_add(lock-&gt;q, gettid());</a:t>
            </a:r>
            <a:endParaRPr lang="en-US" altLang="zh-CN" sz="200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   lock-&gt;guard = 0;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park();</a:t>
            </a:r>
            <a:endParaRPr lang="en-US" altLang="zh-CN" sz="200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}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} 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87445" y="5229225"/>
            <a:ext cx="541782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bug</a:t>
            </a:r>
            <a:r>
              <a:rPr lang="zh-CN" altLang="en-US"/>
              <a:t>：不能保证原子性，</a:t>
            </a:r>
            <a:r>
              <a:rPr lang="en-US" altLang="zh-CN"/>
              <a:t>else</a:t>
            </a:r>
            <a:r>
              <a:rPr lang="zh-CN" altLang="en-US"/>
              <a:t>部分可能被打断，</a:t>
            </a:r>
            <a:endParaRPr lang="zh-CN" altLang="en-US"/>
          </a:p>
          <a:p>
            <a:r>
              <a:rPr lang="zh-CN" altLang="en-US"/>
              <a:t>可能在</a:t>
            </a:r>
            <a:r>
              <a:rPr lang="en-US" altLang="zh-CN"/>
              <a:t>else</a:t>
            </a:r>
            <a:r>
              <a:rPr lang="zh-CN" altLang="en-US"/>
              <a:t>的</a:t>
            </a:r>
            <a:r>
              <a:rPr lang="en-US" altLang="zh-CN"/>
              <a:t>guard</a:t>
            </a:r>
            <a:r>
              <a:rPr lang="zh-CN" altLang="en-US"/>
              <a:t>设置为</a:t>
            </a:r>
            <a:r>
              <a:rPr lang="en-US" altLang="zh-CN"/>
              <a:t>0</a:t>
            </a:r>
            <a:r>
              <a:rPr lang="zh-CN" altLang="en-US"/>
              <a:t>之后另外</a:t>
            </a:r>
            <a:r>
              <a:rPr lang="en-US" altLang="zh-CN"/>
              <a:t>thread</a:t>
            </a:r>
            <a:r>
              <a:rPr lang="zh-CN" altLang="en-US"/>
              <a:t>的</a:t>
            </a:r>
            <a:endParaRPr lang="zh-CN" altLang="en-US"/>
          </a:p>
          <a:p>
            <a:r>
              <a:rPr lang="en-US" altLang="zh-CN"/>
              <a:t>unlock</a:t>
            </a:r>
            <a:r>
              <a:rPr lang="zh-CN" altLang="en-US"/>
              <a:t>会进入，从而对空队列进行</a:t>
            </a:r>
            <a:r>
              <a:rPr lang="en-US" altLang="zh-CN"/>
              <a:t>unpark</a:t>
            </a:r>
            <a:r>
              <a:rPr lang="zh-CN" altLang="en-US"/>
              <a:t>，即</a:t>
            </a:r>
            <a:endParaRPr lang="zh-CN" altLang="en-US"/>
          </a:p>
          <a:p>
            <a:r>
              <a:rPr lang="zh-CN" altLang="en-US"/>
              <a:t>会出错。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2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Lock with Test-and-set, Yield and Wakeup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6803" name="Rectangle 2"/>
          <p:cNvSpPr txBox="1"/>
          <p:nvPr/>
        </p:nvSpPr>
        <p:spPr>
          <a:xfrm>
            <a:off x="636588" y="1752600"/>
            <a:ext cx="8470900" cy="4392613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void unlock (lock_t *lock) {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while (TestAndSet(&amp;lock-&gt;guard, 1) == 1) 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   ; </a:t>
            </a:r>
            <a:r>
              <a:rPr lang="en-US" altLang="zh-CN" sz="200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acquire guard lock by spinning</a:t>
            </a:r>
            <a:endParaRPr lang="en-US" altLang="zh-CN" sz="2000">
              <a:solidFill>
                <a:srgbClr val="00B05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if (queue_empty(lock-&gt;q)) {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// let go of lock; no one wants it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   lock-&gt;flag = 0; </a:t>
            </a:r>
            <a:endParaRPr lang="en-US" altLang="zh-CN" sz="2000">
              <a:solidFill>
                <a:srgbClr val="00B05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} else {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200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hold lock (for next thread!)</a:t>
            </a:r>
            <a:endParaRPr lang="en-US" altLang="zh-CN" sz="2000">
              <a:solidFill>
                <a:srgbClr val="00B05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unpark(queue_remove(lock-&gt;q)); </a:t>
            </a:r>
            <a:endParaRPr lang="en-US" altLang="zh-CN" sz="200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}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lock-&gt;guard = 0;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} 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0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Question 1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4" name="Rectangle 2"/>
          <p:cNvSpPr txBox="1">
            <a:spLocks noChangeArrowheads="1"/>
          </p:cNvSpPr>
          <p:nvPr/>
        </p:nvSpPr>
        <p:spPr bwMode="auto">
          <a:xfrm>
            <a:off x="636588" y="1752600"/>
            <a:ext cx="8470900" cy="4392613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void lock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lock_t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*lock) 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while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TestAndSet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(&amp;lock-&gt;guard, 1) == 1)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; // acquire guard lock by spinning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if (lock-&gt;flag == 0) 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lock-&gt;flag = 1; // lock is acquired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lock-&gt;guard = 0;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} else 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queue_add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(lock-&gt;q,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gettid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lock-&gt;guard = 0;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park();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}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78852" name="TextBox 8"/>
          <p:cNvSpPr txBox="1"/>
          <p:nvPr/>
        </p:nvSpPr>
        <p:spPr>
          <a:xfrm>
            <a:off x="3048000" y="5181600"/>
            <a:ext cx="44196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What would happen if the release of guard come after park() ? </a:t>
            </a: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898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Question 1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4" name="Rectangle 2"/>
          <p:cNvSpPr txBox="1">
            <a:spLocks noChangeArrowheads="1"/>
          </p:cNvSpPr>
          <p:nvPr/>
        </p:nvSpPr>
        <p:spPr bwMode="auto">
          <a:xfrm>
            <a:off x="636588" y="1752600"/>
            <a:ext cx="8470900" cy="4392613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void lock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lock_t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*lock) 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while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TestAndSet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(&amp;lock-&gt;guard, 1) == 1)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; // acquire guard lock by spinning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if (lock-&gt;flag == 0) 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lock-&gt;flag = 1; // lock is acquired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lock-&gt;guard = 0;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} else 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queue_add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(lock-&gt;q,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gettid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park();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lock-&gt;guard = 0;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}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89400" y="4986020"/>
            <a:ext cx="449008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这样修改并不能解决问题，因为</a:t>
            </a:r>
            <a:endParaRPr lang="zh-CN" altLang="en-US"/>
          </a:p>
          <a:p>
            <a:r>
              <a:rPr lang="en-US" altLang="zh-CN"/>
              <a:t>park</a:t>
            </a:r>
            <a:r>
              <a:rPr lang="zh-CN" altLang="en-US"/>
              <a:t>会使得当前</a:t>
            </a:r>
            <a:r>
              <a:rPr lang="en-US" altLang="zh-CN"/>
              <a:t>thread</a:t>
            </a:r>
            <a:r>
              <a:rPr lang="zh-CN" altLang="en-US"/>
              <a:t>变为</a:t>
            </a:r>
            <a:r>
              <a:rPr lang="en-US" altLang="zh-CN"/>
              <a:t>sleep</a:t>
            </a:r>
            <a:endParaRPr lang="en-US" altLang="zh-CN"/>
          </a:p>
          <a:p>
            <a:r>
              <a:rPr lang="zh-CN" altLang="en-US"/>
              <a:t>状态，即不会继续执行，故无法释放</a:t>
            </a:r>
            <a:endParaRPr lang="zh-CN" altLang="en-US"/>
          </a:p>
          <a:p>
            <a:r>
              <a:rPr lang="en-US" altLang="zh-CN"/>
              <a:t>guard</a:t>
            </a:r>
            <a:r>
              <a:rPr lang="zh-CN" altLang="en-US"/>
              <a:t>锁，所以会导致其他所有</a:t>
            </a:r>
            <a:r>
              <a:rPr lang="en-US" altLang="zh-CN"/>
              <a:t>thread</a:t>
            </a:r>
            <a:endParaRPr lang="en-US" altLang="zh-CN"/>
          </a:p>
          <a:p>
            <a:r>
              <a:rPr lang="zh-CN" altLang="en-US"/>
              <a:t>无法进入而导致</a:t>
            </a:r>
            <a:r>
              <a:rPr lang="en-US" altLang="zh-CN"/>
              <a:t>dead lock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6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Question 2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4" name="Rectangle 2"/>
          <p:cNvSpPr txBox="1">
            <a:spLocks noChangeArrowheads="1"/>
          </p:cNvSpPr>
          <p:nvPr/>
        </p:nvSpPr>
        <p:spPr bwMode="auto">
          <a:xfrm>
            <a:off x="636588" y="1752600"/>
            <a:ext cx="8470900" cy="4392613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void unlock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lock_t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*lock) 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while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TestAndSet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(&amp;lock-&gt;guard, 1) == 1)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; // acquire guard lock by spinning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if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queue_empty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(lock-&gt;q)) 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// let go of lock; no one wants it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lock-&gt;flag = 0;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} else 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// hold lock (for next thread!)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unpark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queue_remove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(lock-&gt;q));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lock-&gt;guard = 0;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}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82948" name="TextBox 4"/>
          <p:cNvSpPr txBox="1"/>
          <p:nvPr/>
        </p:nvSpPr>
        <p:spPr>
          <a:xfrm>
            <a:off x="3810000" y="5257800"/>
            <a:ext cx="47244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Why not reset flag (remain to 1)?</a:t>
            </a: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4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Lock with Test-and-set, Yield and Wakeup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 txBox="1"/>
          <p:nvPr/>
        </p:nvSpPr>
        <p:spPr>
          <a:xfrm>
            <a:off x="636588" y="1752600"/>
            <a:ext cx="8470900" cy="4392613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void lock (lock_t *lock) {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while (TestAndSet(&amp;lock-&gt;guard, 1) == 1) 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   ; </a:t>
            </a:r>
            <a:r>
              <a:rPr lang="en-US" altLang="zh-CN" sz="200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acquire guard lock by spinning</a:t>
            </a:r>
            <a:endParaRPr lang="en-US" altLang="zh-CN" sz="2000">
              <a:solidFill>
                <a:srgbClr val="00B05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if (lock-&gt;flag == 0) {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   lock-&gt;flag = 1; </a:t>
            </a:r>
            <a:r>
              <a:rPr lang="en-US" altLang="zh-CN" sz="200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lock is acquired</a:t>
            </a:r>
            <a:endParaRPr lang="en-US" altLang="zh-CN" sz="2000">
              <a:solidFill>
                <a:srgbClr val="00B05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   lock-&gt;guard = 0;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} else {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queue_add(lock-&gt;q, gettid());</a:t>
            </a:r>
            <a:endParaRPr lang="en-US" altLang="zh-CN" sz="200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   lock-&gt;guard = 0;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park(); //missing something?</a:t>
            </a:r>
            <a:endParaRPr lang="en-US" altLang="zh-CN" sz="200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}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} 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2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Wakeup/waiting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Race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7043" name="Rectangle 2"/>
          <p:cNvSpPr txBox="1"/>
          <p:nvPr/>
        </p:nvSpPr>
        <p:spPr>
          <a:xfrm>
            <a:off x="533400" y="1600200"/>
            <a:ext cx="8001000" cy="3657600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u="sng">
                <a:latin typeface="Consolas" panose="020B0609020204030204" pitchFamily="49" charset="0"/>
                <a:ea typeface="宋体" panose="02010600030101010101" pitchFamily="2" charset="-122"/>
              </a:rPr>
              <a:t>Thread 1 </a:t>
            </a:r>
            <a:r>
              <a:rPr lang="en-US" altLang="zh-CN" sz="2000" u="sng">
                <a:latin typeface="Consolas" panose="020B0609020204030204" pitchFamily="49" charset="0"/>
                <a:ea typeface="宋体" panose="02010600030101010101" pitchFamily="2" charset="-122"/>
              </a:rPr>
              <a:t>call lock() ... </a:t>
            </a:r>
            <a:r>
              <a:rPr lang="en-US" altLang="zh-CN" sz="2000" b="1" u="sng">
                <a:latin typeface="Consolas" panose="020B0609020204030204" pitchFamily="49" charset="0"/>
                <a:ea typeface="宋体" panose="02010600030101010101" pitchFamily="2" charset="-122"/>
              </a:rPr>
              <a:t>Thread 2 </a:t>
            </a:r>
            <a:r>
              <a:rPr lang="en-US" altLang="zh-CN" sz="2000" u="sng">
                <a:latin typeface="Consolas" panose="020B0609020204030204" pitchFamily="49" charset="0"/>
                <a:ea typeface="宋体" panose="02010600030101010101" pitchFamily="2" charset="-122"/>
              </a:rPr>
              <a:t>call unlock() ...</a:t>
            </a:r>
            <a:endParaRPr lang="en-US" altLang="zh-CN" sz="2000" b="1" u="sng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queue_add(Lock-&gt;q, mytid)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lock-&gt;guard = 0;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interrupt: switch to Thread 2</a:t>
            </a:r>
            <a:endParaRPr lang="en-US" altLang="zh-CN" sz="200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				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				unpark(); </a:t>
            </a:r>
            <a:r>
              <a:rPr lang="en-US" altLang="zh-CN" sz="200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</a:t>
            </a:r>
            <a:endParaRPr lang="en-US" altLang="zh-CN" sz="2000">
              <a:solidFill>
                <a:srgbClr val="00B05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				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interrupt: switch to Thread 1</a:t>
            </a:r>
            <a:endParaRPr lang="en-US" altLang="zh-CN" sz="200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park(); </a:t>
            </a:r>
            <a:r>
              <a:rPr lang="en-US" altLang="zh-CN" sz="2000">
                <a:solidFill>
                  <a:srgbClr val="00CC66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//mytid has been removed in unpark()</a:t>
            </a:r>
            <a:endParaRPr lang="en-US" altLang="zh-CN" sz="2000">
              <a:solidFill>
                <a:srgbClr val="00CC66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625" y="4578350"/>
            <a:ext cx="650557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这页给出了一种可能的错误方式：</a:t>
            </a:r>
            <a:endParaRPr lang="zh-CN" altLang="en-US"/>
          </a:p>
          <a:p>
            <a:r>
              <a:rPr lang="en-US" altLang="zh-CN"/>
              <a:t>set guard</a:t>
            </a:r>
            <a:r>
              <a:rPr lang="zh-CN" altLang="en-US"/>
              <a:t>为</a:t>
            </a:r>
            <a:r>
              <a:rPr lang="en-US" altLang="zh-CN"/>
              <a:t>0</a:t>
            </a:r>
            <a:r>
              <a:rPr lang="zh-CN" altLang="en-US"/>
              <a:t>之后进入的</a:t>
            </a:r>
            <a:r>
              <a:rPr lang="en-US" altLang="zh-CN"/>
              <a:t>thread</a:t>
            </a:r>
            <a:r>
              <a:rPr lang="zh-CN" altLang="en-US"/>
              <a:t>立即获得锁</a:t>
            </a:r>
            <a:r>
              <a:rPr lang="en-US" altLang="zh-CN"/>
              <a:t>(</a:t>
            </a:r>
            <a:r>
              <a:rPr lang="zh-CN" altLang="en-US"/>
              <a:t>这种情况可能是由于</a:t>
            </a:r>
            <a:r>
              <a:rPr lang="en-US" altLang="zh-CN"/>
              <a:t>else</a:t>
            </a:r>
            <a:r>
              <a:rPr lang="zh-CN" altLang="en-US"/>
              <a:t>中的</a:t>
            </a:r>
            <a:r>
              <a:rPr lang="en-US" altLang="zh-CN"/>
              <a:t>thread</a:t>
            </a:r>
            <a:r>
              <a:rPr lang="zh-CN" altLang="en-US"/>
              <a:t>在操作时实际上</a:t>
            </a:r>
            <a:r>
              <a:rPr lang="en-US" altLang="zh-CN"/>
              <a:t>lock</a:t>
            </a:r>
            <a:r>
              <a:rPr lang="zh-CN" altLang="en-US"/>
              <a:t>已经被释放</a:t>
            </a:r>
            <a:r>
              <a:rPr lang="en-US" altLang="zh-CN"/>
              <a:t>)</a:t>
            </a:r>
            <a:r>
              <a:rPr lang="zh-CN" altLang="en-US"/>
              <a:t>，并且在</a:t>
            </a:r>
            <a:r>
              <a:rPr lang="en-US" altLang="zh-CN"/>
              <a:t>else</a:t>
            </a:r>
            <a:r>
              <a:rPr lang="zh-CN" altLang="en-US"/>
              <a:t>中的</a:t>
            </a:r>
            <a:r>
              <a:rPr lang="en-US" altLang="zh-CN"/>
              <a:t>thread</a:t>
            </a:r>
            <a:r>
              <a:rPr lang="zh-CN" altLang="en-US"/>
              <a:t>被</a:t>
            </a:r>
            <a:r>
              <a:rPr lang="en-US" altLang="zh-CN"/>
              <a:t>park</a:t>
            </a:r>
            <a:r>
              <a:rPr lang="zh-CN" altLang="en-US"/>
              <a:t>之前就释放</a:t>
            </a:r>
            <a:r>
              <a:rPr lang="en-US" altLang="zh-CN"/>
              <a:t>lock</a:t>
            </a:r>
            <a:r>
              <a:rPr lang="zh-CN" altLang="en-US"/>
              <a:t>使得</a:t>
            </a:r>
            <a:r>
              <a:rPr lang="en-US" altLang="zh-CN"/>
              <a:t>unpark</a:t>
            </a:r>
            <a:r>
              <a:rPr lang="zh-CN" altLang="en-US"/>
              <a:t>的发生，从而出现了要</a:t>
            </a:r>
            <a:r>
              <a:rPr lang="en-US" altLang="zh-CN"/>
              <a:t>unpark</a:t>
            </a:r>
            <a:r>
              <a:rPr lang="zh-CN" altLang="en-US"/>
              <a:t>但是</a:t>
            </a:r>
            <a:r>
              <a:rPr lang="en-US" altLang="zh-CN"/>
              <a:t>queue</a:t>
            </a:r>
            <a:r>
              <a:rPr lang="zh-CN" altLang="en-US"/>
              <a:t>中没有被</a:t>
            </a:r>
            <a:r>
              <a:rPr lang="en-US" altLang="zh-CN"/>
              <a:t>park</a:t>
            </a:r>
            <a:r>
              <a:rPr lang="zh-CN" altLang="en-US"/>
              <a:t>的</a:t>
            </a:r>
            <a:r>
              <a:rPr lang="en-US" altLang="zh-CN"/>
              <a:t>thread</a:t>
            </a:r>
            <a:r>
              <a:rPr lang="zh-CN" altLang="en-US"/>
              <a:t>的情况</a:t>
            </a:r>
            <a:r>
              <a:rPr lang="en-US" altLang="zh-CN"/>
              <a:t>(</a:t>
            </a:r>
            <a:r>
              <a:rPr lang="zh-CN" altLang="en-US"/>
              <a:t>类似于之前</a:t>
            </a:r>
            <a:r>
              <a:rPr lang="en-US" altLang="zh-CN"/>
              <a:t>signal</a:t>
            </a:r>
            <a:r>
              <a:rPr lang="zh-CN" altLang="en-US"/>
              <a:t>中的</a:t>
            </a:r>
            <a:r>
              <a:rPr lang="en-US" altLang="zh-CN"/>
              <a:t>add</a:t>
            </a:r>
            <a:r>
              <a:rPr lang="zh-CN" altLang="en-US"/>
              <a:t>与</a:t>
            </a:r>
            <a:endParaRPr lang="zh-CN" altLang="en-US"/>
          </a:p>
          <a:p>
            <a:r>
              <a:rPr lang="en-US" altLang="zh-CN"/>
              <a:t>delete list</a:t>
            </a:r>
            <a:r>
              <a:rPr lang="zh-CN" altLang="en-US"/>
              <a:t>的例子</a:t>
            </a:r>
            <a:r>
              <a:rPr lang="en-US" altLang="zh-CN"/>
              <a:t>)</a:t>
            </a:r>
            <a:r>
              <a:rPr lang="zh-CN" altLang="en-US"/>
              <a:t>，导致出错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0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Wakeup/waiting Race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9091" name="Rectangle 2"/>
          <p:cNvSpPr txBox="1"/>
          <p:nvPr/>
        </p:nvSpPr>
        <p:spPr>
          <a:xfrm>
            <a:off x="228600" y="1447800"/>
            <a:ext cx="6248400" cy="4392613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void lock (lock_t *lock) {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while (TestAndSet(&amp;lock-&gt;guard, 1) == 1) 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   ; // acquire guard lock by spinning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if (lock-&gt;flag == 0) {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   lock-&gt;flag = 1; // lock is acquired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   lock-&gt;guard = 0;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} else {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   queue_add(lock-&gt;q, gettid());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setpark();</a:t>
            </a:r>
            <a:endParaRPr lang="en-US" altLang="zh-CN" sz="200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   lock-&gt;guard = 0;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   park();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}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} 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324600" y="1524000"/>
            <a:ext cx="2514600" cy="4495800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Solaris: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setpark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After calling it,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Park will return immediately instead of sleeping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if another thread just finished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unpark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7975" y="5537835"/>
            <a:ext cx="87433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setpark()</a:t>
            </a:r>
            <a:r>
              <a:rPr lang="zh-CN" altLang="en-US"/>
              <a:t>可以理解为一种预先进行</a:t>
            </a:r>
            <a:r>
              <a:rPr lang="en-US" altLang="zh-CN"/>
              <a:t>park</a:t>
            </a:r>
            <a:r>
              <a:rPr lang="zh-CN" altLang="en-US"/>
              <a:t>的机制，就是使得</a:t>
            </a:r>
            <a:r>
              <a:rPr lang="en-US" altLang="zh-CN"/>
              <a:t>park</a:t>
            </a:r>
            <a:r>
              <a:rPr lang="zh-CN" altLang="en-US"/>
              <a:t>一定会发生在</a:t>
            </a:r>
            <a:endParaRPr lang="zh-CN" altLang="en-US"/>
          </a:p>
          <a:p>
            <a:r>
              <a:rPr lang="zh-CN" altLang="en-US"/>
              <a:t>对应的</a:t>
            </a:r>
            <a:r>
              <a:rPr lang="en-US" altLang="zh-CN"/>
              <a:t>unpark</a:t>
            </a:r>
            <a:r>
              <a:rPr lang="zh-CN" altLang="en-US"/>
              <a:t>之前</a:t>
            </a:r>
            <a:r>
              <a:rPr lang="en-US" altLang="zh-CN"/>
              <a:t>(</a:t>
            </a:r>
            <a:r>
              <a:rPr lang="zh-CN" altLang="en-US"/>
              <a:t>即使没有进入</a:t>
            </a:r>
            <a:r>
              <a:rPr lang="en-US" altLang="zh-CN"/>
              <a:t>park</a:t>
            </a:r>
            <a:r>
              <a:rPr lang="zh-CN" altLang="en-US"/>
              <a:t>也会使得其立即返回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732338"/>
          </a:xfrm>
        </p:spPr>
        <p:txBody>
          <a:bodyPr vert="horz" wrap="square" lIns="90487" tIns="44450" rIns="90487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Linux: 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futex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Consolas" panose="020B0609020204030204" pitchFamily="49" charset="0"/>
              </a:rPr>
              <a:t>Each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Consolas" panose="020B0609020204030204" pitchFamily="49" charset="0"/>
              </a:rPr>
              <a:t>futex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Consolas" panose="020B0609020204030204" pitchFamily="49" charset="0"/>
              </a:rPr>
              <a:t> has associated with a specific physical memory local, and a per-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Consolas" panose="020B0609020204030204" pitchFamily="49" charset="0"/>
              </a:rPr>
              <a:t>futex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Consolas" panose="020B0609020204030204" pitchFamily="49" charset="0"/>
              </a:rPr>
              <a:t>in-kernel queue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futex_wait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(address, expected) 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类似于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park)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If *address == expected, puts the calling thread to sleep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If not, the call return immediately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futex_wake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(address)(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类似于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unpark)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Wake one thread that is waiting on the queue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91139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Different OS, Different Support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2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Pthread Locks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 txBox="1"/>
          <p:nvPr/>
        </p:nvSpPr>
        <p:spPr>
          <a:xfrm>
            <a:off x="457200" y="1600200"/>
            <a:ext cx="7897813" cy="1295400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int pthread_mutex_trylock(pthread_mutex_t *mutex);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int pthread_mutex_timedlock(pthread_mutex_t *mutex,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			         struct timespec *abs_timeout);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924175"/>
            <a:ext cx="8470900" cy="2562225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trylock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returns failure if the lock is already held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timedlock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returns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after a timeout or after acquiring the lock, whichever happens first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6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Linux-based Futex Locks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3187" name="Rectangle 2"/>
          <p:cNvSpPr txBox="1"/>
          <p:nvPr/>
        </p:nvSpPr>
        <p:spPr>
          <a:xfrm>
            <a:off x="636588" y="1447800"/>
            <a:ext cx="7897812" cy="4876800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void mutex_lock (int *mutex) { 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int v;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if (atomic_</a:t>
            </a:r>
            <a:r>
              <a:rPr lang="en-US" altLang="zh-CN" sz="2000" b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bit</a:t>
            </a: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_test_set(mutex, 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31</a:t>
            </a: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) == 0) return;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atomic_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increment</a:t>
            </a: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(mutex);  </a:t>
            </a:r>
            <a:r>
              <a:rPr lang="en-US" altLang="zh-CN" sz="200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add counter(</a:t>
            </a:r>
            <a:r>
              <a:rPr lang="zh-CN" altLang="en-US" sz="200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一般不会影响</a:t>
            </a:r>
            <a:r>
              <a:rPr lang="en-US" altLang="zh-CN" sz="200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lock-bit)</a:t>
            </a:r>
            <a:endParaRPr lang="en-US" altLang="zh-CN" sz="2000">
              <a:solidFill>
                <a:srgbClr val="00B05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while (1) {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   if (atomic_bit_test_set(mutex, 31) == 0) { 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      atomic_decrement(mutex);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      return;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   }(</a:t>
            </a:r>
            <a:r>
              <a:rPr lang="zh-CN" altLang="en-US" sz="2000">
                <a:latin typeface="Consolas" panose="020B0609020204030204" pitchFamily="49" charset="0"/>
                <a:ea typeface="宋体" panose="02010600030101010101" pitchFamily="2" charset="-122"/>
              </a:rPr>
              <a:t>进行重复检查</a:t>
            </a: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   v = *mutex;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   if (v &gt;= 0) continue; </a:t>
            </a:r>
            <a:r>
              <a:rPr lang="en-US" altLang="zh-CN" sz="200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lock has released(</a:t>
            </a:r>
            <a:r>
              <a:rPr lang="zh-CN" altLang="en-US" sz="200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检查到锁已经被释放则</a:t>
            </a:r>
            <a:r>
              <a:rPr lang="en-US" altLang="zh-CN" sz="200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continue</a:t>
            </a:r>
            <a:r>
              <a:rPr lang="zh-CN" altLang="en-US" sz="200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来重新检查是否有机会拿到锁</a:t>
            </a:r>
            <a:r>
              <a:rPr lang="en-US" altLang="zh-CN" sz="200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endParaRPr lang="en-US" altLang="zh-CN" sz="2000">
              <a:solidFill>
                <a:srgbClr val="00B05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   futex_wait(mutex, v);(</a:t>
            </a:r>
            <a:r>
              <a:rPr lang="zh-CN" altLang="en-US" sz="2000">
                <a:latin typeface="Consolas" panose="020B0609020204030204" pitchFamily="49" charset="0"/>
                <a:ea typeface="宋体" panose="02010600030101010101" pitchFamily="2" charset="-122"/>
              </a:rPr>
              <a:t>多次检查之后锁都处于</a:t>
            </a: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lock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000">
                <a:latin typeface="Consolas" panose="020B0609020204030204" pitchFamily="49" charset="0"/>
                <a:ea typeface="宋体" panose="02010600030101010101" pitchFamily="2" charset="-122"/>
              </a:rPr>
              <a:t>状态，则进入</a:t>
            </a: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sleep</a:t>
            </a:r>
            <a:r>
              <a:rPr lang="zh-CN" altLang="en-US" sz="2000">
                <a:latin typeface="Consolas" panose="020B0609020204030204" pitchFamily="49" charset="0"/>
                <a:ea typeface="宋体" panose="02010600030101010101" pitchFamily="2" charset="-122"/>
              </a:rPr>
              <a:t>等待</a:t>
            </a: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lock</a:t>
            </a:r>
            <a:r>
              <a:rPr lang="zh-CN" altLang="en-US" sz="2000">
                <a:latin typeface="Consolas" panose="020B0609020204030204" pitchFamily="49" charset="0"/>
                <a:ea typeface="宋体" panose="02010600030101010101" pitchFamily="2" charset="-122"/>
              </a:rPr>
              <a:t>的释放</a:t>
            </a: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 } 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3188" name="Rectangle 1"/>
          <p:cNvSpPr/>
          <p:nvPr/>
        </p:nvSpPr>
        <p:spPr>
          <a:xfrm>
            <a:off x="6619875" y="1524000"/>
            <a:ext cx="252413" cy="304800"/>
          </a:xfrm>
          <a:prstGeom prst="rect">
            <a:avLst/>
          </a:prstGeom>
          <a:solidFill>
            <a:srgbClr val="0000FF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3189" name="Rectangle 5"/>
          <p:cNvSpPr/>
          <p:nvPr/>
        </p:nvSpPr>
        <p:spPr>
          <a:xfrm>
            <a:off x="6870700" y="1524000"/>
            <a:ext cx="1223963" cy="3048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93190" name="Straight Arrow Connector 3"/>
          <p:cNvCxnSpPr/>
          <p:nvPr/>
        </p:nvCxnSpPr>
        <p:spPr>
          <a:xfrm>
            <a:off x="6757988" y="1181100"/>
            <a:ext cx="0" cy="34290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93191" name="TextBox 7"/>
          <p:cNvSpPr txBox="1"/>
          <p:nvPr/>
        </p:nvSpPr>
        <p:spPr>
          <a:xfrm>
            <a:off x="6553200" y="1828800"/>
            <a:ext cx="409575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nsolas" panose="020B0609020204030204" pitchFamily="49" charset="0"/>
                <a:ea typeface="宋体" panose="02010600030101010101" pitchFamily="2" charset="-122"/>
              </a:rPr>
              <a:t>31</a:t>
            </a:r>
            <a:endParaRPr lang="zh-CN" altLang="en-US" sz="1600" b="1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3192" name="TextBox 11"/>
          <p:cNvSpPr txBox="1"/>
          <p:nvPr/>
        </p:nvSpPr>
        <p:spPr>
          <a:xfrm>
            <a:off x="6524625" y="881063"/>
            <a:ext cx="633413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nsolas" panose="020B0609020204030204" pitchFamily="49" charset="0"/>
                <a:ea typeface="宋体" panose="02010600030101010101" pitchFamily="2" charset="-122"/>
              </a:rPr>
              <a:t>lock</a:t>
            </a:r>
            <a:endParaRPr lang="zh-CN" altLang="en-US" sz="1600" b="1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3193" name="TextBox 12"/>
          <p:cNvSpPr txBox="1"/>
          <p:nvPr/>
        </p:nvSpPr>
        <p:spPr>
          <a:xfrm>
            <a:off x="7367588" y="881063"/>
            <a:ext cx="969962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nsolas" panose="020B0609020204030204" pitchFamily="49" charset="0"/>
                <a:ea typeface="宋体" panose="02010600030101010101" pitchFamily="2" charset="-122"/>
              </a:rPr>
              <a:t>counter</a:t>
            </a:r>
            <a:endParaRPr lang="zh-CN" altLang="en-US" sz="1600" b="1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93194" name="Straight Arrow Connector 13"/>
          <p:cNvCxnSpPr/>
          <p:nvPr/>
        </p:nvCxnSpPr>
        <p:spPr>
          <a:xfrm flipH="1">
            <a:off x="7221538" y="1181100"/>
            <a:ext cx="246062" cy="34290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93195" name="Freeform 16"/>
          <p:cNvSpPr/>
          <p:nvPr/>
        </p:nvSpPr>
        <p:spPr>
          <a:xfrm>
            <a:off x="4419600" y="2566988"/>
            <a:ext cx="1423988" cy="952500"/>
          </a:xfrm>
          <a:custGeom>
            <a:avLst/>
            <a:gdLst/>
            <a:ahLst/>
            <a:cxnLst>
              <a:cxn ang="0">
                <a:pos x="794865" y="405422"/>
              </a:cxn>
              <a:cxn ang="0">
                <a:pos x="1391016" y="167317"/>
              </a:cxn>
              <a:cxn ang="0">
                <a:pos x="0" y="0"/>
              </a:cxn>
            </a:cxnLst>
            <a:pathLst>
              <a:path w="1424458" h="1047404">
                <a:moveTo>
                  <a:pt x="798022" y="1047404"/>
                </a:moveTo>
                <a:cubicBezTo>
                  <a:pt x="1163782" y="827116"/>
                  <a:pt x="1529542" y="606829"/>
                  <a:pt x="1396538" y="432262"/>
                </a:cubicBezTo>
                <a:cubicBezTo>
                  <a:pt x="1263534" y="257695"/>
                  <a:pt x="631767" y="128847"/>
                  <a:pt x="0" y="0"/>
                </a:cubicBezTo>
              </a:path>
            </a:pathLst>
          </a:cu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520690" y="397510"/>
            <a:ext cx="30365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标蓝色的一个</a:t>
            </a:r>
            <a:r>
              <a:rPr lang="en-US" altLang="zh-CN"/>
              <a:t>bit</a:t>
            </a:r>
            <a:r>
              <a:rPr lang="zh-CN" altLang="en-US"/>
              <a:t>表示</a:t>
            </a:r>
            <a:r>
              <a:rPr lang="en-US" altLang="zh-CN"/>
              <a:t>lock</a:t>
            </a:r>
            <a:endParaRPr lang="en-US" altLang="zh-CN"/>
          </a:p>
          <a:p>
            <a:r>
              <a:rPr lang="zh-CN" altLang="en-US"/>
              <a:t>状态</a:t>
            </a: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234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Futex Locks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5235" name="Rectangle 2"/>
          <p:cNvSpPr txBox="1"/>
          <p:nvPr/>
        </p:nvSpPr>
        <p:spPr>
          <a:xfrm>
            <a:off x="636588" y="1752600"/>
            <a:ext cx="8470900" cy="4392613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void mutex_unlock (int *mutex) {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solidFill>
                  <a:srgbClr val="00CC66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/* Adding 0x80000000 to the counter results in 0 if and</a:t>
            </a:r>
            <a:endParaRPr lang="en-US" altLang="zh-CN" sz="2000">
              <a:solidFill>
                <a:srgbClr val="00CC66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solidFill>
                  <a:srgbClr val="00CC66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only if there are not other interested threads */</a:t>
            </a:r>
            <a:endParaRPr lang="en-US" altLang="zh-CN" sz="2000">
              <a:solidFill>
                <a:srgbClr val="00CC66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if (atomic_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add_zero</a:t>
            </a: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(mutex, 0x80000000))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   return;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000">
              <a:solidFill>
                <a:srgbClr val="00B05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/* There are other threads waiting for this mutex,</a:t>
            </a:r>
            <a:endParaRPr lang="en-US" altLang="zh-CN" sz="2000">
              <a:solidFill>
                <a:srgbClr val="00B05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wake one of them up. */</a:t>
            </a:r>
            <a:endParaRPr lang="en-US" altLang="zh-CN" sz="2000">
              <a:solidFill>
                <a:srgbClr val="00B05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   futex_wake(mutex);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5236" name="Rectangle 1"/>
          <p:cNvSpPr/>
          <p:nvPr/>
        </p:nvSpPr>
        <p:spPr>
          <a:xfrm>
            <a:off x="6619875" y="1524000"/>
            <a:ext cx="252413" cy="304800"/>
          </a:xfrm>
          <a:prstGeom prst="rect">
            <a:avLst/>
          </a:prstGeom>
          <a:solidFill>
            <a:srgbClr val="0000FF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5237" name="Rectangle 5"/>
          <p:cNvSpPr/>
          <p:nvPr/>
        </p:nvSpPr>
        <p:spPr>
          <a:xfrm>
            <a:off x="6870700" y="1524000"/>
            <a:ext cx="1223963" cy="3048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95238" name="Straight Arrow Connector 3"/>
          <p:cNvCxnSpPr/>
          <p:nvPr/>
        </p:nvCxnSpPr>
        <p:spPr>
          <a:xfrm>
            <a:off x="6757988" y="1181100"/>
            <a:ext cx="0" cy="34290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95239" name="TextBox 7"/>
          <p:cNvSpPr txBox="1"/>
          <p:nvPr/>
        </p:nvSpPr>
        <p:spPr>
          <a:xfrm>
            <a:off x="6553200" y="1828800"/>
            <a:ext cx="409575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nsolas" panose="020B0609020204030204" pitchFamily="49" charset="0"/>
                <a:ea typeface="宋体" panose="02010600030101010101" pitchFamily="2" charset="-122"/>
              </a:rPr>
              <a:t>31</a:t>
            </a:r>
            <a:endParaRPr lang="zh-CN" altLang="en-US" sz="1600" b="1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5240" name="TextBox 11"/>
          <p:cNvSpPr txBox="1"/>
          <p:nvPr/>
        </p:nvSpPr>
        <p:spPr>
          <a:xfrm>
            <a:off x="6524625" y="881063"/>
            <a:ext cx="633413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nsolas" panose="020B0609020204030204" pitchFamily="49" charset="0"/>
                <a:ea typeface="宋体" panose="02010600030101010101" pitchFamily="2" charset="-122"/>
              </a:rPr>
              <a:t>lock</a:t>
            </a:r>
            <a:endParaRPr lang="zh-CN" altLang="en-US" sz="1600" b="1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5241" name="TextBox 12"/>
          <p:cNvSpPr txBox="1"/>
          <p:nvPr/>
        </p:nvSpPr>
        <p:spPr>
          <a:xfrm>
            <a:off x="7367588" y="881063"/>
            <a:ext cx="969962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nsolas" panose="020B0609020204030204" pitchFamily="49" charset="0"/>
                <a:ea typeface="宋体" panose="02010600030101010101" pitchFamily="2" charset="-122"/>
              </a:rPr>
              <a:t>counter</a:t>
            </a:r>
            <a:endParaRPr lang="zh-CN" altLang="en-US" sz="1600" b="1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95242" name="Straight Arrow Connector 13"/>
          <p:cNvCxnSpPr/>
          <p:nvPr/>
        </p:nvCxnSpPr>
        <p:spPr>
          <a:xfrm flipH="1">
            <a:off x="7221538" y="1181100"/>
            <a:ext cx="246062" cy="34290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" name="文本框 1"/>
          <p:cNvSpPr txBox="1"/>
          <p:nvPr/>
        </p:nvSpPr>
        <p:spPr>
          <a:xfrm>
            <a:off x="2831465" y="3258185"/>
            <a:ext cx="556704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等于</a:t>
            </a:r>
            <a:r>
              <a:rPr lang="en-US" altLang="zh-CN"/>
              <a:t>0</a:t>
            </a:r>
            <a:r>
              <a:rPr lang="zh-CN" altLang="en-US"/>
              <a:t>的情况只能是原来的</a:t>
            </a:r>
            <a:r>
              <a:rPr lang="en-US" altLang="zh-CN"/>
              <a:t>bit</a:t>
            </a:r>
            <a:r>
              <a:rPr lang="zh-CN" altLang="en-US"/>
              <a:t>也是</a:t>
            </a:r>
            <a:r>
              <a:rPr lang="en-US" altLang="zh-CN"/>
              <a:t>0x80000000</a:t>
            </a:r>
            <a:endParaRPr lang="en-US" altLang="zh-CN"/>
          </a:p>
          <a:p>
            <a:r>
              <a:rPr lang="zh-CN" altLang="en-US"/>
              <a:t>即</a:t>
            </a:r>
            <a:r>
              <a:rPr lang="en-US" altLang="zh-CN"/>
              <a:t>lock</a:t>
            </a:r>
            <a:r>
              <a:rPr lang="zh-CN" altLang="en-US"/>
              <a:t>处于</a:t>
            </a:r>
            <a:r>
              <a:rPr lang="en-US" altLang="zh-CN"/>
              <a:t>lock</a:t>
            </a:r>
            <a:r>
              <a:rPr lang="zh-CN" altLang="en-US"/>
              <a:t>状态，并且没有</a:t>
            </a:r>
            <a:r>
              <a:rPr lang="en-US" altLang="zh-CN"/>
              <a:t>wait</a:t>
            </a:r>
            <a:r>
              <a:rPr lang="zh-CN" altLang="en-US"/>
              <a:t>的</a:t>
            </a:r>
            <a:r>
              <a:rPr lang="en-US" altLang="zh-CN"/>
              <a:t>thread(s)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732338"/>
          </a:xfrm>
        </p:spPr>
        <p:txBody>
          <a:bodyPr vert="horz" wrap="square" lIns="90487" tIns="44450" rIns="90487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Two-phase Lock (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hybrid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kumimoji="0" lang="en-US" altLang="zh-CN" sz="24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Consolas" panose="020B0609020204030204" pitchFamily="49" charset="0"/>
              </a:rPr>
              <a:t>st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Consolas" panose="020B0609020204030204" pitchFamily="49" charset="0"/>
              </a:rPr>
              <a:t> phase: the locks spins for a while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kumimoji="0" lang="en-US" altLang="zh-CN" sz="24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Consolas" panose="020B0609020204030204" pitchFamily="49" charset="0"/>
              </a:rPr>
              <a:t>nd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Consolas" panose="020B0609020204030204" pitchFamily="49" charset="0"/>
              </a:rPr>
              <a:t> phase: the caller is put to sleep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while (1) {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if 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atomic_bit_test_set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mutex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 31) == 0) {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atomic_decrement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mutex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);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 return;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}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v = *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mutex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if (v &gt;= 0) continue;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// lock has released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futex_wait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mutex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 v);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}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83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Two-phase Locks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7284" name="右大括号 1"/>
          <p:cNvSpPr/>
          <p:nvPr/>
        </p:nvSpPr>
        <p:spPr>
          <a:xfrm>
            <a:off x="7300913" y="3362325"/>
            <a:ext cx="155575" cy="914400"/>
          </a:xfrm>
          <a:prstGeom prst="rightBrace">
            <a:avLst>
              <a:gd name="adj1" fmla="val 8326"/>
              <a:gd name="adj2" fmla="val 5000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7285" name="文本框 2"/>
          <p:cNvSpPr txBox="1"/>
          <p:nvPr/>
        </p:nvSpPr>
        <p:spPr>
          <a:xfrm>
            <a:off x="7567613" y="3619500"/>
            <a:ext cx="1427162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ea typeface="宋体" panose="02010600030101010101" pitchFamily="2" charset="-122"/>
              </a:rPr>
              <a:t>1</a:t>
            </a:r>
            <a:r>
              <a:rPr lang="en-US" altLang="zh-CN" sz="2400" baseline="30000">
                <a:ea typeface="宋体" panose="02010600030101010101" pitchFamily="2" charset="-122"/>
              </a:rPr>
              <a:t>st</a:t>
            </a:r>
            <a:r>
              <a:rPr lang="en-US" altLang="zh-CN" sz="2400">
                <a:ea typeface="宋体" panose="02010600030101010101" pitchFamily="2" charset="-122"/>
              </a:rPr>
              <a:t> phase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445" y="5882005"/>
            <a:ext cx="83794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多次检查目的：因为无法保证原子性同时没有</a:t>
            </a:r>
            <a:r>
              <a:rPr lang="en-US" altLang="zh-CN"/>
              <a:t>guard-lock</a:t>
            </a:r>
            <a:r>
              <a:rPr lang="zh-CN" altLang="en-US"/>
              <a:t>来保证原子性，</a:t>
            </a:r>
            <a:endParaRPr lang="zh-CN" altLang="en-US"/>
          </a:p>
          <a:p>
            <a:r>
              <a:rPr lang="zh-CN" altLang="en-US"/>
              <a:t>所以需要多次检查使得其在可能的时候就退出</a:t>
            </a:r>
            <a:r>
              <a:rPr lang="en-US" altLang="zh-CN"/>
              <a:t>lock</a:t>
            </a:r>
            <a:r>
              <a:rPr lang="zh-CN" altLang="en-US"/>
              <a:t>函数防止出错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0" name="Rectangle 2"/>
          <p:cNvSpPr>
            <a:spLocks noGrp="1"/>
          </p:cNvSpPr>
          <p:nvPr>
            <p:ph idx="1"/>
          </p:nvPr>
        </p:nvSpPr>
        <p:spPr>
          <a:xfrm>
            <a:off x="457200" y="1600200"/>
            <a:ext cx="8470900" cy="4732338"/>
          </a:xfrm>
        </p:spPr>
        <p:txBody>
          <a:bodyPr vert="horz" wrap="square" lIns="90487" tIns="44450" rIns="90487" bIns="44450" anchor="t" anchorCtr="0"/>
          <a:p>
            <a:r>
              <a:rPr lang="en-US" altLang="zh-CN">
                <a:ea typeface="宋体" panose="02010600030101010101" pitchFamily="2" charset="-122"/>
              </a:rPr>
              <a:t>The perspective of a programmer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How should we build a lock?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What hardware support is needed?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What OS support?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Evaluating locks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Mutual exclusion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Fairness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Performance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Building A Lock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8" name="Rectangle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1828800"/>
          </a:xfrm>
        </p:spPr>
        <p:txBody>
          <a:bodyPr vert="horz" wrap="square" lIns="90487" tIns="44450" rIns="90487" bIns="44450" anchor="t" anchorCtr="0"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Disable interrupts</a:t>
            </a:r>
            <a:r>
              <a:rPr lang="en-US" altLang="zh-CN">
                <a:ea typeface="宋体" panose="02010600030101010101" pitchFamily="2" charset="-122"/>
              </a:rPr>
              <a:t> for critical sections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One of the earliest solutions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Invented for single-processor systems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Very simple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Controlling Interrupts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580" name="Rectangle 2"/>
          <p:cNvSpPr txBox="1"/>
          <p:nvPr/>
        </p:nvSpPr>
        <p:spPr>
          <a:xfrm>
            <a:off x="685800" y="3532188"/>
            <a:ext cx="8126413" cy="2411412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1 void lock() {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2 	DisableInterrupts();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3 }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4 void unlock() {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5 	EnableInterrupts();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6 }</a:t>
            </a:r>
            <a:endParaRPr lang="en-US" altLang="zh-CN" sz="200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Nasty Concurrency Bugs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 txBox="1"/>
          <p:nvPr/>
        </p:nvSpPr>
        <p:spPr>
          <a:xfrm>
            <a:off x="152400" y="228600"/>
            <a:ext cx="8839200" cy="59436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  </a:t>
            </a:r>
            <a:r>
              <a:rPr lang="en-US" altLang="zh-CN" sz="18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WARNING: This code is buggy */</a:t>
            </a:r>
            <a:endParaRPr lang="en-US" altLang="zh-CN" sz="18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2  void handler(int sig)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3  {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4     int olderrno = errno 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5     sigsret_t mask_all, prev_all;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6     pid_t pid 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8     Sigfillset(&amp;mask_all) 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18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/*reap a zombie child */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9     while ( (pid = waitpid(-1, NULL, 0) &gt; 0)) &gt; 0) {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10       SigProcmask(SIG_BLOCK, &amp;mask_all, &amp;prev_all);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11      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deletejob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(pid); </a:t>
            </a:r>
            <a:r>
              <a:rPr lang="en-US" altLang="zh-CN" sz="18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/*delete the child from the job list*/</a:t>
            </a:r>
            <a:endParaRPr lang="en-US" altLang="zh-CN" sz="18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12       SigProcmask(SIG_SETMASK, &amp;prev_all, NULL);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13     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14     if (errno != ECHILD)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15       sio_error(“waitpid error”) 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16     errno = olderrno 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17 } 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6628" name="Rectangle 1"/>
          <p:cNvSpPr/>
          <p:nvPr/>
        </p:nvSpPr>
        <p:spPr>
          <a:xfrm>
            <a:off x="152400" y="4191000"/>
            <a:ext cx="8458200" cy="304800"/>
          </a:xfrm>
          <a:prstGeom prst="rect">
            <a:avLst/>
          </a:prstGeom>
          <a:solidFill>
            <a:srgbClr val="7030A0">
              <a:alpha val="30196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6629" name="Rectangle 1"/>
          <p:cNvSpPr/>
          <p:nvPr/>
        </p:nvSpPr>
        <p:spPr>
          <a:xfrm>
            <a:off x="152400" y="3581400"/>
            <a:ext cx="8458200" cy="304800"/>
          </a:xfrm>
          <a:prstGeom prst="rect">
            <a:avLst/>
          </a:prstGeom>
          <a:solidFill>
            <a:srgbClr val="7030A0">
              <a:alpha val="30196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83250" y="979170"/>
            <a:ext cx="350139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lock</a:t>
            </a:r>
            <a:r>
              <a:rPr lang="zh-CN" altLang="en-US"/>
              <a:t>实际上既类似于我们之前</a:t>
            </a:r>
            <a:endParaRPr lang="zh-CN" altLang="en-US"/>
          </a:p>
          <a:p>
            <a:r>
              <a:rPr lang="zh-CN" altLang="en-US"/>
              <a:t>讲过的</a:t>
            </a:r>
            <a:r>
              <a:rPr lang="en-US" altLang="zh-CN"/>
              <a:t>signal</a:t>
            </a:r>
            <a:r>
              <a:rPr lang="zh-CN" altLang="en-US"/>
              <a:t>的</a:t>
            </a:r>
            <a:r>
              <a:rPr lang="en-US" altLang="zh-CN"/>
              <a:t>mask</a:t>
            </a:r>
            <a:r>
              <a:rPr lang="zh-CN" altLang="en-US"/>
              <a:t>，但是</a:t>
            </a:r>
            <a:endParaRPr lang="zh-CN" altLang="en-US"/>
          </a:p>
          <a:p>
            <a:r>
              <a:rPr lang="zh-CN" altLang="en-US"/>
              <a:t>区别就是两者屏蔽的类型不一</a:t>
            </a:r>
            <a:endParaRPr lang="zh-CN" altLang="en-US"/>
          </a:p>
          <a:p>
            <a:r>
              <a:rPr lang="zh-CN" altLang="en-US"/>
              <a:t>样，</a:t>
            </a:r>
            <a:r>
              <a:rPr lang="en-US" altLang="zh-CN"/>
              <a:t>lock</a:t>
            </a:r>
            <a:r>
              <a:rPr lang="zh-CN" altLang="en-US"/>
              <a:t>是要屏蔽其他的线程</a:t>
            </a:r>
            <a:endParaRPr lang="zh-CN" altLang="en-US"/>
          </a:p>
          <a:p>
            <a:r>
              <a:rPr lang="zh-CN" altLang="en-US"/>
              <a:t>，</a:t>
            </a:r>
            <a:r>
              <a:rPr lang="en-US" altLang="zh-CN"/>
              <a:t>signalmask</a:t>
            </a:r>
            <a:r>
              <a:rPr lang="zh-CN" altLang="en-US"/>
              <a:t>是要屏蔽某个可</a:t>
            </a:r>
            <a:endParaRPr lang="zh-CN" altLang="en-US"/>
          </a:p>
          <a:p>
            <a:r>
              <a:rPr lang="zh-CN" altLang="en-US"/>
              <a:t>能程序产生影响的</a:t>
            </a:r>
            <a:r>
              <a:rPr lang="en-US" altLang="zh-CN"/>
              <a:t>signal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 Nasty Concurrency Bug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204" name="Rectangle 2"/>
          <p:cNvSpPr txBox="1">
            <a:spLocks noChangeArrowheads="1"/>
          </p:cNvSpPr>
          <p:nvPr/>
        </p:nvSpPr>
        <p:spPr bwMode="auto">
          <a:xfrm>
            <a:off x="76200" y="228600"/>
            <a:ext cx="9067800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19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main(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argc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char **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20 {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21    	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pid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	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 startAt="22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sigset_t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mask_all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prev_all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;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 startAt="22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 startAt="22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Sigfillset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(&amp;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mask_all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 startAt="22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Signal(SIGCHLD, handler);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26    	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initjobs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initialize the job list */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27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28     while(1) {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29       if ((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pid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Fork()) == 0) {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/*Child process */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30      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Execve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(“/bin/ls”,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NULL);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 startAt="31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}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parent process */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32   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Sigprocmask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(SIG_BLOCK, &amp;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mask_all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&amp;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prev_all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33   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addjob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pid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;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Add the child to the job list */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34   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Sigprocmask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(SIG_SETMASK, &amp;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prev_all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NULL);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35	}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36     exit(0)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37 }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8675" name="Rectangle 1"/>
          <p:cNvSpPr/>
          <p:nvPr/>
        </p:nvSpPr>
        <p:spPr>
          <a:xfrm>
            <a:off x="152400" y="5486400"/>
            <a:ext cx="8458200" cy="304800"/>
          </a:xfrm>
          <a:prstGeom prst="rect">
            <a:avLst/>
          </a:prstGeom>
          <a:solidFill>
            <a:srgbClr val="7030A0">
              <a:alpha val="30196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867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7" name="Rectangle 1"/>
          <p:cNvSpPr/>
          <p:nvPr/>
        </p:nvSpPr>
        <p:spPr>
          <a:xfrm>
            <a:off x="152400" y="4876800"/>
            <a:ext cx="8458200" cy="304800"/>
          </a:xfrm>
          <a:prstGeom prst="rect">
            <a:avLst/>
          </a:prstGeom>
          <a:solidFill>
            <a:srgbClr val="7030A0">
              <a:alpha val="30196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2" name="Rectangle 2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4495800"/>
          </a:xfrm>
        </p:spPr>
        <p:txBody>
          <a:bodyPr vert="horz" wrap="square" lIns="90487" tIns="44450" rIns="90487" bIns="44450" anchor="t" anchorCtr="0"/>
          <a:p>
            <a:r>
              <a:rPr lang="en-US" altLang="zh-CN">
                <a:ea typeface="宋体" panose="02010600030101010101" pitchFamily="2" charset="-122"/>
              </a:rPr>
              <a:t>Cons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Allow any calling thread to perform a </a:t>
            </a:r>
            <a:r>
              <a:rPr lang="en-US" altLang="zh-CN" i="1">
                <a:ea typeface="宋体" panose="02010600030101010101" pitchFamily="2" charset="-122"/>
              </a:rPr>
              <a:t>privileged </a:t>
            </a:r>
            <a:r>
              <a:rPr lang="en-US" altLang="zh-CN">
                <a:ea typeface="宋体" panose="02010600030101010101" pitchFamily="2" charset="-122"/>
              </a:rPr>
              <a:t>operation (turning interrupts on and off),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and thus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trust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that this facility is not abused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Does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not work on multiprocessors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Turning off interrupts for extended periods of time can lead to interrupts becoming lost which can lead to serious systems problems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Inefficient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Only used in kernel when OS accesses its own shared data structures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Controlling Interrupts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14008</Words>
  <Application>WPS 演示</Application>
  <PresentationFormat/>
  <Paragraphs>757</Paragraphs>
  <Slides>42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5" baseType="lpstr">
      <vt:lpstr>Arial</vt:lpstr>
      <vt:lpstr>宋体</vt:lpstr>
      <vt:lpstr>Wingdings</vt:lpstr>
      <vt:lpstr>Comic Sans MS</vt:lpstr>
      <vt:lpstr>Times New Roman</vt:lpstr>
      <vt:lpstr>Consolas</vt:lpstr>
      <vt:lpstr>Courier New</vt:lpstr>
      <vt:lpstr>微软雅黑</vt:lpstr>
      <vt:lpstr>Arial Unicode MS</vt:lpstr>
      <vt:lpstr>MS PGothic</vt:lpstr>
      <vt:lpstr>Calibri</vt:lpstr>
      <vt:lpstr>Adobe 楷体 Std R</vt:lpstr>
      <vt:lpstr>icfp99</vt:lpstr>
      <vt:lpstr>Locks</vt:lpstr>
      <vt:lpstr>Basic Idea</vt:lpstr>
      <vt:lpstr>Pthread Locks</vt:lpstr>
      <vt:lpstr>Pthread Locks</vt:lpstr>
      <vt:lpstr>Building A Lock</vt:lpstr>
      <vt:lpstr>Controlling Interrupts</vt:lpstr>
      <vt:lpstr>Nasty Concurrency Bugs</vt:lpstr>
      <vt:lpstr>A Nasty Concurrency Bug</vt:lpstr>
      <vt:lpstr>Controlling Interrupts</vt:lpstr>
      <vt:lpstr>Test and Set</vt:lpstr>
      <vt:lpstr>Two Problems</vt:lpstr>
      <vt:lpstr>Two Problems</vt:lpstr>
      <vt:lpstr>Atomic Exchange</vt:lpstr>
      <vt:lpstr>Spin Lock: Test-and-Set</vt:lpstr>
      <vt:lpstr>Software Implementation of Test-and-Set</vt:lpstr>
      <vt:lpstr>Software Implementation of Test-and-Set</vt:lpstr>
      <vt:lpstr>Correctness </vt:lpstr>
      <vt:lpstr>Evaluating Spin Locks</vt:lpstr>
      <vt:lpstr>Compare-And-Swap</vt:lpstr>
      <vt:lpstr>Load-Linked and Store-Conditional</vt:lpstr>
      <vt:lpstr>Load-Linked and Store-Conditional</vt:lpstr>
      <vt:lpstr>Load-Linked and Store-Conditional</vt:lpstr>
      <vt:lpstr>Ticket Lock(对fairness进行改进)</vt:lpstr>
      <vt:lpstr>Ticket Lock: Fetch-and-Add</vt:lpstr>
      <vt:lpstr>How to Avoid Spinning</vt:lpstr>
      <vt:lpstr>Lock with Test-and-Set and Yield</vt:lpstr>
      <vt:lpstr>Is It Efficient?</vt:lpstr>
      <vt:lpstr>Is It Efficient?</vt:lpstr>
      <vt:lpstr>Using Queue</vt:lpstr>
      <vt:lpstr>Lock with Test-and-set, Yield and Wakeup</vt:lpstr>
      <vt:lpstr>Lock with Test-and-set, Yield and Wakeup</vt:lpstr>
      <vt:lpstr>Lock with Test-and-set, Yield and Wakeup</vt:lpstr>
      <vt:lpstr>Question 1</vt:lpstr>
      <vt:lpstr>Question 1</vt:lpstr>
      <vt:lpstr>Question 2</vt:lpstr>
      <vt:lpstr>Lock with Test-and-set, Yield and Wakeup</vt:lpstr>
      <vt:lpstr>Wakeup/waiting Race</vt:lpstr>
      <vt:lpstr>Wakeup/waiting Race</vt:lpstr>
      <vt:lpstr>Different OS, Different Support</vt:lpstr>
      <vt:lpstr>Linux-based Futex Locks</vt:lpstr>
      <vt:lpstr>Futex Locks</vt:lpstr>
      <vt:lpstr>Two-phase Locks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李昱翰</cp:lastModifiedBy>
  <cp:revision>554</cp:revision>
  <dcterms:created xsi:type="dcterms:W3CDTF">2000-01-15T07:54:00Z</dcterms:created>
  <dcterms:modified xsi:type="dcterms:W3CDTF">2022-06-10T12:38:28Z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79A0377589A14859A79CE6C721AE2119</vt:lpwstr>
  </property>
  <property fmtid="{D5CDD505-2E9C-101B-9397-08002B2CF9AE}" pid="3" name="KSOProductBuildVer">
    <vt:lpwstr>2052-11.1.0.11744</vt:lpwstr>
  </property>
</Properties>
</file>