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315" r:id="rId3"/>
    <p:sldId id="1318" r:id="rId5"/>
    <p:sldId id="1372" r:id="rId6"/>
    <p:sldId id="1344" r:id="rId7"/>
    <p:sldId id="1345" r:id="rId8"/>
    <p:sldId id="1373" r:id="rId9"/>
    <p:sldId id="1321" r:id="rId10"/>
    <p:sldId id="1374" r:id="rId11"/>
    <p:sldId id="1324" r:id="rId12"/>
    <p:sldId id="1375" r:id="rId13"/>
    <p:sldId id="1376" r:id="rId14"/>
    <p:sldId id="1350" r:id="rId15"/>
    <p:sldId id="1377" r:id="rId16"/>
    <p:sldId id="1378" r:id="rId17"/>
    <p:sldId id="1379" r:id="rId18"/>
    <p:sldId id="1380" r:id="rId19"/>
    <p:sldId id="1381" r:id="rId20"/>
    <p:sldId id="1352" r:id="rId21"/>
    <p:sldId id="1382" r:id="rId22"/>
    <p:sldId id="1388" r:id="rId23"/>
    <p:sldId id="1383" r:id="rId24"/>
    <p:sldId id="1384" r:id="rId25"/>
    <p:sldId id="1385" r:id="rId26"/>
    <p:sldId id="1386" r:id="rId27"/>
    <p:sldId id="1389" r:id="rId28"/>
    <p:sldId id="1390" r:id="rId29"/>
    <p:sldId id="1391" r:id="rId30"/>
    <p:sldId id="1393" r:id="rId31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7513"/>
    <p:restoredTop sz="88336"/>
  </p:normalViewPr>
  <p:slideViewPr>
    <p:cSldViewPr showGuides="1">
      <p:cViewPr varScale="1">
        <p:scale>
          <a:sx n="73" d="100"/>
          <a:sy n="73" d="100"/>
        </p:scale>
        <p:origin x="4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gs" Target="tags/tag3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536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789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/>
              <a:t>Calling signal before calling wait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/>
              <a:t>7&gt;2&gt;3&gt;8 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4198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4403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en-US"/>
              <a:t>putting a lock around the code doesn’t work; we need something more.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4608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4813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en-US"/>
              <a:t>With just a single producer and a single consumer, the code in Figure 30.8 works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5017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en-US"/>
              <a:t>two consumers (Tc1 and Tc2) and one producer (Tp). </a:t>
            </a:r>
            <a:endParaRPr lang="en-US" altLang="en-US"/>
          </a:p>
          <a:p>
            <a:pPr lvl="0" eaLnBrk="1" hangingPunct="1"/>
            <a:r>
              <a:rPr lang="en-US" altLang="en-US"/>
              <a:t>C1-&gt;P-&gt;C2-&gt;C1</a:t>
            </a:r>
            <a:endParaRPr lang="en-US" altLang="en-US"/>
          </a:p>
          <a:p>
            <a:pPr lvl="0" eaLnBrk="1" hangingPunct="1"/>
            <a:endParaRPr lang="en-US" altLang="en-US"/>
          </a:p>
          <a:p>
            <a:pPr lvl="0" eaLnBrk="1" hangingPunct="1"/>
            <a:endParaRPr lang="en-US" altLang="en-US"/>
          </a:p>
          <a:p>
            <a:pPr lvl="0" eaLnBrk="1" hangingPunct="1"/>
            <a:r>
              <a:rPr lang="en-US" altLang="zh-CN"/>
              <a:t>C1: lock, unlock+wait</a:t>
            </a:r>
            <a:endParaRPr lang="en-US" altLang="zh-CN"/>
          </a:p>
          <a:p>
            <a:pPr lvl="0" eaLnBrk="1" hangingPunct="1"/>
            <a:r>
              <a:rPr lang="en-US" altLang="zh-CN"/>
              <a:t>P:  lock, put, signal, unlock, lock, unlock+wait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5222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/>
              <a:t>C2: lock, get, signal, unlock</a:t>
            </a:r>
            <a:endParaRPr lang="en-US" altLang="zh-CN"/>
          </a:p>
          <a:p>
            <a:pPr lvl="0" eaLnBrk="1" hangingPunct="1"/>
            <a:r>
              <a:rPr lang="en-US" altLang="zh-CN"/>
              <a:t>C1: 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741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5427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5632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5837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6041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/>
              <a:t>P-&gt;C1-&gt;C2 every one asleep</a:t>
            </a: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6246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6451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6656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6861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7065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945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150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355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560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765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969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174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B4B9D1-CD23-8848-B9B6-FA2697DA52A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1FCF1A-91CB-1544-9C02-FE53CABEFDD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1FCF1A-91CB-1544-9C02-FE53CABEFDD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1FCF1A-91CB-1544-9C02-FE53CABEFDD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1FCF1A-91CB-1544-9C02-FE53CABEFDD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1FCF1A-91CB-1544-9C02-FE53CABEFDD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1FCF1A-91CB-1544-9C02-FE53CABEFDD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1FCF1A-91CB-1544-9C02-FE53CABEFDD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1FCF1A-91CB-1544-9C02-FE53CABEFDD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1FCF1A-91CB-1544-9C02-FE53CABEFDD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1FCF1A-91CB-1544-9C02-FE53CABEFDD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1FCF1A-91CB-1544-9C02-FE53CABEFDD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8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200">
                <a:latin typeface="+mj-lt"/>
                <a:ea typeface="宋体" panose="02010600030101010101" pitchFamily="2" charset="-122"/>
                <a:cs typeface="+mj-cs"/>
              </a:rPr>
              <a:t>Conditional Variables</a:t>
            </a:r>
            <a:endParaRPr lang="en-US" altLang="zh-CN" sz="320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0" name="Rectangle 3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91200"/>
          </a:xfrm>
          <a:solidFill>
            <a:schemeClr val="bg1">
              <a:alpha val="100000"/>
            </a:schemeClr>
          </a:solidFill>
        </p:spPr>
        <p:txBody>
          <a:bodyPr vert="horz" wrap="square" lIns="90487" tIns="44450" rIns="90487" bIns="44450" anchor="t" anchorCtr="0"/>
          <a:p>
            <a:pPr mar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12 void *child(void *arg) {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13 	printf("child\n");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14 	thr_exit();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15 	return NULL;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16 }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18 void thr_join() {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19 	Pthread_mutex_lock(&amp;m);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20 	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(done == 0)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21 		Pthread_cond_wait(&amp;c, &amp;m);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22 	Pthread_mutex_unlock(&amp;m);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23 }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24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54150"/>
            <a:ext cx="7924800" cy="4732338"/>
          </a:xfrm>
        </p:spPr>
        <p:txBody>
          <a:bodyPr vert="horz" wrap="square" lIns="90487" tIns="44450" rIns="90487" bIns="4445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main(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argc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char *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[]) {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26 	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("parent: begin\n");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27 	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pthread_t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 	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Pthread_create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(&amp;p, NULL, child, NULL);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29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thr_join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 	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("parent: end\n");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31 	return 0;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 }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Parent runs first at line 29, done is 0, releases the lock and goes to sleep, will be woken by child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Child runs first at line 29, done set to 1, parent runs later without sleeping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819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6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Broken</a:t>
            </a:r>
            <a:r>
              <a:rPr lang="en-US" altLang="zh-CN">
                <a:ea typeface="宋体" panose="02010600030101010101" pitchFamily="2" charset="-122"/>
              </a:rPr>
              <a:t> Implementation (w/o done)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 txBox="1"/>
          <p:nvPr/>
        </p:nvSpPr>
        <p:spPr>
          <a:xfrm>
            <a:off x="484188" y="1474788"/>
            <a:ext cx="8507412" cy="4392612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 void thr_exit() {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 	Pthread_mutex_lock(&amp;m);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3 	Pthread_cond_signal(&amp;c);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4 	Pthread_mutex_unlock(&amp;m);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5 }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7 void thr_join() {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8 	Pthread_mutex_lock(&amp;m);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9 	Pthread_cond_wait(&amp;c, &amp;m);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10 	Pthread_mutex_unlock(&amp;m);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11 }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10530" y="2468245"/>
            <a:ext cx="355092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将</a:t>
            </a:r>
            <a:r>
              <a:rPr lang="en-US" altLang="zh-CN"/>
              <a:t>done</a:t>
            </a:r>
            <a:r>
              <a:rPr lang="zh-CN" altLang="en-US"/>
              <a:t>这个</a:t>
            </a:r>
            <a:r>
              <a:rPr lang="en-US" altLang="zh-CN"/>
              <a:t>condition</a:t>
            </a:r>
            <a:r>
              <a:rPr lang="zh-CN" altLang="en-US"/>
              <a:t>去掉</a:t>
            </a:r>
            <a:endParaRPr lang="zh-CN" altLang="en-US"/>
          </a:p>
          <a:p>
            <a:r>
              <a:rPr lang="zh-CN" altLang="en-US"/>
              <a:t>之后就会出现</a:t>
            </a:r>
            <a:r>
              <a:rPr lang="en-US" altLang="zh-CN"/>
              <a:t>wait</a:t>
            </a:r>
            <a:r>
              <a:rPr lang="zh-CN" altLang="en-US"/>
              <a:t>和</a:t>
            </a:r>
            <a:endParaRPr lang="zh-CN" altLang="en-US"/>
          </a:p>
          <a:p>
            <a:r>
              <a:rPr lang="en-US" altLang="zh-CN"/>
              <a:t>signal</a:t>
            </a:r>
            <a:r>
              <a:rPr lang="zh-CN" altLang="en-US"/>
              <a:t>函数调用出现问题的</a:t>
            </a:r>
            <a:endParaRPr lang="zh-CN" altLang="en-US"/>
          </a:p>
          <a:p>
            <a:r>
              <a:rPr lang="zh-CN" altLang="en-US"/>
              <a:t>情况，即可能出现</a:t>
            </a:r>
            <a:r>
              <a:rPr lang="en-US" altLang="zh-CN"/>
              <a:t>signal</a:t>
            </a:r>
            <a:r>
              <a:rPr lang="zh-CN" altLang="en-US"/>
              <a:t>被</a:t>
            </a:r>
            <a:endParaRPr lang="zh-CN" altLang="en-US"/>
          </a:p>
          <a:p>
            <a:r>
              <a:rPr lang="zh-CN" altLang="en-US"/>
              <a:t>调用时没有处于</a:t>
            </a:r>
            <a:r>
              <a:rPr lang="en-US" altLang="zh-CN"/>
              <a:t>wait</a:t>
            </a:r>
            <a:r>
              <a:rPr lang="zh-CN" altLang="en-US"/>
              <a:t>的</a:t>
            </a:r>
            <a:r>
              <a:rPr lang="en-US" altLang="zh-CN"/>
              <a:t>thread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4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Broken Implementation (w/o lock)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 txBox="1"/>
          <p:nvPr/>
        </p:nvSpPr>
        <p:spPr>
          <a:xfrm>
            <a:off x="461963" y="1447800"/>
            <a:ext cx="8507412" cy="4392613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 void thr_exit() {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 	done = 1;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3 	Pthread_cond_signal(&amp;c);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4 }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6 void thr_join() {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7 	if (done == 0)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8 		Pthread_cond_wait(&amp;c);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9 }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68120" y="5179695"/>
            <a:ext cx="606107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若将</a:t>
            </a:r>
            <a:r>
              <a:rPr lang="en-US" altLang="zh-CN"/>
              <a:t>mutex_lock</a:t>
            </a:r>
            <a:r>
              <a:rPr lang="zh-CN" altLang="en-US"/>
              <a:t>去掉，则由于</a:t>
            </a:r>
            <a:r>
              <a:rPr lang="en-US" altLang="zh-CN"/>
              <a:t>7 8</a:t>
            </a:r>
            <a:r>
              <a:rPr lang="zh-CN" altLang="en-US"/>
              <a:t>行的非原子性，</a:t>
            </a:r>
            <a:endParaRPr lang="zh-CN" altLang="en-US"/>
          </a:p>
          <a:p>
            <a:r>
              <a:rPr lang="zh-CN" altLang="en-US"/>
              <a:t>可能会出现在执行</a:t>
            </a:r>
            <a:r>
              <a:rPr lang="en-US" altLang="zh-CN"/>
              <a:t>line7</a:t>
            </a:r>
            <a:r>
              <a:rPr lang="zh-CN" altLang="en-US"/>
              <a:t>之后</a:t>
            </a:r>
            <a:r>
              <a:rPr lang="en-US" altLang="zh-CN"/>
              <a:t>done</a:t>
            </a:r>
            <a:r>
              <a:rPr lang="zh-CN" altLang="en-US"/>
              <a:t>被设置为</a:t>
            </a:r>
            <a:r>
              <a:rPr lang="en-US" altLang="zh-CN"/>
              <a:t>1</a:t>
            </a:r>
            <a:r>
              <a:rPr lang="zh-CN" altLang="en-US"/>
              <a:t>，而使得</a:t>
            </a:r>
            <a:endParaRPr lang="zh-CN" altLang="en-US"/>
          </a:p>
          <a:p>
            <a:r>
              <a:rPr lang="en-US" altLang="zh-CN"/>
              <a:t>wait</a:t>
            </a:r>
            <a:r>
              <a:rPr lang="zh-CN" altLang="en-US"/>
              <a:t>之后不会在被唤醒，从而出现问题。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2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Producer/Consumer (Broken)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 txBox="1"/>
          <p:nvPr/>
        </p:nvSpPr>
        <p:spPr>
          <a:xfrm>
            <a:off x="461963" y="1447800"/>
            <a:ext cx="8507412" cy="4392613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 int buffer;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 int count = 0; // initially, empty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4 void put(int value) {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5 	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assert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(count == 0);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6 	count = 1;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7 	buffer = value;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8 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10 int get() {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11 	assert(count == 1);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12 	count = 0;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13 	return buffer;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14 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0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Producer/Consumer (Broken)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 txBox="1"/>
          <p:nvPr/>
        </p:nvSpPr>
        <p:spPr>
          <a:xfrm>
            <a:off x="461963" y="1447800"/>
            <a:ext cx="8072437" cy="4800600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 void *producer(void *arg) {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 	int i;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3 	int loops = (int) arg;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nn-NO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4 	for (i = 0; i &lt; loops; i++) {</a:t>
            </a:r>
            <a:endParaRPr lang="nn-NO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5 		put(i);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6 	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7 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9 void *consumer(void *arg) {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10 	int i;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11 	while (1) {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12 		int tmp = get();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13 		printf("%d\n", tmp);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14 	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15 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98060" y="1894840"/>
            <a:ext cx="40119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这样执行是不对的，因为无法保证</a:t>
            </a:r>
            <a:endParaRPr lang="zh-CN" altLang="en-US"/>
          </a:p>
          <a:p>
            <a:r>
              <a:rPr lang="zh-CN" altLang="en-US"/>
              <a:t>每次</a:t>
            </a:r>
            <a:r>
              <a:rPr lang="en-US" altLang="zh-CN"/>
              <a:t>GET</a:t>
            </a:r>
            <a:r>
              <a:rPr lang="zh-CN" altLang="en-US"/>
              <a:t>之前一定有</a:t>
            </a:r>
            <a:r>
              <a:rPr lang="en-US" altLang="zh-CN"/>
              <a:t>PUT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8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Producer/Consumer (Still Broken)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 txBox="1"/>
          <p:nvPr/>
        </p:nvSpPr>
        <p:spPr>
          <a:xfrm>
            <a:off x="461963" y="1447800"/>
            <a:ext cx="8507412" cy="4724400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cond_t cond;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mutex_t mutex;</a:t>
            </a:r>
            <a:endParaRPr lang="en-US" altLang="zh-CN" sz="20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4 void *producer(void *arg) {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5 	int i;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nn-NO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6 	for (i = 0; i &lt; loops; i++) {</a:t>
            </a:r>
            <a:endParaRPr lang="nn-NO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7 		Pthread_mutex_lock(&amp;mutex); 		// p1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8 		if (count == 1) 				// p2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9 		      Pthread_cond_wait(&amp;cond, &amp;mutex); 	// p3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10 		put(i); 					// p4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11 		Pthread_cond_signal(&amp;cond); 		// p5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12 		Pthread_mutex_unlock(&amp;mutex); 		// p6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13 	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14 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6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Producer/Consumer (Still Broken)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 txBox="1"/>
          <p:nvPr/>
        </p:nvSpPr>
        <p:spPr>
          <a:xfrm>
            <a:off x="461963" y="1447800"/>
            <a:ext cx="8507412" cy="4800600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16 void *consumer(void *arg) {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17 	int i;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nn-NO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18 	for (i = 0; i &lt; loops; i++) {</a:t>
            </a:r>
            <a:endParaRPr lang="nn-NO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19 		Pthread_mutex_lock(&amp;mutex); 		// c1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20 		if (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count == 0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) 				// c2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21 		      Pthread_cond_wait(&amp;cond, &amp;mutex); 	// c3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22 		int tmp = get(); 				// c4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23 		Pthread_cond_signal(&amp;cond); 		// c5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24 		Pthread_mutex_unlock(&amp;mutex); 		// c6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25 		printf("%d\n", tmp);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26 	}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27 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66265" y="5892165"/>
            <a:ext cx="675767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这两页代码在只有</a:t>
            </a:r>
            <a:r>
              <a:rPr lang="en-US" altLang="zh-CN"/>
              <a:t>1</a:t>
            </a:r>
            <a:r>
              <a:rPr lang="zh-CN" altLang="en-US"/>
              <a:t>个</a:t>
            </a:r>
            <a:r>
              <a:rPr lang="en-US" altLang="zh-CN"/>
              <a:t>producer</a:t>
            </a:r>
            <a:r>
              <a:rPr lang="zh-CN" altLang="en-US"/>
              <a:t>以及</a:t>
            </a:r>
            <a:r>
              <a:rPr lang="en-US" altLang="zh-CN"/>
              <a:t>1</a:t>
            </a:r>
            <a:r>
              <a:rPr lang="zh-CN" altLang="en-US"/>
              <a:t>个</a:t>
            </a:r>
            <a:r>
              <a:rPr lang="en-US" altLang="zh-CN"/>
              <a:t>consumer</a:t>
            </a:r>
            <a:r>
              <a:rPr lang="zh-CN" altLang="en-US"/>
              <a:t>的条件下</a:t>
            </a:r>
            <a:endParaRPr lang="zh-CN" altLang="en-US"/>
          </a:p>
          <a:p>
            <a:r>
              <a:rPr lang="zh-CN" altLang="en-US"/>
              <a:t>是正确的。因为不存在</a:t>
            </a:r>
            <a:r>
              <a:rPr lang="en-US" altLang="zh-CN"/>
              <a:t>signal</a:t>
            </a:r>
            <a:r>
              <a:rPr lang="zh-CN" altLang="en-US"/>
              <a:t>混乱问题。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4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Producer/Consumer (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Why</a:t>
            </a:r>
            <a:r>
              <a:rPr lang="en-US" altLang="zh-CN">
                <a:ea typeface="宋体" panose="02010600030101010101" pitchFamily="2" charset="-122"/>
              </a:rPr>
              <a:t> Broken)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838200" y="1397000"/>
          <a:ext cx="8077200" cy="475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828803"/>
                <a:gridCol w="1676404"/>
                <a:gridCol w="924243"/>
                <a:gridCol w="1971350"/>
              </a:tblGrid>
              <a:tr h="396214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Tc1         State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Tc2           State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State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     Running</a:t>
                      </a:r>
                      <a:endParaRPr lang="en-US" altLang="zh-C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     Running</a:t>
                      </a:r>
                      <a:endParaRPr lang="en-US" altLang="zh-C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c3          Sleep</a:t>
                      </a:r>
                      <a:endParaRPr lang="en-US" altLang="zh-C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Nothing to get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Sleep</a:t>
                      </a:r>
                      <a:endParaRPr lang="en-US" altLang="zh-C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unning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Sleep</a:t>
                      </a:r>
                      <a:endParaRPr lang="en-US" altLang="zh-C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unning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Sleep</a:t>
                      </a:r>
                      <a:endParaRPr lang="en-US" altLang="zh-C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p4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unning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Buffer now full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Ready</a:t>
                      </a:r>
                      <a:endParaRPr lang="en-US" altLang="zh-C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p5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unning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Tc1 awoken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Ready</a:t>
                      </a:r>
                      <a:endParaRPr lang="en-US" altLang="zh-C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p6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unning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Ready</a:t>
                      </a:r>
                      <a:endParaRPr lang="en-US" altLang="zh-C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unning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Ready</a:t>
                      </a:r>
                      <a:endParaRPr lang="en-US" altLang="zh-C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unning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Ready</a:t>
                      </a:r>
                      <a:endParaRPr lang="en-US" altLang="zh-C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p3 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Buffer full; 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6200" y="6172200"/>
            <a:ext cx="78390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在第一次</a:t>
            </a:r>
            <a:r>
              <a:rPr lang="en-US" altLang="zh-CN"/>
              <a:t>signal</a:t>
            </a:r>
            <a:r>
              <a:rPr lang="zh-CN" altLang="en-US"/>
              <a:t>调用后，</a:t>
            </a:r>
            <a:r>
              <a:rPr lang="en-US" altLang="zh-CN"/>
              <a:t>TC2</a:t>
            </a:r>
            <a:r>
              <a:rPr lang="zh-CN" altLang="en-US"/>
              <a:t>与</a:t>
            </a:r>
            <a:r>
              <a:rPr lang="en-US" altLang="zh-CN"/>
              <a:t>TP</a:t>
            </a:r>
            <a:r>
              <a:rPr lang="zh-CN" altLang="en-US"/>
              <a:t>进行锁的竞争，</a:t>
            </a:r>
            <a:r>
              <a:rPr lang="en-US" altLang="zh-CN"/>
              <a:t>TP</a:t>
            </a:r>
            <a:r>
              <a:rPr lang="zh-CN" altLang="en-US"/>
              <a:t>再一次拿到了锁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2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Producer/Consumer (Why Broken)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838200" y="1397000"/>
          <a:ext cx="8077200" cy="2773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828803"/>
                <a:gridCol w="1676404"/>
                <a:gridCol w="924243"/>
                <a:gridCol w="1971350"/>
              </a:tblGrid>
              <a:tr h="39619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Tc1         State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Tc2           State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State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Ready</a:t>
                      </a:r>
                      <a:endParaRPr lang="en-US" altLang="zh-C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        Running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Tc2 sneaks</a:t>
                      </a:r>
                      <a:r>
                        <a:rPr lang="en-US" altLang="zh-CN" sz="20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--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Ready</a:t>
                      </a:r>
                      <a:endParaRPr lang="en-US" altLang="zh-C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        Running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Ready</a:t>
                      </a:r>
                      <a:endParaRPr lang="en-US" altLang="zh-C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c4        Running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--and grabs data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Ready</a:t>
                      </a:r>
                      <a:endParaRPr lang="en-US" altLang="zh-C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c5        Running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awoken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Ready</a:t>
                      </a:r>
                      <a:endParaRPr lang="en-US" altLang="zh-C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c6        Running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c4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Running</a:t>
                      </a:r>
                      <a:endParaRPr lang="en-US" altLang="zh-C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Oh 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oh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 No data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52755" y="4184015"/>
            <a:ext cx="842708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在</a:t>
            </a:r>
            <a:r>
              <a:rPr lang="en-US" altLang="zh-CN"/>
              <a:t>TP</a:t>
            </a:r>
            <a:r>
              <a:rPr lang="zh-CN" altLang="en-US"/>
              <a:t>第二次拿到</a:t>
            </a:r>
            <a:r>
              <a:rPr lang="en-US" altLang="zh-CN"/>
              <a:t>lock</a:t>
            </a:r>
            <a:r>
              <a:rPr lang="zh-CN" altLang="en-US"/>
              <a:t>之后进入</a:t>
            </a:r>
            <a:r>
              <a:rPr lang="en-US" altLang="zh-CN"/>
              <a:t>sleep</a:t>
            </a:r>
            <a:r>
              <a:rPr lang="zh-CN" altLang="en-US"/>
              <a:t>之后，</a:t>
            </a:r>
            <a:r>
              <a:rPr lang="en-US" altLang="zh-CN"/>
              <a:t>TC2</a:t>
            </a:r>
            <a:r>
              <a:rPr lang="zh-CN" altLang="en-US"/>
              <a:t>与</a:t>
            </a:r>
            <a:r>
              <a:rPr lang="en-US" altLang="zh-CN"/>
              <a:t>TC1</a:t>
            </a:r>
            <a:r>
              <a:rPr lang="zh-CN" altLang="en-US"/>
              <a:t>竞争之后拿到了锁。</a:t>
            </a:r>
            <a:endParaRPr lang="zh-CN" altLang="en-US"/>
          </a:p>
          <a:p>
            <a:r>
              <a:rPr lang="zh-CN" altLang="en-US"/>
              <a:t>之后在</a:t>
            </a:r>
            <a:r>
              <a:rPr lang="en-US" altLang="zh-CN"/>
              <a:t>TC2</a:t>
            </a:r>
            <a:r>
              <a:rPr lang="zh-CN" altLang="en-US"/>
              <a:t>释放</a:t>
            </a:r>
            <a:r>
              <a:rPr lang="en-US" altLang="zh-CN"/>
              <a:t>lock</a:t>
            </a:r>
            <a:r>
              <a:rPr lang="zh-CN" altLang="en-US"/>
              <a:t>之后，</a:t>
            </a:r>
            <a:r>
              <a:rPr lang="en-US" altLang="zh-CN"/>
              <a:t>TC1</a:t>
            </a:r>
            <a:r>
              <a:rPr lang="zh-CN" altLang="en-US"/>
              <a:t>拿到了锁，因而出现问题：</a:t>
            </a:r>
            <a:endParaRPr lang="zh-CN" altLang="en-US"/>
          </a:p>
          <a:p>
            <a:r>
              <a:rPr lang="zh-CN" altLang="en-US"/>
              <a:t>此时</a:t>
            </a:r>
            <a:r>
              <a:rPr lang="en-US" altLang="zh-CN"/>
              <a:t>TC1</a:t>
            </a:r>
            <a:r>
              <a:rPr lang="zh-CN" altLang="en-US"/>
              <a:t>会直接运行</a:t>
            </a:r>
            <a:r>
              <a:rPr lang="en-US" altLang="zh-CN"/>
              <a:t>c4</a:t>
            </a:r>
            <a:r>
              <a:rPr lang="zh-CN" altLang="en-US"/>
              <a:t>，而此时唯一的</a:t>
            </a:r>
            <a:r>
              <a:rPr lang="en-US" altLang="zh-CN"/>
              <a:t>production</a:t>
            </a:r>
            <a:r>
              <a:rPr lang="zh-CN" altLang="en-US"/>
              <a:t>已经被</a:t>
            </a:r>
            <a:r>
              <a:rPr lang="en-US" altLang="zh-CN"/>
              <a:t>TC2</a:t>
            </a:r>
            <a:r>
              <a:rPr lang="zh-CN" altLang="en-US"/>
              <a:t>消耗，从而</a:t>
            </a:r>
            <a:endParaRPr lang="zh-CN" altLang="en-US"/>
          </a:p>
          <a:p>
            <a:r>
              <a:rPr lang="zh-CN" altLang="en-US"/>
              <a:t>出错。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8315" y="5458460"/>
            <a:ext cx="850709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出错原因：</a:t>
            </a:r>
            <a:r>
              <a:rPr lang="en-US" altLang="zh-CN"/>
              <a:t>1.</a:t>
            </a:r>
            <a:r>
              <a:rPr lang="zh-CN" altLang="en-US"/>
              <a:t>对于多个</a:t>
            </a:r>
            <a:r>
              <a:rPr lang="en-US" altLang="zh-CN"/>
              <a:t>producer</a:t>
            </a:r>
            <a:r>
              <a:rPr lang="zh-CN" altLang="en-US"/>
              <a:t>或多个</a:t>
            </a:r>
            <a:r>
              <a:rPr lang="en-US" altLang="zh-CN"/>
              <a:t>consumer</a:t>
            </a:r>
            <a:r>
              <a:rPr lang="zh-CN" altLang="en-US"/>
              <a:t>的情况，只对</a:t>
            </a:r>
            <a:r>
              <a:rPr lang="en-US" altLang="zh-CN"/>
              <a:t>conditional</a:t>
            </a:r>
            <a:endParaRPr lang="en-US" altLang="zh-CN"/>
          </a:p>
          <a:p>
            <a:r>
              <a:rPr lang="en-US" altLang="zh-CN"/>
              <a:t>variable</a:t>
            </a:r>
            <a:r>
              <a:rPr lang="zh-CN" altLang="en-US"/>
              <a:t>进行了一次判定，会出现问题</a:t>
            </a:r>
            <a:endParaRPr lang="zh-CN" altLang="en-US"/>
          </a:p>
          <a:p>
            <a:r>
              <a:rPr lang="en-US" altLang="zh-CN"/>
              <a:t>2.signal</a:t>
            </a:r>
            <a:r>
              <a:rPr lang="zh-CN" altLang="en-US"/>
              <a:t>唤醒的</a:t>
            </a:r>
            <a:r>
              <a:rPr lang="en-US" altLang="zh-CN"/>
              <a:t>thread</a:t>
            </a:r>
            <a:r>
              <a:rPr lang="zh-CN" altLang="en-US"/>
              <a:t>不固定。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70900" cy="4732338"/>
          </a:xfrm>
        </p:spPr>
        <p:txBody>
          <a:bodyPr vert="horz" wrap="square" lIns="90487" tIns="44450" rIns="90487" bIns="4445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Locks are not the only primitives that are needed to build concurrent programs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 thread wishes to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check whether a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condition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is true before continuing its execution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void *child(void *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arg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{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	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printf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("child\n");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 	// XXX how to indicate we are done?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 	return NULL;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 }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Conditional Variables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92320" y="361950"/>
            <a:ext cx="330390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conditional variable</a:t>
            </a:r>
            <a:r>
              <a:rPr lang="zh-CN" altLang="en-US"/>
              <a:t>的行为</a:t>
            </a:r>
            <a:endParaRPr lang="zh-CN" altLang="en-US"/>
          </a:p>
          <a:p>
            <a:r>
              <a:rPr lang="zh-CN" altLang="en-US"/>
              <a:t>实际上与</a:t>
            </a:r>
            <a:r>
              <a:rPr lang="en-US" altLang="zh-CN"/>
              <a:t>P V</a:t>
            </a:r>
            <a:r>
              <a:rPr lang="zh-CN" altLang="en-US"/>
              <a:t>操作很像。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0" name="Rectangle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732338"/>
          </a:xfrm>
        </p:spPr>
        <p:txBody>
          <a:bodyPr vert="horz" wrap="square" lIns="90487" tIns="44450" rIns="90487" bIns="44450" anchor="t" anchorCtr="0"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Mesa Semantics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Signaling a thread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only wakes it up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 state of the world has changed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there is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no guarantee that when the woken thread runs, the state will still be as desired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Hoare semantics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provides a stronger guarantee that the woken thread will run immediately upon being woken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hard to implement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Virtually every system ever built employs Mesa semantics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3251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Different semantics</a:t>
            </a:r>
            <a:endParaRPr lang="zh-CN" altLang="en-US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8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Producer/Consumer (Still Broken)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 txBox="1"/>
          <p:nvPr/>
        </p:nvSpPr>
        <p:spPr>
          <a:xfrm>
            <a:off x="461963" y="1447800"/>
            <a:ext cx="8507412" cy="4724400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 cond_t cond;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 mutex_t mutex;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4 void *producer(void *arg) {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5 	int i;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nn-NO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6 	for (i = 0; i &lt; loops; i++) {</a:t>
            </a:r>
            <a:endParaRPr lang="nn-NO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7 		Pthread_mutex_lock(&amp;mutex); 		// p1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8 		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(count == 1) 			// p2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9 		      Pthread_cond_wait(&amp;cond, &amp;mutex); 	// p3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10 		put(i); 					// p4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11 		Pthread_cond_signal(&amp;cond); 		// p5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12 		Pthread_mutex_unlock(&amp;mutex); 		// p6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13 	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14 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745" y="5822315"/>
            <a:ext cx="86398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使用</a:t>
            </a:r>
            <a:r>
              <a:rPr lang="en-US" altLang="zh-CN"/>
              <a:t>while</a:t>
            </a:r>
            <a:r>
              <a:rPr lang="zh-CN" altLang="en-US"/>
              <a:t>来代替</a:t>
            </a:r>
            <a:r>
              <a:rPr lang="en-US" altLang="zh-CN"/>
              <a:t>if</a:t>
            </a:r>
            <a:r>
              <a:rPr lang="zh-CN" altLang="en-US"/>
              <a:t>可以使得每次</a:t>
            </a:r>
            <a:r>
              <a:rPr lang="en-US" altLang="zh-CN"/>
              <a:t>wait</a:t>
            </a:r>
            <a:r>
              <a:rPr lang="zh-CN" altLang="en-US"/>
              <a:t>被唤醒之后都会进行检查，从而解决了</a:t>
            </a:r>
            <a:endParaRPr lang="zh-CN" altLang="en-US"/>
          </a:p>
          <a:p>
            <a:r>
              <a:rPr lang="zh-CN" altLang="en-US"/>
              <a:t>上一个问题。但是仍然没有解决</a:t>
            </a:r>
            <a:r>
              <a:rPr lang="en-US" altLang="zh-CN"/>
              <a:t>signal</a:t>
            </a:r>
            <a:r>
              <a:rPr lang="zh-CN" altLang="en-US"/>
              <a:t>随机唤醒的问题。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6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Producer/Consumer (Still Broken)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 txBox="1"/>
          <p:nvPr/>
        </p:nvSpPr>
        <p:spPr>
          <a:xfrm>
            <a:off x="461963" y="1447800"/>
            <a:ext cx="8507412" cy="4800600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16 void *consumer(void *arg) {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17 	int i;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nn-NO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18 	for (i = 0; i &lt; loops; i++) {</a:t>
            </a:r>
            <a:endParaRPr lang="nn-NO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19 		Pthread_mutex_lock(&amp;mutex); 		// c1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20 		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while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(count == 0) 				// c2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21 		      Pthread_cond_wait(&amp;cond, &amp;mutex); 	// c3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22 		int tmp = get(); 				// c4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23 		Pthread_cond_signal(&amp;cond); 		// c5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24 		Pthread_mutex_unlock(&amp;mutex); 		// c6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25 		printf("%d\n", tmp);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26 	}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27 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4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Producer/Consumer (Why Broken)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57200" y="1397000"/>
          <a:ext cx="8077200" cy="475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828803"/>
                <a:gridCol w="1676404"/>
                <a:gridCol w="924243"/>
                <a:gridCol w="1971350"/>
              </a:tblGrid>
              <a:tr h="396214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Tc1         State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Tc2           State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State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     Running</a:t>
                      </a:r>
                      <a:endParaRPr lang="en-US" altLang="zh-C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     Running</a:t>
                      </a:r>
                      <a:endParaRPr lang="en-US" altLang="zh-C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c3          Sleep</a:t>
                      </a:r>
                      <a:endParaRPr lang="en-US" altLang="zh-C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Nothing to get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Sleep</a:t>
                      </a:r>
                      <a:endParaRPr lang="en-US" altLang="zh-C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        Running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Sleep</a:t>
                      </a:r>
                      <a:endParaRPr lang="en-US" altLang="zh-C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        Running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Sleep</a:t>
                      </a:r>
                      <a:endParaRPr lang="en-US" altLang="zh-C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c3             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Nothing</a:t>
                      </a:r>
                      <a:r>
                        <a:rPr lang="en-US" altLang="zh-CN" sz="20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get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Sleep</a:t>
                      </a:r>
                      <a:endParaRPr lang="en-US" altLang="zh-C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unning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Sleep</a:t>
                      </a:r>
                      <a:endParaRPr lang="en-US" altLang="zh-C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unning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Sleep</a:t>
                      </a:r>
                      <a:endParaRPr lang="en-US" altLang="zh-C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p4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unning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Buffer full now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Ready</a:t>
                      </a:r>
                      <a:endParaRPr lang="en-US" altLang="zh-C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p5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unning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Tc1 awoken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Ready</a:t>
                      </a:r>
                      <a:endParaRPr lang="en-US" altLang="zh-C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p6     Running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57200" y="1397000"/>
          <a:ext cx="8229600" cy="5151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828803"/>
                <a:gridCol w="1676404"/>
                <a:gridCol w="924243"/>
                <a:gridCol w="2123750"/>
              </a:tblGrid>
              <a:tr h="396264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Tc1         State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Tc2           State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State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Ready</a:t>
                      </a:r>
                      <a:endParaRPr lang="en-US" altLang="zh-C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     Running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Ready</a:t>
                      </a:r>
                      <a:endParaRPr lang="en-US" altLang="zh-C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     Running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Ready</a:t>
                      </a:r>
                      <a:endParaRPr lang="en-US" altLang="zh-C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p3          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Must Sleep(full)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Running</a:t>
                      </a:r>
                      <a:endParaRPr lang="en-US" altLang="zh-C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Recheck</a:t>
                      </a:r>
                      <a:r>
                        <a:rPr lang="en-US" altLang="zh-CN" sz="20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condition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c4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Running</a:t>
                      </a:r>
                      <a:endParaRPr lang="en-US" altLang="zh-C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Tc1 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graps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c5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Running</a:t>
                      </a:r>
                      <a:endParaRPr lang="en-US" altLang="zh-C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Oops!</a:t>
                      </a:r>
                      <a:r>
                        <a:rPr lang="en-US" altLang="zh-CN" sz="20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Woke Tc2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c6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Running</a:t>
                      </a:r>
                      <a:endParaRPr lang="en-US" altLang="zh-C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Running</a:t>
                      </a:r>
                      <a:endParaRPr lang="en-US" altLang="zh-C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Running</a:t>
                      </a:r>
                      <a:endParaRPr lang="en-US" altLang="zh-C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c3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Sleep</a:t>
                      </a:r>
                      <a:endParaRPr lang="en-US" altLang="zh-C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Nothing to get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Sleep</a:t>
                      </a:r>
                      <a:endParaRPr lang="en-US" altLang="zh-C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Running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Sleep</a:t>
                      </a:r>
                      <a:endParaRPr lang="en-US" altLang="zh-C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c3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Everyone asleep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61527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Producer/Consumer (Why Broken)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0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Producer/Consumer (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Single buffer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 txBox="1"/>
          <p:nvPr/>
        </p:nvSpPr>
        <p:spPr>
          <a:xfrm>
            <a:off x="461963" y="1447800"/>
            <a:ext cx="8507412" cy="4724400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1 cond_t </a:t>
            </a:r>
            <a:r>
              <a:rPr lang="en-US" altLang="zh-CN" sz="2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empty, fill;</a:t>
            </a:r>
            <a:endParaRPr lang="en-US" altLang="zh-CN" sz="22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2 mutex_t mutex;</a:t>
            </a:r>
            <a:endParaRPr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4 void *producer(void *arg) {</a:t>
            </a:r>
            <a:endParaRPr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5 	int i;</a:t>
            </a:r>
            <a:endParaRPr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nn-NO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6 	for (i = 0; i &lt; loops; i++) {</a:t>
            </a:r>
            <a:endParaRPr lang="nn-NO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7 		Pthread_mutex_lock(&amp;mutex); </a:t>
            </a:r>
            <a:endParaRPr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8 		</a:t>
            </a:r>
            <a:r>
              <a:rPr lang="en-US" altLang="zh-CN" sz="2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(count == 1) 	</a:t>
            </a:r>
            <a:endParaRPr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9 		      Pthread_cond_wait(&amp;</a:t>
            </a:r>
            <a:r>
              <a:rPr lang="en-US" altLang="zh-CN" sz="2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empty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&amp;mutex); 	</a:t>
            </a:r>
            <a:endParaRPr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10 		put(i); </a:t>
            </a:r>
            <a:endParaRPr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11 		Pthread_cond_signal(&amp;</a:t>
            </a:r>
            <a:r>
              <a:rPr lang="en-US" altLang="zh-CN" sz="2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fill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); </a:t>
            </a:r>
            <a:endParaRPr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12 		Pthread_mutex_unlock(&amp;mutex); </a:t>
            </a:r>
            <a:endParaRPr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13 	}</a:t>
            </a:r>
            <a:endParaRPr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14 }</a:t>
            </a:r>
            <a:endParaRPr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57600" y="1447800"/>
            <a:ext cx="523240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解决方案：每一个条件变量只对应于一个</a:t>
            </a:r>
            <a:endParaRPr lang="zh-CN" altLang="en-US"/>
          </a:p>
          <a:p>
            <a:r>
              <a:rPr lang="zh-CN" altLang="en-US"/>
              <a:t>状态，如</a:t>
            </a:r>
            <a:r>
              <a:rPr lang="en-US" altLang="zh-CN"/>
              <a:t>empty</a:t>
            </a:r>
            <a:r>
              <a:rPr lang="zh-CN" altLang="en-US"/>
              <a:t>对应于</a:t>
            </a:r>
            <a:r>
              <a:rPr lang="en-US" altLang="zh-CN"/>
              <a:t>consumer</a:t>
            </a:r>
            <a:r>
              <a:rPr lang="zh-CN" altLang="en-US"/>
              <a:t>作用后</a:t>
            </a:r>
            <a:r>
              <a:rPr lang="en-US" altLang="zh-CN"/>
              <a:t>count</a:t>
            </a:r>
            <a:endParaRPr lang="en-US" altLang="zh-CN"/>
          </a:p>
          <a:p>
            <a:r>
              <a:rPr lang="zh-CN" altLang="en-US"/>
              <a:t>为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full</a:t>
            </a:r>
            <a:r>
              <a:rPr lang="zh-CN" altLang="en-US"/>
              <a:t>对应于</a:t>
            </a:r>
            <a:r>
              <a:rPr lang="en-US" altLang="zh-CN"/>
              <a:t>producer</a:t>
            </a:r>
            <a:r>
              <a:rPr lang="zh-CN" altLang="en-US"/>
              <a:t>作用后</a:t>
            </a:r>
            <a:r>
              <a:rPr lang="en-US" altLang="zh-CN"/>
              <a:t>count</a:t>
            </a:r>
            <a:r>
              <a:rPr lang="zh-CN" altLang="en-US"/>
              <a:t>为</a:t>
            </a:r>
            <a:r>
              <a:rPr lang="en-US" altLang="zh-CN"/>
              <a:t>1.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8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Producer/Consumer (Single buffer)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 txBox="1"/>
          <p:nvPr/>
        </p:nvSpPr>
        <p:spPr>
          <a:xfrm>
            <a:off x="461963" y="1447800"/>
            <a:ext cx="8507412" cy="4800600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16 void *consumer(void *arg) {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17 	int i;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nn-NO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18 	for (i = 0; i &lt; loops; i++) {</a:t>
            </a:r>
            <a:endParaRPr lang="nn-NO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19 		Pthread_mutex_lock(&amp;mutex);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20 		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while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(count == 0)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21 		      Pthread_cond_wait(&amp;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fill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, &amp;mutex);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22 		int tmp = get(); 	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23 		Pthread_cond_signal(&amp;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empty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);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24 		Pthread_mutex_unlock(&amp;mutex);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25 		printf("%d\n", tmp);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26 	}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27 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6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Producer/Consumer (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more buffer slot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 txBox="1"/>
          <p:nvPr/>
        </p:nvSpPr>
        <p:spPr>
          <a:xfrm>
            <a:off x="685800" y="1447800"/>
            <a:ext cx="5715000" cy="4724400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 int buffer[MAX];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 int fill_ptr = 0;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3 int use_ptr = 0;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4 int count = 0;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6 void put(int value) {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7     buffer[fill_ptr] = value;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8     fill_ptr = (fill_ptr + 1) % MAX;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9     count++;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10 }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8" name="Rectangle 2"/>
          <p:cNvSpPr txBox="1"/>
          <p:nvPr/>
        </p:nvSpPr>
        <p:spPr>
          <a:xfrm>
            <a:off x="3962400" y="1447800"/>
            <a:ext cx="5181600" cy="3200400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12 int get() {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13     int tmp = buffer[use_ptr];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14     use_ptr = (use_ptr + 1) % MAX;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15     count--;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16     return tmp;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17 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51200" y="5299075"/>
            <a:ext cx="532765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对于多个</a:t>
            </a:r>
            <a:r>
              <a:rPr lang="en-US" altLang="zh-CN"/>
              <a:t>buffer</a:t>
            </a:r>
            <a:r>
              <a:rPr lang="zh-CN" altLang="en-US"/>
              <a:t>的情况，使用类似于</a:t>
            </a:r>
            <a:r>
              <a:rPr lang="en-US" altLang="zh-CN"/>
              <a:t>counter </a:t>
            </a:r>
            <a:endParaRPr lang="en-US" altLang="zh-CN"/>
          </a:p>
          <a:p>
            <a:r>
              <a:rPr lang="en-US" altLang="zh-CN"/>
              <a:t>semphore</a:t>
            </a:r>
            <a:r>
              <a:rPr lang="zh-CN" altLang="en-US"/>
              <a:t>的方法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4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Covering Conditions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9635" name="Rectangle 2"/>
          <p:cNvSpPr txBox="1"/>
          <p:nvPr/>
        </p:nvSpPr>
        <p:spPr>
          <a:xfrm>
            <a:off x="228600" y="1219200"/>
            <a:ext cx="5105400" cy="48006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8   void *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9   allocate(int size) {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10 	Pthread_mutex_lock(&amp;m);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11 	while (bytesLeft &lt; size)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12 	        Pthread_cond_wait(&amp;c, &amp;m);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13 	void *ptr = ...; // get mem from heap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14 	bytesLeft -= size;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15 	Pthread_mutex_unlock(&amp;m);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16 	return ptr;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17 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6" name="Rectangle 2"/>
          <p:cNvSpPr txBox="1"/>
          <p:nvPr/>
        </p:nvSpPr>
        <p:spPr>
          <a:xfrm>
            <a:off x="4348163" y="228600"/>
            <a:ext cx="4795837" cy="2286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   // how many bytes of the heap are free?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   int bytesLeft = MAX_HEAP_SIZE;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4   // need lock and condition too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5   cond_t c;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6   mutex_t m;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7" name="Rectangle 2"/>
          <p:cNvSpPr txBox="1"/>
          <p:nvPr/>
        </p:nvSpPr>
        <p:spPr>
          <a:xfrm>
            <a:off x="4648200" y="3886200"/>
            <a:ext cx="4267200" cy="2362200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19 void free(void *ptr, int size) {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20 	Pthread_mutex_lock(&amp;m);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21 	bytesLeft += size;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22 	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Pthread_cond_signal(&amp;c); 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23 	Pthread_mutex_unlock(&amp;m);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24 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8" name="文本框 1"/>
          <p:cNvSpPr txBox="1"/>
          <p:nvPr/>
        </p:nvSpPr>
        <p:spPr>
          <a:xfrm>
            <a:off x="422275" y="5689600"/>
            <a:ext cx="40830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Pthread_cond_broadcast()</a:t>
            </a:r>
            <a:endParaRPr lang="zh-CN" altLang="en-US" sz="24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0535" y="6134735"/>
            <a:ext cx="55981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可以实现一次发送信号，唤醒多个不同的</a:t>
            </a:r>
            <a:r>
              <a:rPr lang="en-US" altLang="zh-CN"/>
              <a:t>thread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4" name="Rectangle 2"/>
          <p:cNvSpPr>
            <a:spLocks noGrp="1"/>
          </p:cNvSpPr>
          <p:nvPr>
            <p:ph idx="1"/>
          </p:nvPr>
        </p:nvSpPr>
        <p:spPr>
          <a:xfrm>
            <a:off x="457200" y="1600200"/>
            <a:ext cx="8470900" cy="4732338"/>
          </a:xfrm>
        </p:spPr>
        <p:txBody>
          <a:bodyPr vert="horz" wrap="square" lIns="90487" tIns="44450" rIns="90487" bIns="44450" anchor="t" anchorCtr="0"/>
          <a:p>
            <a:pPr mar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7 int main(int argc, char *argv[]) {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8 	printf("parent: begin\n");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9 	pthread_t c;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10 	Pthread_create(&amp;c, NULL, child, NULL); // create child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11 	// XXX how to wait for child?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12 	printf("parent: end\n");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13 	return 0;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14 }</a:t>
            </a:r>
            <a:endParaRPr lang="en-US" altLang="zh-CN" sz="8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Conditional Variables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91200" y="4343400"/>
            <a:ext cx="2514600" cy="16462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Desired output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parent: begin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child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parent: end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2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Spin-based Approach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idx="1"/>
          </p:nvPr>
        </p:nvSpPr>
        <p:spPr>
          <a:xfrm>
            <a:off x="442913" y="228600"/>
            <a:ext cx="8077200" cy="6248400"/>
          </a:xfrm>
          <a:solidFill>
            <a:schemeClr val="bg1">
              <a:alpha val="100000"/>
            </a:schemeClr>
          </a:solidFill>
        </p:spPr>
        <p:txBody>
          <a:bodyPr vert="horz" wrap="square" lIns="90487" tIns="44450" rIns="90487" bIns="44450" anchor="t" anchorCtr="0"/>
          <a:p>
            <a:pPr mar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 volatile int done = 0;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3 void *child(void *arg) {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4 	printf("child\n");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5	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done = 1;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6 	return NULL;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7 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9 int main(int argc, char *argv[]) {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10 	printf("parent: begin\n");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11 	pthread_t c;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12 	Pthread_create(&amp;c, NULL, child, NULL); // create child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13 	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 (done == 0)</a:t>
            </a:r>
            <a:endParaRPr lang="en-US" altLang="zh-CN" sz="20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 		;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// spin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15 	printf("parent: end\n");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16 	return 0;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17 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00600" y="331788"/>
            <a:ext cx="388778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Spin-based Approach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0" name="Rectangle 2"/>
          <p:cNvSpPr>
            <a:spLocks noGrp="1"/>
          </p:cNvSpPr>
          <p:nvPr>
            <p:ph idx="1"/>
          </p:nvPr>
        </p:nvSpPr>
        <p:spPr>
          <a:xfrm>
            <a:off x="457200" y="1524000"/>
            <a:ext cx="8153400" cy="4495800"/>
          </a:xfrm>
        </p:spPr>
        <p:txBody>
          <a:bodyPr vert="horz" wrap="square" lIns="90487" tIns="44450" rIns="90487" bIns="44450" anchor="t" anchorCtr="0"/>
          <a:p>
            <a:r>
              <a:rPr lang="en-US" altLang="zh-CN">
                <a:ea typeface="宋体" panose="02010600030101010101" pitchFamily="2" charset="-122"/>
              </a:rPr>
              <a:t>This solution will generally work,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but it is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hugely inefficient as the parent spins and wastes CPU time</a:t>
            </a:r>
            <a:r>
              <a:rPr lang="en-US" altLang="zh-CN">
                <a:ea typeface="宋体" panose="02010600030101010101" pitchFamily="2" charset="-122"/>
              </a:rPr>
              <a:t>. 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What we would like here instead is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some way to put the parent to sleep until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condition we are waiting for (e.g., the child is done executing) comes true.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Conditional Variables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8" name="Rectangle 2"/>
          <p:cNvSpPr>
            <a:spLocks noGrp="1"/>
          </p:cNvSpPr>
          <p:nvPr>
            <p:ph idx="1"/>
          </p:nvPr>
        </p:nvSpPr>
        <p:spPr>
          <a:xfrm>
            <a:off x="457200" y="1524000"/>
            <a:ext cx="8153400" cy="4495800"/>
          </a:xfrm>
        </p:spPr>
        <p:txBody>
          <a:bodyPr vert="horz" wrap="square" lIns="90487" tIns="44450" rIns="90487" bIns="44450" anchor="t" anchorCtr="0"/>
          <a:p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condition variable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is an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explicit queue</a:t>
            </a:r>
            <a:r>
              <a:rPr lang="en-US" altLang="zh-CN">
                <a:ea typeface="宋体" panose="02010600030101010101" pitchFamily="2" charset="-122"/>
              </a:rPr>
              <a:t> that threads can put themselves on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when some state of execution (i.e., some </a:t>
            </a:r>
            <a:r>
              <a:rPr lang="en-US" altLang="zh-CN" b="1">
                <a:ea typeface="宋体" panose="02010600030101010101" pitchFamily="2" charset="-122"/>
              </a:rPr>
              <a:t>condition</a:t>
            </a:r>
            <a:r>
              <a:rPr lang="en-US" altLang="zh-CN">
                <a:ea typeface="宋体" panose="02010600030101010101" pitchFamily="2" charset="-122"/>
              </a:rPr>
              <a:t>) is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not as desired</a:t>
            </a:r>
            <a:r>
              <a:rPr lang="en-US" altLang="zh-CN">
                <a:ea typeface="宋体" panose="02010600030101010101" pitchFamily="2" charset="-122"/>
              </a:rPr>
              <a:t> (by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waiting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on the condition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Some other thread, when it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changes said state</a:t>
            </a:r>
            <a:r>
              <a:rPr lang="en-US" altLang="zh-CN">
                <a:ea typeface="宋体" panose="02010600030101010101" pitchFamily="2" charset="-122"/>
              </a:rPr>
              <a:t>, can then wake one (or more) of those waiting threads and thus allow them to continue (by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signaling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on the condition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Definition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6" name="Rectangle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732338"/>
          </a:xfrm>
        </p:spPr>
        <p:txBody>
          <a:bodyPr vert="horz" wrap="square" lIns="90487" tIns="44450" rIns="90487" bIns="44450" anchor="t" anchorCtr="0"/>
          <a:p>
            <a:r>
              <a:rPr lang="en-US" altLang="zh-CN">
                <a:ea typeface="宋体" panose="02010600030101010101" pitchFamily="2" charset="-122"/>
              </a:rPr>
              <a:t>Declare a condition variable: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pthread_cond_t c;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proper initialization is also required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 condition variable has two operations associated with it: wait() and signal()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wait(): a thread wishes to put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itself to sleep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signal(): a thread has changed something in the program and thus wants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to wake a sleeping thread waiting on this condition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Posix Interfaces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6910" y="5637530"/>
            <a:ext cx="84785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一次</a:t>
            </a:r>
            <a:r>
              <a:rPr lang="en-US" altLang="zh-CN"/>
              <a:t>signal()</a:t>
            </a:r>
            <a:r>
              <a:rPr lang="zh-CN" altLang="en-US"/>
              <a:t>只能唤醒一个处于</a:t>
            </a:r>
            <a:r>
              <a:rPr lang="en-US" altLang="zh-CN"/>
              <a:t>wait()</a:t>
            </a:r>
            <a:r>
              <a:rPr lang="zh-CN" altLang="en-US"/>
              <a:t>状态的</a:t>
            </a:r>
            <a:r>
              <a:rPr lang="en-US" altLang="zh-CN"/>
              <a:t>thread</a:t>
            </a:r>
            <a:r>
              <a:rPr lang="zh-CN" altLang="en-US"/>
              <a:t>，并且哪个</a:t>
            </a:r>
            <a:r>
              <a:rPr lang="en-US" altLang="zh-CN"/>
              <a:t>thread</a:t>
            </a:r>
            <a:r>
              <a:rPr lang="zh-CN" altLang="en-US"/>
              <a:t>被唤</a:t>
            </a:r>
            <a:endParaRPr lang="zh-CN" altLang="en-US"/>
          </a:p>
          <a:p>
            <a:r>
              <a:rPr lang="zh-CN" altLang="en-US"/>
              <a:t>醒也是不确定的。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732338"/>
          </a:xfrm>
        </p:spPr>
        <p:txBody>
          <a:bodyPr vert="horz" wrap="square" lIns="90487" tIns="44450" rIns="90487" bIns="4445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pthread_cond_wait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pthread_cond_t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*c,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pthread_mutex_t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*m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pthread_cond_signal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pthread_cond_t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*c);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wait() call(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进入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wait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之前上锁，进入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wait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之后解锁，退出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wait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又上锁来实现控制权的切换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Takes a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mutex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as a parameter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This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mutex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 is locked when wait() is called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The responsibility of wait() is to release the lock and put the calling thread to sleep (atomically)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the thread wakes up (after some other thread has signaled it), it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 re-acquire the lock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before returning to the caller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Posix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Interfaces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2" name="Rectangle 2"/>
          <p:cNvSpPr>
            <a:spLocks noGrp="1"/>
          </p:cNvSpPr>
          <p:nvPr>
            <p:ph idx="1"/>
          </p:nvPr>
        </p:nvSpPr>
        <p:spPr>
          <a:xfrm>
            <a:off x="457200" y="1454150"/>
            <a:ext cx="7924800" cy="4732338"/>
          </a:xfrm>
        </p:spPr>
        <p:txBody>
          <a:bodyPr vert="horz" wrap="square" lIns="90487" tIns="44450" rIns="90487" bIns="44450" anchor="t" anchorCtr="0"/>
          <a:p>
            <a:pPr mar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 int done = 0;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pthread_mutex_t m = PTHREAD_MUTEX_INITIALIZER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pthread_cond_t c = PTHREAD_COND_INITIALIZER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5 void thr_exit() {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6 	Pthread_mutex_lock(&amp;m);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7 	done = 1;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8 	Pthread_cond_signal(&amp;c);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9 	Pthread_mutex_unlock(&amp;m);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10 }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1495beb4-bc59-4550-ad0a-8cdd10ed49c6}"/>
</p:tagLst>
</file>

<file path=ppt/tags/tag2.xml><?xml version="1.0" encoding="utf-8"?>
<p:tagLst xmlns:p="http://schemas.openxmlformats.org/presentationml/2006/main">
  <p:tag name="KSO_WM_UNIT_TABLE_BEAUTIFY" val="smartTable{b37f0fc8-dd12-4de5-ac71-4401843d9be6}"/>
</p:tagLst>
</file>

<file path=ppt/tags/tag3.xml><?xml version="1.0" encoding="utf-8"?>
<p:tagLst xmlns:p="http://schemas.openxmlformats.org/presentationml/2006/main">
  <p:tag name="COMMONDATA" val="eyJoZGlkIjoiMmI2Y2RmNTUyOTczOGJhOTliNTg4NWMyMmQ4YTkzNjMifQ=="/>
</p:tagLst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11156</Words>
  <Application>WPS 演示</Application>
  <PresentationFormat/>
  <Paragraphs>856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Arial</vt:lpstr>
      <vt:lpstr>宋体</vt:lpstr>
      <vt:lpstr>Wingdings</vt:lpstr>
      <vt:lpstr>Comic Sans MS</vt:lpstr>
      <vt:lpstr>Times New Roman</vt:lpstr>
      <vt:lpstr>微软雅黑</vt:lpstr>
      <vt:lpstr>Arial Unicode MS</vt:lpstr>
      <vt:lpstr>icfp99</vt:lpstr>
      <vt:lpstr>Conditional Variables</vt:lpstr>
      <vt:lpstr>Conditional Variables</vt:lpstr>
      <vt:lpstr>Conditional Variables</vt:lpstr>
      <vt:lpstr>Spin-based Approach</vt:lpstr>
      <vt:lpstr>Conditional Variables</vt:lpstr>
      <vt:lpstr>Definition</vt:lpstr>
      <vt:lpstr>Posix Interfaces</vt:lpstr>
      <vt:lpstr>Posix Interfaces</vt:lpstr>
      <vt:lpstr>Example</vt:lpstr>
      <vt:lpstr>Example</vt:lpstr>
      <vt:lpstr>Example</vt:lpstr>
      <vt:lpstr>Broken Implementation (w/o done)</vt:lpstr>
      <vt:lpstr>Broken Implementation (w/o lock)</vt:lpstr>
      <vt:lpstr>Producer/Consumer (Broken)</vt:lpstr>
      <vt:lpstr>Producer/Consumer (Broken)</vt:lpstr>
      <vt:lpstr>Producer/Consumer (Still Broken)</vt:lpstr>
      <vt:lpstr>Producer/Consumer (Still Broken)</vt:lpstr>
      <vt:lpstr>Producer/Consumer (Why Broken)</vt:lpstr>
      <vt:lpstr>Producer/Consumer (Why Broken)</vt:lpstr>
      <vt:lpstr>Different semantics</vt:lpstr>
      <vt:lpstr>Producer/Consumer (Still Broken)</vt:lpstr>
      <vt:lpstr>Producer/Consumer (Still Broken)</vt:lpstr>
      <vt:lpstr>Producer/Consumer (Why Broken)</vt:lpstr>
      <vt:lpstr>Producer/Consumer (Why Broken)</vt:lpstr>
      <vt:lpstr>Producer/Consumer (Single buffer)</vt:lpstr>
      <vt:lpstr>Producer/Consumer (Single buffer)</vt:lpstr>
      <vt:lpstr>Producer/Consumer (more buffer slot)</vt:lpstr>
      <vt:lpstr>Covering Conditions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李昱翰</cp:lastModifiedBy>
  <cp:revision>573</cp:revision>
  <dcterms:created xsi:type="dcterms:W3CDTF">2000-01-15T07:54:00Z</dcterms:created>
  <dcterms:modified xsi:type="dcterms:W3CDTF">2022-06-10T13:17:33Z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3D458896FECC4803BDF6BD6EB3A1B38E</vt:lpwstr>
  </property>
  <property fmtid="{D5CDD505-2E9C-101B-9397-08002B2CF9AE}" pid="3" name="KSOProductBuildVer">
    <vt:lpwstr>2052-11.1.0.11744</vt:lpwstr>
  </property>
</Properties>
</file>