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956" r:id="rId3"/>
    <p:sldId id="1218" r:id="rId5"/>
    <p:sldId id="1180" r:id="rId6"/>
    <p:sldId id="1181" r:id="rId7"/>
    <p:sldId id="1182" r:id="rId8"/>
    <p:sldId id="1186" r:id="rId9"/>
    <p:sldId id="1187" r:id="rId10"/>
    <p:sldId id="1188" r:id="rId11"/>
    <p:sldId id="1189" r:id="rId12"/>
    <p:sldId id="1190" r:id="rId13"/>
    <p:sldId id="1191" r:id="rId14"/>
    <p:sldId id="1192" r:id="rId15"/>
    <p:sldId id="1194" r:id="rId16"/>
    <p:sldId id="1195" r:id="rId17"/>
    <p:sldId id="1196" r:id="rId18"/>
    <p:sldId id="1201" r:id="rId19"/>
    <p:sldId id="1197" r:id="rId20"/>
    <p:sldId id="1198" r:id="rId21"/>
    <p:sldId id="1199" r:id="rId22"/>
    <p:sldId id="1200" r:id="rId23"/>
    <p:sldId id="1204" r:id="rId24"/>
    <p:sldId id="1193" r:id="rId25"/>
    <p:sldId id="1202" r:id="rId26"/>
    <p:sldId id="1203" r:id="rId27"/>
    <p:sldId id="1205" r:id="rId28"/>
    <p:sldId id="1206" r:id="rId29"/>
    <p:sldId id="1207" r:id="rId30"/>
    <p:sldId id="1208" r:id="rId31"/>
    <p:sldId id="1209" r:id="rId32"/>
    <p:sldId id="1210" r:id="rId33"/>
    <p:sldId id="1212" r:id="rId34"/>
    <p:sldId id="1213" r:id="rId35"/>
    <p:sldId id="1214" r:id="rId36"/>
    <p:sldId id="1215" r:id="rId37"/>
    <p:sldId id="1216" r:id="rId38"/>
    <p:sldId id="1217" r:id="rId39"/>
  </p:sldIdLst>
  <p:sldSz cx="9144000" cy="6858000" type="screen4x3"/>
  <p:notesSz cx="6858000" cy="9144000"/>
  <p:custDataLst>
    <p:tags r:id="rId43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00CC66"/>
    <a:srgbClr val="0000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3110"/>
    <p:restoredTop sz="85851"/>
  </p:normalViewPr>
  <p:slideViewPr>
    <p:cSldViewPr showGuides="1">
      <p:cViewPr varScale="1">
        <p:scale>
          <a:sx n="100" d="100"/>
          <a:sy n="100" d="100"/>
        </p:scale>
        <p:origin x="52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3E58BA-98CE-4521-9744-8AAE5D633F4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FB2D8A-AA51-48CD-860D-6EC34696238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E92FE-41CA-4B0E-B078-224314552DD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38E087-00C3-4ECE-A906-91399F55FB8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548EAA-5419-455E-A71C-F0B7A106DA6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38E087-00C3-4ECE-A906-91399F55FB8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548EAA-5419-455E-A71C-F0B7A106DA6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38E087-00C3-4ECE-A906-91399F55FB8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548EAA-5419-455E-A71C-F0B7A106DA6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38E087-00C3-4ECE-A906-91399F55FB8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548EAA-5419-455E-A71C-F0B7A106DA6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38E087-00C3-4ECE-A906-91399F55FB8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548EAA-5419-455E-A71C-F0B7A106DA6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38E087-00C3-4ECE-A906-91399F55FB8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548EAA-5419-455E-A71C-F0B7A106DA6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38E087-00C3-4ECE-A906-91399F55FB8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548EAA-5419-455E-A71C-F0B7A106DA6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38E087-00C3-4ECE-A906-91399F55FB8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548EAA-5419-455E-A71C-F0B7A106DA6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38E087-00C3-4ECE-A906-91399F55FB8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548EAA-5419-455E-A71C-F0B7A106DA6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38E087-00C3-4ECE-A906-91399F55FB8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548EAA-5419-455E-A71C-F0B7A106DA6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38E087-00C3-4ECE-A906-91399F55FB8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548EAA-5419-455E-A71C-F0B7A106DA6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 dirty="0">
                <a:latin typeface="+mj-lt"/>
                <a:ea typeface="宋体" panose="02010600030101010101" pitchFamily="2" charset="-122"/>
                <a:cs typeface="+mj-cs"/>
              </a:rPr>
              <a:t>Lock-based Concurrent </a:t>
            </a:r>
            <a:br>
              <a:rPr lang="zh-CN" altLang="en-US" sz="3200" dirty="0">
                <a:latin typeface="+mj-lt"/>
                <a:ea typeface="宋体" panose="02010600030101010101" pitchFamily="2" charset="-122"/>
                <a:cs typeface="+mj-cs"/>
              </a:rPr>
            </a:br>
            <a:r>
              <a:rPr lang="en-US" altLang="zh-CN" sz="3200" dirty="0">
                <a:latin typeface="+mj-lt"/>
                <a:ea typeface="宋体" panose="02010600030101010101" pitchFamily="2" charset="-122"/>
                <a:cs typeface="+mj-cs"/>
              </a:rPr>
              <a:t>Data Structures </a:t>
            </a:r>
            <a:endParaRPr lang="en-US" altLang="zh-CN" sz="3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Lock-based Counter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2" name="Rectangle 2"/>
          <p:cNvSpPr txBox="1"/>
          <p:nvPr/>
        </p:nvSpPr>
        <p:spPr>
          <a:xfrm>
            <a:off x="636588" y="1752600"/>
            <a:ext cx="8470900" cy="43926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void decrement(counter_t *c) { 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Pthread_mutex_lock(&amp;c-&gt;lock);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c-&gt;value--; 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Pthread_mutex_unlock(&amp;c-&gt;lock); 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int get(counter_t *c)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Pthread_mutex_lock(&amp;c-&gt;lock);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rc = c-&gt;value; 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Pthread_mutex_unlock(&amp;c-&gt;lock);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return rc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4732338"/>
          </a:xfrm>
        </p:spPr>
        <p:txBody>
          <a:bodyPr vert="horz" wrap="square" lIns="90487" tIns="44450" rIns="90487" bIns="4445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Traditional</a:t>
            </a:r>
            <a:r>
              <a:rPr lang="en-US" altLang="zh-CN" dirty="0">
                <a:ea typeface="宋体" panose="02010600030101010101" pitchFamily="2" charset="-122"/>
              </a:rPr>
              <a:t> Lock-based Counter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Simple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Works correctly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Poor performance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Performance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24581" name="Chart 6"/>
          <p:cNvGraphicFramePr/>
          <p:nvPr/>
        </p:nvGraphicFramePr>
        <p:xfrm>
          <a:off x="3994150" y="2667000"/>
          <a:ext cx="44831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486910" imgH="3559810" progId="Excel.Chart.8">
                  <p:embed/>
                </p:oleObj>
              </mc:Choice>
              <mc:Fallback>
                <p:oleObj name="" r:id="rId1" imgW="4486910" imgH="3559810" progId="Excel.Char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94150" y="2667000"/>
                        <a:ext cx="4483100" cy="35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09600" y="3810000"/>
            <a:ext cx="3405188" cy="2246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Note that if the data structure is not too slow, you are done! 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No need to do something fancy if something simple will work.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62575" y="5486400"/>
            <a:ext cx="2520950" cy="0"/>
          </a:xfrm>
          <a:prstGeom prst="straightConnector1">
            <a:avLst/>
          </a:prstGeom>
          <a:ln w="7620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6477000" y="4972050"/>
            <a:ext cx="21336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Perfect Scaling</a:t>
            </a:r>
            <a:endParaRPr lang="zh-CN" altLang="en-US" sz="20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2209800"/>
          </a:xfrm>
        </p:spPr>
        <p:txBody>
          <a:bodyPr vert="horz" wrap="square" lIns="90487" tIns="44450" rIns="90487" bIns="44450" anchor="t" anchorCtr="0"/>
          <a:p>
            <a:r>
              <a:rPr lang="en-US" altLang="zh-CN" dirty="0">
                <a:ea typeface="宋体" panose="02010600030101010101" pitchFamily="2" charset="-122"/>
              </a:rPr>
              <a:t>Sloppy Counter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Represent a single logical counter via numerous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local</a:t>
            </a:r>
            <a:r>
              <a:rPr lang="en-US" altLang="zh-CN" dirty="0">
                <a:ea typeface="宋体" panose="02010600030101010101" pitchFamily="2" charset="-122"/>
              </a:rPr>
              <a:t> physical counters (one per CPU core), as well as a single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global</a:t>
            </a:r>
            <a:r>
              <a:rPr lang="en-US" altLang="zh-CN" dirty="0">
                <a:ea typeface="宋体" panose="02010600030101010101" pitchFamily="2" charset="-122"/>
              </a:rPr>
              <a:t> counter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Scalable Counting(</a:t>
            </a:r>
            <a:r>
              <a:rPr lang="zh-CN" altLang="en-US" dirty="0">
                <a:ea typeface="宋体" panose="02010600030101010101" pitchFamily="2" charset="-122"/>
              </a:rPr>
              <a:t>可拓展的</a:t>
            </a:r>
            <a:r>
              <a:rPr lang="en-US" altLang="zh-CN" dirty="0">
                <a:ea typeface="宋体" panose="02010600030101010101" pitchFamily="2" charset="-122"/>
              </a:rPr>
              <a:t>counting)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657600" y="3733800"/>
          <a:ext cx="4751388" cy="220027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19907"/>
                <a:gridCol w="719907"/>
                <a:gridCol w="719907"/>
                <a:gridCol w="719907"/>
                <a:gridCol w="719907"/>
                <a:gridCol w="1151852"/>
              </a:tblGrid>
              <a:tr h="370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09600" y="3776663"/>
            <a:ext cx="3048000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u="sng" dirty="0">
                <a:ea typeface="宋体" panose="02010600030101010101" pitchFamily="2" charset="-122"/>
              </a:rPr>
              <a:t>Example</a:t>
            </a:r>
            <a:r>
              <a:rPr lang="en-US" altLang="zh-CN" sz="2000" dirty="0">
                <a:ea typeface="宋体" panose="02010600030101010101" pitchFamily="2" charset="-122"/>
              </a:rPr>
              <a:t>: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A machine with 4 CPUs - 4 local counter (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</a:rPr>
              <a:t>L1-4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- 1 global counter (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</a:rPr>
              <a:t>G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732338"/>
          </a:xfrm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Scalable Write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increment/decrement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Each local counter is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synchronized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via the corresponding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local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lock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Each thread always increases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local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counter on the same CPU core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Scalable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 (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get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Local values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are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periodically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transferred to 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global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counter (local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counter is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reset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to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zero)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Global counter is synchronized via 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global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lock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Sloppy(</a:t>
            </a:r>
            <a:r>
              <a:rPr lang="zh-CN" altLang="en-US" dirty="0">
                <a:ea typeface="宋体" panose="02010600030101010101" pitchFamily="2" charset="-122"/>
              </a:rPr>
              <a:t>稀疏的</a:t>
            </a:r>
            <a:r>
              <a:rPr lang="en-US" altLang="zh-CN" dirty="0">
                <a:ea typeface="宋体" panose="02010600030101010101" pitchFamily="2" charset="-122"/>
              </a:rPr>
              <a:t>) Counter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2338"/>
          </a:xfrm>
        </p:spPr>
        <p:txBody>
          <a:bodyPr vert="horz" wrap="square" lIns="90487" tIns="44450" rIns="90487" bIns="44450" anchor="t" anchorCtr="0"/>
          <a:p>
            <a:r>
              <a:rPr lang="en-US" altLang="zh-CN" dirty="0">
                <a:ea typeface="宋体" panose="02010600030101010101" pitchFamily="2" charset="-122"/>
              </a:rPr>
              <a:t>Sloppiness (S)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frequency of local-to-global transfer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Smaller S: more precise and more non-scalable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Bigger S: more imprecise and more scalable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Exact (non-scalable) Read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Acquire all the local locks 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global lock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Sloppy Counter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9455" y="5125720"/>
            <a:ext cx="75190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这里说的精度不高指的是可能存在在两次更新</a:t>
            </a:r>
            <a:r>
              <a:rPr lang="en-US" altLang="zh-CN"/>
              <a:t>global</a:t>
            </a:r>
            <a:r>
              <a:rPr lang="zh-CN" altLang="en-US"/>
              <a:t>值之间进行了</a:t>
            </a:r>
            <a:endParaRPr lang="zh-CN" altLang="en-US"/>
          </a:p>
          <a:p>
            <a:r>
              <a:rPr lang="en-US" altLang="zh-CN"/>
              <a:t>GET</a:t>
            </a:r>
            <a:r>
              <a:rPr lang="zh-CN" altLang="en-US"/>
              <a:t>，从而使得</a:t>
            </a:r>
            <a:r>
              <a:rPr lang="en-US" altLang="zh-CN"/>
              <a:t>GET</a:t>
            </a:r>
            <a:r>
              <a:rPr lang="zh-CN" altLang="en-US"/>
              <a:t>的</a:t>
            </a:r>
            <a:r>
              <a:rPr lang="en-US" altLang="zh-CN"/>
              <a:t>res</a:t>
            </a:r>
            <a:r>
              <a:rPr lang="zh-CN" altLang="en-US"/>
              <a:t>与真实值之间存在偏差。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2338"/>
          </a:xfrm>
        </p:spPr>
        <p:txBody>
          <a:bodyPr vert="horz" wrap="square" lIns="90487" tIns="44450" rIns="90487" bIns="44450" anchor="t" anchorCtr="0"/>
          <a:p>
            <a:r>
              <a:rPr lang="en-US" altLang="zh-CN" dirty="0">
                <a:ea typeface="宋体" panose="02010600030101010101" pitchFamily="2" charset="-122"/>
              </a:rPr>
              <a:t>A machine with 4 CPUs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 = 5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3400" y="2743200"/>
          <a:ext cx="5400675" cy="32972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20090"/>
                <a:gridCol w="720090"/>
                <a:gridCol w="720090"/>
                <a:gridCol w="720090"/>
                <a:gridCol w="720090"/>
                <a:gridCol w="1800225"/>
              </a:tblGrid>
              <a:tr h="370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5-&gt;0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(from L1)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-&gt;0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 (from L4)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851400" y="1803400"/>
          <a:ext cx="41656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4175760" imgH="3181985" progId="Excel.Chart.8">
                  <p:embed/>
                </p:oleObj>
              </mc:Choice>
              <mc:Fallback>
                <p:oleObj name="" r:id="rId2" imgW="4175760" imgH="3181985" progId="Excel.Char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51400" y="1803400"/>
                        <a:ext cx="4165600" cy="317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2338"/>
          </a:xfrm>
        </p:spPr>
        <p:txBody>
          <a:bodyPr vert="horz" wrap="square" lIns="90487" tIns="44450" rIns="90487" bIns="44450" anchor="t" anchorCtr="0"/>
          <a:p>
            <a:r>
              <a:rPr lang="en-US" altLang="zh-CN" dirty="0">
                <a:ea typeface="宋体" panose="02010600030101010101" pitchFamily="2" charset="-122"/>
              </a:rPr>
              <a:t>A machine with 4 CPUs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Each thread adds the counter 1 million times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4821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0" y="2709863"/>
            <a:ext cx="4800600" cy="3622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Sloppy Counter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6868" name="Rectangle 2"/>
          <p:cNvSpPr txBox="1"/>
          <p:nvPr/>
        </p:nvSpPr>
        <p:spPr>
          <a:xfrm>
            <a:off x="457200" y="1600200"/>
            <a:ext cx="8470900" cy="4389438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typedef struct __counter_t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int             global        // global count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pthread_mutex_t glock;        // global lock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             local[NCPUS]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; // local counter (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per cpu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pthread_mutex_t llock[NCPUS]; // ... and locks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int             threshold;    // update frequency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 counter_t;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Sloppy Counter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8916" name="Rectangle 2"/>
          <p:cNvSpPr txBox="1"/>
          <p:nvPr/>
        </p:nvSpPr>
        <p:spPr>
          <a:xfrm>
            <a:off x="457200" y="1600200"/>
            <a:ext cx="8470900" cy="4389438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// init: record threshold, init locks, init values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//       if all local counts and global count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void init (counter_t *c, int threshold)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c-&gt;threshold = threshold;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c-&gt;global = 0;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pthread_mutex_init(&amp;c-&gt;glock, NULL);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int i;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for (i = 0; I &lt; NCPUS; i++)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c-&gt;local[i] = 0;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pthread_mutex_init(c-&gt;llock[i], NULL);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Sloppy Counter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 txBox="1"/>
          <p:nvPr/>
        </p:nvSpPr>
        <p:spPr>
          <a:xfrm>
            <a:off x="457200" y="1600200"/>
            <a:ext cx="8583613" cy="4389438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// update: usually, just grab local lock and update local 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//         amount once local count has risen by ‘threshold’,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//         grab global lock and transfer local values to it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void update (counter_t *c, int threadID, int amt)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int cpu =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threadID % NCPUS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pthread_mutex_lock(&amp;c-&gt;llock[cpu]);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c-&gt;local[cpu] +=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amt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;                // assumes amt &gt; 0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if (c-&gt;local[cpu] &gt;= c-&gt;threshold) { // transfer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pthread_mutex_lock(&amp;c-&gt;glock);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c-&gt;global += c-&gt;local[cpu];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pthread_mutex_unlock(&amp;c-&gt;glock);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c-&gt;local[cpu] = 0;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pthread_mutex_unlock(&amp;c-&gt;llock[cpu]);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70900" cy="4732338"/>
          </a:xfrm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Lock (variable)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Two states: available (unlocked) or acquired (locked)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Unlocked: no thread holds the lock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Locked: exactly one thread holds the lock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POSIX library provides mutual exclusion between threads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Also known as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mutex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Basic Idea &amp; Posix Library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9" name="Rectangle 2"/>
          <p:cNvSpPr txBox="1"/>
          <p:nvPr/>
        </p:nvSpPr>
        <p:spPr>
          <a:xfrm>
            <a:off x="636588" y="4445000"/>
            <a:ext cx="7897812" cy="17272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</a:rPr>
              <a:t>pthread_mutex_t lock = PTHREAD_MUTEX_INITIALIZER</a:t>
            </a: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en-US" altLang="zh-CN" sz="22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</a:rPr>
              <a:t>pthread_mutex_lock(&amp;lock);</a:t>
            </a:r>
            <a:endParaRPr lang="en-US" altLang="zh-CN" sz="22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</a:rPr>
              <a:t>balance = balance + 1;</a:t>
            </a:r>
            <a:endParaRPr lang="en-US" altLang="zh-CN" sz="22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</a:rPr>
              <a:t>pthread_mutex_unlock(&amp;lock);</a:t>
            </a:r>
            <a:endParaRPr lang="en-US" altLang="zh-CN" sz="22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Sloppy Counter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012" name="Rectangle 2"/>
          <p:cNvSpPr txBox="1"/>
          <p:nvPr/>
        </p:nvSpPr>
        <p:spPr>
          <a:xfrm>
            <a:off x="457200" y="1600200"/>
            <a:ext cx="8583613" cy="4389438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// get: just return global amount (which may not be perfect)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int get (counter_t *c)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pthread_mutex_lock(&amp;c-&gt;glock);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int val = c-&gt;global;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pthread_mutex_unlock(&amp;c-&gt;glock);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return val; //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only approximate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!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 vert="horz" wrap="square" lIns="90487" tIns="44450" rIns="90487" bIns="44450" anchor="t" anchorCtr="0"/>
          <a:p>
            <a:r>
              <a:rPr lang="en-US" altLang="zh-CN" dirty="0">
                <a:ea typeface="宋体" panose="02010600030101010101" pitchFamily="2" charset="-122"/>
              </a:rPr>
              <a:t>Simple Concurrent Linked List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 lock to synchronize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whole</a:t>
            </a:r>
            <a:r>
              <a:rPr lang="en-US" altLang="zh-CN" dirty="0">
                <a:ea typeface="宋体" panose="02010600030101010101" pitchFamily="2" charset="-122"/>
              </a:rPr>
              <a:t> insert and lookup function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Don’t forget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release the lock for exceptional control flow</a:t>
            </a:r>
            <a:r>
              <a:rPr lang="en-US" altLang="zh-CN" dirty="0">
                <a:ea typeface="宋体" panose="02010600030101010101" pitchFamily="2" charset="-122"/>
              </a:rPr>
              <a:t> (error prone)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Concurrent Linked Lists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4227513"/>
            <a:ext cx="6705600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 recent study of Linux kernel patches found that a huge fraction of bugs (nearly 40%) are found on such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rarely-taken code paths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Simple Linked List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108" name="Rectangle 2"/>
          <p:cNvSpPr txBox="1"/>
          <p:nvPr/>
        </p:nvSpPr>
        <p:spPr>
          <a:xfrm>
            <a:off x="457200" y="1600200"/>
            <a:ext cx="8470900" cy="48006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typedef struct __node_t {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basic node structure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int             key;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struct __node_t *next;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 node_t;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typedef struct __list_t {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basic list structure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node_t          *head;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pthread_mutex_t lock;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 list_t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void List_Init(list_t *L)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L-&gt;head = NULL;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pthread_mutex_init(&amp;L-&gt;lock, NULL);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Simple Linked List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9156" name="Rectangle 2"/>
          <p:cNvSpPr txBox="1"/>
          <p:nvPr/>
        </p:nvSpPr>
        <p:spPr>
          <a:xfrm>
            <a:off x="457200" y="1600200"/>
            <a:ext cx="8470900" cy="4389438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int List_Insert(list *L, int key)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pthread_mutex_lock(&amp;L-&gt;lock);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node_t *new = malloc(sizeof(node_t));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if (new == NULL)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perror(“malloc”);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pthread_mutex_unlock(&amp;L-&gt;lock);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return -1;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fail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new-&gt;key = key; 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new-&gt;next = L-&gt;head; 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L-&gt;head = new;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pthread_mutex_unlock(&amp;L-&gt;lock);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return 0;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success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46763" y="3101975"/>
            <a:ext cx="1925637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exceptional control flow</a:t>
            </a:r>
            <a:endParaRPr lang="zh-CN" altLang="en-US" sz="20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2971800"/>
            <a:ext cx="4495800" cy="990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14800" y="4114800"/>
            <a:ext cx="2616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这里的</a:t>
            </a:r>
            <a:r>
              <a:rPr lang="en-US" altLang="zh-CN"/>
              <a:t>exception</a:t>
            </a:r>
            <a:r>
              <a:rPr lang="zh-CN" altLang="en-US"/>
              <a:t>处的</a:t>
            </a:r>
            <a:endParaRPr lang="zh-CN" altLang="en-US"/>
          </a:p>
          <a:p>
            <a:r>
              <a:rPr lang="en-US" altLang="zh-CN"/>
              <a:t>unlock</a:t>
            </a:r>
            <a:r>
              <a:rPr lang="zh-CN" altLang="en-US"/>
              <a:t>是必要的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Simple Linked List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04" name="Rectangle 2"/>
          <p:cNvSpPr txBox="1"/>
          <p:nvPr/>
        </p:nvSpPr>
        <p:spPr>
          <a:xfrm>
            <a:off x="457200" y="1600200"/>
            <a:ext cx="8470900" cy="4389438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int List_Lookup(list *L, int key)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pthread_mutex_lock(&amp;L-&gt;lock);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node_t *curr = L-&gt;head;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while (curr)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if (curr-&gt;key == key)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pthread_mutex_unlock(&amp;L-&gt;lock);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   return 0;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success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curr = curr-&gt;next;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pthread_mutex_unlock(&amp;L-&gt;lock);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return -1;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failure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7763" y="3254375"/>
            <a:ext cx="1925637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exceptional control flow</a:t>
            </a:r>
            <a:endParaRPr lang="zh-CN" altLang="en-US" sz="20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3276600"/>
            <a:ext cx="4495800" cy="6858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 vert="horz" wrap="square" lIns="90487" tIns="44450" rIns="90487" bIns="44450" anchor="t" anchorCtr="0"/>
          <a:p>
            <a:r>
              <a:rPr lang="en-US" altLang="zh-CN" dirty="0">
                <a:ea typeface="宋体" panose="02010600030101010101" pitchFamily="2" charset="-122"/>
              </a:rPr>
              <a:t>Can we avoid calling unlock in the failure path?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List_Insert(): malloc() itself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thread-safe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List_Lookup():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common</a:t>
            </a:r>
            <a:r>
              <a:rPr lang="en-US" altLang="zh-CN" dirty="0">
                <a:ea typeface="宋体" panose="02010600030101010101" pitchFamily="2" charset="-122"/>
              </a:rPr>
              <a:t> exit path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Concurrent Linked Lists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Simple Linked List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5300" name="Rectangle 2"/>
          <p:cNvSpPr txBox="1"/>
          <p:nvPr/>
        </p:nvSpPr>
        <p:spPr>
          <a:xfrm>
            <a:off x="457200" y="1600200"/>
            <a:ext cx="8470900" cy="4389438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void List_Insert(list *L, int key)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synchronization not needed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node_t *new = malloc(sizeof(node_t));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if (new == NULL)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perror(“malloc”);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return;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new-&gt;key = key; 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sz="8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just lock critical section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pthread_mutex_lock(&amp;L-&gt;lock);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new-&gt;next = L-&gt;head; 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L-&gt;head = new;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pthread_mutex_unlock(&amp;L-&gt;lock);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76600" y="4038600"/>
            <a:ext cx="35013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提高所加锁的粒度来提高性能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Simple Linked List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7348" name="Rectangle 2"/>
          <p:cNvSpPr txBox="1"/>
          <p:nvPr/>
        </p:nvSpPr>
        <p:spPr>
          <a:xfrm>
            <a:off x="457200" y="1600200"/>
            <a:ext cx="8470900" cy="4389438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int List_Lookup(list *L, int key)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int rv = -1;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pthread_mutex_lock(&amp;L-&gt;lock);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node_t *curr = L-&gt;head;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while (curr)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if (curr-&gt;key == key)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   rv = 0;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break;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curr = curr-&gt;next;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pthread_mutex_unlock(&amp;L-&gt;lock);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return rv;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3352800"/>
          </a:xfrm>
        </p:spPr>
        <p:txBody>
          <a:bodyPr vert="horz" wrap="square" lIns="90487" tIns="44450" rIns="90487" bIns="44450" anchor="t" anchorCtr="0"/>
          <a:p>
            <a:r>
              <a:rPr lang="en-US" altLang="zh-CN" dirty="0">
                <a:ea typeface="宋体" panose="02010600030101010101" pitchFamily="2" charset="-122"/>
              </a:rPr>
              <a:t>Hand-over-hand locking (a.k.a. lock coupling)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 lock per node</a:t>
            </a:r>
            <a:r>
              <a:rPr lang="en-US" altLang="zh-CN" dirty="0">
                <a:ea typeface="宋体" panose="02010600030101010101" pitchFamily="2" charset="-122"/>
              </a:rPr>
              <a:t> of the list, rather than a single lock for the entire list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Grab the next node’s lock before releasing the current node’s lock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overheads of acquiring and releasing locks for each node make it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impractical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Scaling Linked Lists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4981575"/>
            <a:ext cx="6934200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MORE CONCURRENCY ISN’T NECESSARILY FASTER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2490" y="5557520"/>
            <a:ext cx="31197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实现锁沿着</a:t>
            </a:r>
            <a:r>
              <a:rPr lang="en-US" altLang="zh-CN"/>
              <a:t>list</a:t>
            </a:r>
            <a:r>
              <a:rPr lang="zh-CN" altLang="en-US"/>
              <a:t>进行的传递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114800"/>
          </a:xfrm>
        </p:spPr>
        <p:txBody>
          <a:bodyPr vert="horz" wrap="square" lIns="90487" tIns="44450" rIns="90487" bIns="44450" anchor="t" anchorCtr="0"/>
          <a:p>
            <a:r>
              <a:rPr lang="en-US" altLang="zh-CN" dirty="0">
                <a:ea typeface="宋体" panose="02010600030101010101" pitchFamily="2" charset="-122"/>
              </a:rPr>
              <a:t>Simple (always work) Solution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Add a big lock (leave it as homework)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Michael and Scott Concurrent Queues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Add two locks, one for head, and one for tail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Queue_Enqueue always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uses tail lock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Queue_Dequeue always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uses head lock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dummy node enables the separation of head and tail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Concurrent Queues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575" y="5732780"/>
            <a:ext cx="4711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tail-lock</a:t>
            </a:r>
            <a:r>
              <a:rPr lang="zh-CN" altLang="en-US"/>
              <a:t>与</a:t>
            </a:r>
            <a:r>
              <a:rPr lang="en-US" altLang="zh-CN"/>
              <a:t>head-lock</a:t>
            </a:r>
            <a:r>
              <a:rPr lang="zh-CN" altLang="en-US"/>
              <a:t>是两把独立的锁。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70900" cy="4732338"/>
          </a:xfrm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Concurrent Data Structure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Enabling many threads to access the structure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Thread safe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High performance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How to add locks to data structures?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Counter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Linked List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Queue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Hash Table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Lock-based Concurrent</a:t>
            </a:r>
            <a:r>
              <a:rPr lang="en-US" altLang="zh-CN" dirty="0">
                <a:ea typeface="宋体" panose="02010600030101010101" pitchFamily="2" charset="-122"/>
              </a:rPr>
              <a:t> Data Structure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Michael and Scott Concurrent Queue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3492" name="Rectangle 2"/>
          <p:cNvSpPr txBox="1"/>
          <p:nvPr/>
        </p:nvSpPr>
        <p:spPr>
          <a:xfrm>
            <a:off x="457200" y="1600200"/>
            <a:ext cx="8470900" cy="48006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typedef struct __node_t { 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int              key;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struct __node_t *next;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 node_t;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typedef struct __queue_t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node_t          *head;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node_t          *tail;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pthread_mutex_t  head_lock;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pthread_mutex_t  tail_lock;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 queue_t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Michael and Scott Concurrent Queue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5540" name="Rectangle 2"/>
          <p:cNvSpPr txBox="1"/>
          <p:nvPr/>
        </p:nvSpPr>
        <p:spPr>
          <a:xfrm>
            <a:off x="457200" y="1600200"/>
            <a:ext cx="8470900" cy="48006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void Queue_Init(queue_t *q)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node_t *tmp = malloc(sizeof(node_t));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tmp-&gt;next = NULL;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q-&gt;head = q-&gt;tail = temp;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pthread_mutex_init(&amp;q-&gt;head_lock, NULL);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pthread_mutex_init(&amp;q-&gt;tail_lock, NULL);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Michael and Scott Concurrent Queue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7588" name="Rectangle 2"/>
          <p:cNvSpPr txBox="1"/>
          <p:nvPr/>
        </p:nvSpPr>
        <p:spPr>
          <a:xfrm>
            <a:off x="457200" y="1600200"/>
            <a:ext cx="8470900" cy="48006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void Queue_Enqueue(queue_t *q, int value)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node_t *tmp = malloc(sizeof(node_t));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assert(tmp != NULL);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tmp-&gt;value = value;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tmp-&gt;next = NULL;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pthread_mutex_lock(&amp;q-&gt;tail_lock);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q-&gt;tail-&gt;next = tmp;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q-&gt;tail = tmp;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pthread_mutex_unlock(&amp;-&gt;tail_lock);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Michael and Scott Concurrent Queue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9636" name="Rectangle 2"/>
          <p:cNvSpPr txBox="1"/>
          <p:nvPr/>
        </p:nvSpPr>
        <p:spPr>
          <a:xfrm>
            <a:off x="457200" y="1600200"/>
            <a:ext cx="8470900" cy="48006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void Queue_Dequeue(queue_t *q, int value)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pthread_mutex_lock(&amp;q-&gt;head_lock);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node_t *tmp = q-&gt;head;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node_t *new_head = tmp-&gt;next;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if (new_head == NULL)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phtread_mutex_unlock(&amp;q-&gt;head_lock);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return -1;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queue was empty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*value = new_head-&gt;value;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q-&gt;head = new_head;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pthread_mutex_unlock(&amp;-&gt;head_lock);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free(tmp);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return 0;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2057400"/>
          </a:xfrm>
        </p:spPr>
        <p:txBody>
          <a:bodyPr vert="horz" wrap="square" lIns="90487" tIns="44450" rIns="90487" bIns="44450" anchor="t" anchorCtr="0"/>
          <a:p>
            <a:r>
              <a:rPr lang="en-US" altLang="zh-CN" dirty="0">
                <a:ea typeface="宋体" panose="02010600030101010101" pitchFamily="2" charset="-122"/>
              </a:rPr>
              <a:t>Scaling Concurrent Hash Tables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Based on concurrent lists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Each bucket is represented by a list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lock per hash bucket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Concurrent Hash Tables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71685" name="Chart 5"/>
          <p:cNvGraphicFramePr/>
          <p:nvPr/>
        </p:nvGraphicFramePr>
        <p:xfrm>
          <a:off x="1897063" y="3606800"/>
          <a:ext cx="505460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059680" imgH="3078480" progId="Excel.Chart.8">
                  <p:embed/>
                </p:oleObj>
              </mc:Choice>
              <mc:Fallback>
                <p:oleObj name="" r:id="rId1" imgW="5059680" imgH="3078480" progId="Excel.Char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7063" y="3606800"/>
                        <a:ext cx="5054600" cy="307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Concurrent Hash Table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3732" name="Rectangle 2"/>
          <p:cNvSpPr txBox="1"/>
          <p:nvPr/>
        </p:nvSpPr>
        <p:spPr>
          <a:xfrm>
            <a:off x="457200" y="1600200"/>
            <a:ext cx="8470900" cy="48006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#define BUCKETS (101)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typedef struct __hash_t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list_t lists[BUCKETS];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 hash_t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void Hash_Init(hash_t *H)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int I;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for (I = 0; I &lt; BUCKETS; i++)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   List_Init(&amp;H-&gt;lists[i]);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Concurrent Hash Table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5780" name="Rectangle 2"/>
          <p:cNvSpPr txBox="1"/>
          <p:nvPr/>
        </p:nvSpPr>
        <p:spPr>
          <a:xfrm>
            <a:off x="457200" y="1600200"/>
            <a:ext cx="8470900" cy="48006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void Hash_Insert(hash_t *H, int key)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int bucket = key % BUCKETS;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return List_Insert(&amp;H-&gt;lists[bucket], key);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void Hash_Lookup(hash_t *H, int key) {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int bucket = key % BUCKETS;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return List_Lookup(&amp;H-&gt;lists[bucket], key);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Simple Counter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4" name="Rectangle 2"/>
          <p:cNvSpPr txBox="1"/>
          <p:nvPr/>
        </p:nvSpPr>
        <p:spPr>
          <a:xfrm>
            <a:off x="636588" y="1752600"/>
            <a:ext cx="8470900" cy="43926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typedef struct __conter_t { 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   int value; 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} counter_t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void init(counter *c) { c-&gt;value=0; }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void increment(counter_t *c) { c-&gt;value++; } 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void decrement(counter_t *c) { c-&gt;value--; } 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int get(counter_t *c) { return c-&gt;value; } 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Thread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Unsafe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2292" name="TextBox 3"/>
          <p:cNvSpPr txBox="1"/>
          <p:nvPr/>
        </p:nvSpPr>
        <p:spPr>
          <a:xfrm>
            <a:off x="457200" y="3101975"/>
            <a:ext cx="1752600" cy="7080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[thread-1]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+= 1;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2293" name="Rectangle 4"/>
          <p:cNvSpPr/>
          <p:nvPr/>
        </p:nvSpPr>
        <p:spPr>
          <a:xfrm>
            <a:off x="2971800" y="3101975"/>
            <a:ext cx="1828800" cy="7080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[thread-2]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+= 1;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2294" name="TextBox 5"/>
          <p:cNvSpPr txBox="1"/>
          <p:nvPr/>
        </p:nvSpPr>
        <p:spPr>
          <a:xfrm>
            <a:off x="2133600" y="2286000"/>
            <a:ext cx="914400" cy="3698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0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2295" name="TextBox 6"/>
          <p:cNvSpPr txBox="1"/>
          <p:nvPr/>
        </p:nvSpPr>
        <p:spPr>
          <a:xfrm>
            <a:off x="2133600" y="4343400"/>
            <a:ext cx="914400" cy="3698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?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89" name="Shape 8"/>
          <p:cNvCxnSpPr>
            <a:stCxn id="12294" idx="2"/>
            <a:endCxn id="12292" idx="0"/>
          </p:cNvCxnSpPr>
          <p:nvPr/>
        </p:nvCxnSpPr>
        <p:spPr>
          <a:xfrm rot="5400000">
            <a:off x="1739106" y="2250281"/>
            <a:ext cx="446088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8"/>
          <p:cNvCxnSpPr>
            <a:stCxn id="12294" idx="2"/>
            <a:endCxn id="12293" idx="0"/>
          </p:cNvCxnSpPr>
          <p:nvPr/>
        </p:nvCxnSpPr>
        <p:spPr>
          <a:xfrm rot="16200000" flipH="1">
            <a:off x="3015456" y="2231231"/>
            <a:ext cx="446088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hape 8"/>
          <p:cNvCxnSpPr>
            <a:stCxn id="12293" idx="2"/>
            <a:endCxn id="12295" idx="0"/>
          </p:cNvCxnSpPr>
          <p:nvPr/>
        </p:nvCxnSpPr>
        <p:spPr>
          <a:xfrm rot="5400000">
            <a:off x="2971800" y="3429000"/>
            <a:ext cx="533400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8"/>
          <p:cNvCxnSpPr>
            <a:stCxn id="12292" idx="2"/>
            <a:endCxn id="12295" idx="0"/>
          </p:cNvCxnSpPr>
          <p:nvPr/>
        </p:nvCxnSpPr>
        <p:spPr>
          <a:xfrm rot="16200000" flipH="1">
            <a:off x="1695450" y="3448050"/>
            <a:ext cx="533400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0" name="Rectangle 21524"/>
          <p:cNvSpPr/>
          <p:nvPr/>
        </p:nvSpPr>
        <p:spPr>
          <a:xfrm>
            <a:off x="1658938" y="1657350"/>
            <a:ext cx="13128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c-&gt;value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2301" name="Straight Arrow Connector 21526"/>
          <p:cNvCxnSpPr/>
          <p:nvPr/>
        </p:nvCxnSpPr>
        <p:spPr>
          <a:xfrm flipH="1">
            <a:off x="2286000" y="1981200"/>
            <a:ext cx="0" cy="36830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Thread Unsafe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340" name="TextBox 3"/>
          <p:cNvSpPr txBox="1"/>
          <p:nvPr/>
        </p:nvSpPr>
        <p:spPr>
          <a:xfrm>
            <a:off x="457200" y="3101975"/>
            <a:ext cx="1752600" cy="13239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[thread-1]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%reg =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%reg++;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%reg;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4341" name="Rectangle 4"/>
          <p:cNvSpPr/>
          <p:nvPr/>
        </p:nvSpPr>
        <p:spPr>
          <a:xfrm>
            <a:off x="2971800" y="3101975"/>
            <a:ext cx="1828800" cy="13239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[thread-2]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%reg =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%reg++;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%reg;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4342" name="TextBox 5"/>
          <p:cNvSpPr txBox="1"/>
          <p:nvPr/>
        </p:nvSpPr>
        <p:spPr>
          <a:xfrm>
            <a:off x="2133600" y="2286000"/>
            <a:ext cx="914400" cy="3698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0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4343" name="TextBox 6"/>
          <p:cNvSpPr txBox="1"/>
          <p:nvPr/>
        </p:nvSpPr>
        <p:spPr>
          <a:xfrm>
            <a:off x="2133600" y="5257800"/>
            <a:ext cx="914400" cy="3698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?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6" name="Shape 8"/>
          <p:cNvCxnSpPr>
            <a:stCxn id="14342" idx="2"/>
            <a:endCxn id="14340" idx="0"/>
          </p:cNvCxnSpPr>
          <p:nvPr/>
        </p:nvCxnSpPr>
        <p:spPr>
          <a:xfrm rot="5400000">
            <a:off x="1739106" y="2250281"/>
            <a:ext cx="446088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8"/>
          <p:cNvCxnSpPr>
            <a:stCxn id="14342" idx="2"/>
            <a:endCxn id="14341" idx="0"/>
          </p:cNvCxnSpPr>
          <p:nvPr/>
        </p:nvCxnSpPr>
        <p:spPr>
          <a:xfrm rot="16200000" flipH="1">
            <a:off x="3015456" y="2231231"/>
            <a:ext cx="446088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8"/>
          <p:cNvCxnSpPr>
            <a:stCxn id="14341" idx="2"/>
            <a:endCxn id="14343" idx="0"/>
          </p:cNvCxnSpPr>
          <p:nvPr/>
        </p:nvCxnSpPr>
        <p:spPr>
          <a:xfrm rot="5400000">
            <a:off x="2822575" y="4194175"/>
            <a:ext cx="831850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8"/>
          <p:cNvCxnSpPr>
            <a:stCxn id="14340" idx="2"/>
            <a:endCxn id="14343" idx="0"/>
          </p:cNvCxnSpPr>
          <p:nvPr/>
        </p:nvCxnSpPr>
        <p:spPr>
          <a:xfrm rot="16200000" flipH="1">
            <a:off x="1546225" y="4213225"/>
            <a:ext cx="831850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05400" y="2057400"/>
            <a:ext cx="4038600" cy="3554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v = 0 (memory)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T1 reads 0 to %reg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T1 increments %reg to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T1 stores %reg to v (v = 1)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T2 reads 1 to %reg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T2 increments %reg to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T2 stores %reg to v (v = 2)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v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 (memory)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05400" y="2590800"/>
            <a:ext cx="3810000" cy="2438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cxnSp>
        <p:nvCxnSpPr>
          <p:cNvPr id="22" name="Curved Connector 21"/>
          <p:cNvCxnSpPr/>
          <p:nvPr/>
        </p:nvCxnSpPr>
        <p:spPr>
          <a:xfrm rot="5400000">
            <a:off x="1662113" y="3748088"/>
            <a:ext cx="334963" cy="1588"/>
          </a:xfrm>
          <a:prstGeom prst="curvedConnector4">
            <a:avLst>
              <a:gd name="adj1" fmla="val 13524"/>
              <a:gd name="adj2" fmla="val -15324249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0"/>
          <p:cNvCxnSpPr/>
          <p:nvPr/>
        </p:nvCxnSpPr>
        <p:spPr>
          <a:xfrm rot="5400000">
            <a:off x="1662113" y="4052888"/>
            <a:ext cx="334963" cy="1588"/>
          </a:xfrm>
          <a:prstGeom prst="curvedConnector4">
            <a:avLst>
              <a:gd name="adj1" fmla="val 13524"/>
              <a:gd name="adj2" fmla="val -15324249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562100" y="2857500"/>
            <a:ext cx="9906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905000" y="3581400"/>
            <a:ext cx="1219200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0"/>
          <p:cNvCxnSpPr/>
          <p:nvPr/>
        </p:nvCxnSpPr>
        <p:spPr>
          <a:xfrm rot="5400000">
            <a:off x="2881313" y="3748088"/>
            <a:ext cx="334963" cy="1588"/>
          </a:xfrm>
          <a:prstGeom prst="curvedConnector4">
            <a:avLst>
              <a:gd name="adj1" fmla="val 13524"/>
              <a:gd name="adj2" fmla="val 15324123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0"/>
          <p:cNvCxnSpPr/>
          <p:nvPr/>
        </p:nvCxnSpPr>
        <p:spPr>
          <a:xfrm rot="5400000">
            <a:off x="2882900" y="4098925"/>
            <a:ext cx="334963" cy="1588"/>
          </a:xfrm>
          <a:prstGeom prst="curvedConnector4">
            <a:avLst>
              <a:gd name="adj1" fmla="val 13524"/>
              <a:gd name="adj2" fmla="val 15324123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2400300" y="4686300"/>
            <a:ext cx="10668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6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charRg st="16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59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charRg st="59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8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charRg st="88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0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charRg st="107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31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>
                                            <p:txEl>
                                              <p:charRg st="131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6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charRg st="160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Thread Unsafe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8" name="TextBox 3"/>
          <p:cNvSpPr txBox="1"/>
          <p:nvPr/>
        </p:nvSpPr>
        <p:spPr>
          <a:xfrm>
            <a:off x="457200" y="3101975"/>
            <a:ext cx="1752600" cy="13239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[thread-1]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%reg =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%reg++;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%reg;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6389" name="Rectangle 4"/>
          <p:cNvSpPr/>
          <p:nvPr/>
        </p:nvSpPr>
        <p:spPr>
          <a:xfrm>
            <a:off x="2971800" y="3101975"/>
            <a:ext cx="1828800" cy="13239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[thread-2]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%reg =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%reg++;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%reg;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6390" name="TextBox 5"/>
          <p:cNvSpPr txBox="1"/>
          <p:nvPr/>
        </p:nvSpPr>
        <p:spPr>
          <a:xfrm>
            <a:off x="2133600" y="2286000"/>
            <a:ext cx="914400" cy="3698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0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6391" name="TextBox 6"/>
          <p:cNvSpPr txBox="1"/>
          <p:nvPr/>
        </p:nvSpPr>
        <p:spPr>
          <a:xfrm>
            <a:off x="2133600" y="5257800"/>
            <a:ext cx="914400" cy="3698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45720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?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33" name="Shape 8"/>
          <p:cNvCxnSpPr>
            <a:stCxn id="16390" idx="2"/>
            <a:endCxn id="16388" idx="0"/>
          </p:cNvCxnSpPr>
          <p:nvPr/>
        </p:nvCxnSpPr>
        <p:spPr>
          <a:xfrm rot="5400000">
            <a:off x="1739106" y="2250281"/>
            <a:ext cx="446088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8"/>
          <p:cNvCxnSpPr>
            <a:stCxn id="16390" idx="2"/>
            <a:endCxn id="16389" idx="0"/>
          </p:cNvCxnSpPr>
          <p:nvPr/>
        </p:nvCxnSpPr>
        <p:spPr>
          <a:xfrm rot="16200000" flipH="1">
            <a:off x="3015456" y="2231231"/>
            <a:ext cx="446088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8"/>
          <p:cNvCxnSpPr>
            <a:stCxn id="16389" idx="2"/>
            <a:endCxn id="16391" idx="0"/>
          </p:cNvCxnSpPr>
          <p:nvPr/>
        </p:nvCxnSpPr>
        <p:spPr>
          <a:xfrm rot="5400000">
            <a:off x="2822575" y="4194175"/>
            <a:ext cx="831850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8"/>
          <p:cNvCxnSpPr>
            <a:stCxn id="16388" idx="2"/>
            <a:endCxn id="16391" idx="0"/>
          </p:cNvCxnSpPr>
          <p:nvPr/>
        </p:nvCxnSpPr>
        <p:spPr>
          <a:xfrm rot="16200000" flipH="1">
            <a:off x="1546225" y="4213225"/>
            <a:ext cx="831850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105400" y="2057400"/>
            <a:ext cx="4038600" cy="3554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v = 0 (memory)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T1 reads 0 to %reg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T2 reads 0 to %reg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T1 increments %reg to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T2 increments %reg to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T1 stores %reg to v (v = 1)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T2 stores %reg to v (v = 1)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v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 (memory)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05400" y="2590800"/>
            <a:ext cx="3810000" cy="2438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1562100" y="2857500"/>
            <a:ext cx="9906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828800" y="3581400"/>
            <a:ext cx="1143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 flipV="1">
            <a:off x="1981200" y="3581400"/>
            <a:ext cx="990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81200" y="3886200"/>
            <a:ext cx="9906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 flipV="1">
            <a:off x="1981200" y="3886200"/>
            <a:ext cx="990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981200" y="4191000"/>
            <a:ext cx="1066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2362200" y="4648200"/>
            <a:ext cx="1143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charRg st="16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>
                                            <p:txEl>
                                              <p:charRg st="16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charRg st="35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charRg st="35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charRg st="5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>
                                            <p:txEl>
                                              <p:charRg st="54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charRg st="7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>
                                            <p:txEl>
                                              <p:charRg st="78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charRg st="102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>
                                            <p:txEl>
                                              <p:charRg st="102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charRg st="131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charRg st="131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charRg st="16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charRg st="160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70900" cy="4732338"/>
          </a:xfrm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Locks support a concurrent programming style based on mutual exclusion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Only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one thread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at a time executes 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critical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section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Acquire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lock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 . . // Critical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sections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Release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lock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Lock-based Approach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Lock-based Counter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84" name="Rectangle 2"/>
          <p:cNvSpPr txBox="1"/>
          <p:nvPr/>
        </p:nvSpPr>
        <p:spPr>
          <a:xfrm>
            <a:off x="636588" y="1755775"/>
            <a:ext cx="8470900" cy="4389438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void init(counter *c) { 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c-&gt;value=0; 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pthread_mutex_init(&amp;c-&gt;lock, NULL);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void increment(counter_t *c) { 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Pthread_mutex_lock(&amp;c-&gt;lock);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c-&gt;value++; 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Pthread_mutex_unlock(&amp;c-&gt;lock);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0485" name="Rectangle 3"/>
          <p:cNvSpPr/>
          <p:nvPr/>
        </p:nvSpPr>
        <p:spPr>
          <a:xfrm>
            <a:off x="4800600" y="901700"/>
            <a:ext cx="3959225" cy="13239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typedef struct __conter_t { 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int value; 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pthread_mutex_t lock;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} counter_t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da514c5-8098-4660-bebb-bfa20f06a94b}"/>
</p:tagLst>
</file>

<file path=ppt/tags/tag2.xml><?xml version="1.0" encoding="utf-8"?>
<p:tagLst xmlns:p="http://schemas.openxmlformats.org/presentationml/2006/main">
  <p:tag name="KSO_WM_UNIT_TABLE_BEAUTIFY" val="smartTable{511ee902-ab30-44ca-a7a2-516bf0a958bb}"/>
</p:tagLst>
</file>

<file path=ppt/tags/tag3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9600</Words>
  <Application>WPS 演示</Application>
  <PresentationFormat/>
  <Paragraphs>684</Paragraphs>
  <Slides>36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宋体</vt:lpstr>
      <vt:lpstr>Wingdings</vt:lpstr>
      <vt:lpstr>Comic Sans MS</vt:lpstr>
      <vt:lpstr>Times New Roman</vt:lpstr>
      <vt:lpstr>Consolas</vt:lpstr>
      <vt:lpstr>微软雅黑</vt:lpstr>
      <vt:lpstr>Arial Unicode MS</vt:lpstr>
      <vt:lpstr>icfp99</vt:lpstr>
      <vt:lpstr>Excel.Chart.8</vt:lpstr>
      <vt:lpstr>Excel.Chart.8</vt:lpstr>
      <vt:lpstr>Excel.Chart.8</vt:lpstr>
      <vt:lpstr>Lock-based Concurrent  Data Structures </vt:lpstr>
      <vt:lpstr>Basic Idea &amp; Posix Library</vt:lpstr>
      <vt:lpstr>Lock-based Concurrent Data Structure</vt:lpstr>
      <vt:lpstr>A Simple Counter</vt:lpstr>
      <vt:lpstr>Thread Unsafe</vt:lpstr>
      <vt:lpstr>Thread Unsafe</vt:lpstr>
      <vt:lpstr>Thread Unsafe</vt:lpstr>
      <vt:lpstr>Lock-based Approach</vt:lpstr>
      <vt:lpstr>A Lock-based Counter</vt:lpstr>
      <vt:lpstr>A Lock-based Counter</vt:lpstr>
      <vt:lpstr>Performance</vt:lpstr>
      <vt:lpstr>Scalable Counting(可拓展的counting)</vt:lpstr>
      <vt:lpstr>Sloppy(稀疏的) Counter</vt:lpstr>
      <vt:lpstr>Sloppy Counter</vt:lpstr>
      <vt:lpstr>Example</vt:lpstr>
      <vt:lpstr>Example</vt:lpstr>
      <vt:lpstr>Sloppy Counter</vt:lpstr>
      <vt:lpstr>Sloppy Counter</vt:lpstr>
      <vt:lpstr>Sloppy Counter</vt:lpstr>
      <vt:lpstr>Sloppy Counter</vt:lpstr>
      <vt:lpstr>Concurrent Linked Lists</vt:lpstr>
      <vt:lpstr>Simple Linked List</vt:lpstr>
      <vt:lpstr>Simple Linked List</vt:lpstr>
      <vt:lpstr>Simple Linked List</vt:lpstr>
      <vt:lpstr>Concurrent Linked Lists</vt:lpstr>
      <vt:lpstr>Simple Linked List</vt:lpstr>
      <vt:lpstr>Simple Linked List</vt:lpstr>
      <vt:lpstr>Scaling Linked Lists</vt:lpstr>
      <vt:lpstr>Concurrent Queues</vt:lpstr>
      <vt:lpstr>Michael and Scott Concurrent Queue</vt:lpstr>
      <vt:lpstr>Michael and Scott Concurrent Queue</vt:lpstr>
      <vt:lpstr>Michael and Scott Concurrent Queue</vt:lpstr>
      <vt:lpstr>Michael and Scott Concurrent Queue</vt:lpstr>
      <vt:lpstr>Concurrent Hash Tables</vt:lpstr>
      <vt:lpstr>Concurrent Hash Table</vt:lpstr>
      <vt:lpstr>Concurrent Hash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Lock-based Concurrent  Data Structures </dc:title>
  <dc:creator>Microsoft Office User</dc:creator>
  <cp:lastModifiedBy>李昱翰</cp:lastModifiedBy>
  <cp:revision>35</cp:revision>
  <dcterms:created xsi:type="dcterms:W3CDTF">2016-05-25T13:10:00Z</dcterms:created>
  <dcterms:modified xsi:type="dcterms:W3CDTF">2022-05-29T11:52:14Z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CC48689A268D4B38BA9F79AED63182D8</vt:lpwstr>
  </property>
  <property fmtid="{D5CDD505-2E9C-101B-9397-08002B2CF9AE}" pid="3" name="KSOProductBuildVer">
    <vt:lpwstr>2052-11.1.0.11744</vt:lpwstr>
  </property>
</Properties>
</file>