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56" r:id="rId3"/>
    <p:sldId id="957" r:id="rId5"/>
    <p:sldId id="1182" r:id="rId6"/>
    <p:sldId id="1207" r:id="rId7"/>
    <p:sldId id="1208" r:id="rId8"/>
    <p:sldId id="1183" r:id="rId9"/>
    <p:sldId id="1209" r:id="rId10"/>
    <p:sldId id="1210" r:id="rId11"/>
    <p:sldId id="1211" r:id="rId12"/>
    <p:sldId id="1212" r:id="rId13"/>
    <p:sldId id="1213" r:id="rId14"/>
    <p:sldId id="1215" r:id="rId15"/>
    <p:sldId id="1214" r:id="rId16"/>
    <p:sldId id="1217" r:id="rId17"/>
    <p:sldId id="1216" r:id="rId18"/>
    <p:sldId id="1191" r:id="rId19"/>
    <p:sldId id="1218" r:id="rId20"/>
    <p:sldId id="1219" r:id="rId21"/>
    <p:sldId id="1222" r:id="rId22"/>
    <p:sldId id="1220" r:id="rId23"/>
    <p:sldId id="1221" r:id="rId24"/>
    <p:sldId id="1223" r:id="rId25"/>
    <p:sldId id="1224" r:id="rId26"/>
    <p:sldId id="1225" r:id="rId27"/>
    <p:sldId id="1226" r:id="rId28"/>
    <p:sldId id="1227" r:id="rId29"/>
    <p:sldId id="1228" r:id="rId30"/>
    <p:sldId id="1229" r:id="rId31"/>
    <p:sldId id="1230" r:id="rId32"/>
    <p:sldId id="1231" r:id="rId33"/>
    <p:sldId id="1232" r:id="rId34"/>
    <p:sldId id="1233" r:id="rId35"/>
    <p:sldId id="1234" r:id="rId36"/>
    <p:sldId id="1235" r:id="rId37"/>
    <p:sldId id="1236" r:id="rId38"/>
    <p:sldId id="1237" r:id="rId39"/>
    <p:sldId id="1238" r:id="rId40"/>
    <p:sldId id="1239" r:id="rId41"/>
    <p:sldId id="1240" r:id="rId42"/>
    <p:sldId id="1241" r:id="rId43"/>
    <p:sldId id="1242" r:id="rId44"/>
    <p:sldId id="1243" r:id="rId45"/>
    <p:sldId id="1244" r:id="rId46"/>
    <p:sldId id="1245" r:id="rId47"/>
    <p:sldId id="1246" r:id="rId48"/>
    <p:sldId id="1247" r:id="rId49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3736"/>
    <p:restoredTop sz="86460"/>
  </p:normalViewPr>
  <p:slideViewPr>
    <p:cSldViewPr showGuides="1">
      <p:cViewPr varScale="1">
        <p:scale>
          <a:sx n="94" d="100"/>
          <a:sy n="94" d="100"/>
        </p:scale>
        <p:origin x="2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33795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35843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37891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39939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41987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44035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46083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48131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50179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52227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54275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56323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370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58371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62467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64515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66563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68611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70659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72707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19459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74755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6802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76803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850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78851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0898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80899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82947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84995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2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87043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89091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91139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6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93187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21507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95235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282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97283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9330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99331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1378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101379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426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103427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105475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107523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23555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25603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27651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29699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/>
          </a:p>
        </p:txBody>
      </p:sp>
      <p:sp>
        <p:nvSpPr>
          <p:cNvPr id="31747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DA6F0E-CC8A-3E48-BFA3-79DB25E56F9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9787B-DF93-E443-9223-8CBC5A28FD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9787B-DF93-E443-9223-8CBC5A28FD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9787B-DF93-E443-9223-8CBC5A28FD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9787B-DF93-E443-9223-8CBC5A28FD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9787B-DF93-E443-9223-8CBC5A28FD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9787B-DF93-E443-9223-8CBC5A28FD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9787B-DF93-E443-9223-8CBC5A28FD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9787B-DF93-E443-9223-8CBC5A28FD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9787B-DF93-E443-9223-8CBC5A28FD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9787B-DF93-E443-9223-8CBC5A28FD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9787B-DF93-E443-9223-8CBC5A28FD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Process Scheduling</a:t>
            </a:r>
            <a:b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</a:b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Introduction</a:t>
            </a:r>
            <a:endParaRPr lang="en-US" altLang="zh-CN" sz="32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job runs for the same amount of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arrive at the same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started, each job runs to completion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only use the CPU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i.e., they perform no I/O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run-time of each job is known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Above assumptions are unrealistic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Will be relaxed one by one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175" y="1609725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2" name="文本框 4"/>
          <p:cNvSpPr txBox="1"/>
          <p:nvPr/>
        </p:nvSpPr>
        <p:spPr>
          <a:xfrm>
            <a:off x="257175" y="2090738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Shortest Job First (SJF)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Assume A arrives at t = 0 and needs to run for 100 seconds, whereas B and C arrive at t = 10 and each need to run for 10 seconds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Turnaround time (100+100+110)/3=103.33s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3481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3567113"/>
            <a:ext cx="6913563" cy="3008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8435" y="6005830"/>
            <a:ext cx="36061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因为最开始只有</a:t>
            </a:r>
            <a:r>
              <a:rPr lang="en-US" altLang="zh-CN"/>
              <a:t>jobA</a:t>
            </a:r>
            <a:r>
              <a:rPr lang="zh-CN" altLang="en-US"/>
              <a:t>，所以</a:t>
            </a:r>
            <a:endParaRPr lang="zh-CN" altLang="en-US"/>
          </a:p>
          <a:p>
            <a:r>
              <a:rPr lang="zh-CN" altLang="en-US"/>
              <a:t>只能让</a:t>
            </a:r>
            <a:r>
              <a:rPr lang="en-US" altLang="zh-CN"/>
              <a:t>A</a:t>
            </a:r>
            <a:r>
              <a:rPr lang="zh-CN" altLang="en-US"/>
              <a:t>运行</a:t>
            </a:r>
            <a:r>
              <a:rPr lang="en-US" altLang="zh-CN"/>
              <a:t>(</a:t>
            </a:r>
            <a:r>
              <a:rPr lang="zh-CN" altLang="en-US"/>
              <a:t>在</a:t>
            </a:r>
            <a:r>
              <a:rPr lang="en-US" altLang="zh-CN"/>
              <a:t>SJF</a:t>
            </a:r>
            <a:r>
              <a:rPr lang="zh-CN" altLang="en-US"/>
              <a:t>的条件下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job runs for the same amount of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arrive at the same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started, each job runs to completion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only use the CPU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i.e., they perform no I/O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run-time of each job is known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Above assumptions are unrealistic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Will be relaxed one by one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</p:txBody>
      </p:sp>
      <p:sp>
        <p:nvSpPr>
          <p:cNvPr id="36867" name="文本框 1"/>
          <p:cNvSpPr txBox="1"/>
          <p:nvPr/>
        </p:nvSpPr>
        <p:spPr>
          <a:xfrm>
            <a:off x="257175" y="1609725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8" name="文本框 4"/>
          <p:cNvSpPr txBox="1"/>
          <p:nvPr/>
        </p:nvSpPr>
        <p:spPr>
          <a:xfrm>
            <a:off x="257175" y="2090738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9" name="文本框 5"/>
          <p:cNvSpPr txBox="1"/>
          <p:nvPr/>
        </p:nvSpPr>
        <p:spPr>
          <a:xfrm>
            <a:off x="241300" y="2633663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79565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Shortest Time-to-Completion First (STCF)</a:t>
            </a:r>
            <a:endParaRPr lang="en-US" altLang="zh-CN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354013" y="1371600"/>
            <a:ext cx="84836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/>
            </a:pPr>
            <a:r>
              <a:rPr kumimoji="0" lang="en-GB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STCF</a:t>
            </a:r>
            <a:r>
              <a:rPr kumimoji="0" lang="en-US" alt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优先运行最快跑完的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job</a:t>
            </a:r>
            <a:r>
              <a:rPr kumimoji="0" lang="en-US" alt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GB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Any time a new job enters the system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STCF scheduler determines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which of the remaining jobs (including the new job) has the least time left, and schedules that one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Preempt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when B and C arrived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Turnaround time is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10+20+120)/3=50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891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4267200"/>
            <a:ext cx="5410200" cy="2201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577965" y="3268345"/>
            <a:ext cx="26352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此时假设</a:t>
            </a:r>
            <a:r>
              <a:rPr lang="en-US" altLang="zh-CN"/>
              <a:t>3</a:t>
            </a:r>
            <a:r>
              <a:rPr lang="zh-CN" altLang="en-US"/>
              <a:t>已经被打断</a:t>
            </a:r>
            <a:endParaRPr lang="zh-CN" altLang="en-US"/>
          </a:p>
          <a:p>
            <a:r>
              <a:rPr lang="zh-CN" altLang="en-US"/>
              <a:t>，允许</a:t>
            </a:r>
            <a:r>
              <a:rPr lang="en-US" altLang="zh-CN"/>
              <a:t>context-</a:t>
            </a:r>
            <a:endParaRPr lang="en-US" altLang="zh-CN"/>
          </a:p>
          <a:p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7315" y="3178810"/>
            <a:ext cx="8788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抢占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09435" y="4508500"/>
            <a:ext cx="16122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STCF</a:t>
            </a:r>
            <a:r>
              <a:rPr lang="zh-CN" altLang="en-US"/>
              <a:t>看的是</a:t>
            </a:r>
            <a:endParaRPr lang="zh-CN" altLang="en-US"/>
          </a:p>
          <a:p>
            <a:r>
              <a:rPr lang="zh-CN" altLang="en-US"/>
              <a:t>剩余时间！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solidFill>
                  <a:srgbClr val="FF0000"/>
                </a:solidFill>
                <a:ea typeface="宋体" panose="02010600030101010101" pitchFamily="2" charset="-122"/>
              </a:rPr>
              <a:t>Response time</a:t>
            </a:r>
            <a:endParaRPr lang="en-GB" altLang="zh-CN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msgothic"/>
              </a:rPr>
              <a:t>In the </a:t>
            </a:r>
            <a:r>
              <a:rPr lang="en-US" altLang="zh-CN">
                <a:solidFill>
                  <a:srgbClr val="FF0000"/>
                </a:solidFill>
                <a:ea typeface="msgothic"/>
              </a:rPr>
              <a:t>time sharing systems</a:t>
            </a:r>
            <a:endParaRPr lang="en-US" altLang="zh-CN">
              <a:solidFill>
                <a:srgbClr val="FF0000"/>
              </a:solidFill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</a:rPr>
              <a:t>Many users are interactive with computers</a:t>
            </a:r>
            <a:endParaRPr lang="en-US" altLang="zh-CN"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</a:rPr>
              <a:t>Each user does not want to wait too long</a:t>
            </a:r>
            <a:endParaRPr lang="en-US" altLang="zh-CN">
              <a:ea typeface="msgothic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msgothic"/>
              </a:rPr>
              <a:t>Response time</a:t>
            </a:r>
            <a:endParaRPr lang="en-US" altLang="zh-CN"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</a:rPr>
              <a:t>the time from when the job arrives in a system to the </a:t>
            </a:r>
            <a:r>
              <a:rPr lang="en-US" altLang="zh-CN">
                <a:solidFill>
                  <a:srgbClr val="FF0000"/>
                </a:solidFill>
                <a:ea typeface="msgothic"/>
              </a:rPr>
              <a:t>first time it is scheduled</a:t>
            </a:r>
            <a:endParaRPr lang="en-US" altLang="zh-CN">
              <a:solidFill>
                <a:srgbClr val="FF0000"/>
              </a:solidFill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msgothic"/>
              </a:rPr>
              <a:t>T</a:t>
            </a:r>
            <a:r>
              <a:rPr lang="en-US" altLang="zh-CN" baseline="-25000">
                <a:solidFill>
                  <a:srgbClr val="FF0000"/>
                </a:solidFill>
                <a:ea typeface="msgothic"/>
              </a:rPr>
              <a:t>response</a:t>
            </a:r>
            <a:r>
              <a:rPr lang="en-US" altLang="zh-CN">
                <a:solidFill>
                  <a:srgbClr val="FF0000"/>
                </a:solidFill>
                <a:ea typeface="msgothic"/>
              </a:rPr>
              <a:t> = T</a:t>
            </a:r>
            <a:r>
              <a:rPr lang="en-US" altLang="zh-CN" baseline="-25000">
                <a:solidFill>
                  <a:srgbClr val="FF0000"/>
                </a:solidFill>
                <a:ea typeface="msgothic"/>
              </a:rPr>
              <a:t>firstturn</a:t>
            </a:r>
            <a:r>
              <a:rPr lang="en-US" altLang="zh-CN">
                <a:solidFill>
                  <a:srgbClr val="FF0000"/>
                </a:solidFill>
                <a:ea typeface="msgothic"/>
              </a:rPr>
              <a:t> − T</a:t>
            </a:r>
            <a:r>
              <a:rPr lang="en-US" altLang="zh-CN" baseline="-25000">
                <a:solidFill>
                  <a:srgbClr val="FF0000"/>
                </a:solidFill>
                <a:ea typeface="msgothic"/>
              </a:rPr>
              <a:t>arrival</a:t>
            </a:r>
            <a:endParaRPr lang="en-US" altLang="zh-CN" baseline="-25000">
              <a:solidFill>
                <a:srgbClr val="FF0000"/>
              </a:solidFill>
              <a:ea typeface="msgothic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msgothic"/>
              </a:rPr>
              <a:t>Example</a:t>
            </a:r>
            <a:endParaRPr lang="en-US" altLang="zh-CN"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</a:rPr>
              <a:t>T</a:t>
            </a:r>
            <a:r>
              <a:rPr lang="en-US" altLang="zh-CN" baseline="-25000">
                <a:ea typeface="msgothic"/>
              </a:rPr>
              <a:t>response</a:t>
            </a:r>
            <a:r>
              <a:rPr lang="en-US" altLang="zh-CN">
                <a:ea typeface="msgothic"/>
              </a:rPr>
              <a:t> = (0+0+10)/3=3.33</a:t>
            </a:r>
            <a:endParaRPr lang="en-US" altLang="zh-CN">
              <a:ea typeface="msgothic"/>
            </a:endParaRPr>
          </a:p>
        </p:txBody>
      </p:sp>
      <p:pic>
        <p:nvPicPr>
          <p:cNvPr id="3072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4724400"/>
            <a:ext cx="3886200" cy="1830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1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25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06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40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48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Round Rabin</a:t>
            </a:r>
            <a:endParaRPr lang="en-US" altLang="zh-CN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Mechanism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Run a job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time slice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Switch to the next job in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run queue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Repeat until the jobs are finished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Time slice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00100" lvl="3" indent="-342900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scheduling quantum</a:t>
            </a:r>
            <a:endParaRPr lang="en-US" altLang="zh-CN" sz="2400">
              <a:ea typeface="宋体" panose="02010600030101010101" pitchFamily="2" charset="-122"/>
            </a:endParaRPr>
          </a:p>
          <a:p>
            <a:pPr marL="800100" lvl="3" indent="-342900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 multiple of the timer-interrupt period (10ms)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430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4419600"/>
            <a:ext cx="3830638" cy="1531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75" y="4395788"/>
            <a:ext cx="3760788" cy="133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87045" y="5962015"/>
            <a:ext cx="82708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round rabin</a:t>
            </a:r>
            <a:r>
              <a:rPr lang="zh-CN" altLang="en-US"/>
              <a:t>可以提升</a:t>
            </a:r>
            <a:r>
              <a:rPr lang="en-US" altLang="zh-CN"/>
              <a:t>response time</a:t>
            </a:r>
            <a:r>
              <a:rPr lang="zh-CN" altLang="en-US"/>
              <a:t>，因为可以明显的提前其他</a:t>
            </a:r>
            <a:r>
              <a:rPr lang="en-US" altLang="zh-CN"/>
              <a:t>process</a:t>
            </a:r>
            <a:endParaRPr lang="en-US" altLang="zh-CN"/>
          </a:p>
          <a:p>
            <a:r>
              <a:rPr lang="zh-CN" altLang="en-US"/>
              <a:t>首次被调度的时间。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Round Rabin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pPr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Switching cost</a:t>
            </a:r>
            <a:r>
              <a:rPr lang="en-US" altLang="en-GB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即可以理解为进行进程切换的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overhead</a:t>
            </a:r>
            <a:r>
              <a:rPr lang="en-US" altLang="en-GB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GB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Save and restore context</a:t>
            </a:r>
            <a:endParaRPr lang="en-GB" altLang="zh-CN">
              <a:ea typeface="宋体" panose="02010600030101010101" pitchFamily="2" charset="-122"/>
            </a:endParaRPr>
          </a:p>
          <a:p>
            <a:pPr lvl="1"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Flushing TLB</a:t>
            </a:r>
            <a:endParaRPr lang="en-GB" altLang="zh-CN">
              <a:ea typeface="宋体" panose="02010600030101010101" pitchFamily="2" charset="-122"/>
            </a:endParaRPr>
          </a:p>
          <a:p>
            <a:pPr lvl="1"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Flushing the hardware pipelines ( or out of order execution states)</a:t>
            </a:r>
            <a:endParaRPr lang="en-GB" altLang="zh-CN">
              <a:ea typeface="宋体" panose="02010600030101010101" pitchFamily="2" charset="-122"/>
            </a:endParaRPr>
          </a:p>
          <a:p>
            <a:pPr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Amortization</a:t>
            </a:r>
            <a:endParaRPr lang="en-GB" altLang="zh-CN">
              <a:ea typeface="宋体" panose="02010600030101010101" pitchFamily="2" charset="-122"/>
            </a:endParaRPr>
          </a:p>
          <a:p>
            <a:pPr lvl="1"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Do not switch too shortly</a:t>
            </a:r>
            <a:endParaRPr lang="en-GB" altLang="zh-CN">
              <a:ea typeface="宋体" panose="02010600030101010101" pitchFamily="2" charset="-122"/>
            </a:endParaRPr>
          </a:p>
          <a:p>
            <a:pPr lvl="1"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May increase the response time</a:t>
            </a:r>
            <a:endParaRPr lang="en-GB" altLang="zh-CN">
              <a:ea typeface="宋体" panose="02010600030101010101" pitchFamily="2" charset="-122"/>
            </a:endParaRPr>
          </a:p>
          <a:p>
            <a:pPr lvl="1"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Must do some trade-off</a:t>
            </a:r>
            <a:r>
              <a:rPr lang="en-US" altLang="en-GB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因为可能导致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turnaround time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延长</a:t>
            </a:r>
            <a:r>
              <a:rPr lang="en-US" altLang="en-GB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en-GB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3965" y="0"/>
            <a:ext cx="602678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正是由于</a:t>
            </a:r>
            <a:r>
              <a:rPr lang="en-US" altLang="zh-CN"/>
              <a:t>Switch cost</a:t>
            </a:r>
            <a:r>
              <a:rPr lang="zh-CN" altLang="en-US"/>
              <a:t>的存在使得</a:t>
            </a:r>
            <a:r>
              <a:rPr lang="en-US" altLang="zh-CN"/>
              <a:t>slice</a:t>
            </a:r>
            <a:r>
              <a:rPr lang="zh-CN" altLang="en-US"/>
              <a:t>不能分的太小</a:t>
            </a:r>
            <a:endParaRPr lang="zh-CN" altLang="en-US"/>
          </a:p>
          <a:p>
            <a:r>
              <a:rPr lang="zh-CN" altLang="en-US"/>
              <a:t>而使得</a:t>
            </a:r>
            <a:r>
              <a:rPr lang="en-US" altLang="zh-CN"/>
              <a:t>Switch</a:t>
            </a:r>
            <a:r>
              <a:rPr lang="zh-CN" altLang="en-US"/>
              <a:t>过于频繁，因为那样会使得</a:t>
            </a:r>
            <a:r>
              <a:rPr lang="en-US" altLang="zh-CN"/>
              <a:t>overhead</a:t>
            </a:r>
            <a:endParaRPr lang="en-US" altLang="zh-CN"/>
          </a:p>
          <a:p>
            <a:r>
              <a:rPr lang="zh-CN" altLang="en-US"/>
              <a:t>占比过高而反而使性能下降</a:t>
            </a:r>
            <a:r>
              <a:rPr lang="en-US" altLang="zh-CN"/>
              <a:t>(</a:t>
            </a:r>
            <a:r>
              <a:rPr lang="zh-CN" altLang="en-US"/>
              <a:t>类比于</a:t>
            </a:r>
            <a:r>
              <a:rPr lang="en-US" altLang="zh-CN"/>
              <a:t>pipeline</a:t>
            </a:r>
            <a:r>
              <a:rPr lang="zh-CN" altLang="en-US"/>
              <a:t>分级不能</a:t>
            </a:r>
            <a:endParaRPr lang="zh-CN" altLang="en-US"/>
          </a:p>
          <a:p>
            <a:r>
              <a:rPr lang="zh-CN" altLang="en-US"/>
              <a:t>过多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Round Rabin vs. SJF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SJF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Best for turnaround time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(5+10+15)/3=10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Worse for response time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800">
                <a:ea typeface="宋体" panose="02010600030101010101" pitchFamily="2" charset="-122"/>
              </a:rPr>
              <a:t>(0+5+10)/3=5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Round Rabin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Worse for turnaround time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(13+14+15)/3=14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Better for response time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800">
                <a:ea typeface="宋体" panose="02010600030101010101" pitchFamily="2" charset="-122"/>
              </a:rPr>
              <a:t>(0+1+2)/3=1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Must some trade-off 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4710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563" y="1447800"/>
            <a:ext cx="3830637" cy="1531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8" y="3244850"/>
            <a:ext cx="3760787" cy="1336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job runs for the same amount of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arrive at the same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started, each job runs to completion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only use the CPU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i.e., they perform no I/O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run-time of each job is known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Above assumptions are unrealistic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Will be relaxed one by one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</p:txBody>
      </p:sp>
      <p:sp>
        <p:nvSpPr>
          <p:cNvPr id="49155" name="文本框 1"/>
          <p:cNvSpPr txBox="1"/>
          <p:nvPr/>
        </p:nvSpPr>
        <p:spPr>
          <a:xfrm>
            <a:off x="257175" y="1609725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56" name="文本框 4"/>
          <p:cNvSpPr txBox="1"/>
          <p:nvPr/>
        </p:nvSpPr>
        <p:spPr>
          <a:xfrm>
            <a:off x="257175" y="2090738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57" name="文本框 5"/>
          <p:cNvSpPr txBox="1"/>
          <p:nvPr/>
        </p:nvSpPr>
        <p:spPr>
          <a:xfrm>
            <a:off x="241300" y="2633663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58" name="文本框 6"/>
          <p:cNvSpPr txBox="1"/>
          <p:nvPr/>
        </p:nvSpPr>
        <p:spPr>
          <a:xfrm>
            <a:off x="238125" y="3149600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1851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Incorporating</a:t>
            </a:r>
            <a:r>
              <a:rPr lang="en-US" altLang="zh-CN" b="0">
                <a:ea typeface="宋体" panose="02010600030101010101" pitchFamily="2" charset="-122"/>
              </a:rPr>
              <a:t> I/O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pPr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  <a:p>
            <a:pPr lvl="1"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Job A and B run on CPU for 50s each</a:t>
            </a:r>
            <a:endParaRPr lang="en-US" altLang="zh-CN">
              <a:ea typeface="宋体" panose="02010600030101010101" pitchFamily="2" charset="-122"/>
            </a:endParaRPr>
          </a:p>
          <a:p>
            <a:pPr lvl="1"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Job A does 4 I/O operations (10s each)</a:t>
            </a:r>
            <a:endParaRPr lang="en-US" altLang="zh-CN">
              <a:ea typeface="宋体" panose="02010600030101010101" pitchFamily="2" charset="-122"/>
            </a:endParaRPr>
          </a:p>
          <a:p>
            <a:pPr lvl="1"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poor schedule</a:t>
            </a:r>
            <a:r>
              <a:rPr lang="en-US" altLang="zh-CN">
                <a:ea typeface="宋体" panose="02010600030101010101" pitchFamily="2" charset="-122"/>
              </a:rPr>
              <a:t> does as follows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5120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505200"/>
            <a:ext cx="4610100" cy="207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557520" y="3268345"/>
            <a:ext cx="31838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表现不好是由于</a:t>
            </a:r>
            <a:r>
              <a:rPr lang="en-US" altLang="zh-CN"/>
              <a:t>A</a:t>
            </a:r>
            <a:r>
              <a:rPr lang="zh-CN" altLang="en-US"/>
              <a:t>不在占用</a:t>
            </a:r>
            <a:endParaRPr lang="zh-CN" altLang="en-US"/>
          </a:p>
          <a:p>
            <a:r>
              <a:rPr lang="en-US" altLang="zh-CN"/>
              <a:t>CPU</a:t>
            </a:r>
            <a:r>
              <a:rPr lang="zh-CN" altLang="en-US"/>
              <a:t>的时候</a:t>
            </a:r>
            <a:r>
              <a:rPr lang="en-US" altLang="zh-CN"/>
              <a:t>CPU</a:t>
            </a:r>
            <a:r>
              <a:rPr lang="zh-CN" altLang="en-US"/>
              <a:t>闲置而没有</a:t>
            </a:r>
            <a:endParaRPr lang="zh-CN" altLang="en-US"/>
          </a:p>
          <a:p>
            <a:r>
              <a:rPr lang="zh-CN" altLang="en-US"/>
              <a:t>被充分利用。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Workload Assumption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Turnaround time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FIFO, SJF, STCF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Response time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Round Robin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Incorporating I/O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Suggested reading: 7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1851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Incorporating I/O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When a job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initiates</a:t>
            </a:r>
            <a:r>
              <a:rPr lang="en-US" altLang="zh-CN">
                <a:ea typeface="宋体" panose="02010600030101010101" pitchFamily="2" charset="-122"/>
              </a:rPr>
              <a:t> an I/O request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system call is invoked(</a:t>
            </a:r>
            <a:r>
              <a:rPr lang="zh-CN" altLang="en-US">
                <a:ea typeface="宋体" panose="02010600030101010101" pitchFamily="2" charset="-122"/>
              </a:rPr>
              <a:t>一般会导致</a:t>
            </a:r>
            <a:r>
              <a:rPr lang="en-US" altLang="zh-CN">
                <a:ea typeface="宋体" panose="02010600030101010101" pitchFamily="2" charset="-122"/>
              </a:rPr>
              <a:t>context Switch)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job is blocked (by kernel)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Another job is scheduled to CPU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When a job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completes</a:t>
            </a:r>
            <a:r>
              <a:rPr lang="en-US" altLang="zh-CN">
                <a:ea typeface="宋体" panose="02010600030101010101" pitchFamily="2" charset="-122"/>
              </a:rPr>
              <a:t> an I/O request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An interrupt is sent to CPU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job becomes ready to run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schedule determines which job to be scheduled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Overlap</a:t>
            </a:r>
            <a:r>
              <a:rPr lang="en-GB" altLang="zh-CN">
                <a:ea typeface="宋体" panose="02010600030101010101" pitchFamily="2" charset="-122"/>
              </a:rPr>
              <a:t> I/O and CPU</a:t>
            </a:r>
            <a:r>
              <a:rPr lang="en-US" altLang="en-GB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实际上就可以理解为发生了</a:t>
            </a:r>
            <a:r>
              <a:rPr lang="en-US" altLang="zh-CN">
                <a:ea typeface="宋体" panose="02010600030101010101" pitchFamily="2" charset="-122"/>
              </a:rPr>
              <a:t>context switch</a:t>
            </a:r>
            <a:r>
              <a:rPr lang="en-US" altLang="en-GB">
                <a:ea typeface="宋体" panose="02010600030101010101" pitchFamily="2" charset="-122"/>
              </a:rPr>
              <a:t>)</a:t>
            </a:r>
            <a:endParaRPr lang="en-GB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GB" altLang="zh-CN">
                <a:ea typeface="宋体" panose="02010600030101010101" pitchFamily="2" charset="-122"/>
              </a:rPr>
              <a:t>Maximize the utilization of systems</a:t>
            </a:r>
            <a:endParaRPr lang="en-GB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1851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Incorporating I/O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pPr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How should the scheduler treat each job?</a:t>
            </a:r>
            <a:endParaRPr lang="en-GB" altLang="zh-CN">
              <a:ea typeface="宋体" panose="02010600030101010101" pitchFamily="2" charset="-122"/>
            </a:endParaRPr>
          </a:p>
          <a:p>
            <a:pPr lvl="1" defTabSz="914400">
              <a:spcBef>
                <a:spcPts val="60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Treat </a:t>
            </a:r>
            <a:r>
              <a:rPr lang="en-US" altLang="zh-CN">
                <a:ea typeface="宋体" panose="02010600030101010101" pitchFamily="2" charset="-122"/>
              </a:rPr>
              <a:t>each CPU burst as a job</a:t>
            </a:r>
            <a:endParaRPr lang="en-US" altLang="zh-CN">
              <a:ea typeface="宋体" panose="02010600030101010101" pitchFamily="2" charset="-122"/>
            </a:endParaRPr>
          </a:p>
          <a:p>
            <a:pPr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Treat each 10-ms sub-job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as an independent job</a:t>
            </a:r>
            <a:endParaRPr lang="en-US" altLang="zh-CN">
              <a:ea typeface="宋体" panose="02010600030101010101" pitchFamily="2" charset="-122"/>
            </a:endParaRPr>
          </a:p>
          <a:p>
            <a:pPr lvl="1" defTabSz="914400"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Doing overlap better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5529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4125913"/>
            <a:ext cx="5122863" cy="2217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job runs for the same amount of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arrive at the same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started, each job runs to completion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only use the CPU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i.e., they perform no I/O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run-time of each job is known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When the last assumption is relaxed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what can we do?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</p:txBody>
      </p:sp>
      <p:sp>
        <p:nvSpPr>
          <p:cNvPr id="57347" name="文本框 1"/>
          <p:cNvSpPr txBox="1"/>
          <p:nvPr/>
        </p:nvSpPr>
        <p:spPr>
          <a:xfrm>
            <a:off x="257175" y="1609725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48" name="文本框 4"/>
          <p:cNvSpPr txBox="1"/>
          <p:nvPr/>
        </p:nvSpPr>
        <p:spPr>
          <a:xfrm>
            <a:off x="257175" y="2090738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49" name="文本框 5"/>
          <p:cNvSpPr txBox="1"/>
          <p:nvPr/>
        </p:nvSpPr>
        <p:spPr>
          <a:xfrm>
            <a:off x="241300" y="2633663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50" name="文本框 6"/>
          <p:cNvSpPr txBox="1"/>
          <p:nvPr/>
        </p:nvSpPr>
        <p:spPr>
          <a:xfrm>
            <a:off x="238125" y="3149600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Multi-Level Feedback Queue Scheduler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Suggested reading: 8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Introduction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1442" name="Rectangle 2"/>
          <p:cNvSpPr>
            <a:spLocks noGrp="1"/>
          </p:cNvSpPr>
          <p:nvPr>
            <p:ph idx="1"/>
          </p:nvPr>
        </p:nvSpPr>
        <p:spPr>
          <a:xfrm>
            <a:off x="381000" y="1676400"/>
            <a:ext cx="8077200" cy="4876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it-IT" altLang="zh-CN">
                <a:ea typeface="宋体" panose="02010600030101010101" pitchFamily="2" charset="-122"/>
              </a:rPr>
              <a:t>Corbato </a:t>
            </a:r>
            <a:endParaRPr lang="it-IT" altLang="zh-CN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it-IT" altLang="zh-CN">
                <a:ea typeface="宋体" panose="02010600030101010101" pitchFamily="2" charset="-122"/>
              </a:rPr>
              <a:t> introduced it with others in 1962 in a system </a:t>
            </a:r>
            <a:r>
              <a:rPr lang="en-US" altLang="zh-CN">
                <a:ea typeface="宋体" panose="02010600030101010101" pitchFamily="2" charset="-122"/>
              </a:rPr>
              <a:t>known as the Compatible Time-Sharing System (CTSS)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Won the ACM </a:t>
            </a:r>
            <a:r>
              <a:rPr lang="en-US" altLang="zh-CN" b="1">
                <a:ea typeface="宋体" panose="02010600030101010101" pitchFamily="2" charset="-122"/>
              </a:rPr>
              <a:t>Turing Award </a:t>
            </a:r>
            <a:r>
              <a:rPr lang="en-US" altLang="zh-CN">
                <a:ea typeface="宋体" panose="02010600030101010101" pitchFamily="2" charset="-122"/>
              </a:rPr>
              <a:t>in 1990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because of CTSS and the later work on Multics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61443" name="图片 4" descr="www-corbato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0" y="381000"/>
            <a:ext cx="1357313" cy="175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Primary Goal of the MLFQ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MLFQ would like to both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optimize the turnaround time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without a priori knowledge of job length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minimize the response time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to schedule without perfect knowledge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scheduler can learn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characteristics of the jobs it is running as the system runs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and thus make better scheduling decisions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solidFill>
                  <a:srgbClr val="FF0000"/>
                </a:solidFill>
                <a:ea typeface="宋体" panose="02010600030101010101" pitchFamily="2" charset="-122"/>
              </a:rPr>
              <a:t>Learning from History</a:t>
            </a:r>
            <a:endParaRPr lang="en-GB" altLang="zh-CN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768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Systems that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learn from the past to predict the future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multi-level feedback queue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hardware branch predictors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caching algorithms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Such approaches work when jobs have phases of behavior and are thus predictable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Must be careful with such techniques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can easily be wrong and drive a system to make worse decisions than they would have with no knowledge at all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758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0" y="1600200"/>
            <a:ext cx="4298950" cy="441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6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Basic Rules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idx="1"/>
          </p:nvPr>
        </p:nvSpPr>
        <p:spPr>
          <a:xfrm>
            <a:off x="381000" y="1676400"/>
            <a:ext cx="5181600" cy="48768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number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distinct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queues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assigned a different </a:t>
            </a:r>
            <a:r>
              <a:rPr lang="en-US" altLang="zh-CN" b="1">
                <a:ea typeface="宋体" panose="02010600030101010101" pitchFamily="2" charset="-122"/>
              </a:rPr>
              <a:t>priority level</a:t>
            </a:r>
            <a:endParaRPr lang="en-US" altLang="zh-CN" b="1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job that is ready to run is on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single queue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ea typeface="宋体" panose="02010600030101010101" pitchFamily="2" charset="-122"/>
              </a:rPr>
              <a:t>Rule 1: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Priority(A) &gt; Priority(B), A runs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(B doesn’t)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>
                <a:ea typeface="宋体" panose="02010600030101010101" pitchFamily="2" charset="-122"/>
              </a:rPr>
              <a:t>Rule 2: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Priority(A) = Priority(B), A &amp; B run in RR(Round Rabin)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53410" y="123190"/>
            <a:ext cx="44983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此分层结构类似于</a:t>
            </a:r>
            <a:r>
              <a:rPr lang="en-US" altLang="zh-CN"/>
              <a:t>malloc</a:t>
            </a:r>
            <a:r>
              <a:rPr lang="zh-CN" altLang="en-US"/>
              <a:t>时分级存储的</a:t>
            </a:r>
            <a:endParaRPr lang="zh-CN" altLang="en-US"/>
          </a:p>
          <a:p>
            <a:r>
              <a:rPr lang="en-US" altLang="zh-CN"/>
              <a:t>explicit lists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117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17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How to Change Priority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1534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workload is a mix of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interactive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 jobs that are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short-running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and may frequently relinquish(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msgothic"/>
              </a:rPr>
              <a:t>放弃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) the CPU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and some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longer-running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 “CPU-bound” jobs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need a lot of CPU time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response time isn’t important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3: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 a job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enters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system, it is placed at the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highest priority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4a: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a job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uses up an entire time slice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while running, its priority is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reduced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4b: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a job gives up the CPU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before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time slice is up, it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stays at the same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priority level.</a:t>
            </a:r>
            <a:endParaRPr kumimoji="0" lang="en-GB" altLang="zh-CN" sz="7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01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76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62" end="4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Examples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Grp="1"/>
          </p:cNvSpPr>
          <p:nvPr>
            <p:ph idx="1"/>
          </p:nvPr>
        </p:nvSpPr>
        <p:spPr>
          <a:xfrm>
            <a:off x="355600" y="1600200"/>
            <a:ext cx="4241800" cy="4724400"/>
          </a:xfrm>
        </p:spPr>
        <p:txBody>
          <a:bodyPr vert="horz" wrap="square" lIns="91440" tIns="45720" rIns="91440" bIns="45720" anchor="t" anchorCtr="0"/>
          <a:p>
            <a:pPr marL="0" indent="0" defTabSz="914400">
              <a:spcBef>
                <a:spcPct val="0"/>
              </a:spcBef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1. A single long running job 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7168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288" y="2667000"/>
            <a:ext cx="3948112" cy="347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97400" y="1600200"/>
            <a:ext cx="4241800" cy="472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 Along Came A Short Job</a:t>
            </a:r>
            <a:endParaRPr kumimoji="0" lang="en-GB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68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514600"/>
            <a:ext cx="4138613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From </a:t>
            </a:r>
            <a:r>
              <a:rPr lang="en-GB" altLang="zh-CN" b="0">
                <a:ea typeface="宋体" panose="02010600030101010101" pitchFamily="2" charset="-122"/>
              </a:rPr>
              <a:t>Mechanism to Policy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Mechanisms(</a:t>
            </a:r>
            <a:r>
              <a:rPr lang="zh-CN" altLang="en-US">
                <a:ea typeface="宋体" panose="02010600030101010101" pitchFamily="2" charset="-122"/>
              </a:rPr>
              <a:t>机制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Low-level methods or protocols 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that implement a needed piece of functionality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Examples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context switch (time-sharing)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Paging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Policies(</a:t>
            </a:r>
            <a:r>
              <a:rPr lang="zh-CN" altLang="en-US">
                <a:ea typeface="宋体" panose="02010600030101010101" pitchFamily="2" charset="-122"/>
              </a:rPr>
              <a:t>策略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Intelligence resides on top of the mechanisms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algorithms for making some kind of decision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Examples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Scheduling policy (decide to run which process)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Replacement policy(decide which page to be replaced)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Examples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73730" name="Rectangle 2"/>
          <p:cNvSpPr>
            <a:spLocks noGrp="1"/>
          </p:cNvSpPr>
          <p:nvPr>
            <p:ph idx="1"/>
          </p:nvPr>
        </p:nvSpPr>
        <p:spPr>
          <a:xfrm>
            <a:off x="355600" y="1600200"/>
            <a:ext cx="8255000" cy="4724400"/>
          </a:xfrm>
        </p:spPr>
        <p:txBody>
          <a:bodyPr vert="horz" wrap="square" lIns="91440" tIns="45720" rIns="91440" bIns="45720" anchor="t" anchorCtr="0"/>
          <a:p>
            <a:pPr marL="0" indent="0" defTabSz="914400">
              <a:spcBef>
                <a:spcPct val="0"/>
              </a:spcBef>
              <a:buNone/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3. A mixed I/O-intensive and CPU-intensive workload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7373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4588" y="2362200"/>
            <a:ext cx="4137025" cy="3849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Notes 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1524000"/>
            <a:ext cx="830580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 job arrives, the MLFQ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first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assumes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it might be a short job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Thus giving the job high priority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actually is a short job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 will run quickly and complete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is not a short job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 will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slowly move down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the queues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soon prove itself to be a long-running process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it is an interactive job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doing a lot of I/O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 will relinquish the CPU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before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its time slice is complete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simply keep it at the same level without penalizing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Problems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50292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msgothic"/>
              </a:rPr>
              <a:t>starvation(</a:t>
            </a:r>
            <a:r>
              <a:rPr lang="zh-CN" altLang="en-US" sz="2000">
                <a:ea typeface="宋体" panose="02010600030101010101" pitchFamily="2" charset="-122"/>
              </a:rPr>
              <a:t>高级</a:t>
            </a:r>
            <a:r>
              <a:rPr lang="en-US" altLang="zh-CN" sz="2000">
                <a:ea typeface="宋体" panose="02010600030101010101" pitchFamily="2" charset="-122"/>
              </a:rPr>
              <a:t>job</a:t>
            </a:r>
            <a:r>
              <a:rPr lang="zh-CN" altLang="en-US" sz="2000">
                <a:ea typeface="宋体" panose="02010600030101010101" pitchFamily="2" charset="-122"/>
              </a:rPr>
              <a:t>频繁</a:t>
            </a:r>
            <a:r>
              <a:rPr lang="en-US" altLang="zh-CN" sz="2000">
                <a:ea typeface="宋体" panose="02010600030101010101" pitchFamily="2" charset="-122"/>
              </a:rPr>
              <a:t>Switch</a:t>
            </a:r>
            <a:r>
              <a:rPr lang="zh-CN" altLang="en-US" sz="2000">
                <a:ea typeface="宋体" panose="02010600030101010101" pitchFamily="2" charset="-122"/>
              </a:rPr>
              <a:t>导致低级</a:t>
            </a:r>
            <a:r>
              <a:rPr lang="en-US" altLang="zh-CN" sz="2000">
                <a:ea typeface="宋体" panose="02010600030101010101" pitchFamily="2" charset="-122"/>
              </a:rPr>
              <a:t>job</a:t>
            </a:r>
            <a:r>
              <a:rPr lang="zh-CN" altLang="en-US" sz="2000">
                <a:ea typeface="宋体" panose="02010600030101010101" pitchFamily="2" charset="-122"/>
              </a:rPr>
              <a:t>无法获取</a:t>
            </a:r>
            <a:r>
              <a:rPr lang="en-US" altLang="zh-CN" sz="2000">
                <a:ea typeface="宋体" panose="02010600030101010101" pitchFamily="2" charset="-122"/>
              </a:rPr>
              <a:t>CPU</a:t>
            </a:r>
            <a:r>
              <a:rPr lang="zh-CN" altLang="en-US" sz="2000">
                <a:ea typeface="宋体" panose="02010600030101010101" pitchFamily="2" charset="-122"/>
              </a:rPr>
              <a:t>来运行</a:t>
            </a:r>
            <a:r>
              <a:rPr lang="en-US" altLang="zh-CN">
                <a:ea typeface="msgothic"/>
              </a:rPr>
              <a:t>)</a:t>
            </a:r>
            <a:endParaRPr lang="en-US" altLang="zh-CN"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</a:rPr>
              <a:t>If there are “too many” interactive jobs in the system, they will combine to consume all CPU time </a:t>
            </a:r>
            <a:endParaRPr lang="en-US" altLang="zh-CN"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</a:rPr>
              <a:t>long-running jobs will </a:t>
            </a:r>
            <a:r>
              <a:rPr lang="en-US" altLang="zh-CN">
                <a:solidFill>
                  <a:srgbClr val="FF0000"/>
                </a:solidFill>
                <a:ea typeface="msgothic"/>
              </a:rPr>
              <a:t>never receive any CPU time</a:t>
            </a:r>
            <a:r>
              <a:rPr lang="en-US" altLang="zh-CN">
                <a:ea typeface="msgothic"/>
              </a:rPr>
              <a:t> </a:t>
            </a:r>
            <a:endParaRPr lang="en-US" altLang="zh-CN">
              <a:ea typeface="msgothic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msgothic"/>
              </a:rPr>
              <a:t>Gaming scheduler attack</a:t>
            </a:r>
            <a:endParaRPr lang="en-US" altLang="zh-CN"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</a:rPr>
              <a:t>before the time slice is over, issue an I/O operation and thus relinquish the CPU </a:t>
            </a:r>
            <a:endParaRPr lang="en-US" altLang="zh-CN"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</a:rPr>
              <a:t>the job remains in the same queue, and thus gain a higher percentage of CPU time. </a:t>
            </a:r>
            <a:endParaRPr lang="en-US" altLang="zh-CN"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</a:rPr>
              <a:t>This may lead to </a:t>
            </a:r>
            <a:r>
              <a:rPr lang="en-US" altLang="zh-CN">
                <a:solidFill>
                  <a:srgbClr val="FF0000"/>
                </a:solidFill>
                <a:ea typeface="msgothic"/>
              </a:rPr>
              <a:t>nearly monopolize the CPU</a:t>
            </a:r>
            <a:endParaRPr lang="en-US" altLang="zh-CN">
              <a:ea typeface="msgothic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programs may change its behavior over time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 what were CPU bound may transit to a phase of interactivity(</a:t>
            </a:r>
            <a:r>
              <a:rPr lang="zh-CN" altLang="en-US">
                <a:ea typeface="宋体" panose="02010600030101010101" pitchFamily="2" charset="-122"/>
              </a:rPr>
              <a:t>即可能从</a:t>
            </a:r>
            <a:r>
              <a:rPr lang="en-US" altLang="zh-CN">
                <a:ea typeface="宋体" panose="02010600030101010101" pitchFamily="2" charset="-122"/>
              </a:rPr>
              <a:t>long-running</a:t>
            </a:r>
            <a:r>
              <a:rPr lang="zh-CN" altLang="en-US">
                <a:ea typeface="宋体" panose="02010600030101010101" pitchFamily="2" charset="-122"/>
              </a:rPr>
              <a:t>变为</a:t>
            </a:r>
            <a:r>
              <a:rPr lang="en-US" altLang="zh-CN">
                <a:ea typeface="宋体" panose="02010600030101010101" pitchFamily="2" charset="-122"/>
              </a:rPr>
              <a:t>short-running)</a:t>
            </a:r>
            <a:endParaRPr lang="en-GB" altLang="zh-CN">
              <a:ea typeface="msgothic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Priority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Boost</a:t>
            </a:r>
            <a:endParaRPr lang="en-US" altLang="zh-CN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5: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After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time period 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move all the jobs in the system to the topmost queue(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这样就保证了底层的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也一定有机会占有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来执行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guaranteed not to starve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sitting in the top queue, a job will eventually receive service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because it shares the CPU with other high-priority jobs in a round-robin fashion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 CPU-bound job 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从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long-running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become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interactive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scheduler treats it properly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once it has received the priority boost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8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2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90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271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313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34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Priority Boost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819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89088"/>
            <a:ext cx="8078788" cy="3897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Better Accounting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354013" y="1371600"/>
            <a:ext cx="84836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prevent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gaming of our scheduler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4: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Once a job uses up its time allotment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 a given level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regardless of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how many times it has given up the CPU), its priority is reduced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scheduler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keeps track of the percentage of the time slice a process used at a given level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once a process has used its allotment, it is demoted to the next priority queue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4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83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98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79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Better Accounting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8601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828800"/>
            <a:ext cx="8278813" cy="3887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Tuning MLFQ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88066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to </a:t>
            </a:r>
            <a:r>
              <a:rPr lang="en-US" altLang="zh-CN" b="1">
                <a:ea typeface="宋体" panose="02010600030101010101" pitchFamily="2" charset="-122"/>
              </a:rPr>
              <a:t>parameterize</a:t>
            </a:r>
            <a:r>
              <a:rPr lang="en-US" altLang="zh-CN">
                <a:ea typeface="宋体" panose="02010600030101010101" pitchFamily="2" charset="-122"/>
              </a:rPr>
              <a:t> a MLFQ scheduler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how many queues</a:t>
            </a:r>
            <a:r>
              <a:rPr lang="en-US" altLang="zh-CN">
                <a:ea typeface="宋体" panose="02010600030101010101" pitchFamily="2" charset="-122"/>
              </a:rPr>
              <a:t> should there be?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big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should the time slice</a:t>
            </a:r>
            <a:r>
              <a:rPr lang="en-US" altLang="zh-CN">
                <a:ea typeface="宋体" panose="02010600030101010101" pitchFamily="2" charset="-122"/>
              </a:rPr>
              <a:t> be per queue?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often should priority be boosted in order to avoid starvation and account for changes in behavior?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Tuning the scheduler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only doing experience with typical workloads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will lead to a satisfactory balance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1851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Tuning MLFQ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Most MLFQ variants allow for varying time-slice length across different queues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high-priority queues are given short time slices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are comprised of interactive jobs after all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Quickly alternating between them makes sense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low-priority queues are given longer time slices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contain long-running jobs that are CPU-bound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Longer time slice works well</a:t>
            </a:r>
            <a:endParaRPr lang="en-GB" altLang="zh-CN" sz="720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0560" y="2860040"/>
            <a:ext cx="6419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类似于</a:t>
            </a:r>
            <a:r>
              <a:rPr lang="en-US" altLang="zh-CN"/>
              <a:t>cache</a:t>
            </a:r>
            <a:r>
              <a:rPr lang="zh-CN" altLang="en-US"/>
              <a:t>中高层速度快但容量小，底层相反的结构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79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3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81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226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279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329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Lower Priority, Longer Quanta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9216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484313"/>
            <a:ext cx="5029200" cy="4278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</a:t>
            </a:r>
            <a:r>
              <a:rPr lang="en-GB" altLang="zh-CN" b="0">
                <a:solidFill>
                  <a:srgbClr val="FF0000"/>
                </a:solidFill>
                <a:ea typeface="宋体" panose="02010600030101010101" pitchFamily="2" charset="-122"/>
              </a:rPr>
              <a:t>Assumptions</a:t>
            </a:r>
            <a:r>
              <a:rPr lang="en-GB" altLang="zh-CN" b="0">
                <a:ea typeface="宋体" panose="02010600030101010101" pitchFamily="2" charset="-122"/>
              </a:rPr>
              <a:t> 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job runs for the same amount of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arrive at the same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started, each job runs to completion(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即假设不会被打断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only use the CPU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i.e.,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they perform no I/O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run-time of each job is known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Above assumptions are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unrealistic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Will be relaxed one by one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1851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OUSTERHOUT’S LAW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94210" name="Rectangle 2"/>
          <p:cNvSpPr>
            <a:spLocks noGrp="1"/>
          </p:cNvSpPr>
          <p:nvPr>
            <p:ph idx="1"/>
          </p:nvPr>
        </p:nvSpPr>
        <p:spPr>
          <a:xfrm>
            <a:off x="152400" y="1447800"/>
            <a:ext cx="894080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VOO-DOO CONSTANTS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require some form of black magic to set them correctly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Avoiding voo-doo constants is a good idea whenever possible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Unfortunately, it is often difficult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One could try to make the system learn a good value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but that too is not straightforward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frequent result: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configuration file filled with default parameter values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seasoned administrator can tweak when something isn’t quite working correctly</a:t>
            </a:r>
            <a:endParaRPr lang="en-GB" altLang="zh-CN" sz="680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GB" altLang="zh-CN" sz="2400">
                <a:ea typeface="宋体" panose="02010600030101010101" pitchFamily="2" charset="-122"/>
              </a:rPr>
              <a:t>And is left unchanged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185150" cy="573088"/>
          </a:xfrm>
        </p:spPr>
        <p:txBody>
          <a:bodyPr vert="horz" wrap="square" lIns="91440" tIns="45720" rIns="91440" bIns="45720" anchor="ctr" anchorCtr="0"/>
          <a:p>
            <a:pPr marL="342900" indent="-342900"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Solaris MLFQ implementation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96258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Time-Sharing scheduling class (TS)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Particularly easy to configure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provides a set of tables that determine exactly how the priority of a process is altered throughout its lifetime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how long each time slice is, and how often to boost the priority of a job 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an administrator can muck with this table in order to make the scheduler behave in different ways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185150" cy="573088"/>
          </a:xfrm>
        </p:spPr>
        <p:txBody>
          <a:bodyPr vert="horz" wrap="square" lIns="91440" tIns="45720" rIns="91440" bIns="45720" anchor="ctr" anchorCtr="0"/>
          <a:p>
            <a:pPr marL="342900" indent="-342900"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Solaris MLFQ implementation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98306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Default values for the table are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60 queues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slowly increasing time-slice lengths 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from 20 milliseconds (highest priority) 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to a few hundred milliseconds (lowest)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priorities boosted around every 1 second or so.</a:t>
            </a:r>
            <a:endParaRPr lang="en-GB" altLang="zh-CN" sz="7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185150" cy="573088"/>
          </a:xfrm>
        </p:spPr>
        <p:txBody>
          <a:bodyPr vert="horz" wrap="square" lIns="91440" tIns="45720" rIns="91440" bIns="45720" anchor="ctr" anchorCtr="0"/>
          <a:p>
            <a:pPr marL="342900" indent="-342900"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Other implementations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00354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Decay-usage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FreeBSD scheduler (version 4.3)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uses a formula to calculate the current priority level of a job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basing on how much CPU the process has used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usage is decayed over time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providing the desired priority boost in a different manner than described herein.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185150" cy="573088"/>
          </a:xfrm>
        </p:spPr>
        <p:txBody>
          <a:bodyPr vert="horz" wrap="square" lIns="91440" tIns="45720" rIns="91440" bIns="45720" anchor="ctr" anchorCtr="0"/>
          <a:p>
            <a:pPr marL="342900" indent="-342900"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Other implementations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02402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Some schedulers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reserve the highest priority levels for operating system work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typical user jobs can never obtain the highest levels of priority in the system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Some systems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allow some user </a:t>
            </a:r>
            <a:r>
              <a:rPr lang="en-US" altLang="zh-CN" b="1">
                <a:ea typeface="宋体" panose="02010600030101010101" pitchFamily="2" charset="-122"/>
              </a:rPr>
              <a:t>advice </a:t>
            </a:r>
            <a:r>
              <a:rPr lang="en-US" altLang="zh-CN">
                <a:ea typeface="宋体" panose="02010600030101010101" pitchFamily="2" charset="-122"/>
              </a:rPr>
              <a:t>to help set priorities;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for example, using the command-line utility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nice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you can increase or decrease the priority of a job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and thus increase or decrease its chances of running at any given time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185150" cy="573088"/>
          </a:xfrm>
        </p:spPr>
        <p:txBody>
          <a:bodyPr vert="horz" wrap="square" lIns="91440" tIns="45720" rIns="91440" bIns="45720" anchor="ctr" anchorCtr="0"/>
          <a:p>
            <a:pPr marL="342900" indent="-342900"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Summary</a:t>
            </a:r>
            <a:endParaRPr lang="en-US" altLang="zh-CN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4450" name="Rectangle 2"/>
          <p:cNvSpPr>
            <a:spLocks noGrp="1"/>
          </p:cNvSpPr>
          <p:nvPr>
            <p:ph idx="1"/>
          </p:nvPr>
        </p:nvSpPr>
        <p:spPr>
          <a:xfrm>
            <a:off x="349250" y="1447800"/>
            <a:ext cx="871220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1: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Priority(A) &gt; Priority(B), A runs (B doesn’t).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2: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Priority(A) = Priority(B), A &amp; B run in RR.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3: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When a job enters the system, it is placed at the highest priority (the topmost queue).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4: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Once a job uses up its time allotment at a given level (regardless of how many times it has given up the CPU), its priority is reduced (i.e., it moves down one queue).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5: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After some time period S, move all the jobs in the system to the topmost queue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185150" cy="573088"/>
          </a:xfrm>
        </p:spPr>
        <p:txBody>
          <a:bodyPr vert="horz" wrap="square" lIns="91440" tIns="45720" rIns="91440" bIns="45720" anchor="ctr" anchorCtr="0"/>
          <a:p>
            <a:pPr marL="342900" indent="-342900"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Summary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06498" name="Rectangle 2"/>
          <p:cNvSpPr>
            <a:spLocks noGrp="1"/>
          </p:cNvSpPr>
          <p:nvPr>
            <p:ph idx="1"/>
          </p:nvPr>
        </p:nvSpPr>
        <p:spPr>
          <a:xfrm>
            <a:off x="152400" y="1447800"/>
            <a:ext cx="879475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MLFQ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Observes the execution of a job and prioritizes it accordingly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instead of demanding a priori knowledge of the nature of a job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Manages to achieve the best of both worlds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can deliver excellent overall performance similar to SJF/STCF) for short-running interactive jobs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is fair and makes progress for long-running CPU-intensive workloads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Many systems use a form of MLFQ as their base scheduler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BSD, Solaris, Windows NT and subsequent Windows operating systems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Turnaround time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Metric(</a:t>
            </a:r>
            <a:r>
              <a:rPr lang="zh-CN" altLang="en-US">
                <a:ea typeface="宋体" panose="02010600030101010101" pitchFamily="2" charset="-122"/>
              </a:rPr>
              <a:t>度量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is just something we use to measure something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Scheduling metrics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there are a number of different metrics that make sense in scheduling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msgothic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msgothic"/>
              </a:rPr>
              <a:t>turnaround</a:t>
            </a:r>
            <a:r>
              <a:rPr lang="en-US" altLang="zh-CN">
                <a:ea typeface="msgothic"/>
              </a:rPr>
              <a:t> time</a:t>
            </a:r>
            <a:endParaRPr lang="en-US" altLang="zh-CN"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</a:rPr>
              <a:t>the time at which the job completes minus the time at which the job arrived in the system</a:t>
            </a:r>
            <a:endParaRPr lang="en-US" altLang="zh-CN"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msgothic"/>
              </a:rPr>
              <a:t>T</a:t>
            </a:r>
            <a:r>
              <a:rPr lang="en-US" altLang="zh-CN" baseline="-25000">
                <a:solidFill>
                  <a:srgbClr val="FF0000"/>
                </a:solidFill>
                <a:ea typeface="msgothic"/>
              </a:rPr>
              <a:t>turnaround</a:t>
            </a:r>
            <a:r>
              <a:rPr lang="en-US" altLang="zh-CN">
                <a:solidFill>
                  <a:srgbClr val="FF0000"/>
                </a:solidFill>
                <a:ea typeface="msgothic"/>
              </a:rPr>
              <a:t> = T</a:t>
            </a:r>
            <a:r>
              <a:rPr lang="en-US" altLang="zh-CN" baseline="-25000">
                <a:solidFill>
                  <a:srgbClr val="FF0000"/>
                </a:solidFill>
                <a:ea typeface="msgothic"/>
              </a:rPr>
              <a:t>completion</a:t>
            </a:r>
            <a:r>
              <a:rPr lang="en-US" altLang="zh-CN">
                <a:solidFill>
                  <a:srgbClr val="FF0000"/>
                </a:solidFill>
                <a:ea typeface="msgothic"/>
              </a:rPr>
              <a:t> − T</a:t>
            </a:r>
            <a:r>
              <a:rPr lang="en-US" altLang="zh-CN" baseline="-25000">
                <a:solidFill>
                  <a:srgbClr val="FF0000"/>
                </a:solidFill>
                <a:ea typeface="msgothic"/>
              </a:rPr>
              <a:t>arrival</a:t>
            </a:r>
            <a:endParaRPr lang="en-US" altLang="zh-CN">
              <a:ea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</a:rPr>
              <a:t>Because for now T</a:t>
            </a:r>
            <a:r>
              <a:rPr lang="en-US" altLang="zh-CN" baseline="-25000">
                <a:ea typeface="msgothic"/>
              </a:rPr>
              <a:t>arrival</a:t>
            </a:r>
            <a:r>
              <a:rPr lang="en-US" altLang="zh-CN">
                <a:ea typeface="msgothic"/>
              </a:rPr>
              <a:t> = 0 and hence          T</a:t>
            </a:r>
            <a:r>
              <a:rPr lang="en-US" altLang="zh-CN" baseline="-25000">
                <a:ea typeface="msgothic"/>
              </a:rPr>
              <a:t>turnaround</a:t>
            </a:r>
            <a:r>
              <a:rPr lang="en-US" altLang="zh-CN">
                <a:ea typeface="msgothic"/>
              </a:rPr>
              <a:t> = T</a:t>
            </a:r>
            <a:r>
              <a:rPr lang="en-US" altLang="zh-CN" baseline="-25000">
                <a:ea typeface="msgothic"/>
              </a:rPr>
              <a:t>completion</a:t>
            </a:r>
            <a:endParaRPr lang="en-GB" altLang="zh-CN">
              <a:ea typeface="msgothic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43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63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53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90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794500" cy="573405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First In, First Out (FIFO)(</a:t>
            </a:r>
            <a:r>
              <a:rPr lang="zh-CN" altLang="en-US" b="0">
                <a:ea typeface="宋体" panose="02010600030101010101" pitchFamily="2" charset="-122"/>
              </a:rPr>
              <a:t>先来先服务</a:t>
            </a:r>
            <a:r>
              <a:rPr lang="en-US" altLang="zh-CN" b="0">
                <a:ea typeface="宋体" panose="02010600030101010101" pitchFamily="2" charset="-122"/>
              </a:rPr>
              <a:t>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pPr defTabSz="914400">
              <a:spcBef>
                <a:spcPct val="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Also known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First Come, First Served (FCFS)</a:t>
            </a:r>
            <a:endParaRPr lang="en-US" altLang="zh-CN"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It is clearly simple and thus easy to implement</a:t>
            </a:r>
            <a:endParaRPr lang="en-US" altLang="zh-CN"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 Examples</a:t>
            </a:r>
            <a:endParaRPr lang="en-GB" altLang="zh-CN">
              <a:ea typeface="宋体" panose="02010600030101010101" pitchFamily="2" charset="-122"/>
            </a:endParaRPr>
          </a:p>
          <a:p>
            <a:pPr lvl="1" defTabSz="914400">
              <a:spcBef>
                <a:spcPct val="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Jobs A, B, C. Each runs for 10s</a:t>
            </a:r>
            <a:endParaRPr lang="en-GB" altLang="zh-CN">
              <a:ea typeface="宋体" panose="02010600030101010101" pitchFamily="2" charset="-122"/>
            </a:endParaRPr>
          </a:p>
          <a:p>
            <a:pPr lvl="1" defTabSz="914400">
              <a:spcBef>
                <a:spcPct val="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Turnaround time is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GB" altLang="zh-CN">
                <a:ea typeface="宋体" panose="02010600030101010101" pitchFamily="2" charset="-122"/>
              </a:rPr>
              <a:t>10+20+30)/3=20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2457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429000"/>
            <a:ext cx="7059613" cy="279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359275" y="3487420"/>
            <a:ext cx="43072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研究平均</a:t>
            </a:r>
            <a:r>
              <a:rPr lang="en-US" altLang="zh-CN"/>
              <a:t>turnaround</a:t>
            </a:r>
            <a:r>
              <a:rPr lang="zh-CN" altLang="en-US"/>
              <a:t>时间更有意义。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job runs for the same amount of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arrive at the same time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started, each job runs to completion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jobs only use the CPU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i.e., they perform no I/O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run-time of each job is known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Above assumptions are unrealistic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gothic"/>
                <a:cs typeface="msgothic"/>
              </a:rPr>
              <a:t>Will be relaxed one by one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gothic"/>
              <a:cs typeface="msgothic"/>
            </a:endParaRPr>
          </a:p>
        </p:txBody>
      </p:sp>
      <p:sp>
        <p:nvSpPr>
          <p:cNvPr id="26627" name="文本框 1"/>
          <p:cNvSpPr txBox="1"/>
          <p:nvPr/>
        </p:nvSpPr>
        <p:spPr>
          <a:xfrm>
            <a:off x="257175" y="1609725"/>
            <a:ext cx="596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635000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First In, First Out (FIFO)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idx="1"/>
          </p:nvPr>
        </p:nvSpPr>
        <p:spPr>
          <a:xfrm>
            <a:off x="355600" y="1371600"/>
            <a:ext cx="8483600" cy="4953000"/>
          </a:xfrm>
        </p:spPr>
        <p:txBody>
          <a:bodyPr vert="horz" wrap="square" lIns="91440" tIns="45720" rIns="91440" bIns="45720" anchor="t" anchorCtr="0"/>
          <a:p>
            <a:pPr defTabSz="914400">
              <a:spcBef>
                <a:spcPct val="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Job A runs for 100s. Job B and C run for 10s</a:t>
            </a:r>
            <a:endParaRPr lang="en-US" altLang="zh-CN">
              <a:ea typeface="宋体" panose="02010600030101010101" pitchFamily="2" charset="-122"/>
            </a:endParaRPr>
          </a:p>
          <a:p>
            <a:pPr lvl="1" defTabSz="914400">
              <a:spcBef>
                <a:spcPct val="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Turnaround time is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GB" altLang="zh-CN">
                <a:ea typeface="宋体" panose="02010600030101010101" pitchFamily="2" charset="-122"/>
              </a:rPr>
              <a:t>100+110+120)/3=110</a:t>
            </a:r>
            <a:endParaRPr lang="en-GB" altLang="zh-CN">
              <a:ea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GB" altLang="zh-CN">
                <a:ea typeface="宋体" panose="02010600030101010101" pitchFamily="2" charset="-122"/>
              </a:rPr>
              <a:t>Convey Effect</a:t>
            </a:r>
            <a:endParaRPr lang="en-GB" altLang="zh-CN">
              <a:ea typeface="宋体" panose="02010600030101010101" pitchFamily="2" charset="-122"/>
            </a:endParaRPr>
          </a:p>
          <a:p>
            <a:pPr lvl="1" defTabSz="914400">
              <a:spcBef>
                <a:spcPct val="0"/>
              </a:spcBef>
              <a:tabLst>
                <a:tab pos="319405" algn="l"/>
                <a:tab pos="846455" algn="l"/>
                <a:tab pos="1760855" algn="l"/>
                <a:tab pos="2675255" algn="l"/>
                <a:tab pos="3589655" algn="l"/>
                <a:tab pos="4504055" algn="l"/>
                <a:tab pos="5418455" algn="l"/>
                <a:tab pos="6332855" algn="l"/>
                <a:tab pos="7247255" algn="l"/>
                <a:tab pos="8161655" algn="l"/>
                <a:tab pos="9076055" algn="l"/>
                <a:tab pos="9990455" algn="l"/>
              </a:tabLst>
            </a:pPr>
            <a:r>
              <a:rPr lang="en-US" altLang="zh-CN">
                <a:ea typeface="宋体" panose="02010600030101010101" pitchFamily="2" charset="-122"/>
              </a:rPr>
              <a:t>a number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relatively-short</a:t>
            </a:r>
            <a:r>
              <a:rPr lang="en-US" altLang="zh-CN">
                <a:ea typeface="宋体" panose="02010600030101010101" pitchFamily="2" charset="-122"/>
              </a:rPr>
              <a:t> potential consumers of a resource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get queued</a:t>
            </a:r>
            <a:r>
              <a:rPr lang="en-US" altLang="zh-CN">
                <a:ea typeface="宋体" panose="02010600030101010101" pitchFamily="2" charset="-122"/>
              </a:rPr>
              <a:t> behind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heavyweight</a:t>
            </a:r>
            <a:r>
              <a:rPr lang="en-US" altLang="zh-CN">
                <a:ea typeface="宋体" panose="02010600030101010101" pitchFamily="2" charset="-122"/>
              </a:rPr>
              <a:t> resource consumer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2867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733800"/>
            <a:ext cx="5429250" cy="2135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7660" y="5856605"/>
            <a:ext cx="83927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仍采用</a:t>
            </a:r>
            <a:r>
              <a:rPr lang="en-US" altLang="zh-CN"/>
              <a:t>FIFO</a:t>
            </a:r>
            <a:r>
              <a:rPr lang="zh-CN" altLang="en-US"/>
              <a:t>策略时，会出现快的</a:t>
            </a:r>
            <a:r>
              <a:rPr lang="en-US" altLang="zh-CN"/>
              <a:t>job</a:t>
            </a:r>
            <a:r>
              <a:rPr lang="zh-CN" altLang="en-US"/>
              <a:t>被慢的</a:t>
            </a:r>
            <a:r>
              <a:rPr lang="en-US" altLang="zh-CN"/>
              <a:t>job</a:t>
            </a:r>
            <a:r>
              <a:rPr lang="zh-CN" altLang="en-US"/>
              <a:t>拖延，而导致总体的</a:t>
            </a:r>
            <a:r>
              <a:rPr lang="en-US" altLang="zh-CN"/>
              <a:t>turn-</a:t>
            </a:r>
            <a:endParaRPr lang="en-US" altLang="zh-CN"/>
          </a:p>
          <a:p>
            <a:r>
              <a:rPr lang="en-US" altLang="zh-CN"/>
              <a:t>around</a:t>
            </a:r>
            <a:r>
              <a:rPr lang="zh-CN" altLang="en-US"/>
              <a:t>变慢。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8293100" cy="573405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Shortest Job First (SJF)(</a:t>
            </a:r>
            <a:r>
              <a:rPr lang="zh-CN" altLang="en-US" b="0">
                <a:solidFill>
                  <a:srgbClr val="FF0000"/>
                </a:solidFill>
                <a:ea typeface="宋体" panose="02010600030101010101" pitchFamily="2" charset="-122"/>
              </a:rPr>
              <a:t>最快的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job</a:t>
            </a:r>
            <a:r>
              <a:rPr lang="zh-CN" altLang="en-US" b="0">
                <a:solidFill>
                  <a:srgbClr val="FF0000"/>
                </a:solidFill>
                <a:ea typeface="宋体" panose="02010600030101010101" pitchFamily="2" charset="-122"/>
              </a:rPr>
              <a:t>先执行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idx="1"/>
          </p:nvPr>
        </p:nvSpPr>
        <p:spPr>
          <a:xfrm>
            <a:off x="354013" y="1371600"/>
            <a:ext cx="84836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Runs the shortest job first(</a:t>
            </a:r>
            <a:r>
              <a:rPr lang="zh-CN" altLang="en-US">
                <a:ea typeface="宋体" panose="02010600030101010101" pitchFamily="2" charset="-122"/>
              </a:rPr>
              <a:t>此时假设同时到达仍然成立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then the next shortest, and so 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optimal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GB" altLang="zh-CN">
                <a:ea typeface="宋体" panose="02010600030101010101" pitchFamily="2" charset="-122"/>
              </a:rPr>
              <a:t>Examples</a:t>
            </a:r>
            <a:endParaRPr lang="en-GB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Job A runs for 100s. Job B and C run for 10s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GB" altLang="zh-CN">
                <a:ea typeface="宋体" panose="02010600030101010101" pitchFamily="2" charset="-122"/>
              </a:rPr>
              <a:t>Turnaround time is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GB" altLang="zh-CN">
                <a:ea typeface="宋体" panose="02010600030101010101" pitchFamily="2" charset="-122"/>
              </a:rPr>
              <a:t>10+20+120)/3=50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307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4572000"/>
            <a:ext cx="5846763" cy="2252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835275" y="2810510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SJF</a:t>
            </a:r>
            <a:r>
              <a:rPr lang="zh-CN" altLang="en-US"/>
              <a:t>看的是总时间！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12731</Words>
  <Application>WPS 演示</Application>
  <PresentationFormat/>
  <Paragraphs>496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Comic Sans MS</vt:lpstr>
      <vt:lpstr>Times New Roman</vt:lpstr>
      <vt:lpstr>msgothic</vt:lpstr>
      <vt:lpstr>Segoe Print</vt:lpstr>
      <vt:lpstr>微软雅黑</vt:lpstr>
      <vt:lpstr>Arial Unicode MS</vt:lpstr>
      <vt:lpstr>icfp99</vt:lpstr>
      <vt:lpstr>Process Scheduling Introduction</vt:lpstr>
      <vt:lpstr>Outline</vt:lpstr>
      <vt:lpstr>From Mechanism to Policy</vt:lpstr>
      <vt:lpstr>Workload Assumptions </vt:lpstr>
      <vt:lpstr>Turnaround time</vt:lpstr>
      <vt:lpstr>First In, First Out (FIFO)(先来先服务)</vt:lpstr>
      <vt:lpstr>Workload Assumptions </vt:lpstr>
      <vt:lpstr>First In, First Out (FIFO)</vt:lpstr>
      <vt:lpstr>Shortest Job First (SJF)(最快的job先执行)</vt:lpstr>
      <vt:lpstr>Workload Assumptions </vt:lpstr>
      <vt:lpstr>Shortest Job First (SJF)</vt:lpstr>
      <vt:lpstr>Workload Assumptions </vt:lpstr>
      <vt:lpstr>Shortest Time-to-Completion First (STCF)</vt:lpstr>
      <vt:lpstr>Response time</vt:lpstr>
      <vt:lpstr>Round Rabin</vt:lpstr>
      <vt:lpstr>Round Rabin</vt:lpstr>
      <vt:lpstr>Round Rabin vs. SJF</vt:lpstr>
      <vt:lpstr>Workload Assumptions </vt:lpstr>
      <vt:lpstr>Incorporating I/O</vt:lpstr>
      <vt:lpstr>Incorporating I/O</vt:lpstr>
      <vt:lpstr>Incorporating I/O</vt:lpstr>
      <vt:lpstr>Workload Assumptions </vt:lpstr>
      <vt:lpstr>Outline</vt:lpstr>
      <vt:lpstr>Introduction</vt:lpstr>
      <vt:lpstr>Primary Goal of the MLFQ</vt:lpstr>
      <vt:lpstr>Learning from History</vt:lpstr>
      <vt:lpstr>Basic Rules</vt:lpstr>
      <vt:lpstr>How to Change Priority</vt:lpstr>
      <vt:lpstr>Examples</vt:lpstr>
      <vt:lpstr>Examples</vt:lpstr>
      <vt:lpstr>Notes </vt:lpstr>
      <vt:lpstr>Problems</vt:lpstr>
      <vt:lpstr>Priority Boost</vt:lpstr>
      <vt:lpstr>Priority Boost</vt:lpstr>
      <vt:lpstr>Better Accounting</vt:lpstr>
      <vt:lpstr>Better Accounting</vt:lpstr>
      <vt:lpstr>Tuning MLFQ</vt:lpstr>
      <vt:lpstr>Tuning MLFQ</vt:lpstr>
      <vt:lpstr>Lower Priority, Longer Quanta</vt:lpstr>
      <vt:lpstr>OUSTERHOUT’S LAW</vt:lpstr>
      <vt:lpstr>Solaris MLFQ implementation</vt:lpstr>
      <vt:lpstr>Solaris MLFQ implementation</vt:lpstr>
      <vt:lpstr>Other implementations</vt:lpstr>
      <vt:lpstr>Other implementations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452</cp:revision>
  <dcterms:created xsi:type="dcterms:W3CDTF">2000-01-15T07:54:00Z</dcterms:created>
  <dcterms:modified xsi:type="dcterms:W3CDTF">2022-06-10T13:54:12Z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A190FD4F2BB84C8B81BCB9FAFC88D3A6</vt:lpwstr>
  </property>
  <property fmtid="{D5CDD505-2E9C-101B-9397-08002B2CF9AE}" pid="3" name="KSOProductBuildVer">
    <vt:lpwstr>2052-11.1.0.11744</vt:lpwstr>
  </property>
</Properties>
</file>