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6"/>
  </p:handoutMasterIdLst>
  <p:sldIdLst>
    <p:sldId id="1353" r:id="rId3"/>
    <p:sldId id="1354" r:id="rId5"/>
    <p:sldId id="1223" r:id="rId6"/>
    <p:sldId id="1224" r:id="rId7"/>
    <p:sldId id="1225" r:id="rId8"/>
    <p:sldId id="1226" r:id="rId9"/>
    <p:sldId id="1227" r:id="rId10"/>
    <p:sldId id="1228" r:id="rId11"/>
    <p:sldId id="1229" r:id="rId12"/>
    <p:sldId id="1230" r:id="rId13"/>
    <p:sldId id="1231" r:id="rId14"/>
    <p:sldId id="1232" r:id="rId15"/>
    <p:sldId id="1233" r:id="rId16"/>
    <p:sldId id="1234" r:id="rId17"/>
    <p:sldId id="1235" r:id="rId18"/>
    <p:sldId id="1236" r:id="rId19"/>
    <p:sldId id="1237" r:id="rId20"/>
    <p:sldId id="1238" r:id="rId21"/>
    <p:sldId id="1239" r:id="rId22"/>
    <p:sldId id="1240" r:id="rId23"/>
    <p:sldId id="1241" r:id="rId24"/>
    <p:sldId id="1242" r:id="rId25"/>
    <p:sldId id="1243" r:id="rId26"/>
    <p:sldId id="1244" r:id="rId27"/>
    <p:sldId id="1245" r:id="rId28"/>
    <p:sldId id="1246" r:id="rId29"/>
    <p:sldId id="1247" r:id="rId30"/>
    <p:sldId id="1248" r:id="rId31"/>
    <p:sldId id="1249" r:id="rId32"/>
    <p:sldId id="1250" r:id="rId33"/>
    <p:sldId id="1251" r:id="rId34"/>
    <p:sldId id="1252" r:id="rId35"/>
    <p:sldId id="1253" r:id="rId36"/>
    <p:sldId id="1254" r:id="rId37"/>
    <p:sldId id="1255" r:id="rId38"/>
    <p:sldId id="1256" r:id="rId39"/>
    <p:sldId id="1257" r:id="rId40"/>
    <p:sldId id="1258" r:id="rId41"/>
    <p:sldId id="1259" r:id="rId42"/>
    <p:sldId id="1260" r:id="rId43"/>
    <p:sldId id="1261" r:id="rId44"/>
    <p:sldId id="1262" r:id="rId45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695"/>
    <p:restoredTop sz="78712"/>
  </p:normalViewPr>
  <p:slideViewPr>
    <p:cSldViewPr showGuides="1">
      <p:cViewPr varScale="1">
        <p:scale>
          <a:sx n="76" d="100"/>
          <a:sy n="76" d="100"/>
        </p:scale>
        <p:origin x="4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ABF271-5424-5E4E-A5E8-7904D12F96C7}" type="datetimeFigureOut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en-US" altLang="en-US" sz="1200"/>
            </a:fld>
            <a:endParaRPr lang="en-US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4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843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048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6758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7577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7782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7987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8192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8397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397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860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8806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9011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9216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/>
              <a:t>Q: The output on the screen</a:t>
            </a:r>
            <a:endParaRPr lang="zh-CN" altLang="en-US"/>
          </a:p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9421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9625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9830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0035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0240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0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28D7A1A-984B-2948-B1C4-1D3D5B94353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8F59FB-C708-484A-986B-27F5B2123279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8F59FB-C708-484A-986B-27F5B2123279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8F59FB-C708-484A-986B-27F5B2123279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600200"/>
            <a:ext cx="4076700" cy="213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3886200"/>
            <a:ext cx="4076700" cy="213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8F59FB-C708-484A-986B-27F5B2123279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8F59FB-C708-484A-986B-27F5B2123279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8F59FB-C708-484A-986B-27F5B2123279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8F59FB-C708-484A-986B-27F5B2123279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8F59FB-C708-484A-986B-27F5B2123279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8F59FB-C708-484A-986B-27F5B2123279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8F59FB-C708-484A-986B-27F5B2123279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8F59FB-C708-484A-986B-27F5B2123279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8F59FB-C708-484A-986B-27F5B2123279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8F59FB-C708-484A-986B-27F5B2123279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0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200">
                <a:latin typeface="+mj-lt"/>
                <a:ea typeface="宋体" panose="02010600030101010101" pitchFamily="2" charset="-122"/>
                <a:cs typeface="+mj-cs"/>
              </a:rPr>
              <a:t>Exceptional Control Flow II</a:t>
            </a:r>
            <a:endParaRPr lang="en-US" altLang="zh-CN" sz="320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Context switching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382000" cy="4343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There are many processes in a computer system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at one time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How can a computer manage these processes running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multitasking (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time slicing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 mechanism that the OS performs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basic operation is context switch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Higher-level form of exceptional control flow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built on top of the lower-level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exception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mechanism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Context switching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4191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When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does the context switch happen?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kernel is executing a system call on behalf of the user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such as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,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sleep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,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etc.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which will cause the calling process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blocked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Even if a system call does not block, the kernel can decide to perform a context switch rather than return control to the calling process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As a result of an interrupt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Timer interrupt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0190" y="5752465"/>
            <a:ext cx="6469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interrupt-----&gt;context switch------&gt;time slicing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38600" y="5486400"/>
            <a:ext cx="15106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Switch</a:t>
            </a:r>
            <a:r>
              <a:rPr lang="zh-CN" altLang="en-US"/>
              <a:t>周期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84935" y="5557520"/>
            <a:ext cx="6934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导致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9937" name="组合 1"/>
          <p:cNvGrpSpPr/>
          <p:nvPr/>
        </p:nvGrpSpPr>
        <p:grpSpPr>
          <a:xfrm>
            <a:off x="457200" y="1676400"/>
            <a:ext cx="7745413" cy="3200400"/>
            <a:chOff x="609600" y="2163763"/>
            <a:chExt cx="8287224" cy="2713037"/>
          </a:xfrm>
        </p:grpSpPr>
        <p:sp>
          <p:nvSpPr>
            <p:cNvPr id="39939" name="Text Box 127"/>
            <p:cNvSpPr txBox="1">
              <a:spLocks noChangeAspect="1"/>
            </p:cNvSpPr>
            <p:nvPr/>
          </p:nvSpPr>
          <p:spPr>
            <a:xfrm>
              <a:off x="3087784" y="2163763"/>
              <a:ext cx="1431877" cy="339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>
                  <a:latin typeface="Helvetica" pitchFamily="34" charset="0"/>
                  <a:ea typeface="宋体" panose="02010600030101010101" pitchFamily="2" charset="-122"/>
                </a:rPr>
                <a:t>Process A</a:t>
              </a:r>
              <a:endParaRPr lang="en-US" altLang="zh-CN" sz="20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40" name="Text Box 128"/>
            <p:cNvSpPr txBox="1">
              <a:spLocks noChangeAspect="1"/>
            </p:cNvSpPr>
            <p:nvPr/>
          </p:nvSpPr>
          <p:spPr>
            <a:xfrm>
              <a:off x="4626670" y="2163763"/>
              <a:ext cx="1447164" cy="339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>
                  <a:latin typeface="Helvetica" pitchFamily="34" charset="0"/>
                  <a:ea typeface="宋体" panose="02010600030101010101" pitchFamily="2" charset="-122"/>
                </a:rPr>
                <a:t>Process B</a:t>
              </a:r>
              <a:endParaRPr lang="en-US" altLang="zh-CN" sz="20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41" name="Line 131"/>
            <p:cNvSpPr>
              <a:spLocks noChangeAspect="1"/>
            </p:cNvSpPr>
            <p:nvPr/>
          </p:nvSpPr>
          <p:spPr>
            <a:xfrm>
              <a:off x="5047911" y="3483947"/>
              <a:ext cx="0" cy="366045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942" name="Line 134"/>
            <p:cNvSpPr>
              <a:spLocks noChangeAspect="1"/>
            </p:cNvSpPr>
            <p:nvPr/>
          </p:nvSpPr>
          <p:spPr>
            <a:xfrm flipH="1">
              <a:off x="4417748" y="2222976"/>
              <a:ext cx="10191" cy="2653824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9943" name="Text Box 135"/>
            <p:cNvSpPr txBox="1">
              <a:spLocks noChangeAspect="1"/>
            </p:cNvSpPr>
            <p:nvPr/>
          </p:nvSpPr>
          <p:spPr>
            <a:xfrm>
              <a:off x="6043261" y="2772043"/>
              <a:ext cx="1448862" cy="339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>
                  <a:latin typeface="Helvetica" pitchFamily="34" charset="0"/>
                  <a:ea typeface="宋体" panose="02010600030101010101" pitchFamily="2" charset="-122"/>
                </a:rPr>
                <a:t>User code</a:t>
              </a:r>
              <a:endParaRPr lang="en-US" altLang="zh-CN" sz="20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44" name="Text Box 136"/>
            <p:cNvSpPr txBox="1">
              <a:spLocks noChangeAspect="1"/>
            </p:cNvSpPr>
            <p:nvPr/>
          </p:nvSpPr>
          <p:spPr>
            <a:xfrm>
              <a:off x="6043261" y="3154237"/>
              <a:ext cx="1662880" cy="339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Kernel code</a:t>
              </a:r>
              <a:endParaRPr lang="en-US" altLang="zh-CN" sz="200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45" name="Text Box 137"/>
            <p:cNvSpPr txBox="1">
              <a:spLocks noChangeAspect="1"/>
            </p:cNvSpPr>
            <p:nvPr/>
          </p:nvSpPr>
          <p:spPr>
            <a:xfrm>
              <a:off x="6043261" y="3533739"/>
              <a:ext cx="1448862" cy="339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>
                  <a:latin typeface="Helvetica" pitchFamily="34" charset="0"/>
                  <a:ea typeface="宋体" panose="02010600030101010101" pitchFamily="2" charset="-122"/>
                </a:rPr>
                <a:t>User code</a:t>
              </a:r>
              <a:endParaRPr lang="en-US" altLang="zh-CN" sz="20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46" name="Text Box 138"/>
            <p:cNvSpPr txBox="1">
              <a:spLocks noChangeAspect="1"/>
            </p:cNvSpPr>
            <p:nvPr/>
          </p:nvSpPr>
          <p:spPr>
            <a:xfrm>
              <a:off x="6027973" y="3934773"/>
              <a:ext cx="1662881" cy="3404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Kernel code</a:t>
              </a:r>
              <a:endParaRPr lang="en-US" altLang="zh-CN" sz="200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47" name="Text Box 139"/>
            <p:cNvSpPr txBox="1">
              <a:spLocks noChangeAspect="1"/>
            </p:cNvSpPr>
            <p:nvPr/>
          </p:nvSpPr>
          <p:spPr>
            <a:xfrm>
              <a:off x="6043261" y="4357340"/>
              <a:ext cx="1448862" cy="339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>
                  <a:latin typeface="Helvetica" pitchFamily="34" charset="0"/>
                  <a:ea typeface="宋体" panose="02010600030101010101" pitchFamily="2" charset="-122"/>
                </a:rPr>
                <a:t>User code</a:t>
              </a:r>
              <a:endParaRPr lang="en-US" altLang="zh-CN" sz="20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48" name="Line 140"/>
            <p:cNvSpPr>
              <a:spLocks noChangeAspect="1"/>
            </p:cNvSpPr>
            <p:nvPr/>
          </p:nvSpPr>
          <p:spPr>
            <a:xfrm>
              <a:off x="3024938" y="3082912"/>
              <a:ext cx="4141064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9949" name="Line 141"/>
            <p:cNvSpPr>
              <a:spLocks noChangeAspect="1"/>
            </p:cNvSpPr>
            <p:nvPr/>
          </p:nvSpPr>
          <p:spPr>
            <a:xfrm>
              <a:off x="3024938" y="3474526"/>
              <a:ext cx="4141064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9950" name="Line 142"/>
            <p:cNvSpPr>
              <a:spLocks noChangeAspect="1"/>
            </p:cNvSpPr>
            <p:nvPr/>
          </p:nvSpPr>
          <p:spPr>
            <a:xfrm>
              <a:off x="3024938" y="3868832"/>
              <a:ext cx="4141064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9951" name="Line 143"/>
            <p:cNvSpPr>
              <a:spLocks noChangeAspect="1"/>
            </p:cNvSpPr>
            <p:nvPr/>
          </p:nvSpPr>
          <p:spPr>
            <a:xfrm>
              <a:off x="3024938" y="4261792"/>
              <a:ext cx="4141064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9952" name="Line 144"/>
            <p:cNvSpPr>
              <a:spLocks noChangeAspect="1"/>
            </p:cNvSpPr>
            <p:nvPr/>
          </p:nvSpPr>
          <p:spPr>
            <a:xfrm>
              <a:off x="3024938" y="4656097"/>
              <a:ext cx="4141064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9953" name="Line 145"/>
            <p:cNvSpPr>
              <a:spLocks noChangeAspect="1"/>
            </p:cNvSpPr>
            <p:nvPr/>
          </p:nvSpPr>
          <p:spPr>
            <a:xfrm>
              <a:off x="3024938" y="2688606"/>
              <a:ext cx="4141064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9954" name="Text Box 147"/>
            <p:cNvSpPr txBox="1">
              <a:spLocks noChangeAspect="1"/>
            </p:cNvSpPr>
            <p:nvPr/>
          </p:nvSpPr>
          <p:spPr>
            <a:xfrm>
              <a:off x="609600" y="2575563"/>
              <a:ext cx="798318" cy="339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>
                  <a:latin typeface="Helvetica" pitchFamily="34" charset="0"/>
                  <a:ea typeface="宋体" panose="02010600030101010101" pitchFamily="2" charset="-122"/>
                </a:rPr>
                <a:t>Time</a:t>
              </a:r>
              <a:endParaRPr lang="en-US" altLang="zh-CN" sz="20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" name="AutoShape 148"/>
            <p:cNvSpPr>
              <a:spLocks noChangeAspect="1"/>
            </p:cNvSpPr>
            <p:nvPr/>
          </p:nvSpPr>
          <p:spPr bwMode="auto">
            <a:xfrm>
              <a:off x="7580448" y="3081566"/>
              <a:ext cx="67942" cy="351242"/>
            </a:xfrm>
            <a:prstGeom prst="rightBrace">
              <a:avLst>
                <a:gd name="adj1" fmla="val 42818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956" name="Text Box 149"/>
            <p:cNvSpPr txBox="1">
              <a:spLocks noChangeAspect="1"/>
            </p:cNvSpPr>
            <p:nvPr/>
          </p:nvSpPr>
          <p:spPr>
            <a:xfrm>
              <a:off x="7678963" y="2912001"/>
              <a:ext cx="1217861" cy="6002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i="1">
                  <a:solidFill>
                    <a:srgbClr val="7030A0"/>
                  </a:solidFill>
                  <a:latin typeface="Helvetica" pitchFamily="34" charset="0"/>
                  <a:ea typeface="宋体" panose="02010600030101010101" pitchFamily="2" charset="-122"/>
                </a:rPr>
                <a:t>Context </a:t>
              </a:r>
              <a:endParaRPr lang="en-US" altLang="zh-CN" sz="2000" i="1">
                <a:solidFill>
                  <a:srgbClr val="7030A0"/>
                </a:solidFill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i="1">
                  <a:solidFill>
                    <a:srgbClr val="7030A0"/>
                  </a:solidFill>
                  <a:latin typeface="Helvetica" pitchFamily="34" charset="0"/>
                  <a:ea typeface="宋体" panose="02010600030101010101" pitchFamily="2" charset="-122"/>
                </a:rPr>
                <a:t>switch</a:t>
              </a:r>
              <a:endParaRPr lang="en-US" altLang="zh-CN" sz="2000">
                <a:solidFill>
                  <a:srgbClr val="7030A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4" name="AutoShape 150"/>
            <p:cNvSpPr>
              <a:spLocks noChangeAspect="1"/>
            </p:cNvSpPr>
            <p:nvPr/>
          </p:nvSpPr>
          <p:spPr bwMode="auto">
            <a:xfrm>
              <a:off x="7580448" y="3894401"/>
              <a:ext cx="67942" cy="351242"/>
            </a:xfrm>
            <a:prstGeom prst="rightBrace">
              <a:avLst>
                <a:gd name="adj1" fmla="val 42818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958" name="Text Box 151"/>
            <p:cNvSpPr txBox="1">
              <a:spLocks noChangeAspect="1"/>
            </p:cNvSpPr>
            <p:nvPr/>
          </p:nvSpPr>
          <p:spPr>
            <a:xfrm>
              <a:off x="7678963" y="3770591"/>
              <a:ext cx="1217861" cy="6002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i="1">
                  <a:solidFill>
                    <a:srgbClr val="7030A0"/>
                  </a:solidFill>
                  <a:latin typeface="Helvetica" pitchFamily="34" charset="0"/>
                  <a:ea typeface="宋体" panose="02010600030101010101" pitchFamily="2" charset="-122"/>
                </a:rPr>
                <a:t>Context </a:t>
              </a:r>
              <a:endParaRPr lang="en-US" altLang="zh-CN" sz="2000" i="1">
                <a:solidFill>
                  <a:srgbClr val="7030A0"/>
                </a:solidFill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i="1">
                  <a:solidFill>
                    <a:srgbClr val="7030A0"/>
                  </a:solidFill>
                  <a:latin typeface="Helvetica" pitchFamily="34" charset="0"/>
                  <a:ea typeface="宋体" panose="02010600030101010101" pitchFamily="2" charset="-122"/>
                </a:rPr>
                <a:t>switch</a:t>
              </a:r>
              <a:endParaRPr lang="en-US" altLang="zh-CN" sz="2000">
                <a:solidFill>
                  <a:srgbClr val="7030A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59" name="Text Box 152"/>
            <p:cNvSpPr txBox="1">
              <a:spLocks noChangeAspect="1"/>
            </p:cNvSpPr>
            <p:nvPr/>
          </p:nvSpPr>
          <p:spPr>
            <a:xfrm>
              <a:off x="1788393" y="2871629"/>
              <a:ext cx="856069" cy="339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宋体" panose="02010600030101010101" pitchFamily="2" charset="-122"/>
                </a:rPr>
                <a:t>read</a:t>
              </a:r>
              <a:endParaRPr lang="en-US" altLang="zh-CN" sz="20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60" name="Text Box 153"/>
            <p:cNvSpPr txBox="1">
              <a:spLocks noChangeAspect="1"/>
            </p:cNvSpPr>
            <p:nvPr/>
          </p:nvSpPr>
          <p:spPr>
            <a:xfrm>
              <a:off x="951009" y="3653511"/>
              <a:ext cx="1888787" cy="339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i="1">
                  <a:latin typeface="Helvetica" pitchFamily="34" charset="0"/>
                  <a:ea typeface="宋体" panose="02010600030101010101" pitchFamily="2" charset="-122"/>
                </a:rPr>
                <a:t>Disk  interrupt</a:t>
              </a:r>
              <a:endParaRPr lang="en-US" altLang="zh-CN" sz="20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61" name="Line 155"/>
            <p:cNvSpPr>
              <a:spLocks noChangeAspect="1"/>
            </p:cNvSpPr>
            <p:nvPr/>
          </p:nvSpPr>
          <p:spPr>
            <a:xfrm>
              <a:off x="2620683" y="3876906"/>
              <a:ext cx="349901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39962" name="Line 159"/>
            <p:cNvSpPr/>
            <p:nvPr/>
          </p:nvSpPr>
          <p:spPr>
            <a:xfrm>
              <a:off x="3714549" y="2684570"/>
              <a:ext cx="0" cy="39296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963" name="Line 160"/>
            <p:cNvSpPr/>
            <p:nvPr/>
          </p:nvSpPr>
          <p:spPr>
            <a:xfrm>
              <a:off x="3714549" y="3090987"/>
              <a:ext cx="1340156" cy="374119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964" name="Line 161"/>
            <p:cNvSpPr/>
            <p:nvPr/>
          </p:nvSpPr>
          <p:spPr>
            <a:xfrm flipH="1">
              <a:off x="3728137" y="3866140"/>
              <a:ext cx="1312979" cy="364698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965" name="Line 162"/>
            <p:cNvSpPr>
              <a:spLocks noChangeAspect="1"/>
            </p:cNvSpPr>
            <p:nvPr/>
          </p:nvSpPr>
          <p:spPr>
            <a:xfrm>
              <a:off x="2620683" y="3077529"/>
              <a:ext cx="349901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39966" name="Line 163"/>
            <p:cNvSpPr/>
            <p:nvPr/>
          </p:nvSpPr>
          <p:spPr>
            <a:xfrm>
              <a:off x="3709454" y="4249679"/>
              <a:ext cx="0" cy="429295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967" name="Text Box 164"/>
            <p:cNvSpPr txBox="1">
              <a:spLocks noChangeAspect="1"/>
            </p:cNvSpPr>
            <p:nvPr/>
          </p:nvSpPr>
          <p:spPr>
            <a:xfrm>
              <a:off x="1154835" y="4016865"/>
              <a:ext cx="1479436" cy="6002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2000" i="1">
                  <a:latin typeface="Helvetica" pitchFamily="34" charset="0"/>
                  <a:ea typeface="宋体" panose="02010600030101010101" pitchFamily="2" charset="-122"/>
                </a:rPr>
                <a:t>Return </a:t>
              </a:r>
              <a:endParaRPr lang="en-US" altLang="zh-CN" sz="2000" i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2000" i="1">
                  <a:latin typeface="Helvetica" pitchFamily="34" charset="0"/>
                  <a:ea typeface="宋体" panose="02010600030101010101" pitchFamily="2" charset="-122"/>
                </a:rPr>
                <a:t>from </a:t>
              </a:r>
              <a:r>
                <a:rPr lang="en-US" altLang="zh-CN" sz="2000">
                  <a:latin typeface="Courier New" panose="02070309020205020404" pitchFamily="49" charset="0"/>
                  <a:ea typeface="宋体" panose="02010600030101010101" pitchFamily="2" charset="-122"/>
                </a:rPr>
                <a:t>read</a:t>
              </a:r>
              <a:endParaRPr lang="en-US" altLang="zh-CN" sz="20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68" name="Line 165"/>
            <p:cNvSpPr/>
            <p:nvPr/>
          </p:nvSpPr>
          <p:spPr>
            <a:xfrm>
              <a:off x="903450" y="2964486"/>
              <a:ext cx="0" cy="184098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969" name="Line 166"/>
            <p:cNvSpPr>
              <a:spLocks noChangeAspect="1"/>
            </p:cNvSpPr>
            <p:nvPr/>
          </p:nvSpPr>
          <p:spPr>
            <a:xfrm>
              <a:off x="2620683" y="4269866"/>
              <a:ext cx="349901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dash"/>
              <a:headEnd type="none" w="med" len="med"/>
              <a:tailEnd type="triangle" w="med" len="med"/>
            </a:ln>
          </p:spPr>
        </p:sp>
      </p:grpSp>
      <p:sp>
        <p:nvSpPr>
          <p:cNvPr id="39938" name="Rectangle 2"/>
          <p:cNvSpPr txBox="1"/>
          <p:nvPr/>
        </p:nvSpPr>
        <p:spPr>
          <a:xfrm>
            <a:off x="452438" y="609600"/>
            <a:ext cx="6057900" cy="685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Context switching</a:t>
            </a:r>
            <a:endParaRPr lang="en-US" altLang="zh-CN" b="1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Context switching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scheduler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(a chunk of kernel code) does scheduling as following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Decides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whether to preempt(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先占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) the current process during the execution of a process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Selects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a previously preempted process (scheduled process) to restart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Preempt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s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the current process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Saves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the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context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of the current process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Restart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s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the scheduled process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Restores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the saved context of the scheduled process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Passes the control to this newly restored process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2"/>
          <p:cNvSpPr>
            <a:spLocks noGrp="1"/>
          </p:cNvSpPr>
          <p:nvPr>
            <p:ph type="ctrTitle"/>
          </p:nvPr>
        </p:nvSpPr>
        <p:spPr>
          <a:xfrm>
            <a:off x="1657350" y="2457450"/>
            <a:ext cx="5829300" cy="13716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>
                <a:latin typeface="+mj-lt"/>
                <a:ea typeface="宋体" panose="02010600030101010101" pitchFamily="2" charset="-122"/>
                <a:cs typeface="+mj-cs"/>
              </a:rPr>
              <a:t>Concurrency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Logical control flows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6082" name="Rectangle 3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16764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Each process has its own logical control flow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does not affect the states</a:t>
            </a:r>
            <a:r>
              <a:rPr lang="en-US" altLang="zh-CN">
                <a:ea typeface="宋体" panose="02010600030101010101" pitchFamily="2" charset="-122"/>
              </a:rPr>
              <a:t> of any other processes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Preempted 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Time slice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46083" name="Group 4"/>
          <p:cNvGrpSpPr/>
          <p:nvPr/>
        </p:nvGrpSpPr>
        <p:grpSpPr>
          <a:xfrm>
            <a:off x="571500" y="3600450"/>
            <a:ext cx="7200900" cy="2495550"/>
            <a:chOff x="950" y="1632"/>
            <a:chExt cx="3606" cy="1248"/>
          </a:xfrm>
        </p:grpSpPr>
        <p:sp>
          <p:nvSpPr>
            <p:cNvPr id="46084" name="Line 5"/>
            <p:cNvSpPr/>
            <p:nvPr/>
          </p:nvSpPr>
          <p:spPr>
            <a:xfrm>
              <a:off x="1344" y="1728"/>
              <a:ext cx="0" cy="115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6085" name="Text Box 6"/>
            <p:cNvSpPr txBox="1"/>
            <p:nvPr/>
          </p:nvSpPr>
          <p:spPr>
            <a:xfrm>
              <a:off x="950" y="2064"/>
              <a:ext cx="476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latin typeface="Helvetica" pitchFamily="34" charset="0"/>
                  <a:ea typeface="宋体" panose="02010600030101010101" pitchFamily="2" charset="-122"/>
                </a:rPr>
                <a:t>Time</a:t>
              </a:r>
              <a:endParaRPr lang="en-US" altLang="zh-CN" sz="20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086" name="Line 7"/>
            <p:cNvSpPr/>
            <p:nvPr/>
          </p:nvSpPr>
          <p:spPr>
            <a:xfrm>
              <a:off x="2112" y="1872"/>
              <a:ext cx="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087" name="Text Box 8"/>
            <p:cNvSpPr txBox="1"/>
            <p:nvPr/>
          </p:nvSpPr>
          <p:spPr>
            <a:xfrm>
              <a:off x="1755" y="1632"/>
              <a:ext cx="875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latin typeface="Helvetica" pitchFamily="34" charset="0"/>
                  <a:ea typeface="宋体" panose="02010600030101010101" pitchFamily="2" charset="-122"/>
                </a:rPr>
                <a:t>Process A</a:t>
              </a:r>
              <a:endParaRPr lang="en-US" altLang="zh-CN" sz="20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088" name="Text Box 9"/>
            <p:cNvSpPr txBox="1"/>
            <p:nvPr/>
          </p:nvSpPr>
          <p:spPr>
            <a:xfrm>
              <a:off x="2715" y="1632"/>
              <a:ext cx="881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latin typeface="Helvetica" pitchFamily="34" charset="0"/>
                  <a:ea typeface="宋体" panose="02010600030101010101" pitchFamily="2" charset="-122"/>
                </a:rPr>
                <a:t>Process B</a:t>
              </a:r>
              <a:endParaRPr lang="en-US" altLang="zh-CN" sz="20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089" name="Text Box 10"/>
            <p:cNvSpPr txBox="1"/>
            <p:nvPr/>
          </p:nvSpPr>
          <p:spPr>
            <a:xfrm>
              <a:off x="3675" y="1632"/>
              <a:ext cx="881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latin typeface="Helvetica" pitchFamily="34" charset="0"/>
                  <a:ea typeface="宋体" panose="02010600030101010101" pitchFamily="2" charset="-122"/>
                </a:rPr>
                <a:t>Process C</a:t>
              </a:r>
              <a:endParaRPr lang="en-US" altLang="zh-CN" sz="20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090" name="Line 11"/>
            <p:cNvSpPr/>
            <p:nvPr/>
          </p:nvSpPr>
          <p:spPr>
            <a:xfrm>
              <a:off x="3072" y="2064"/>
              <a:ext cx="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091" name="Line 12"/>
            <p:cNvSpPr/>
            <p:nvPr/>
          </p:nvSpPr>
          <p:spPr>
            <a:xfrm>
              <a:off x="4032" y="2256"/>
              <a:ext cx="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092" name="Line 13"/>
            <p:cNvSpPr/>
            <p:nvPr/>
          </p:nvSpPr>
          <p:spPr>
            <a:xfrm>
              <a:off x="2112" y="2448"/>
              <a:ext cx="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093" name="Line 14"/>
            <p:cNvSpPr/>
            <p:nvPr/>
          </p:nvSpPr>
          <p:spPr>
            <a:xfrm>
              <a:off x="4032" y="2640"/>
              <a:ext cx="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094" name="Line 15"/>
            <p:cNvSpPr/>
            <p:nvPr/>
          </p:nvSpPr>
          <p:spPr>
            <a:xfrm>
              <a:off x="1824" y="2064"/>
              <a:ext cx="2544" cy="0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46095" name="Line 16"/>
            <p:cNvSpPr/>
            <p:nvPr/>
          </p:nvSpPr>
          <p:spPr>
            <a:xfrm>
              <a:off x="1824" y="2256"/>
              <a:ext cx="2544" cy="0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46096" name="Line 17"/>
            <p:cNvSpPr/>
            <p:nvPr/>
          </p:nvSpPr>
          <p:spPr>
            <a:xfrm>
              <a:off x="1824" y="2448"/>
              <a:ext cx="2544" cy="0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46097" name="Line 18"/>
            <p:cNvSpPr/>
            <p:nvPr/>
          </p:nvSpPr>
          <p:spPr>
            <a:xfrm>
              <a:off x="1824" y="2640"/>
              <a:ext cx="2544" cy="0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46098" name="Line 19"/>
            <p:cNvSpPr/>
            <p:nvPr/>
          </p:nvSpPr>
          <p:spPr>
            <a:xfrm>
              <a:off x="1824" y="2832"/>
              <a:ext cx="2544" cy="0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sp>
        <p:nvSpPr>
          <p:cNvPr id="2" name="文本框 1"/>
          <p:cNvSpPr txBox="1"/>
          <p:nvPr/>
        </p:nvSpPr>
        <p:spPr>
          <a:xfrm>
            <a:off x="2962910" y="2412365"/>
            <a:ext cx="630936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对于并行运行的程序而言，每个程序本身是相当于一直</a:t>
            </a:r>
            <a:endParaRPr lang="zh-CN" altLang="en-US"/>
          </a:p>
          <a:p>
            <a:r>
              <a:rPr lang="zh-CN" altLang="en-US"/>
              <a:t>在运行而没有间断的，因为其生命周期一直存在到并</a:t>
            </a:r>
            <a:endParaRPr lang="zh-CN" altLang="en-US"/>
          </a:p>
          <a:p>
            <a:r>
              <a:rPr lang="zh-CN" altLang="en-US"/>
              <a:t>行过程结束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Concurrent processes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8130" name="Rectangle 3"/>
          <p:cNvSpPr>
            <a:spLocks noGrp="1"/>
          </p:cNvSpPr>
          <p:nvPr>
            <p:ph idx="1"/>
          </p:nvPr>
        </p:nvSpPr>
        <p:spPr>
          <a:xfrm>
            <a:off x="457200" y="1466850"/>
            <a:ext cx="8839200" cy="188595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Two processes </a:t>
            </a:r>
            <a:r>
              <a:rPr lang="en-US" altLang="zh-CN" i="1">
                <a:ea typeface="宋体" panose="02010600030101010101" pitchFamily="2" charset="-122"/>
              </a:rPr>
              <a:t>run concurrently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 i="1">
                <a:ea typeface="宋体" panose="02010600030101010101" pitchFamily="2" charset="-122"/>
              </a:rPr>
              <a:t>are concurrent, </a:t>
            </a:r>
            <a:r>
              <a:rPr lang="en-US" altLang="zh-CN">
                <a:ea typeface="宋体" panose="02010600030101010101" pitchFamily="2" charset="-122"/>
              </a:rPr>
              <a:t>if their flows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overlap</a:t>
            </a:r>
            <a:r>
              <a:rPr lang="en-US" altLang="zh-CN">
                <a:ea typeface="宋体" panose="02010600030101010101" pitchFamily="2" charset="-122"/>
              </a:rPr>
              <a:t> in time.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Otherwise, they are </a:t>
            </a:r>
            <a:r>
              <a:rPr lang="en-US" altLang="zh-CN" i="1">
                <a:ea typeface="宋体" panose="02010600030101010101" pitchFamily="2" charset="-122"/>
              </a:rPr>
              <a:t>sequential.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Examples: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 sz="2100">
                <a:ea typeface="宋体" panose="02010600030101010101" pitchFamily="2" charset="-122"/>
              </a:rPr>
              <a:t>Concurrent: A &amp; B, A&amp;C</a:t>
            </a:r>
            <a:endParaRPr lang="en-US" altLang="zh-CN" sz="2100">
              <a:ea typeface="宋体" panose="02010600030101010101" pitchFamily="2" charset="-122"/>
            </a:endParaRPr>
          </a:p>
          <a:p>
            <a:pPr lvl="1"/>
            <a:r>
              <a:rPr lang="en-US" altLang="zh-CN" sz="2100">
                <a:ea typeface="宋体" panose="02010600030101010101" pitchFamily="2" charset="-122"/>
              </a:rPr>
              <a:t>Sequential: B &amp; C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48131" name="Group 4"/>
          <p:cNvGrpSpPr/>
          <p:nvPr/>
        </p:nvGrpSpPr>
        <p:grpSpPr>
          <a:xfrm>
            <a:off x="685800" y="4400550"/>
            <a:ext cx="7162800" cy="1924050"/>
            <a:chOff x="950" y="1632"/>
            <a:chExt cx="3606" cy="1248"/>
          </a:xfrm>
        </p:grpSpPr>
        <p:sp>
          <p:nvSpPr>
            <p:cNvPr id="48132" name="Line 5"/>
            <p:cNvSpPr/>
            <p:nvPr/>
          </p:nvSpPr>
          <p:spPr>
            <a:xfrm>
              <a:off x="1344" y="1728"/>
              <a:ext cx="0" cy="115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133" name="Text Box 6"/>
            <p:cNvSpPr txBox="1"/>
            <p:nvPr/>
          </p:nvSpPr>
          <p:spPr>
            <a:xfrm>
              <a:off x="950" y="2065"/>
              <a:ext cx="476" cy="39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latin typeface="Helvetica" pitchFamily="34" charset="0"/>
                  <a:ea typeface="宋体" panose="02010600030101010101" pitchFamily="2" charset="-122"/>
                </a:rPr>
                <a:t>Time</a:t>
              </a:r>
              <a:endParaRPr lang="en-US" altLang="zh-CN" sz="20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34" name="Line 7"/>
            <p:cNvSpPr/>
            <p:nvPr/>
          </p:nvSpPr>
          <p:spPr>
            <a:xfrm>
              <a:off x="2112" y="1872"/>
              <a:ext cx="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135" name="Text Box 8"/>
            <p:cNvSpPr txBox="1"/>
            <p:nvPr/>
          </p:nvSpPr>
          <p:spPr>
            <a:xfrm>
              <a:off x="1755" y="1632"/>
              <a:ext cx="875" cy="39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latin typeface="Helvetica" pitchFamily="34" charset="0"/>
                  <a:ea typeface="宋体" panose="02010600030101010101" pitchFamily="2" charset="-122"/>
                </a:rPr>
                <a:t>Process A</a:t>
              </a:r>
              <a:endParaRPr lang="en-US" altLang="zh-CN" sz="20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36" name="Text Box 9"/>
            <p:cNvSpPr txBox="1"/>
            <p:nvPr/>
          </p:nvSpPr>
          <p:spPr>
            <a:xfrm>
              <a:off x="2715" y="1632"/>
              <a:ext cx="881" cy="39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latin typeface="Helvetica" pitchFamily="34" charset="0"/>
                  <a:ea typeface="宋体" panose="02010600030101010101" pitchFamily="2" charset="-122"/>
                </a:rPr>
                <a:t>Process B</a:t>
              </a:r>
              <a:endParaRPr lang="en-US" altLang="zh-CN" sz="20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37" name="Text Box 10"/>
            <p:cNvSpPr txBox="1"/>
            <p:nvPr/>
          </p:nvSpPr>
          <p:spPr>
            <a:xfrm>
              <a:off x="3675" y="1632"/>
              <a:ext cx="881" cy="39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latin typeface="Helvetica" pitchFamily="34" charset="0"/>
                  <a:ea typeface="宋体" panose="02010600030101010101" pitchFamily="2" charset="-122"/>
                </a:rPr>
                <a:t>Process C</a:t>
              </a:r>
              <a:endParaRPr lang="en-US" altLang="zh-CN" sz="20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38" name="Line 11"/>
            <p:cNvSpPr/>
            <p:nvPr/>
          </p:nvSpPr>
          <p:spPr>
            <a:xfrm>
              <a:off x="3072" y="2064"/>
              <a:ext cx="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139" name="Line 12"/>
            <p:cNvSpPr/>
            <p:nvPr/>
          </p:nvSpPr>
          <p:spPr>
            <a:xfrm>
              <a:off x="4032" y="2256"/>
              <a:ext cx="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140" name="Line 13"/>
            <p:cNvSpPr/>
            <p:nvPr/>
          </p:nvSpPr>
          <p:spPr>
            <a:xfrm>
              <a:off x="2112" y="2448"/>
              <a:ext cx="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141" name="Line 14"/>
            <p:cNvSpPr/>
            <p:nvPr/>
          </p:nvSpPr>
          <p:spPr>
            <a:xfrm>
              <a:off x="4032" y="2640"/>
              <a:ext cx="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142" name="Line 15"/>
            <p:cNvSpPr/>
            <p:nvPr/>
          </p:nvSpPr>
          <p:spPr>
            <a:xfrm>
              <a:off x="1824" y="2064"/>
              <a:ext cx="2544" cy="0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48143" name="Line 16"/>
            <p:cNvSpPr/>
            <p:nvPr/>
          </p:nvSpPr>
          <p:spPr>
            <a:xfrm>
              <a:off x="1824" y="2256"/>
              <a:ext cx="2544" cy="0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48144" name="Line 17"/>
            <p:cNvSpPr/>
            <p:nvPr/>
          </p:nvSpPr>
          <p:spPr>
            <a:xfrm>
              <a:off x="1824" y="2448"/>
              <a:ext cx="2544" cy="0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48145" name="Line 18"/>
            <p:cNvSpPr/>
            <p:nvPr/>
          </p:nvSpPr>
          <p:spPr>
            <a:xfrm>
              <a:off x="1824" y="2640"/>
              <a:ext cx="2544" cy="0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48146" name="Line 19"/>
            <p:cNvSpPr/>
            <p:nvPr/>
          </p:nvSpPr>
          <p:spPr>
            <a:xfrm>
              <a:off x="1824" y="2832"/>
              <a:ext cx="2544" cy="0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User view</a:t>
            </a:r>
            <a:r>
              <a:rPr lang="en-US" altLang="zh-CN">
                <a:ea typeface="宋体" panose="02010600030101010101" pitchFamily="2" charset="-122"/>
              </a:rPr>
              <a:t> of concurrent processes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0178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4859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Control flows for concurrent processes are physically disjoint in time.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However, we can think of concurrent processes are running in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parallel</a:t>
            </a:r>
            <a:r>
              <a:rPr lang="en-US" altLang="zh-CN">
                <a:ea typeface="宋体" panose="02010600030101010101" pitchFamily="2" charset="-122"/>
              </a:rPr>
              <a:t> with each other.(</a:t>
            </a:r>
            <a:r>
              <a:rPr lang="zh-CN" altLang="en-US">
                <a:ea typeface="宋体" panose="02010600030101010101" pitchFamily="2" charset="-122"/>
              </a:rPr>
              <a:t>即对于并行进程而言相互之间没有影响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Multitasking or time slicing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50179" name="Group 20"/>
          <p:cNvGrpSpPr/>
          <p:nvPr/>
        </p:nvGrpSpPr>
        <p:grpSpPr>
          <a:xfrm>
            <a:off x="838200" y="4229100"/>
            <a:ext cx="6800850" cy="2324100"/>
            <a:chOff x="768" y="2208"/>
            <a:chExt cx="3793" cy="912"/>
          </a:xfrm>
        </p:grpSpPr>
        <p:sp>
          <p:nvSpPr>
            <p:cNvPr id="50180" name="Line 21"/>
            <p:cNvSpPr/>
            <p:nvPr/>
          </p:nvSpPr>
          <p:spPr>
            <a:xfrm flipH="1">
              <a:off x="1248" y="2400"/>
              <a:ext cx="0" cy="48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0181" name="Text Box 22"/>
            <p:cNvSpPr txBox="1"/>
            <p:nvPr/>
          </p:nvSpPr>
          <p:spPr>
            <a:xfrm>
              <a:off x="768" y="2524"/>
              <a:ext cx="505" cy="20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latin typeface="Helvetica" pitchFamily="34" charset="0"/>
                  <a:ea typeface="宋体" panose="02010600030101010101" pitchFamily="2" charset="-122"/>
                </a:rPr>
                <a:t>Time</a:t>
              </a:r>
              <a:endParaRPr lang="en-US" altLang="zh-CN" sz="20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82" name="Line 23"/>
            <p:cNvSpPr/>
            <p:nvPr/>
          </p:nvSpPr>
          <p:spPr>
            <a:xfrm>
              <a:off x="2064" y="2448"/>
              <a:ext cx="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183" name="Text Box 24"/>
            <p:cNvSpPr txBox="1"/>
            <p:nvPr/>
          </p:nvSpPr>
          <p:spPr>
            <a:xfrm>
              <a:off x="1707" y="2208"/>
              <a:ext cx="928" cy="20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latin typeface="Helvetica" pitchFamily="34" charset="0"/>
                  <a:ea typeface="宋体" panose="02010600030101010101" pitchFamily="2" charset="-122"/>
                </a:rPr>
                <a:t>Process A</a:t>
              </a:r>
              <a:endParaRPr lang="en-US" altLang="zh-CN" sz="20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84" name="Text Box 25"/>
            <p:cNvSpPr txBox="1"/>
            <p:nvPr/>
          </p:nvSpPr>
          <p:spPr>
            <a:xfrm>
              <a:off x="2667" y="2208"/>
              <a:ext cx="934" cy="20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latin typeface="Helvetica" pitchFamily="34" charset="0"/>
                  <a:ea typeface="宋体" panose="02010600030101010101" pitchFamily="2" charset="-122"/>
                </a:rPr>
                <a:t>Process B</a:t>
              </a:r>
              <a:endParaRPr lang="en-US" altLang="zh-CN" sz="20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85" name="Text Box 26"/>
            <p:cNvSpPr txBox="1"/>
            <p:nvPr/>
          </p:nvSpPr>
          <p:spPr>
            <a:xfrm>
              <a:off x="3627" y="2208"/>
              <a:ext cx="934" cy="20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latin typeface="Helvetica" pitchFamily="34" charset="0"/>
                  <a:ea typeface="宋体" panose="02010600030101010101" pitchFamily="2" charset="-122"/>
                </a:rPr>
                <a:t>Process C</a:t>
              </a:r>
              <a:endParaRPr lang="en-US" altLang="zh-CN" sz="20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86" name="Line 27"/>
            <p:cNvSpPr/>
            <p:nvPr/>
          </p:nvSpPr>
          <p:spPr>
            <a:xfrm>
              <a:off x="3024" y="2544"/>
              <a:ext cx="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187" name="Line 28"/>
            <p:cNvSpPr/>
            <p:nvPr/>
          </p:nvSpPr>
          <p:spPr>
            <a:xfrm>
              <a:off x="3984" y="2736"/>
              <a:ext cx="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188" name="Line 29"/>
            <p:cNvSpPr/>
            <p:nvPr/>
          </p:nvSpPr>
          <p:spPr>
            <a:xfrm>
              <a:off x="2064" y="2640"/>
              <a:ext cx="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189" name="Line 30"/>
            <p:cNvSpPr/>
            <p:nvPr/>
          </p:nvSpPr>
          <p:spPr>
            <a:xfrm>
              <a:off x="1776" y="2448"/>
              <a:ext cx="2544" cy="0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50190" name="Line 31"/>
            <p:cNvSpPr/>
            <p:nvPr/>
          </p:nvSpPr>
          <p:spPr>
            <a:xfrm>
              <a:off x="1776" y="2832"/>
              <a:ext cx="2544" cy="0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50191" name="Line 32"/>
            <p:cNvSpPr/>
            <p:nvPr/>
          </p:nvSpPr>
          <p:spPr>
            <a:xfrm>
              <a:off x="3984" y="2928"/>
              <a:ext cx="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192" name="Line 33"/>
            <p:cNvSpPr/>
            <p:nvPr/>
          </p:nvSpPr>
          <p:spPr>
            <a:xfrm>
              <a:off x="1776" y="2544"/>
              <a:ext cx="2544" cy="0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50193" name="Line 34"/>
            <p:cNvSpPr/>
            <p:nvPr/>
          </p:nvSpPr>
          <p:spPr>
            <a:xfrm>
              <a:off x="1776" y="2736"/>
              <a:ext cx="2544" cy="0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Three states of a process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382000" cy="4572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Running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process is either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executing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on the CPU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or is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waiting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to be executed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and will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eventually be scheduled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.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Stopped (blocked)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execution of the process is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suspended(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被搁置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)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and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will not be scheduled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.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Terminated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process is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stopped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permanently. 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永远都不会再被调度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Three states of a process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5344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 running process becomes stop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By receiving a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signal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 such as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SIGSTOP, SIGTSTP, SIGTTIN, or SIGTTOU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 stopped process becomes running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By receiving a SIGCONT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signal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	(a signal is a form of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software interrupt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 process becomes terminated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receiving a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signal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whose default action is to terminate the process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returning from the main routine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calling the 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exit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function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6750" y="5882005"/>
            <a:ext cx="47605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此处的</a:t>
            </a:r>
            <a:r>
              <a:rPr lang="en-US" altLang="zh-CN"/>
              <a:t>signal</a:t>
            </a:r>
            <a:r>
              <a:rPr lang="zh-CN" altLang="en-US"/>
              <a:t>相当于软件层面的</a:t>
            </a:r>
            <a:r>
              <a:rPr lang="en-US" altLang="zh-CN"/>
              <a:t>interrupt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Outline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Processes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Context Switch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Concurrency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System Call Error Handling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Exiting &amp; Creating Processes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Suggested reading 8.2, 8.3, 8.4.1, 8.4.2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Rectangle 2"/>
          <p:cNvSpPr>
            <a:spLocks noGrp="1"/>
          </p:cNvSpPr>
          <p:nvPr>
            <p:ph type="ctrTitle"/>
          </p:nvPr>
        </p:nvSpPr>
        <p:spPr>
          <a:xfrm>
            <a:off x="1657350" y="2457450"/>
            <a:ext cx="5829300" cy="13716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>
                <a:latin typeface="+mj-lt"/>
                <a:ea typeface="宋体" panose="02010600030101010101" pitchFamily="2" charset="-122"/>
                <a:cs typeface="+mj-cs"/>
              </a:rPr>
              <a:t>System Call Error Handling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System Call Error Handling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4582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Unix system-level functions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encounter an error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typically return –1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set the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global integer variable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errno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to indicate what went wrong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6270" y="4587875"/>
            <a:ext cx="67392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通过</a:t>
            </a:r>
            <a:r>
              <a:rPr lang="en-US" altLang="zh-CN"/>
              <a:t>errno</a:t>
            </a:r>
            <a:r>
              <a:rPr lang="zh-CN" altLang="en-US"/>
              <a:t>的返回的值来判断是否成功执行</a:t>
            </a:r>
            <a:r>
              <a:rPr lang="en-US" altLang="zh-CN"/>
              <a:t>syscall</a:t>
            </a:r>
            <a:r>
              <a:rPr lang="zh-CN" altLang="en-US"/>
              <a:t>系列指令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System Call Error Handling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1148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 	if ((pid = fork()) &lt;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) {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Tx/>
              <a:buAutoNum type="arabicPlain" startAt="2"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fprintf(stderr, "fork error: %s\n", 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Tx/>
              <a:buAutoNum type="arabicPlain" startAt="2"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      strerror(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errno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));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3 	    exit(0);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4 	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 void unix_error(char *msg) /* unix-style error */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2 {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Tx/>
              <a:buAutoNum type="arabicPlain" startAt="3"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fprintf(stderr, "%s: %s\n", msg, strerror(errno));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4 	    exit(0);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5 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533400" y="3429000"/>
            <a:ext cx="7924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System Call Error Handling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2467" name="Rectangle 3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343400"/>
          </a:xfrm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1 pid_t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Fork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(void)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2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3 		pid_t pid;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5 		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 ((pid = fork()) &lt; 0)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 			unix_error("Fork error");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7 		return pid;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8 }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29000" y="3657600"/>
            <a:ext cx="21380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pid</a:t>
            </a:r>
            <a:r>
              <a:rPr lang="zh-CN" altLang="en-US"/>
              <a:t>：</a:t>
            </a:r>
            <a:r>
              <a:rPr lang="en-US" altLang="zh-CN"/>
              <a:t>process ID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541395" y="1552575"/>
            <a:ext cx="557974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此处的</a:t>
            </a:r>
            <a:r>
              <a:rPr lang="en-US" altLang="zh-CN"/>
              <a:t>Fork</a:t>
            </a:r>
            <a:r>
              <a:rPr lang="zh-CN" altLang="en-US"/>
              <a:t>函数是已经被封装好了的，即已经在</a:t>
            </a:r>
            <a:endParaRPr lang="zh-CN" altLang="en-US"/>
          </a:p>
          <a:p>
            <a:r>
              <a:rPr lang="zh-CN" altLang="en-US"/>
              <a:t>内部进行了</a:t>
            </a:r>
            <a:r>
              <a:rPr lang="en-US" altLang="zh-CN"/>
              <a:t>pid</a:t>
            </a:r>
            <a:r>
              <a:rPr lang="zh-CN" altLang="en-US"/>
              <a:t>的检测</a:t>
            </a:r>
            <a:r>
              <a:rPr lang="en-US" altLang="zh-CN"/>
              <a:t>(</a:t>
            </a:r>
            <a:r>
              <a:rPr lang="zh-CN" altLang="en-US"/>
              <a:t>如代码所示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2457450"/>
            <a:ext cx="5829300" cy="13716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Terminate and Create a Process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Obtaining Process ID’s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Process ID 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</a:rPr>
              <a:t>PID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</a:rPr>
              <a:t>Each process has a unique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</a:rPr>
              <a:t>positive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</a:rPr>
              <a:t> PID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Getpid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</a:rPr>
              <a:t>Returns the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</a:rPr>
              <a:t>PID of the calling process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</a:rPr>
              <a:t>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pp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id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</a:rPr>
              <a:t>Returns the PID of its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</a:rPr>
              <a:t>parent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</a:rPr>
              <a:t>The process that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</a:rPr>
              <a:t>created the calling process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Obtaining Process ID’s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3962400"/>
            <a:ext cx="8001000" cy="2057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The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getpid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and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getppid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routines return an integer value of type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pid_t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pid_t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</a:rPr>
              <a:t>Defined in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types.h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</a:rPr>
              <a:t> as an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</a:rPr>
              <a:t>on Linux systems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</a:endParaRPr>
          </a:p>
        </p:txBody>
      </p:sp>
      <p:graphicFrame>
        <p:nvGraphicFramePr>
          <p:cNvPr id="1453060" name="Group 4"/>
          <p:cNvGraphicFramePr>
            <a:graphicFrameLocks noGrp="1"/>
          </p:cNvGraphicFramePr>
          <p:nvPr>
            <p:ph sz="half" idx="1"/>
          </p:nvPr>
        </p:nvGraphicFramePr>
        <p:xfrm>
          <a:off x="533400" y="1600200"/>
          <a:ext cx="8001000" cy="1905000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1905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unistd.h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&gt;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#include &lt;sys/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types.h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&gt;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pid_t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getpid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(void);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pid_t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getppid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(void);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returns: PID of either the caller or the parent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Exit Function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3276600"/>
            <a:ext cx="7848600" cy="1905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The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exit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function terminates the process with an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exit status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of status.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387531" name="Group 11"/>
          <p:cNvGraphicFramePr>
            <a:graphicFrameLocks noGrp="1"/>
          </p:cNvGraphicFramePr>
          <p:nvPr>
            <p:ph sz="half" idx="1"/>
          </p:nvPr>
        </p:nvGraphicFramePr>
        <p:xfrm>
          <a:off x="533400" y="1600200"/>
          <a:ext cx="7924800" cy="129540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include &lt;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stdlib.h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&gt;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void exit(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status);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this function does not return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Fork Function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848600" cy="1828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A parent process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</a:rPr>
              <a:t>creates a new running child process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</a:rPr>
              <a:t>by calling the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fork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</a:rPr>
              <a:t> function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宋体" panose="02010600030101010101" pitchFamily="2" charset="-122"/>
            </a:endParaRPr>
          </a:p>
        </p:txBody>
      </p:sp>
      <p:graphicFrame>
        <p:nvGraphicFramePr>
          <p:cNvPr id="1389572" name="Group 4"/>
          <p:cNvGraphicFramePr>
            <a:graphicFrameLocks noGrp="1"/>
          </p:cNvGraphicFramePr>
          <p:nvPr>
            <p:ph sz="half" idx="1"/>
          </p:nvPr>
        </p:nvGraphicFramePr>
        <p:xfrm>
          <a:off x="533400" y="2819400"/>
          <a:ext cx="8001000" cy="1524000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152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include &lt;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unistd.h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&gt;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#include &lt;sys/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types.h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&gt;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pid_t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fork(void);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Returns: 0 to child, PID of child to parent, -1 on error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61645" y="4482465"/>
            <a:ext cx="8612505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Fork</a:t>
            </a:r>
            <a:r>
              <a:rPr lang="zh-CN" altLang="en-US"/>
              <a:t>函数：调用成功的情况是一次调用，返回两个进程，其中一个进程为</a:t>
            </a:r>
            <a:endParaRPr lang="zh-CN" altLang="en-US"/>
          </a:p>
          <a:p>
            <a:r>
              <a:rPr lang="en-US" altLang="zh-CN"/>
              <a:t>child</a:t>
            </a:r>
            <a:r>
              <a:rPr lang="zh-CN" altLang="en-US"/>
              <a:t>进程，其</a:t>
            </a:r>
            <a:r>
              <a:rPr lang="en-US" altLang="zh-CN"/>
              <a:t>PID=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zh-CN" altLang="en-US">
                <a:solidFill>
                  <a:schemeClr val="tx1"/>
                </a:solidFill>
              </a:rPr>
              <a:t>另外一个进程为原来的父进程，其</a:t>
            </a:r>
            <a:r>
              <a:rPr lang="en-US" altLang="zh-CN">
                <a:solidFill>
                  <a:schemeClr val="tx1"/>
                </a:solidFill>
              </a:rPr>
              <a:t>PID</a:t>
            </a:r>
            <a:r>
              <a:rPr lang="zh-CN" altLang="en-US">
                <a:solidFill>
                  <a:schemeClr val="tx1"/>
                </a:solidFill>
              </a:rPr>
              <a:t>在正常情况下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为正数，异常返回</a:t>
            </a:r>
            <a:r>
              <a:rPr lang="en-US" altLang="zh-CN">
                <a:solidFill>
                  <a:schemeClr val="tx1"/>
                </a:solidFill>
              </a:rPr>
              <a:t>-1</a:t>
            </a:r>
            <a:r>
              <a:rPr lang="zh-CN" altLang="en-US">
                <a:solidFill>
                  <a:schemeClr val="tx1"/>
                </a:solidFill>
              </a:rPr>
              <a:t>，其中子进程指的是通过复制父进程</a:t>
            </a:r>
            <a:r>
              <a:rPr lang="en-US" altLang="zh-CN">
                <a:solidFill>
                  <a:schemeClr val="tx1"/>
                </a:solidFill>
              </a:rPr>
              <a:t>context</a:t>
            </a:r>
            <a:r>
              <a:rPr lang="zh-CN" altLang="en-US">
                <a:solidFill>
                  <a:schemeClr val="tx1"/>
                </a:solidFill>
              </a:rPr>
              <a:t>而生成的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完全相同的一个新的进程，其</a:t>
            </a:r>
            <a:r>
              <a:rPr lang="en-US" altLang="zh-CN">
                <a:solidFill>
                  <a:schemeClr val="tx1"/>
                </a:solidFill>
              </a:rPr>
              <a:t>PID=0</a:t>
            </a:r>
            <a:r>
              <a:rPr lang="zh-CN" altLang="en-US">
                <a:solidFill>
                  <a:schemeClr val="tx1"/>
                </a:solidFill>
              </a:rPr>
              <a:t>主要是用于区分该进程与其对应的子进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程并且父子进程是相互独立的，其在生命周期中执行的指令相同，并且通过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并行方式运行但是可以通过后续的不同的指令将其分开，分开后两个将不能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再次重合。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Fork Function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4755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The newly created child process is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almost</a:t>
            </a:r>
            <a:r>
              <a:rPr lang="en-US" altLang="zh-CN">
                <a:ea typeface="宋体" panose="02010600030101010101" pitchFamily="2" charset="-122"/>
              </a:rPr>
              <a:t>, but not quite,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identical</a:t>
            </a:r>
            <a:r>
              <a:rPr lang="en-US" altLang="zh-CN">
                <a:ea typeface="宋体" panose="02010600030101010101" pitchFamily="2" charset="-122"/>
              </a:rPr>
              <a:t> to the parent. 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The parent and the newly created child have different PIDs.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3440" y="4418965"/>
            <a:ext cx="57950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</a:t>
            </a:r>
            <a:r>
              <a:rPr lang="en-US" altLang="zh-CN"/>
              <a:t>child</a:t>
            </a:r>
            <a:r>
              <a:rPr lang="zh-CN" altLang="en-US"/>
              <a:t>进程而言，其在刚刚被创建时</a:t>
            </a:r>
            <a:r>
              <a:rPr lang="en-US" altLang="zh-CN"/>
              <a:t>PID=0</a:t>
            </a:r>
            <a:r>
              <a:rPr lang="zh-CN" altLang="en-US"/>
              <a:t>，而在之后的运行中其</a:t>
            </a:r>
            <a:r>
              <a:rPr lang="en-US" altLang="zh-CN"/>
              <a:t>PID</a:t>
            </a:r>
            <a:r>
              <a:rPr lang="zh-CN" altLang="en-US"/>
              <a:t>实际为一个不为</a:t>
            </a:r>
            <a:r>
              <a:rPr lang="en-US" altLang="zh-CN"/>
              <a:t>0</a:t>
            </a:r>
            <a:endParaRPr lang="en-US" altLang="zh-CN"/>
          </a:p>
          <a:p>
            <a:r>
              <a:rPr lang="zh-CN" altLang="en-US"/>
              <a:t>的正常值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>
            <a:spLocks noGrp="1"/>
          </p:cNvSpPr>
          <p:nvPr>
            <p:ph type="ctrTitle"/>
          </p:nvPr>
        </p:nvSpPr>
        <p:spPr>
          <a:xfrm>
            <a:off x="1657350" y="2457450"/>
            <a:ext cx="5829300" cy="13716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2400">
                <a:latin typeface="+mj-lt"/>
                <a:ea typeface="宋体" panose="02010600030101010101" pitchFamily="2" charset="-122"/>
                <a:cs typeface="+mj-cs"/>
              </a:rPr>
              <a:t>Processes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Fork Function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child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gets an identical 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but separate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) copy of the parent’s user-level virtual address space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including the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text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,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data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, and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bss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segments,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heap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, and user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stack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.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also gets identical copies of any of the parent’s open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file descriptors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Which means the child can read and write any files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that were open in the parent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when it called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fork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.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36875" y="1861185"/>
            <a:ext cx="48615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要注意</a:t>
            </a:r>
            <a:r>
              <a:rPr lang="en-US" altLang="zh-CN"/>
              <a:t>child</a:t>
            </a:r>
            <a:r>
              <a:rPr lang="zh-CN" altLang="en-US"/>
              <a:t>与</a:t>
            </a:r>
            <a:r>
              <a:rPr lang="en-US" altLang="zh-CN"/>
              <a:t>parent</a:t>
            </a:r>
            <a:r>
              <a:rPr lang="zh-CN" altLang="en-US"/>
              <a:t>进程的相互独立性。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Fork Function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8851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Called </a:t>
            </a:r>
            <a:r>
              <a:rPr lang="en-US" altLang="zh-CN" u="sng">
                <a:solidFill>
                  <a:srgbClr val="FF0000"/>
                </a:solidFill>
                <a:ea typeface="宋体" panose="02010600030101010101" pitchFamily="2" charset="-122"/>
              </a:rPr>
              <a:t>once</a:t>
            </a:r>
            <a:endParaRPr lang="en-US" altLang="zh-CN" u="sng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In the parent process 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Returns </a:t>
            </a:r>
            <a:r>
              <a:rPr lang="en-US" altLang="zh-CN" u="sng">
                <a:solidFill>
                  <a:srgbClr val="FF0000"/>
                </a:solidFill>
                <a:ea typeface="宋体" panose="02010600030101010101" pitchFamily="2" charset="-122"/>
              </a:rPr>
              <a:t>twice</a:t>
            </a:r>
            <a:r>
              <a:rPr lang="en-US" altLang="zh-CN">
                <a:ea typeface="宋体" panose="02010600030101010101" pitchFamily="2" charset="-122"/>
              </a:rPr>
              <a:t>: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In the parent process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Return the PID of the child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In the newly created child process.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Return 0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8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Fork Function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0899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The return value provides an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unambiguous</a:t>
            </a:r>
            <a:r>
              <a:rPr lang="en-US" altLang="zh-CN">
                <a:ea typeface="宋体" panose="02010600030101010101" pitchFamily="2" charset="-122"/>
              </a:rPr>
              <a:t> way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whether the program is executing in the parent or the child.(</a:t>
            </a:r>
            <a:r>
              <a:rPr lang="zh-CN" altLang="en-US">
                <a:ea typeface="宋体" panose="02010600030101010101" pitchFamily="2" charset="-122"/>
              </a:rPr>
              <a:t>通过</a:t>
            </a:r>
            <a:r>
              <a:rPr lang="en-US" altLang="zh-CN">
                <a:ea typeface="宋体" panose="02010600030101010101" pitchFamily="2" charset="-122"/>
              </a:rPr>
              <a:t>PID</a:t>
            </a:r>
            <a:r>
              <a:rPr lang="zh-CN" altLang="en-US">
                <a:ea typeface="宋体" panose="02010600030101010101" pitchFamily="2" charset="-122"/>
              </a:rPr>
              <a:t>来判别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Fork Function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2947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 #include "csapp.h"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3 int main()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4 {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5 		pid_t pid;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6 		int x = 1;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7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8 		pid =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Fork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();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9 		if (pid == 0) { </a:t>
            </a:r>
            <a:r>
              <a:rPr lang="en-US" altLang="zh-CN" sz="18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child */</a:t>
            </a:r>
            <a:endParaRPr lang="en-US" altLang="zh-CN" sz="18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10 		printf("child : x=%d\n", ++x);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11 		</a:t>
            </a:r>
            <a:r>
              <a:rPr lang="en-US" altLang="zh-CN" sz="1800" b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exit(0);</a:t>
            </a:r>
            <a:endParaRPr lang="en-US" altLang="zh-CN" sz="1800" b="1">
              <a:solidFill>
                <a:srgbClr val="9900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12 	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13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14 	</a:t>
            </a:r>
            <a:r>
              <a:rPr lang="en-US" altLang="zh-CN" sz="18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parent */</a:t>
            </a:r>
            <a:endParaRPr lang="en-US" altLang="zh-CN" sz="18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15 	printf("parent: x=%d\n", --x);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16 	exit(0);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17 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82390" y="2103755"/>
            <a:ext cx="51904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调用</a:t>
            </a:r>
            <a:r>
              <a:rPr lang="en-US" altLang="zh-CN"/>
              <a:t>exit()</a:t>
            </a:r>
            <a:r>
              <a:rPr lang="zh-CN" altLang="en-US"/>
              <a:t>函数后对应的进程就会停止并结束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Fork Function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Call </a:t>
            </a:r>
            <a:r>
              <a:rPr kumimoji="0" lang="en-US" altLang="zh-CN" sz="2800" b="0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once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 return </a:t>
            </a:r>
            <a:r>
              <a:rPr kumimoji="0" lang="en-US" altLang="zh-CN" sz="2800" b="0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twice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. </a:t>
            </a:r>
            <a:endParaRPr kumimoji="0" lang="en-US" altLang="zh-CN" sz="28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As mentioned before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This is fairly straightforward for programs that create a single child.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Programs with multiple instances of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fork 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can be confusing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need to be reasoned about carefully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Fork Function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Concurrent execution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parent and the child are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separate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processes that run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concurrently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.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instructions in their logical control flows can be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interleaved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by the kernel in an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arbitrary way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.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We can never make assumptions about the interleaving of the instructions in different processes.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0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Fork Function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Duplicate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but </a:t>
            </a:r>
            <a:r>
              <a:rPr kumimoji="0" lang="en-US" altLang="zh-CN" sz="28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separate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address spaces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Immediately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after the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fork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function returned in each process, the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address space of each process is identical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.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Local variable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charset="0"/>
                <a:ea typeface="宋体" panose="02010600030101010101" pitchFamily="2" charset="-122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has a value of 1 in both the parent and the child when the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fork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charset="0"/>
                <a:ea typeface="宋体" panose="02010600030101010101" pitchFamily="2" charset="-122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function returns in line 8.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Fork Function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1139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 #include "csapp.h"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3 int main()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4 {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5 		pid_t pid;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6 		int x = 1;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7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8 		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pid = Fork();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9 		if (pid == 0) { </a:t>
            </a:r>
            <a:r>
              <a:rPr lang="en-US" altLang="zh-CN" sz="18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child */</a:t>
            </a:r>
            <a:endParaRPr lang="en-US" altLang="zh-CN" sz="18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10 		printf("child : x=%d\n", ++x);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11 		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exit(0);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12 	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13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14 	</a:t>
            </a:r>
            <a:r>
              <a:rPr lang="en-US" altLang="zh-CN" sz="18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parent */</a:t>
            </a:r>
            <a:endParaRPr lang="en-US" altLang="zh-CN" sz="18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15 	printf("parent: x=%d\n", --x);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16 	exit(0);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17 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81600" y="5715000"/>
            <a:ext cx="37566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打印顺序并不固定，取决于调度</a:t>
            </a:r>
            <a:endParaRPr lang="zh-CN" altLang="en-US"/>
          </a:p>
          <a:p>
            <a:r>
              <a:rPr lang="zh-CN" altLang="en-US"/>
              <a:t>顺序与子进程的回收顺序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46170" y="4392930"/>
            <a:ext cx="56007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注意此处是直接</a:t>
            </a:r>
            <a:r>
              <a:rPr lang="en-US" altLang="zh-CN"/>
              <a:t>exit(0)</a:t>
            </a:r>
            <a:r>
              <a:rPr lang="zh-CN" altLang="en-US"/>
              <a:t>了，如果没有，结果可能</a:t>
            </a:r>
            <a:endParaRPr lang="zh-CN" altLang="en-US"/>
          </a:p>
          <a:p>
            <a:r>
              <a:rPr lang="zh-CN" altLang="en-US"/>
              <a:t>为：</a:t>
            </a:r>
            <a:r>
              <a:rPr lang="en-US" altLang="zh-CN"/>
              <a:t>0,2,1/2,1,0/2,0,1(2</a:t>
            </a:r>
            <a:r>
              <a:rPr lang="zh-CN" altLang="en-US"/>
              <a:t>必须在</a:t>
            </a:r>
            <a:r>
              <a:rPr lang="en-US" altLang="zh-CN"/>
              <a:t>1</a:t>
            </a:r>
            <a:r>
              <a:rPr lang="zh-CN" altLang="en-US"/>
              <a:t>的前面</a:t>
            </a:r>
            <a:r>
              <a:rPr lang="en-US" altLang="zh-CN"/>
              <a:t>)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Fork Function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Duplicate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but </a:t>
            </a:r>
            <a:r>
              <a:rPr kumimoji="0" lang="en-US" altLang="zh-CN" sz="28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separate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address spaces.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parent and the child are separate processes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they each have their own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private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address spaces.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Any subsequent changes that a parent or child makes to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 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1600200" marR="0" lvl="3" indent="-2286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private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(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这里说的就是父子进程之间的独立性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)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600200" marR="0" lvl="3" indent="-2286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not reflected in the memory of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other process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.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2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Fork Function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Duplicate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but </a:t>
            </a:r>
            <a:r>
              <a:rPr kumimoji="0" lang="en-US" altLang="zh-CN" sz="28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separate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address spaces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variable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has different values in the parent and child when they call their respective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statements.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Shared files(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共享文件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Like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stdout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Communication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between child and parent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76800" y="3352800"/>
            <a:ext cx="428879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parent</a:t>
            </a:r>
            <a:r>
              <a:rPr lang="zh-CN" altLang="en-US"/>
              <a:t>与</a:t>
            </a:r>
            <a:r>
              <a:rPr lang="en-US" altLang="zh-CN"/>
              <a:t>child</a:t>
            </a:r>
            <a:r>
              <a:rPr lang="zh-CN" altLang="en-US"/>
              <a:t>进程是独立的，但是</a:t>
            </a:r>
            <a:endParaRPr lang="zh-CN" altLang="en-US"/>
          </a:p>
          <a:p>
            <a:r>
              <a:rPr lang="en-US" altLang="zh-CN"/>
              <a:t>child</a:t>
            </a:r>
            <a:r>
              <a:rPr lang="zh-CN" altLang="en-US"/>
              <a:t>进程会</a:t>
            </a:r>
            <a:r>
              <a:rPr lang="zh-CN" altLang="en-US">
                <a:solidFill>
                  <a:srgbClr val="FF0000"/>
                </a:solidFill>
              </a:rPr>
              <a:t>继承</a:t>
            </a:r>
            <a:r>
              <a:rPr lang="en-US" altLang="zh-CN"/>
              <a:t>parent</a:t>
            </a:r>
            <a:r>
              <a:rPr lang="zh-CN" altLang="en-US"/>
              <a:t>进程的文件</a:t>
            </a:r>
            <a:endParaRPr lang="zh-CN" altLang="en-US"/>
          </a:p>
          <a:p>
            <a:r>
              <a:rPr lang="zh-CN" altLang="en-US"/>
              <a:t>所以在</a:t>
            </a:r>
            <a:r>
              <a:rPr lang="en-US" altLang="zh-CN"/>
              <a:t>parent</a:t>
            </a:r>
            <a:r>
              <a:rPr lang="zh-CN" altLang="en-US"/>
              <a:t>进程进行输出时，</a:t>
            </a:r>
            <a:endParaRPr lang="zh-CN" altLang="en-US"/>
          </a:p>
          <a:p>
            <a:r>
              <a:rPr lang="en-US" altLang="zh-CN"/>
              <a:t>(stdout)</a:t>
            </a:r>
            <a:r>
              <a:rPr lang="zh-CN" altLang="en-US"/>
              <a:t>，</a:t>
            </a:r>
            <a:r>
              <a:rPr lang="en-US" altLang="zh-CN"/>
              <a:t>child</a:t>
            </a:r>
            <a:r>
              <a:rPr lang="zh-CN" altLang="en-US"/>
              <a:t>进程也会向相同的</a:t>
            </a:r>
            <a:endParaRPr lang="zh-CN" altLang="en-US"/>
          </a:p>
          <a:p>
            <a:r>
              <a:rPr lang="zh-CN" altLang="en-US"/>
              <a:t>文件中输出</a:t>
            </a:r>
            <a:r>
              <a:rPr lang="en-US" altLang="zh-CN"/>
              <a:t>(</a:t>
            </a:r>
            <a:r>
              <a:rPr lang="zh-CN" altLang="en-US"/>
              <a:t>此处的</a:t>
            </a:r>
            <a:r>
              <a:rPr lang="en-US" altLang="zh-CN"/>
              <a:t>file</a:t>
            </a:r>
            <a:r>
              <a:rPr lang="zh-CN" altLang="en-US"/>
              <a:t>应为</a:t>
            </a:r>
            <a:r>
              <a:rPr lang="en-US" altLang="zh-CN"/>
              <a:t>screen</a:t>
            </a:r>
            <a:r>
              <a:rPr lang="zh-CN" altLang="en-US"/>
              <a:t>的</a:t>
            </a:r>
            <a:endParaRPr lang="zh-CN" altLang="en-US"/>
          </a:p>
          <a:p>
            <a:r>
              <a:rPr lang="zh-CN" altLang="en-US"/>
              <a:t>抽象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124200" y="4572000"/>
            <a:ext cx="16173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(descriptor)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When a New Process is Created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3554" name="Rectangle 3"/>
          <p:cNvSpPr>
            <a:spLocks noGrp="1"/>
          </p:cNvSpPr>
          <p:nvPr>
            <p:ph idx="1"/>
          </p:nvPr>
        </p:nvSpPr>
        <p:spPr>
          <a:xfrm>
            <a:off x="457200" y="1752600"/>
            <a:ext cx="8020050" cy="33147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Each time a user runs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 program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by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typing the name of an executable object file</a:t>
            </a:r>
            <a:r>
              <a:rPr lang="en-US" altLang="zh-CN">
                <a:ea typeface="宋体" panose="02010600030101010101" pitchFamily="2" charset="-122"/>
              </a:rPr>
              <a:t> to the shell, 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the shell creates a new process 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and then runs the executable object file </a:t>
            </a:r>
            <a:endParaRPr lang="en-US" altLang="zh-CN">
              <a:ea typeface="宋体" panose="02010600030101010101" pitchFamily="2" charset="-122"/>
            </a:endParaRPr>
          </a:p>
          <a:p>
            <a:pPr lvl="3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in 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context</a:t>
            </a:r>
            <a:r>
              <a:rPr lang="en-US" altLang="zh-CN">
                <a:ea typeface="宋体" panose="02010600030101010101" pitchFamily="2" charset="-122"/>
              </a:rPr>
              <a:t> of this new process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by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clicking an icon of an application</a:t>
            </a:r>
            <a:r>
              <a:rPr lang="en-US" altLang="zh-CN">
                <a:ea typeface="宋体" panose="02010600030101010101" pitchFamily="2" charset="-122"/>
              </a:rPr>
              <a:t> on the desk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6770" y="5055870"/>
            <a:ext cx="37217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但一个</a:t>
            </a:r>
            <a:r>
              <a:rPr lang="en-US" altLang="zh-CN"/>
              <a:t>program</a:t>
            </a:r>
            <a:r>
              <a:rPr lang="zh-CN" altLang="en-US"/>
              <a:t>能够有多个进程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2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Fork Function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728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772400" cy="4419600"/>
          </a:xfrm>
        </p:spPr>
        <p:txBody>
          <a:bodyPr vert="horz" wrap="square" lIns="91440" tIns="45720" rIns="91440" bIns="45720" anchor="t" anchorCtr="0"/>
          <a:p>
            <a:pPr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 #include "csapp.h"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3 int main()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4 {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5 		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Fork()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6 		printf("hello!\n");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7 		exit(0);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8 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(a) Calls fork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once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.     (b) Prints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two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output lines.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97284" name="Line 401"/>
          <p:cNvSpPr/>
          <p:nvPr/>
        </p:nvSpPr>
        <p:spPr>
          <a:xfrm flipV="1">
            <a:off x="5595938" y="3505200"/>
            <a:ext cx="1447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7285" name="Line 403"/>
          <p:cNvSpPr/>
          <p:nvPr/>
        </p:nvSpPr>
        <p:spPr>
          <a:xfrm flipH="1" flipV="1">
            <a:off x="5976938" y="3124200"/>
            <a:ext cx="0" cy="381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7286" name="Line 406"/>
          <p:cNvSpPr/>
          <p:nvPr/>
        </p:nvSpPr>
        <p:spPr>
          <a:xfrm flipV="1">
            <a:off x="5976938" y="3124200"/>
            <a:ext cx="1066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7287" name="Text Box 407"/>
          <p:cNvSpPr txBox="1"/>
          <p:nvPr/>
        </p:nvSpPr>
        <p:spPr>
          <a:xfrm>
            <a:off x="6096000" y="3200400"/>
            <a:ext cx="795338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hello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97288" name="Text Box 408"/>
          <p:cNvSpPr txBox="1"/>
          <p:nvPr/>
        </p:nvSpPr>
        <p:spPr>
          <a:xfrm>
            <a:off x="6096000" y="2819400"/>
            <a:ext cx="795338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hello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97289" name="Text Box 412"/>
          <p:cNvSpPr txBox="1"/>
          <p:nvPr/>
        </p:nvSpPr>
        <p:spPr>
          <a:xfrm>
            <a:off x="5637213" y="3429000"/>
            <a:ext cx="80010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fork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灯片编号占位符 7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Fork Function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9331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620000" cy="4419600"/>
          </a:xfrm>
        </p:spPr>
        <p:txBody>
          <a:bodyPr vert="horz" wrap="square" lIns="91440" tIns="45720" rIns="91440" bIns="45720" anchor="t" anchorCtr="0"/>
          <a:p>
            <a:pPr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 #include "csapp.h"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3 int main()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4 {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5 		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Fork();</a:t>
            </a:r>
            <a:endParaRPr lang="en-US" altLang="zh-CN" sz="18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6 		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Fork();</a:t>
            </a:r>
            <a:endParaRPr lang="en-US" altLang="zh-CN" sz="18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7 		printf("hello!\n");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8 		exit(0);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9 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(c) Calls fork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twice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.    (d) Prints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four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output lines.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99332" name="Line 391"/>
          <p:cNvSpPr/>
          <p:nvPr/>
        </p:nvSpPr>
        <p:spPr>
          <a:xfrm flipV="1">
            <a:off x="5786438" y="2971800"/>
            <a:ext cx="0" cy="685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9333" name="Line 392"/>
          <p:cNvSpPr/>
          <p:nvPr/>
        </p:nvSpPr>
        <p:spPr>
          <a:xfrm>
            <a:off x="5405438" y="3657600"/>
            <a:ext cx="19812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9334" name="Line 393"/>
          <p:cNvSpPr/>
          <p:nvPr/>
        </p:nvSpPr>
        <p:spPr>
          <a:xfrm flipV="1">
            <a:off x="5786438" y="2971800"/>
            <a:ext cx="16002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9335" name="Line 394"/>
          <p:cNvSpPr/>
          <p:nvPr/>
        </p:nvSpPr>
        <p:spPr>
          <a:xfrm flipV="1">
            <a:off x="6319838" y="3352800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9336" name="Line 395"/>
          <p:cNvSpPr/>
          <p:nvPr/>
        </p:nvSpPr>
        <p:spPr>
          <a:xfrm flipV="1">
            <a:off x="6319838" y="2667000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9337" name="Line 396"/>
          <p:cNvSpPr/>
          <p:nvPr/>
        </p:nvSpPr>
        <p:spPr>
          <a:xfrm flipV="1">
            <a:off x="6319838" y="2667000"/>
            <a:ext cx="1066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9338" name="Line 397"/>
          <p:cNvSpPr/>
          <p:nvPr/>
        </p:nvSpPr>
        <p:spPr>
          <a:xfrm flipV="1">
            <a:off x="6319838" y="3352800"/>
            <a:ext cx="1066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9339" name="Text Box 398"/>
          <p:cNvSpPr txBox="1"/>
          <p:nvPr/>
        </p:nvSpPr>
        <p:spPr>
          <a:xfrm>
            <a:off x="6438900" y="3397250"/>
            <a:ext cx="795338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hello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99340" name="Text Box 399"/>
          <p:cNvSpPr txBox="1"/>
          <p:nvPr/>
        </p:nvSpPr>
        <p:spPr>
          <a:xfrm>
            <a:off x="6438900" y="3092450"/>
            <a:ext cx="795338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hello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99341" name="Text Box 400"/>
          <p:cNvSpPr txBox="1"/>
          <p:nvPr/>
        </p:nvSpPr>
        <p:spPr>
          <a:xfrm>
            <a:off x="6438900" y="2711450"/>
            <a:ext cx="795338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hello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99342" name="Text Box 401"/>
          <p:cNvSpPr txBox="1"/>
          <p:nvPr/>
        </p:nvSpPr>
        <p:spPr>
          <a:xfrm>
            <a:off x="6438900" y="2406650"/>
            <a:ext cx="795338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hello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99343" name="Text Box 403"/>
          <p:cNvSpPr txBox="1"/>
          <p:nvPr/>
        </p:nvSpPr>
        <p:spPr>
          <a:xfrm>
            <a:off x="5375275" y="3625850"/>
            <a:ext cx="80010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fork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99344" name="Text Box 415"/>
          <p:cNvSpPr txBox="1"/>
          <p:nvPr/>
        </p:nvSpPr>
        <p:spPr>
          <a:xfrm>
            <a:off x="6248400" y="3625850"/>
            <a:ext cx="80010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fork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99345" name="Text Box 415"/>
          <p:cNvSpPr txBox="1"/>
          <p:nvPr/>
        </p:nvSpPr>
        <p:spPr>
          <a:xfrm>
            <a:off x="6248400" y="2908300"/>
            <a:ext cx="80010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fork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灯片编号占位符 7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3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Fork Function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1379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686800" cy="4419600"/>
          </a:xfrm>
        </p:spPr>
        <p:txBody>
          <a:bodyPr vert="horz" wrap="square" lIns="91440" tIns="45720" rIns="91440" bIns="45720" anchor="t" anchorCtr="0"/>
          <a:p>
            <a:pPr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 #include "csapp.h"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3 int main()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4 {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5 		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Fork();</a:t>
            </a:r>
            <a:endParaRPr lang="en-US" altLang="zh-CN" sz="18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6 		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Fork();</a:t>
            </a:r>
            <a:endParaRPr lang="en-US" altLang="zh-CN" sz="18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7 		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Fork();</a:t>
            </a:r>
            <a:endParaRPr lang="en-US" altLang="zh-CN" sz="18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8 		printf("hello!\n");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9 		exit(0);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10 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(e) Calls fork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three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times.  (f) Prints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eight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output lines.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01380" name="Line 441"/>
          <p:cNvSpPr/>
          <p:nvPr/>
        </p:nvSpPr>
        <p:spPr>
          <a:xfrm flipV="1">
            <a:off x="6697663" y="3752850"/>
            <a:ext cx="0" cy="685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1381" name="Line 442"/>
          <p:cNvSpPr/>
          <p:nvPr/>
        </p:nvSpPr>
        <p:spPr>
          <a:xfrm>
            <a:off x="5554663" y="4470400"/>
            <a:ext cx="27432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1382" name="Line 443"/>
          <p:cNvSpPr/>
          <p:nvPr/>
        </p:nvSpPr>
        <p:spPr>
          <a:xfrm flipV="1">
            <a:off x="6697663" y="3752850"/>
            <a:ext cx="16002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1383" name="Line 444"/>
          <p:cNvSpPr/>
          <p:nvPr/>
        </p:nvSpPr>
        <p:spPr>
          <a:xfrm flipV="1">
            <a:off x="7231063" y="4133850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1384" name="Line 445"/>
          <p:cNvSpPr/>
          <p:nvPr/>
        </p:nvSpPr>
        <p:spPr>
          <a:xfrm flipV="1">
            <a:off x="7231063" y="3448050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1385" name="Line 446"/>
          <p:cNvSpPr/>
          <p:nvPr/>
        </p:nvSpPr>
        <p:spPr>
          <a:xfrm flipV="1">
            <a:off x="7231063" y="3448050"/>
            <a:ext cx="1066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1386" name="Line 447"/>
          <p:cNvSpPr/>
          <p:nvPr/>
        </p:nvSpPr>
        <p:spPr>
          <a:xfrm flipV="1">
            <a:off x="7231063" y="4133850"/>
            <a:ext cx="1066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1387" name="Text Box 448"/>
          <p:cNvSpPr txBox="1"/>
          <p:nvPr/>
        </p:nvSpPr>
        <p:spPr>
          <a:xfrm>
            <a:off x="7350125" y="4178300"/>
            <a:ext cx="795338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hello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01388" name="Text Box 449"/>
          <p:cNvSpPr txBox="1"/>
          <p:nvPr/>
        </p:nvSpPr>
        <p:spPr>
          <a:xfrm>
            <a:off x="7350125" y="3873500"/>
            <a:ext cx="795338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hello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01389" name="Text Box 450"/>
          <p:cNvSpPr txBox="1"/>
          <p:nvPr/>
        </p:nvSpPr>
        <p:spPr>
          <a:xfrm>
            <a:off x="7350125" y="3492500"/>
            <a:ext cx="795338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hello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01390" name="Text Box 451"/>
          <p:cNvSpPr txBox="1"/>
          <p:nvPr/>
        </p:nvSpPr>
        <p:spPr>
          <a:xfrm>
            <a:off x="7350125" y="3187700"/>
            <a:ext cx="795338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hello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01391" name="Text Box 452"/>
          <p:cNvSpPr txBox="1"/>
          <p:nvPr/>
        </p:nvSpPr>
        <p:spPr>
          <a:xfrm>
            <a:off x="6286500" y="4406900"/>
            <a:ext cx="80010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fork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01392" name="Text Box 453"/>
          <p:cNvSpPr txBox="1"/>
          <p:nvPr/>
        </p:nvSpPr>
        <p:spPr>
          <a:xfrm>
            <a:off x="7162800" y="4406900"/>
            <a:ext cx="80010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fork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01393" name="Line 454"/>
          <p:cNvSpPr/>
          <p:nvPr/>
        </p:nvSpPr>
        <p:spPr>
          <a:xfrm flipV="1">
            <a:off x="5859463" y="3022600"/>
            <a:ext cx="0" cy="1447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1394" name="Line 455"/>
          <p:cNvSpPr/>
          <p:nvPr/>
        </p:nvSpPr>
        <p:spPr>
          <a:xfrm>
            <a:off x="5859463" y="3022600"/>
            <a:ext cx="24384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1395" name="Line 456"/>
          <p:cNvSpPr/>
          <p:nvPr/>
        </p:nvSpPr>
        <p:spPr>
          <a:xfrm flipV="1">
            <a:off x="6697663" y="2336800"/>
            <a:ext cx="0" cy="685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1396" name="Line 457"/>
          <p:cNvSpPr/>
          <p:nvPr/>
        </p:nvSpPr>
        <p:spPr>
          <a:xfrm flipV="1">
            <a:off x="6697663" y="2336800"/>
            <a:ext cx="16002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1397" name="Line 458"/>
          <p:cNvSpPr/>
          <p:nvPr/>
        </p:nvSpPr>
        <p:spPr>
          <a:xfrm flipV="1">
            <a:off x="7231063" y="2717800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1398" name="Line 459"/>
          <p:cNvSpPr/>
          <p:nvPr/>
        </p:nvSpPr>
        <p:spPr>
          <a:xfrm flipV="1">
            <a:off x="7231063" y="2032000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1399" name="Line 460"/>
          <p:cNvSpPr/>
          <p:nvPr/>
        </p:nvSpPr>
        <p:spPr>
          <a:xfrm flipV="1">
            <a:off x="7231063" y="2032000"/>
            <a:ext cx="1066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1400" name="Line 461"/>
          <p:cNvSpPr/>
          <p:nvPr/>
        </p:nvSpPr>
        <p:spPr>
          <a:xfrm flipV="1">
            <a:off x="7231063" y="2717800"/>
            <a:ext cx="1066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1401" name="Text Box 462"/>
          <p:cNvSpPr txBox="1"/>
          <p:nvPr/>
        </p:nvSpPr>
        <p:spPr>
          <a:xfrm>
            <a:off x="7350125" y="2762250"/>
            <a:ext cx="795338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hello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01402" name="Text Box 463"/>
          <p:cNvSpPr txBox="1"/>
          <p:nvPr/>
        </p:nvSpPr>
        <p:spPr>
          <a:xfrm>
            <a:off x="7350125" y="2457450"/>
            <a:ext cx="795338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hello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01403" name="Text Box 464"/>
          <p:cNvSpPr txBox="1"/>
          <p:nvPr/>
        </p:nvSpPr>
        <p:spPr>
          <a:xfrm>
            <a:off x="7350125" y="2076450"/>
            <a:ext cx="795338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hello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01404" name="Text Box 465"/>
          <p:cNvSpPr txBox="1"/>
          <p:nvPr/>
        </p:nvSpPr>
        <p:spPr>
          <a:xfrm>
            <a:off x="7350125" y="1771650"/>
            <a:ext cx="795338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hello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01405" name="Text Box 466"/>
          <p:cNvSpPr txBox="1"/>
          <p:nvPr/>
        </p:nvSpPr>
        <p:spPr>
          <a:xfrm>
            <a:off x="5554663" y="4406900"/>
            <a:ext cx="80010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fork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01406" name="Text Box 415"/>
          <p:cNvSpPr txBox="1"/>
          <p:nvPr/>
        </p:nvSpPr>
        <p:spPr>
          <a:xfrm>
            <a:off x="7124700" y="3708400"/>
            <a:ext cx="80010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fork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01407" name="Text Box 415"/>
          <p:cNvSpPr txBox="1"/>
          <p:nvPr/>
        </p:nvSpPr>
        <p:spPr>
          <a:xfrm>
            <a:off x="7200900" y="2286000"/>
            <a:ext cx="80010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fork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01408" name="Text Box 452"/>
          <p:cNvSpPr txBox="1"/>
          <p:nvPr/>
        </p:nvSpPr>
        <p:spPr>
          <a:xfrm>
            <a:off x="6286500" y="2984500"/>
            <a:ext cx="80010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fork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01409" name="Text Box 453"/>
          <p:cNvSpPr txBox="1"/>
          <p:nvPr/>
        </p:nvSpPr>
        <p:spPr>
          <a:xfrm>
            <a:off x="7200900" y="2984500"/>
            <a:ext cx="80010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fork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68780" y="5846445"/>
            <a:ext cx="68427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child</a:t>
            </a:r>
            <a:r>
              <a:rPr lang="zh-CN" altLang="en-US"/>
              <a:t>与</a:t>
            </a:r>
            <a:r>
              <a:rPr lang="en-US" altLang="zh-CN"/>
              <a:t>father</a:t>
            </a:r>
            <a:r>
              <a:rPr lang="zh-CN" altLang="en-US"/>
              <a:t>进程相互独立且并行运行，故共有</a:t>
            </a:r>
            <a:r>
              <a:rPr lang="en-US" altLang="zh-CN"/>
              <a:t>2^n</a:t>
            </a:r>
            <a:r>
              <a:rPr lang="zh-CN" altLang="en-US"/>
              <a:t>种输出</a:t>
            </a:r>
            <a:endParaRPr lang="zh-CN" altLang="en-US"/>
          </a:p>
          <a:p>
            <a:r>
              <a:rPr lang="en-US" altLang="zh-CN"/>
              <a:t>n</a:t>
            </a:r>
            <a:r>
              <a:rPr lang="zh-CN" altLang="en-US"/>
              <a:t>为</a:t>
            </a:r>
            <a:r>
              <a:rPr lang="en-US" altLang="zh-CN"/>
              <a:t>Fork</a:t>
            </a:r>
            <a:r>
              <a:rPr lang="zh-CN" altLang="en-US"/>
              <a:t>函数被调用的次数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When a New Process is Created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5602" name="Rectangle 3"/>
          <p:cNvSpPr>
            <a:spLocks noGrp="1"/>
          </p:cNvSpPr>
          <p:nvPr>
            <p:ph idx="1"/>
          </p:nvPr>
        </p:nvSpPr>
        <p:spPr>
          <a:xfrm>
            <a:off x="533400" y="1752600"/>
            <a:ext cx="7924800" cy="33147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Application programs can also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create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new</a:t>
            </a:r>
            <a:r>
              <a:rPr lang="en-US" altLang="zh-CN">
                <a:ea typeface="宋体" panose="02010600030101010101" pitchFamily="2" charset="-122"/>
              </a:rPr>
              <a:t> processes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and run 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either their own 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or other application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in 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context</a:t>
            </a:r>
            <a:r>
              <a:rPr lang="en-US" altLang="zh-CN">
                <a:ea typeface="宋体" panose="02010600030101010101" pitchFamily="2" charset="-122"/>
              </a:rPr>
              <a:t> of new process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Control flow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7650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2133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From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startup</a:t>
            </a:r>
            <a:r>
              <a:rPr lang="en-US" altLang="zh-CN">
                <a:ea typeface="宋体" panose="02010600030101010101" pitchFamily="2" charset="-122"/>
              </a:rPr>
              <a:t> to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shutdown</a:t>
            </a:r>
            <a:r>
              <a:rPr lang="en-US" altLang="zh-CN">
                <a:ea typeface="宋体" panose="02010600030101010101" pitchFamily="2" charset="-122"/>
              </a:rPr>
              <a:t>, a CPU simply reads and executes (interprets) a sequence of instructions, one at a time.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This sequence</a:t>
            </a:r>
            <a:r>
              <a:rPr lang="en-US" altLang="zh-CN">
                <a:ea typeface="宋体" panose="02010600030101010101" pitchFamily="2" charset="-122"/>
              </a:rPr>
              <a:t> is the system’s physical </a:t>
            </a:r>
            <a:r>
              <a:rPr lang="en-US" altLang="zh-CN" i="1">
                <a:ea typeface="宋体" panose="02010600030101010101" pitchFamily="2" charset="-122"/>
              </a:rPr>
              <a:t>control flow</a:t>
            </a:r>
            <a:r>
              <a:rPr lang="en-US" altLang="zh-CN">
                <a:ea typeface="宋体" panose="02010600030101010101" pitchFamily="2" charset="-122"/>
              </a:rPr>
              <a:t> (or </a:t>
            </a:r>
            <a:r>
              <a:rPr lang="en-US" altLang="zh-CN" i="1">
                <a:ea typeface="宋体" panose="02010600030101010101" pitchFamily="2" charset="-122"/>
              </a:rPr>
              <a:t>flow of control</a:t>
            </a:r>
            <a:r>
              <a:rPr lang="en-US" altLang="zh-CN">
                <a:ea typeface="宋体" panose="02010600030101010101" pitchFamily="2" charset="-122"/>
              </a:rPr>
              <a:t>).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27651" name="Group 4"/>
          <p:cNvGrpSpPr/>
          <p:nvPr/>
        </p:nvGrpSpPr>
        <p:grpSpPr>
          <a:xfrm>
            <a:off x="2857500" y="3919538"/>
            <a:ext cx="2593975" cy="1831975"/>
            <a:chOff x="1440" y="2380"/>
            <a:chExt cx="2179" cy="1538"/>
          </a:xfrm>
        </p:grpSpPr>
        <p:sp>
          <p:nvSpPr>
            <p:cNvPr id="125957" name="Text Box 5"/>
            <p:cNvSpPr txBox="1">
              <a:spLocks noChangeArrowheads="1"/>
            </p:cNvSpPr>
            <p:nvPr/>
          </p:nvSpPr>
          <p:spPr bwMode="auto">
            <a:xfrm>
              <a:off x="2227" y="2619"/>
              <a:ext cx="1011" cy="12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&lt;startup&gt;</a:t>
              </a:r>
              <a:endPara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inst</a:t>
              </a:r>
              <a:r>
                <a:rPr kumimoji="0" lang="en-US" altLang="zh-CN" sz="1350" b="1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inst</a:t>
              </a:r>
              <a:r>
                <a:rPr kumimoji="0" lang="en-US" altLang="zh-CN" sz="1350" b="1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inst</a:t>
              </a:r>
              <a:r>
                <a:rPr kumimoji="0" lang="en-US" altLang="zh-CN" sz="1350" b="1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…</a:t>
              </a:r>
              <a:endPara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inst</a:t>
              </a:r>
              <a:r>
                <a:rPr kumimoji="0" lang="en-US" altLang="zh-CN" sz="1350" b="1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n</a:t>
              </a:r>
              <a:endPara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&lt;shutdown&gt;</a:t>
              </a:r>
              <a:endPara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958" name="Text Box 6"/>
            <p:cNvSpPr txBox="1">
              <a:spLocks noChangeArrowheads="1"/>
            </p:cNvSpPr>
            <p:nvPr/>
          </p:nvSpPr>
          <p:spPr bwMode="auto">
            <a:xfrm>
              <a:off x="2009" y="2380"/>
              <a:ext cx="1610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Physical control flow</a:t>
              </a:r>
              <a:endPara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654" name="Line 7"/>
            <p:cNvSpPr/>
            <p:nvPr/>
          </p:nvSpPr>
          <p:spPr>
            <a:xfrm>
              <a:off x="1893" y="2512"/>
              <a:ext cx="0" cy="115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5960" name="Text Box 8"/>
            <p:cNvSpPr txBox="1">
              <a:spLocks noChangeArrowheads="1"/>
            </p:cNvSpPr>
            <p:nvPr/>
          </p:nvSpPr>
          <p:spPr bwMode="auto">
            <a:xfrm>
              <a:off x="1440" y="2832"/>
              <a:ext cx="492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Time</a:t>
              </a:r>
              <a:endPara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815330" y="3522980"/>
            <a:ext cx="32461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对于</a:t>
            </a:r>
            <a:r>
              <a:rPr lang="en-US" altLang="zh-CN"/>
              <a:t>CPU</a:t>
            </a:r>
            <a:r>
              <a:rPr lang="zh-CN" altLang="en-US"/>
              <a:t>自身而言，其指令</a:t>
            </a:r>
            <a:endParaRPr lang="zh-CN" altLang="en-US"/>
          </a:p>
          <a:p>
            <a:r>
              <a:rPr lang="zh-CN" altLang="en-US"/>
              <a:t>流中的指令都是顺序执行的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Processes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9698" name="Rectangle 3"/>
          <p:cNvSpPr>
            <a:spLocks noGrp="1"/>
          </p:cNvSpPr>
          <p:nvPr>
            <p:ph idx="1"/>
          </p:nvPr>
        </p:nvSpPr>
        <p:spPr>
          <a:xfrm>
            <a:off x="457200" y="1562100"/>
            <a:ext cx="8077200" cy="43815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Concurrency(</a:t>
            </a:r>
            <a:r>
              <a:rPr lang="zh-CN" altLang="en-US">
                <a:ea typeface="宋体" panose="02010600030101010101" pitchFamily="2" charset="-122"/>
              </a:rPr>
              <a:t>并发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Multiple processes can run concurrently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How to support concurrency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Interleaving</a:t>
            </a:r>
            <a:r>
              <a:rPr lang="en-US" altLang="zh-CN">
                <a:ea typeface="宋体" panose="02010600030101010101" pitchFamily="2" charset="-122"/>
              </a:rPr>
              <a:t> (multi-tasking)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The instructions of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one process</a:t>
            </a:r>
            <a:r>
              <a:rPr lang="en-US" altLang="zh-CN">
                <a:ea typeface="宋体" panose="02010600030101010101" pitchFamily="2" charset="-122"/>
              </a:rPr>
              <a:t> are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interleaved with the instructions of another process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Virtual address (Chap. 9)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How to implement interleaving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Context switch(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需要借助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kernel mode)</a:t>
            </a:r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2945" y="5563870"/>
            <a:ext cx="809625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并发具有时分复用的特性，其出现原因为两个进程生命周期不完全相同</a:t>
            </a:r>
            <a:endParaRPr lang="zh-CN" altLang="en-US"/>
          </a:p>
          <a:p>
            <a:r>
              <a:rPr lang="zh-CN" altLang="en-US"/>
              <a:t>且有重叠，并且与其是否运行在同一个进程中无关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2"/>
          <p:cNvSpPr>
            <a:spLocks noGrp="1"/>
          </p:cNvSpPr>
          <p:nvPr>
            <p:ph type="ctrTitle"/>
          </p:nvPr>
        </p:nvSpPr>
        <p:spPr>
          <a:xfrm>
            <a:off x="1657350" y="2457450"/>
            <a:ext cx="5829300" cy="13716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2400">
                <a:latin typeface="+mj-lt"/>
                <a:ea typeface="宋体" panose="02010600030101010101" pitchFamily="2" charset="-122"/>
                <a:cs typeface="+mj-cs"/>
              </a:rPr>
              <a:t>Context Switches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0600" y="3497580"/>
            <a:ext cx="68802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(CPU</a:t>
            </a:r>
            <a:r>
              <a:rPr lang="zh-CN" altLang="en-US"/>
              <a:t>中进程的切换本质上就是切换到不同进程的</a:t>
            </a:r>
            <a:r>
              <a:rPr lang="en-US" altLang="zh-CN"/>
              <a:t>context</a:t>
            </a:r>
            <a:r>
              <a:rPr lang="zh-CN" altLang="en-US"/>
              <a:t>中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Context(</a:t>
            </a:r>
            <a:r>
              <a:rPr lang="zh-CN" altLang="en-US">
                <a:ea typeface="宋体" panose="02010600030101010101" pitchFamily="2" charset="-122"/>
              </a:rPr>
              <a:t>保存重启或阻断一个</a:t>
            </a:r>
            <a:r>
              <a:rPr lang="en-US" altLang="zh-CN">
                <a:ea typeface="宋体" panose="02010600030101010101" pitchFamily="2" charset="-122"/>
              </a:rPr>
              <a:t>process</a:t>
            </a:r>
            <a:r>
              <a:rPr lang="zh-CN" altLang="en-US">
                <a:ea typeface="宋体" panose="02010600030101010101" pitchFamily="2" charset="-122"/>
              </a:rPr>
              <a:t>的</a:t>
            </a:r>
            <a:r>
              <a:rPr lang="en-US" altLang="zh-CN">
                <a:ea typeface="宋体" panose="02010600030101010101" pitchFamily="2" charset="-122"/>
              </a:rPr>
              <a:t>states)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3794" name="Rectangle 3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7244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The kernel maintains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context</a:t>
            </a:r>
            <a:r>
              <a:rPr lang="en-US" altLang="zh-CN">
                <a:ea typeface="宋体" panose="02010600030101010101" pitchFamily="2" charset="-122"/>
              </a:rPr>
              <a:t> for each process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context is 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state</a:t>
            </a:r>
            <a:r>
              <a:rPr lang="en-US" altLang="zh-CN">
                <a:ea typeface="宋体" panose="02010600030101010101" pitchFamily="2" charset="-122"/>
              </a:rPr>
              <a:t> that the kernel needs to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restart an interrupted</a:t>
            </a:r>
            <a:r>
              <a:rPr lang="en-US" altLang="zh-CN">
                <a:ea typeface="宋体" panose="02010600030101010101" pitchFamily="2" charset="-122"/>
              </a:rPr>
              <a:t> process(e.g. PC,CC...)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Context contains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program’s code and data stored in memory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Value of PC, register file, status registers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user’s stack, kernel’s stack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environment variables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Kernel data structures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Process table, page table, file table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50410" y="3168650"/>
            <a:ext cx="31521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context</a:t>
            </a:r>
            <a:r>
              <a:rPr lang="zh-CN" altLang="en-US"/>
              <a:t>有</a:t>
            </a:r>
            <a:r>
              <a:rPr lang="zh-CN" altLang="en-US">
                <a:solidFill>
                  <a:srgbClr val="FF0000"/>
                </a:solidFill>
              </a:rPr>
              <a:t>空分复用</a:t>
            </a:r>
            <a:r>
              <a:rPr lang="zh-CN" altLang="en-US"/>
              <a:t>的特性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213350" y="4552315"/>
            <a:ext cx="39236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由于空分复用的特性，故</a:t>
            </a:r>
            <a:r>
              <a:rPr lang="en-US" altLang="zh-CN"/>
              <a:t>virtual </a:t>
            </a:r>
            <a:endParaRPr lang="en-US" altLang="zh-CN"/>
          </a:p>
          <a:p>
            <a:r>
              <a:rPr lang="en-US" altLang="zh-CN"/>
              <a:t>memory</a:t>
            </a:r>
            <a:r>
              <a:rPr lang="zh-CN" altLang="en-US"/>
              <a:t>中的对应数据可以不存储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9767</Words>
  <Application>WPS 演示</Application>
  <PresentationFormat/>
  <Paragraphs>600</Paragraphs>
  <Slides>42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3" baseType="lpstr">
      <vt:lpstr>Arial</vt:lpstr>
      <vt:lpstr>宋体</vt:lpstr>
      <vt:lpstr>Wingdings</vt:lpstr>
      <vt:lpstr>Comic Sans MS</vt:lpstr>
      <vt:lpstr>Times New Roman</vt:lpstr>
      <vt:lpstr>Helvetica</vt:lpstr>
      <vt:lpstr>微软雅黑</vt:lpstr>
      <vt:lpstr>Arial Unicode MS</vt:lpstr>
      <vt:lpstr>Courier New</vt:lpstr>
      <vt:lpstr>Courier</vt:lpstr>
      <vt:lpstr>icfp99</vt:lpstr>
      <vt:lpstr>Exceptional Control Flow II</vt:lpstr>
      <vt:lpstr>Outline</vt:lpstr>
      <vt:lpstr>Processes</vt:lpstr>
      <vt:lpstr>When a New Process is Created</vt:lpstr>
      <vt:lpstr>When a New Process is Created</vt:lpstr>
      <vt:lpstr>Control flow</vt:lpstr>
      <vt:lpstr>Processes</vt:lpstr>
      <vt:lpstr>Context Switches</vt:lpstr>
      <vt:lpstr>Context(保存重启或阻断一个process的states)</vt:lpstr>
      <vt:lpstr>Context switching</vt:lpstr>
      <vt:lpstr>Context switching</vt:lpstr>
      <vt:lpstr>PowerPoint 演示文稿</vt:lpstr>
      <vt:lpstr>Context switching</vt:lpstr>
      <vt:lpstr>Concurrency</vt:lpstr>
      <vt:lpstr>Logical control flows</vt:lpstr>
      <vt:lpstr>Concurrent processes</vt:lpstr>
      <vt:lpstr>User view of concurrent processes</vt:lpstr>
      <vt:lpstr>Three states of a process</vt:lpstr>
      <vt:lpstr>Three states of a process</vt:lpstr>
      <vt:lpstr>System Call Error Handling</vt:lpstr>
      <vt:lpstr>System Call Error Handling</vt:lpstr>
      <vt:lpstr>System Call Error Handling</vt:lpstr>
      <vt:lpstr>System Call Error Handling</vt:lpstr>
      <vt:lpstr>Terminate and Create a Process</vt:lpstr>
      <vt:lpstr>Obtaining Process ID’s</vt:lpstr>
      <vt:lpstr>Obtaining Process ID’s</vt:lpstr>
      <vt:lpstr>Exit Function</vt:lpstr>
      <vt:lpstr>Fork Function</vt:lpstr>
      <vt:lpstr>Fork Function</vt:lpstr>
      <vt:lpstr>Fork Function</vt:lpstr>
      <vt:lpstr>Fork Function</vt:lpstr>
      <vt:lpstr>Fork Function</vt:lpstr>
      <vt:lpstr>Fork Function</vt:lpstr>
      <vt:lpstr>Fork Function</vt:lpstr>
      <vt:lpstr>Fork Function</vt:lpstr>
      <vt:lpstr>Fork Function</vt:lpstr>
      <vt:lpstr>Fork Function</vt:lpstr>
      <vt:lpstr>Fork Function</vt:lpstr>
      <vt:lpstr>Fork Function</vt:lpstr>
      <vt:lpstr>Fork Function</vt:lpstr>
      <vt:lpstr>Fork Function</vt:lpstr>
      <vt:lpstr>Fork Function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李昱翰</cp:lastModifiedBy>
  <cp:revision>441</cp:revision>
  <dcterms:created xsi:type="dcterms:W3CDTF">2000-01-15T07:54:00Z</dcterms:created>
  <dcterms:modified xsi:type="dcterms:W3CDTF">2022-04-01T02:35:07Z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89318658456A485988C56DC7017A8CEF</vt:lpwstr>
  </property>
  <property fmtid="{D5CDD505-2E9C-101B-9397-08002B2CF9AE}" pid="3" name="KSOProductBuildVer">
    <vt:lpwstr>2052-11.1.0.11365</vt:lpwstr>
  </property>
</Properties>
</file>