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1353" r:id="rId3"/>
    <p:sldId id="1354" r:id="rId5"/>
    <p:sldId id="1299" r:id="rId6"/>
    <p:sldId id="1263" r:id="rId7"/>
    <p:sldId id="1264" r:id="rId8"/>
    <p:sldId id="1265" r:id="rId9"/>
    <p:sldId id="1266" r:id="rId10"/>
    <p:sldId id="1267" r:id="rId11"/>
    <p:sldId id="1268" r:id="rId12"/>
    <p:sldId id="1269" r:id="rId13"/>
    <p:sldId id="1270" r:id="rId14"/>
    <p:sldId id="1271" r:id="rId15"/>
    <p:sldId id="1272" r:id="rId16"/>
    <p:sldId id="1273" r:id="rId17"/>
    <p:sldId id="1274" r:id="rId18"/>
    <p:sldId id="1275" r:id="rId19"/>
    <p:sldId id="1276" r:id="rId20"/>
    <p:sldId id="1277" r:id="rId21"/>
    <p:sldId id="1278" r:id="rId22"/>
    <p:sldId id="1279" r:id="rId23"/>
    <p:sldId id="1280" r:id="rId24"/>
    <p:sldId id="1281" r:id="rId25"/>
    <p:sldId id="1282" r:id="rId26"/>
    <p:sldId id="1300" r:id="rId27"/>
    <p:sldId id="1283" r:id="rId28"/>
    <p:sldId id="1284" r:id="rId29"/>
    <p:sldId id="1285" r:id="rId30"/>
    <p:sldId id="1286" r:id="rId31"/>
    <p:sldId id="1352" r:id="rId32"/>
    <p:sldId id="1287" r:id="rId33"/>
    <p:sldId id="1288" r:id="rId34"/>
    <p:sldId id="1289" r:id="rId35"/>
    <p:sldId id="1290" r:id="rId36"/>
    <p:sldId id="1291" r:id="rId37"/>
    <p:sldId id="1292" r:id="rId38"/>
    <p:sldId id="1293" r:id="rId39"/>
    <p:sldId id="1297" r:id="rId40"/>
    <p:sldId id="1294" r:id="rId41"/>
    <p:sldId id="1295" r:id="rId42"/>
    <p:sldId id="1296" r:id="rId43"/>
    <p:sldId id="1298" r:id="rId44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018"/>
    <p:restoredTop sz="86460"/>
  </p:normalViewPr>
  <p:slideViewPr>
    <p:cSldViewPr showGuides="1">
      <p:cViewPr varScale="1">
        <p:scale>
          <a:sx n="86" d="100"/>
          <a:sy n="86" d="100"/>
        </p:scale>
        <p:origin x="216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240DE7-D033-5B48-ADDD-A1DDE71D47B2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200"/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15E0D2-229D-5341-81E2-E35996ED3A9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23C740-4D41-5B48-8B06-7C352011DE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Exceptional Control Flow</a:t>
            </a:r>
            <a:r>
              <a:rPr lang="zh-CN" altLang="en-US" sz="3200">
                <a:latin typeface="+mj-lt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sz="3200">
                <a:latin typeface="方正舒体" pitchFamily="2" charset="-122"/>
                <a:ea typeface="方正舒体" pitchFamily="2" charset="-122"/>
                <a:cs typeface="+mj-cs"/>
              </a:rPr>
              <a:t>Ⅲ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waitpid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function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the calling process has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no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children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–1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sets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ECHILD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interrupted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by 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signal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–1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sets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to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EINTR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0772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options = 0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waitpid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suspends(not return)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execution of the calling process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until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 child process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its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wait-set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terminates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a process in the wait set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has already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terminated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at the time of the call, then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waitpid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immediately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waitpid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returns the PID of the terminated child that caused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waitpid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to return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terminated child is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removed from the system(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被回收了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pid_t waitpid(pid_t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int *status, 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options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077200" cy="3581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options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WNOHANG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Return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immediately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(with a return value of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0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if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none of the child processes in the waiting set has terminated yet(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中存在一个已经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terminate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了的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child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进程，则仍会返回该进程对应的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WUNTRACED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Suspended execution of the calling process until a process terminated or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stopped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child that caused the return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pid_t waitpid(pid_t pid, int *status, 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options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077200" cy="3581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options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WUNTRACED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|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WNOHANG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: Return immediately (with a return value of 0) if none of the children in the waiting set has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stopped or terminated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or with a return value equal to the PID of one of the stopped or terminated children.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pid_t waitpid(pid_t pid, int *status, 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options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457200" y="2209800"/>
            <a:ext cx="8077200" cy="4267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Checking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exit status of a reaped child(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检测回收的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child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进程的属性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status</a:t>
            </a:r>
            <a:r>
              <a:rPr lang="en-US" altLang="zh-CN"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argument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non-NULL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waitpid</a:t>
            </a:r>
            <a:r>
              <a:rPr lang="en-US" altLang="zh-CN"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encodes status information about the child 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that caused the return in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status</a:t>
            </a:r>
            <a:r>
              <a:rPr lang="en-US" altLang="zh-CN" sz="1800"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argument.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wait.h</a:t>
            </a:r>
            <a:r>
              <a:rPr lang="en-US" altLang="zh-CN"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include file defines several macros 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for interpreting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status</a:t>
            </a:r>
            <a:r>
              <a:rPr lang="en-US" altLang="zh-CN" sz="1800"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argument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2" name="Rectangle 4"/>
          <p:cNvSpPr/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pid_t waitpid(pid_t pid, int *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status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int options);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457200" y="2286000"/>
            <a:ext cx="8077200" cy="3810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IFEXITED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(status)</a:t>
            </a:r>
            <a:endParaRPr lang="en-US" altLang="zh-CN" b="1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Returns true if the child terminated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normally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via a call to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r>
              <a:rPr lang="en-US" altLang="zh-CN"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or a return.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WEXITSTATUS(status)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Returns the exit status of a normally terminated child.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This status is only defined if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WIFEXITED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returned true.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5060" name="Rectangle 4"/>
          <p:cNvSpPr/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pid_t waitpid(pid_t pid, int *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status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int options);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57200" y="2286000"/>
            <a:ext cx="8077200" cy="3810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WIFSIGNALED(status)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Returns true if the child process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terminated</a:t>
            </a:r>
            <a:r>
              <a:rPr lang="en-US" altLang="zh-CN">
                <a:ea typeface="宋体" panose="02010600030101010101" pitchFamily="2" charset="-122"/>
              </a:rPr>
              <a:t> because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signal that was not caught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WTERMSIG(status)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Returns</a:t>
            </a:r>
            <a:r>
              <a:rPr lang="en-US" altLang="zh-CN">
                <a:ea typeface="宋体" panose="02010600030101010101" pitchFamily="2" charset="-122"/>
              </a:rPr>
              <a:t> the number of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signal that caused the child process to terminate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status is only defined if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WIFSIGNALED</a:t>
            </a:r>
            <a:r>
              <a:rPr lang="en-US" altLang="zh-CN">
                <a:ea typeface="宋体" panose="02010600030101010101" pitchFamily="2" charset="-122"/>
              </a:rPr>
              <a:t> returned true.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8" name="Rectangle 4"/>
          <p:cNvSpPr/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pid_t waitpid(pid_t pid, int *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status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int options);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57200" y="2286000"/>
            <a:ext cx="8077200" cy="3886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WIFSTOPPED(status)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Returns true if the child that caused the return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currently stopped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WSTOP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SIG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(status)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Returns the number of the signal that caused the child to stop.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This status is only defined if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WIFSTOPPED</a:t>
            </a:r>
            <a:r>
              <a:rPr lang="en-US" altLang="zh-CN">
                <a:ea typeface="宋体" panose="02010600030101010101" pitchFamily="2" charset="-122"/>
              </a:rPr>
              <a:t> returned true.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6" name="Rectangle 4"/>
          <p:cNvSpPr/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pid_t waitpid(pid_t pid, int *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status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int options);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 (Nondeterministic)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#include "csapp.h"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 #define N 2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int main()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  int status, i;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   pid_t pid;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Parent creates N children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10  for (i = 0; i &lt; N; i++)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11    if ((pid = Fork()) == 0) /* child */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12	      exit(100+i);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 (Nondeterministic)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153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reaps N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chds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in no particular order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while ((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(-1, &amp;status, 0)) &gt; 0) 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 if (WIFEXITED(status))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("child %d terminated normally with exit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       status=%d\n",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WEXITSTATUS(status));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   else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("child %d terminated abnormally\n",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 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The only normal term. is if there no more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chds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 if 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ECHILD)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unix_error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error");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27  exit(0);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28}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Reaping(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回收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Child Processes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Putting Processes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Sleep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Loading and Running Programs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 8.4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 (Nondeterministic)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unix&gt;./waitpid1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child 22966 terminated normally with exit status=100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child 22967 terminated normally with exit status=101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There is no reaping order, every one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equally correct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Nondeterministic</a:t>
            </a:r>
            <a:r>
              <a:rPr lang="en-US" altLang="zh-CN">
                <a:ea typeface="宋体" panose="02010600030101010101" pitchFamily="2" charset="-122"/>
              </a:rPr>
              <a:t> behavior for concurrency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 (Deterministic)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 #include "csapp.h"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2 #define N 2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4 int main()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5 {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6   int status, i;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7   pid_t pid[N+1], retpid;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9 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Parent creates N children */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10  for (i = 0; i &lt; N; i++)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11    if ((pid[i] = Fork()) == 0)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Child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12      exit(100+i);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14 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Parent reaps N children in order */</a:t>
            </a:r>
            <a:endParaRPr lang="en-US" altLang="zh-CN" sz="18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15  i = 0;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 (Deterministic)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while ((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[i++]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&amp;status, 0)) &gt; 0) 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 if (WIFEXITED(status))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("child %d terminated normally with exit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           status=%d\n",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WEXITSTATUS(status));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   else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("child %d terminated abnormally\n",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  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The only normal term. is if there are no more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chds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*/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  if 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ECHILD)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unix_error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waitpid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error");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27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28  exit(0);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29}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Putting Process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Sleep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3581400"/>
            <a:ext cx="7924800" cy="25146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sz="2400">
                <a:ea typeface="宋体" panose="02010600030101010101" pitchFamily="2" charset="-122"/>
              </a:rPr>
              <a:t>Suspends a process for some period of time.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Returns zero if the requested amount of time has elapsed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sz="2400">
                <a:ea typeface="宋体" panose="02010600030101010101" pitchFamily="2" charset="-122"/>
              </a:rPr>
              <a:t>Returns the number of seconds still left to sleep otherwise.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1665028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7924800" cy="1785938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78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sleep(unsigned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Returns: seconds left to sleep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pause(void);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Always returns -1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76910" y="2308860"/>
            <a:ext cx="26657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剩余的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休眠时间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Load and Run Processes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Loading and Running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200400"/>
            <a:ext cx="8686800" cy="3276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Loads and runs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executable object file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with the argument list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argv(</a:t>
            </a:r>
            <a:r>
              <a:rPr kumimoji="0" lang="zh-CN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其中存储的是命令及其参数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)(argv</a:t>
            </a:r>
            <a:r>
              <a:rPr kumimoji="0" lang="zh-CN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是一个指针数组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environment variable(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环境变量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list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envp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to the calling program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only if there is an error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such as not being able to find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Courier New" panose="02070309020205020404" pitchFamily="49" charset="0"/>
              </a:rPr>
              <a:t>The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Execve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called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once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never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returns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31562" name="Group 10"/>
          <p:cNvGraphicFramePr>
            <a:graphicFrameLocks noGrp="1"/>
          </p:cNvGraphicFramePr>
          <p:nvPr>
            <p:ph sz="half" idx="1"/>
          </p:nvPr>
        </p:nvGraphicFramePr>
        <p:xfrm>
          <a:off x="457200" y="1524000"/>
          <a:ext cx="8153400" cy="1676400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execve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char *filename,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char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argv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[],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char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envp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[]);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does not return if OK, returns -1 on error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33570" y="372110"/>
            <a:ext cx="35661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execve</a:t>
            </a:r>
            <a:r>
              <a:rPr lang="zh-CN" altLang="en-US"/>
              <a:t>只有在出错时才会返回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Loading and Running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" name="Rectangle 379"/>
          <p:cNvSpPr>
            <a:spLocks noChangeArrowheads="1"/>
          </p:cNvSpPr>
          <p:nvPr/>
        </p:nvSpPr>
        <p:spPr bwMode="auto">
          <a:xfrm>
            <a:off x="609600" y="5048250"/>
            <a:ext cx="11430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envp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Rectangle 385"/>
          <p:cNvSpPr>
            <a:spLocks noChangeArrowheads="1"/>
          </p:cNvSpPr>
          <p:nvPr/>
        </p:nvSpPr>
        <p:spPr bwMode="auto">
          <a:xfrm>
            <a:off x="2898775" y="59626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envp[n-1]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Rectangle 386"/>
          <p:cNvSpPr>
            <a:spLocks noChangeArrowheads="1"/>
          </p:cNvSpPr>
          <p:nvPr/>
        </p:nvSpPr>
        <p:spPr bwMode="auto">
          <a:xfrm>
            <a:off x="2898775" y="5657850"/>
            <a:ext cx="1749425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...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Rectangle 387"/>
          <p:cNvSpPr>
            <a:spLocks noChangeArrowheads="1"/>
          </p:cNvSpPr>
          <p:nvPr/>
        </p:nvSpPr>
        <p:spPr bwMode="auto">
          <a:xfrm>
            <a:off x="2898775" y="50482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envp[0]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Rectangle 388"/>
          <p:cNvSpPr>
            <a:spLocks noChangeArrowheads="1"/>
          </p:cNvSpPr>
          <p:nvPr/>
        </p:nvSpPr>
        <p:spPr bwMode="auto">
          <a:xfrm>
            <a:off x="2898775" y="53530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envp[1]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Rectangle 389"/>
          <p:cNvSpPr>
            <a:spLocks noChangeArrowheads="1"/>
          </p:cNvSpPr>
          <p:nvPr/>
        </p:nvSpPr>
        <p:spPr bwMode="auto">
          <a:xfrm>
            <a:off x="2898775" y="6267450"/>
            <a:ext cx="1749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NULL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390"/>
          <p:cNvSpPr>
            <a:spLocks noChangeArrowheads="1"/>
          </p:cNvSpPr>
          <p:nvPr/>
        </p:nvSpPr>
        <p:spPr bwMode="auto">
          <a:xfrm>
            <a:off x="5791200" y="5048250"/>
            <a:ext cx="22860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"PWD=/usr/droh"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391"/>
          <p:cNvSpPr>
            <a:spLocks noChangeArrowheads="1"/>
          </p:cNvSpPr>
          <p:nvPr/>
        </p:nvSpPr>
        <p:spPr bwMode="auto">
          <a:xfrm>
            <a:off x="5791200" y="5505450"/>
            <a:ext cx="21304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"PRINTER=iron"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392"/>
          <p:cNvSpPr>
            <a:spLocks noChangeArrowheads="1"/>
          </p:cNvSpPr>
          <p:nvPr/>
        </p:nvSpPr>
        <p:spPr bwMode="auto">
          <a:xfrm>
            <a:off x="5791200" y="6267450"/>
            <a:ext cx="16764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"USER=droh"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6" name="Line 394"/>
          <p:cNvSpPr/>
          <p:nvPr/>
        </p:nvSpPr>
        <p:spPr>
          <a:xfrm flipV="1">
            <a:off x="4648200" y="5200650"/>
            <a:ext cx="11430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597" name="Line 395"/>
          <p:cNvSpPr/>
          <p:nvPr/>
        </p:nvSpPr>
        <p:spPr>
          <a:xfrm>
            <a:off x="4648200" y="5505450"/>
            <a:ext cx="1143000" cy="1524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598" name="Line 396"/>
          <p:cNvSpPr/>
          <p:nvPr/>
        </p:nvSpPr>
        <p:spPr>
          <a:xfrm>
            <a:off x="4648200" y="6115050"/>
            <a:ext cx="1143000" cy="304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599" name="Text Box 398"/>
          <p:cNvSpPr txBox="1"/>
          <p:nvPr/>
        </p:nvSpPr>
        <p:spPr>
          <a:xfrm>
            <a:off x="3359150" y="4711700"/>
            <a:ext cx="9175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envp[]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7600" name="Line 404"/>
          <p:cNvSpPr/>
          <p:nvPr/>
        </p:nvSpPr>
        <p:spPr>
          <a:xfrm flipV="1">
            <a:off x="1755775" y="5200650"/>
            <a:ext cx="11430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" name="Rectangle 379"/>
          <p:cNvSpPr>
            <a:spLocks noChangeArrowheads="1"/>
          </p:cNvSpPr>
          <p:nvPr/>
        </p:nvSpPr>
        <p:spPr bwMode="auto">
          <a:xfrm>
            <a:off x="609600" y="2971800"/>
            <a:ext cx="11430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argv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Rectangle 385"/>
          <p:cNvSpPr>
            <a:spLocks noChangeArrowheads="1"/>
          </p:cNvSpPr>
          <p:nvPr/>
        </p:nvSpPr>
        <p:spPr bwMode="auto">
          <a:xfrm>
            <a:off x="2895600" y="38862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argv[argc-1]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Rectangle 386"/>
          <p:cNvSpPr>
            <a:spLocks noChangeArrowheads="1"/>
          </p:cNvSpPr>
          <p:nvPr/>
        </p:nvSpPr>
        <p:spPr bwMode="auto">
          <a:xfrm>
            <a:off x="2895600" y="3581400"/>
            <a:ext cx="17526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...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387"/>
          <p:cNvSpPr>
            <a:spLocks noChangeArrowheads="1"/>
          </p:cNvSpPr>
          <p:nvPr/>
        </p:nvSpPr>
        <p:spPr bwMode="auto">
          <a:xfrm>
            <a:off x="2895600" y="29718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argv[0]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388"/>
          <p:cNvSpPr>
            <a:spLocks noChangeArrowheads="1"/>
          </p:cNvSpPr>
          <p:nvPr/>
        </p:nvSpPr>
        <p:spPr bwMode="auto">
          <a:xfrm>
            <a:off x="2895600" y="32766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argv[1]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Rectangle 389"/>
          <p:cNvSpPr>
            <a:spLocks noChangeArrowheads="1"/>
          </p:cNvSpPr>
          <p:nvPr/>
        </p:nvSpPr>
        <p:spPr bwMode="auto">
          <a:xfrm>
            <a:off x="2895600" y="4191000"/>
            <a:ext cx="17526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NULL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390"/>
          <p:cNvSpPr>
            <a:spLocks noChangeArrowheads="1"/>
          </p:cNvSpPr>
          <p:nvPr/>
        </p:nvSpPr>
        <p:spPr bwMode="auto">
          <a:xfrm>
            <a:off x="5791200" y="2971800"/>
            <a:ext cx="16764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"ls"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Rectangle 391"/>
          <p:cNvSpPr>
            <a:spLocks noChangeArrowheads="1"/>
          </p:cNvSpPr>
          <p:nvPr/>
        </p:nvSpPr>
        <p:spPr bwMode="auto">
          <a:xfrm>
            <a:off x="5791200" y="3429000"/>
            <a:ext cx="16764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"-lt"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Rectangle 392"/>
          <p:cNvSpPr>
            <a:spLocks noChangeArrowheads="1"/>
          </p:cNvSpPr>
          <p:nvPr/>
        </p:nvSpPr>
        <p:spPr bwMode="auto">
          <a:xfrm>
            <a:off x="5791200" y="4191000"/>
            <a:ext cx="2209800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/include"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0" name="Line 394"/>
          <p:cNvSpPr/>
          <p:nvPr/>
        </p:nvSpPr>
        <p:spPr>
          <a:xfrm flipV="1">
            <a:off x="4648200" y="3124200"/>
            <a:ext cx="11430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1" name="Line 395"/>
          <p:cNvSpPr/>
          <p:nvPr/>
        </p:nvSpPr>
        <p:spPr>
          <a:xfrm>
            <a:off x="4648200" y="3429000"/>
            <a:ext cx="1143000" cy="1524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2" name="Line 396"/>
          <p:cNvSpPr/>
          <p:nvPr/>
        </p:nvSpPr>
        <p:spPr>
          <a:xfrm>
            <a:off x="4648200" y="4038600"/>
            <a:ext cx="1143000" cy="3048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3" name="Text Box 398"/>
          <p:cNvSpPr txBox="1"/>
          <p:nvPr/>
        </p:nvSpPr>
        <p:spPr>
          <a:xfrm>
            <a:off x="3352800" y="2571750"/>
            <a:ext cx="11080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argv[]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7614" name="Line 403"/>
          <p:cNvSpPr/>
          <p:nvPr/>
        </p:nvSpPr>
        <p:spPr>
          <a:xfrm flipV="1">
            <a:off x="1752600" y="3124200"/>
            <a:ext cx="1143000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5" name="Rectangle 1"/>
          <p:cNvSpPr/>
          <p:nvPr/>
        </p:nvSpPr>
        <p:spPr>
          <a:xfrm>
            <a:off x="609600" y="1600200"/>
            <a:ext cx="7620000" cy="757238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20000"/>
              </a:lnSpc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int execve(const char *filename, const char *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argv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[], </a:t>
            </a:r>
            <a:b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     const char *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envp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[]);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矩形 1"/>
          <p:cNvSpPr/>
          <p:nvPr/>
        </p:nvSpPr>
        <p:spPr>
          <a:xfrm>
            <a:off x="7315200" y="2895600"/>
            <a:ext cx="1066800" cy="3810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pic>
        <p:nvPicPr>
          <p:cNvPr id="6963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28600"/>
            <a:ext cx="5638800" cy="626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5" name="Rectangle 2"/>
          <p:cNvSpPr/>
          <p:nvPr/>
        </p:nvSpPr>
        <p:spPr>
          <a:xfrm>
            <a:off x="381000" y="1352550"/>
            <a:ext cx="8229600" cy="46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963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762000"/>
            <a:ext cx="2654300" cy="1120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The user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stack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when a new program starts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9638" name="文本框 1"/>
          <p:cNvSpPr txBox="1"/>
          <p:nvPr/>
        </p:nvSpPr>
        <p:spPr>
          <a:xfrm>
            <a:off x="2239963" y="5562600"/>
            <a:ext cx="1493837" cy="369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0x7fffffffe840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9" name="文本框 7"/>
          <p:cNvSpPr txBox="1"/>
          <p:nvPr/>
        </p:nvSpPr>
        <p:spPr>
          <a:xfrm>
            <a:off x="2416175" y="228600"/>
            <a:ext cx="1341438" cy="369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0x7fffffffffff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0" name="文本框 12"/>
          <p:cNvSpPr txBox="1"/>
          <p:nvPr/>
        </p:nvSpPr>
        <p:spPr>
          <a:xfrm>
            <a:off x="7281863" y="2895600"/>
            <a:ext cx="1285875" cy="2714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ts val="1300"/>
              </a:lnSpc>
              <a:spcBef>
                <a:spcPct val="0"/>
              </a:spcBef>
              <a:buNone/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1" name="文本框 4"/>
          <p:cNvSpPr txBox="1"/>
          <p:nvPr/>
        </p:nvSpPr>
        <p:spPr>
          <a:xfrm>
            <a:off x="7315200" y="2590800"/>
            <a:ext cx="1322388" cy="4254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ts val="13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environ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ts val="13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(global var)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2" name="文本框 11"/>
          <p:cNvSpPr txBox="1"/>
          <p:nvPr/>
        </p:nvSpPr>
        <p:spPr>
          <a:xfrm>
            <a:off x="7315200" y="3143250"/>
            <a:ext cx="1066800" cy="4381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ts val="13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envp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ts val="13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(in %rdx)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9643" name="直接箭头连接符 6"/>
          <p:cNvCxnSpPr>
            <a:stCxn id="69641" idx="1"/>
          </p:cNvCxnSpPr>
          <p:nvPr/>
        </p:nvCxnSpPr>
        <p:spPr>
          <a:xfrm flipH="1">
            <a:off x="7162800" y="2803525"/>
            <a:ext cx="152400" cy="320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</p:cxnSp>
      <p:cxnSp>
        <p:nvCxnSpPr>
          <p:cNvPr id="69644" name="直接箭头连接符 9"/>
          <p:cNvCxnSpPr/>
          <p:nvPr/>
        </p:nvCxnSpPr>
        <p:spPr>
          <a:xfrm flipH="1" flipV="1">
            <a:off x="7162800" y="3124200"/>
            <a:ext cx="1524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</p:cxnSp>
      <p:sp>
        <p:nvSpPr>
          <p:cNvPr id="69645" name="文本框 17"/>
          <p:cNvSpPr txBox="1"/>
          <p:nvPr/>
        </p:nvSpPr>
        <p:spPr>
          <a:xfrm>
            <a:off x="2209800" y="3992563"/>
            <a:ext cx="1066800" cy="4381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ts val="13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argv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ts val="13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(in %rsi)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9646" name="直接箭头连接符 13"/>
          <p:cNvCxnSpPr/>
          <p:nvPr/>
        </p:nvCxnSpPr>
        <p:spPr>
          <a:xfrm>
            <a:off x="3276600" y="4267200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</p:cxnSp>
      <p:sp>
        <p:nvSpPr>
          <p:cNvPr id="69647" name="文本框 20"/>
          <p:cNvSpPr txBox="1"/>
          <p:nvPr/>
        </p:nvSpPr>
        <p:spPr>
          <a:xfrm>
            <a:off x="2209800" y="4591050"/>
            <a:ext cx="1066800" cy="4381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ts val="13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argc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ts val="13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(in %rdi)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8" name="矩形 14"/>
          <p:cNvSpPr/>
          <p:nvPr/>
        </p:nvSpPr>
        <p:spPr>
          <a:xfrm>
            <a:off x="3362325" y="4343400"/>
            <a:ext cx="392113" cy="10858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9649" name="矩形 23"/>
          <p:cNvSpPr/>
          <p:nvPr/>
        </p:nvSpPr>
        <p:spPr>
          <a:xfrm>
            <a:off x="3789363" y="4767263"/>
            <a:ext cx="2801937" cy="8715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9650" name="矩形 24"/>
          <p:cNvSpPr/>
          <p:nvPr/>
        </p:nvSpPr>
        <p:spPr>
          <a:xfrm>
            <a:off x="6623050" y="3152775"/>
            <a:ext cx="392113" cy="1762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9651" name="文本框 15"/>
          <p:cNvSpPr txBox="1"/>
          <p:nvPr/>
        </p:nvSpPr>
        <p:spPr>
          <a:xfrm flipH="1">
            <a:off x="4343400" y="4876800"/>
            <a:ext cx="17526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Stack frame for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libc_start_main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210" y="2512060"/>
            <a:ext cx="299085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会进行框架的替换，</a:t>
            </a:r>
            <a:endParaRPr lang="zh-CN" altLang="en-US"/>
          </a:p>
          <a:p>
            <a:r>
              <a:rPr lang="zh-CN" altLang="en-US"/>
              <a:t>将对应区域的内容更新为</a:t>
            </a:r>
            <a:endParaRPr lang="zh-CN" altLang="en-US"/>
          </a:p>
          <a:p>
            <a:r>
              <a:rPr lang="zh-CN" altLang="en-US"/>
              <a:t>要执行的指令信息</a:t>
            </a:r>
            <a:endParaRPr lang="zh-CN" altLang="en-US"/>
          </a:p>
          <a:p>
            <a:r>
              <a:rPr lang="en-US" altLang="zh-CN"/>
              <a:t>2.envp</a:t>
            </a:r>
            <a:r>
              <a:rPr lang="zh-CN" altLang="en-US"/>
              <a:t>会以键值对的</a:t>
            </a:r>
            <a:endParaRPr lang="zh-CN" altLang="en-US"/>
          </a:p>
          <a:p>
            <a:r>
              <a:rPr lang="zh-CN" altLang="en-US"/>
              <a:t>形式存储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Loading and Running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434635" name="Group 11"/>
          <p:cNvGraphicFramePr>
            <a:graphicFrameLocks noGrp="1"/>
          </p:cNvGraphicFramePr>
          <p:nvPr>
            <p:ph sz="half" idx="1"/>
          </p:nvPr>
        </p:nvGraphicFramePr>
        <p:xfrm>
          <a:off x="533400" y="1600200"/>
          <a:ext cx="7924800" cy="3584575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584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unistd.h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char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getenv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(const char *name);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Returns: </a:t>
                      </a:r>
                      <a:r>
                        <a:rPr kumimoji="0" lang="en-US" altLang="zh-CN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ptr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name if exists, NULL if no match.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setenv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(const char *name, const char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newvalue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overwrite);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Returns: 0 on success, -1 on error.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unsetenv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(const char *name);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Returns: nothing.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89025" y="5285105"/>
            <a:ext cx="45961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通过上述功能对</a:t>
            </a:r>
            <a:r>
              <a:rPr lang="en-US" altLang="zh-CN"/>
              <a:t>env</a:t>
            </a:r>
            <a:r>
              <a:rPr lang="zh-CN" altLang="en-US"/>
              <a:t>环境变量进行操作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Write your Own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Shell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Reap Child Processes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Unix Shell(</a:t>
            </a:r>
            <a:r>
              <a:rPr lang="zh-CN" altLang="en-US">
                <a:ea typeface="宋体" panose="02010600030101010101" pitchFamily="2" charset="-122"/>
              </a:rPr>
              <a:t>一种交互界面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interactive application-level program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that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runs other program on behalf of the user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Variants: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csh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tcsh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ksh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bash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Performs a sequence of read/evaluate steps and terminate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Read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reads a command line from the user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Evaluate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parses the command line and runs programs on behalf of the user 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解析指令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运行指令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6324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The main routine for a simple shell program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  #include "csapp.h"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  #define MAXARGS 128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4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function prototypes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5  void eval(char*cmdline);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6  int parseline(const char *cmdline, char **argv);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7  int builtin_command(char **argv);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idx="1"/>
          </p:nvPr>
        </p:nvSpPr>
        <p:spPr>
          <a:xfrm>
            <a:off x="381000" y="533400"/>
            <a:ext cx="8458200" cy="60960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9  int main()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10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11   char cmdline[MAXLINE];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command line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13   while (1)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14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read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15     printf("&gt; ");(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要求输入下一个指令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16     Fgets(cmdline, MAXLINE, stdin);(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读取一行命令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17     if (feof(stdin))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18       exit(0);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19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20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evaluate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21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(cmdline);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22 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23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304800"/>
            <a:ext cx="8458200" cy="63246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eval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 evaluate a command line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 void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eval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(char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cmdline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   char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[MAXARGS];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for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execve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char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[MAXLINE];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holds modified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line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should the job run in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or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?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pid_t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process id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cmdline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cmdline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拷贝一份放入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parseline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  if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[0] == NULL)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    return;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ignore empty lines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Parsing command 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Parse the space separated command-line arguments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Builds the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vector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which will eventually be passed to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execve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686800" cy="63246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parse the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line and build the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array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parseline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char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cmdline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char **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   char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first space delimiter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number of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background job?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)-1] = ’ ’;(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进行归一化处理，使得每个子串结构相同，便于处理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trailing ’\n’ with space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  while (*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(*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’ ’))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ignore spaces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228600"/>
            <a:ext cx="8915400" cy="63246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build the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  while ((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strchr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’ ’)))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++] =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  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’\0’;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replace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space with ’\0’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 while (*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(*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’ ’))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ignore spaces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  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NULL;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set the end of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    if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0)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ignore blank line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     return 1;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should the job run in the background?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27    if ((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(*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[argc-1] == ’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’)) != 0)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28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[--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NULL;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29    return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30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00" y="533400"/>
            <a:ext cx="3215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查找字符</a:t>
            </a:r>
            <a:r>
              <a:rPr lang="en-US" altLang="zh-CN"/>
              <a:t>’ ’</a:t>
            </a:r>
            <a:r>
              <a:rPr lang="zh-CN" altLang="en-US"/>
              <a:t>所在的具体位置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3155" y="1940560"/>
            <a:ext cx="2921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将一个字符串进行拆分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911090" y="5752465"/>
            <a:ext cx="2023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此处的</a:t>
            </a:r>
            <a:r>
              <a:rPr lang="en-US" altLang="zh-CN"/>
              <a:t>&amp;</a:t>
            </a:r>
            <a:r>
              <a:rPr lang="zh-CN" altLang="en-US"/>
              <a:t>字符代表的是后台运行的意思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Foreground and Background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the last argument is a 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&amp;” character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parseline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returns 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indicating the program should be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executed in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background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239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(the shell returns to the top of the loop and waits for the next command)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Otherwise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parseline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returns 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indicating the program should be run in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foreground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2667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(the shell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waits for it to complete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上一条指令执行完才会读入与执行下一条指令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Parsing command 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first argument is assumed to be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either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name of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built-in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shell command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that is interpreted immediately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or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executable object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file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that will be loaded and run in the context of </a:t>
            </a:r>
            <a:b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</a:b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 new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child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process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763000" cy="27432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 if (!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builtin_command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   if ((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Fork()) == 0) {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execute in child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    if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execve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[0],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environ) &lt; 0)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("%s: Command not found.\n",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[0]);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    exit(0);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     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   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	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Zombie(</a:t>
            </a:r>
            <a:r>
              <a:rPr lang="zh-CN" altLang="en-US">
                <a:ea typeface="宋体" panose="02010600030101010101" pitchFamily="2" charset="-122"/>
              </a:rPr>
              <a:t>僵尸模式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kernel does not remove 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terminated process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from the system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immediately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after the process terminates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process is kept around in 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terminated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state until it is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reaped(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回收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 its parent.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7385" y="4920615"/>
            <a:ext cx="82626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僵尸模式形容的是一个子进程在结束之后没有被</a:t>
            </a:r>
            <a:r>
              <a:rPr lang="en-US" altLang="zh-CN"/>
              <a:t>parent</a:t>
            </a:r>
            <a:r>
              <a:rPr lang="zh-CN" altLang="en-US"/>
              <a:t>进程</a:t>
            </a:r>
            <a:r>
              <a:rPr lang="zh-CN" altLang="en-US">
                <a:solidFill>
                  <a:srgbClr val="FF0000"/>
                </a:solidFill>
              </a:rPr>
              <a:t>或者</a:t>
            </a:r>
            <a:r>
              <a:rPr lang="en-US" altLang="zh-CN">
                <a:solidFill>
                  <a:srgbClr val="FF0000"/>
                </a:solidFill>
              </a:rPr>
              <a:t>init</a:t>
            </a:r>
            <a:r>
              <a:rPr lang="zh-CN" altLang="en-US">
                <a:solidFill>
                  <a:srgbClr val="FF0000"/>
                </a:solidFill>
              </a:rPr>
              <a:t>进程</a:t>
            </a:r>
            <a:endParaRPr lang="zh-CN" altLang="en-US"/>
          </a:p>
          <a:p>
            <a:r>
              <a:rPr lang="zh-CN" altLang="en-US"/>
              <a:t>回收，而一直占用一块不在被使用但是却不能被复用的空间的模式。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763000" cy="27432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 if (!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builtin_command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   if ((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Fork()) == 0) { /* execute in child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    if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execve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[0],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environ) &lt; 0)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("%s: Command not found.\n",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[0]);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    exit(0);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     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   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	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3200400"/>
            <a:ext cx="87630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if 1st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a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builtin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command, 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run it and return true */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35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builtin_command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(char **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36 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37   if (!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[0], "quit"))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quit command */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38     exit(0);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39   if (!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[0], "&amp;"))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ignore singleton &amp; */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     return 1;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41   return 0;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not a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builtin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command */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42 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96260" name="Straight Connector 2"/>
          <p:cNvCxnSpPr/>
          <p:nvPr/>
        </p:nvCxnSpPr>
        <p:spPr>
          <a:xfrm>
            <a:off x="304800" y="3124200"/>
            <a:ext cx="868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2737485" y="5000625"/>
            <a:ext cx="31902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发现是</a:t>
            </a:r>
            <a:r>
              <a:rPr lang="en-US" altLang="zh-CN"/>
              <a:t>quit</a:t>
            </a:r>
            <a:r>
              <a:rPr lang="zh-CN" altLang="en-US"/>
              <a:t>指令就直接停止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3048000"/>
            <a:ext cx="8915400" cy="37338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parent waits for foreground job to terminate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     if (!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foreground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status;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       if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waitpid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&amp;status, 0) &lt; 0)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 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unix_error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waitfg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waitpid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error");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27    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28     else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29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%s",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cmdline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30  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31   return;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32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8763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   if (!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builtin_command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    if ((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Fork()) == 0) { /* execute in child */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      if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execve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[0],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environ) &lt; 0) 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 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("%s: Command not found.\n",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[0]);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         exit(0);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      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     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21	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Zombie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When the parent reaps the terminated child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kernel passes the child’s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exit status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to the parent,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and then discards the terminated process, at which point it ceases to exist.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terminated process that has not yet been reaped is called a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zombie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2895" y="3019425"/>
            <a:ext cx="983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exit(n)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Zombie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zh-CN">
                <a:ea typeface="宋体" panose="02010600030101010101" pitchFamily="2" charset="-122"/>
              </a:rPr>
              <a:t>If the parent process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terminates without reaping its zombie children,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kernel arranges for the 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init</a:t>
            </a:r>
            <a:r>
              <a:rPr lang="en-US" altLang="zh-CN">
                <a:ea typeface="宋体" panose="02010600030101010101" pitchFamily="2" charset="-122"/>
              </a:rPr>
              <a:t> process to reap them.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init</a:t>
            </a:r>
            <a:r>
              <a:rPr lang="en-US" altLang="zh-CN">
                <a:latin typeface="Courier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process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PID of 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is created by the kernel during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system initialization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5125720"/>
            <a:ext cx="84715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zombie</a:t>
            </a:r>
            <a:r>
              <a:rPr lang="zh-CN" altLang="en-US"/>
              <a:t>一般情况下是由其</a:t>
            </a:r>
            <a:r>
              <a:rPr lang="en-US" altLang="zh-CN"/>
              <a:t>parent</a:t>
            </a:r>
            <a:r>
              <a:rPr lang="zh-CN" altLang="en-US"/>
              <a:t>进程进行回收，但是若此</a:t>
            </a:r>
            <a:r>
              <a:rPr lang="en-US" altLang="zh-CN"/>
              <a:t>parent</a:t>
            </a:r>
            <a:r>
              <a:rPr lang="zh-CN" altLang="en-US"/>
              <a:t>进程</a:t>
            </a:r>
            <a:endParaRPr lang="zh-CN" altLang="en-US"/>
          </a:p>
          <a:p>
            <a:r>
              <a:rPr lang="zh-CN" altLang="en-US"/>
              <a:t>结束之后仍未进行</a:t>
            </a:r>
            <a:r>
              <a:rPr lang="en-US" altLang="zh-CN"/>
              <a:t>child</a:t>
            </a:r>
            <a:r>
              <a:rPr lang="zh-CN" altLang="en-US"/>
              <a:t>的回收，则</a:t>
            </a:r>
            <a:r>
              <a:rPr lang="en-US" altLang="zh-CN"/>
              <a:t>init</a:t>
            </a:r>
            <a:r>
              <a:rPr lang="zh-CN" altLang="en-US"/>
              <a:t>进程会接管此</a:t>
            </a:r>
            <a:r>
              <a:rPr lang="en-US" altLang="zh-CN"/>
              <a:t>child</a:t>
            </a:r>
            <a:r>
              <a:rPr lang="zh-CN" altLang="en-US"/>
              <a:t>进程并会对其进</a:t>
            </a:r>
            <a:endParaRPr lang="zh-CN" altLang="en-US"/>
          </a:p>
          <a:p>
            <a:r>
              <a:rPr lang="zh-CN" altLang="en-US"/>
              <a:t>行回收。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Zombie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Long-running programs</a:t>
            </a:r>
            <a:r>
              <a:rPr lang="en-US" altLang="zh-CN">
                <a:ea typeface="宋体" panose="02010600030101010101" pitchFamily="2" charset="-122"/>
              </a:rPr>
              <a:t> such as shells or servers should always reap their zombie children.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Even though zombies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are not running, they still consume system memory resources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Wait_pid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545219" name="Group 3"/>
          <p:cNvGraphicFramePr>
            <a:graphicFrameLocks noGrp="1"/>
          </p:cNvGraphicFramePr>
          <p:nvPr>
            <p:ph sz="half" idx="1"/>
          </p:nvPr>
        </p:nvGraphicFramePr>
        <p:xfrm>
          <a:off x="533400" y="1600200"/>
          <a:ext cx="8229600" cy="23622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362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types.h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&lt;sys/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wait.h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waitpid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*status,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options);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pid_t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wait(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*status);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Returns: PID of child if OK, 0 (if WNOHANG) or -1 on error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23010" y="4392930"/>
            <a:ext cx="76466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waitpid</a:t>
            </a:r>
            <a:r>
              <a:rPr lang="zh-CN" altLang="en-US"/>
              <a:t>就是用于回收</a:t>
            </a:r>
            <a:r>
              <a:rPr lang="en-US" altLang="zh-CN"/>
              <a:t>zombie</a:t>
            </a:r>
            <a:r>
              <a:rPr lang="zh-CN" altLang="en-US"/>
              <a:t>的函数，其回收的是函数返回的非</a:t>
            </a:r>
            <a:r>
              <a:rPr lang="en-US" altLang="zh-CN"/>
              <a:t>0</a:t>
            </a:r>
            <a:r>
              <a:rPr lang="zh-CN" altLang="en-US"/>
              <a:t>的</a:t>
            </a:r>
            <a:endParaRPr lang="zh-CN" altLang="en-US"/>
          </a:p>
          <a:p>
            <a:r>
              <a:rPr lang="en-US" altLang="zh-CN"/>
              <a:t>pid</a:t>
            </a:r>
            <a:r>
              <a:rPr lang="zh-CN" altLang="en-US"/>
              <a:t>对应的</a:t>
            </a:r>
            <a:r>
              <a:rPr lang="en-US" altLang="zh-CN"/>
              <a:t>child</a:t>
            </a:r>
            <a:r>
              <a:rPr lang="zh-CN" altLang="en-US"/>
              <a:t>进程。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62710" y="5328920"/>
            <a:ext cx="67837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waitpid</a:t>
            </a:r>
            <a:r>
              <a:rPr lang="zh-CN" altLang="en-US"/>
              <a:t>若返回值为</a:t>
            </a:r>
            <a:r>
              <a:rPr lang="en-US" altLang="zh-CN"/>
              <a:t>0</a:t>
            </a:r>
            <a:r>
              <a:rPr lang="zh-CN" altLang="en-US"/>
              <a:t>，则只有</a:t>
            </a:r>
            <a:r>
              <a:rPr lang="en-US" altLang="zh-CN"/>
              <a:t>opt = WNOWANG</a:t>
            </a:r>
            <a:r>
              <a:rPr lang="zh-CN" altLang="en-US"/>
              <a:t>一种情况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Wait_pid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077200" cy="3886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wait set is the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singleton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child process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whose process ID is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equal to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-1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wait set consists of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all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of the parent’s child processes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2772" name="Rectangle 1"/>
          <p:cNvSpPr/>
          <p:nvPr/>
        </p:nvSpPr>
        <p:spPr>
          <a:xfrm>
            <a:off x="533400" y="1676400"/>
            <a:ext cx="8001000" cy="4000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pid_t waitpid(pid_t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int *status, int options);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11764</Words>
  <Application>WPS 演示</Application>
  <PresentationFormat/>
  <Paragraphs>580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Comic Sans MS</vt:lpstr>
      <vt:lpstr>Times New Roman</vt:lpstr>
      <vt:lpstr>方正舒体</vt:lpstr>
      <vt:lpstr>Courier New</vt:lpstr>
      <vt:lpstr>Courier</vt:lpstr>
      <vt:lpstr>Courier</vt:lpstr>
      <vt:lpstr>微软雅黑</vt:lpstr>
      <vt:lpstr>Arial Unicode MS</vt:lpstr>
      <vt:lpstr>icfp99</vt:lpstr>
      <vt:lpstr>Exceptional Control Flow Ⅲ</vt:lpstr>
      <vt:lpstr>Outline</vt:lpstr>
      <vt:lpstr>Reap Child Processes</vt:lpstr>
      <vt:lpstr>Zombie(僵尸模式)</vt:lpstr>
      <vt:lpstr>Zombie</vt:lpstr>
      <vt:lpstr>Zombie</vt:lpstr>
      <vt:lpstr>Zombie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</vt:lpstr>
      <vt:lpstr>Wait_pid Function (Nondeterministic)</vt:lpstr>
      <vt:lpstr>Wait_pid Function (Nondeterministic)</vt:lpstr>
      <vt:lpstr>Wait_pid Function (Nondeterministic)</vt:lpstr>
      <vt:lpstr>Wait_pid Function (Deterministic)</vt:lpstr>
      <vt:lpstr>Wait_pid Function (Deterministic)</vt:lpstr>
      <vt:lpstr>Putting Process to Sleep</vt:lpstr>
      <vt:lpstr>Load and Run Processes</vt:lpstr>
      <vt:lpstr>Loading and Running</vt:lpstr>
      <vt:lpstr>Loading and Running</vt:lpstr>
      <vt:lpstr>The user stack when a new program starts</vt:lpstr>
      <vt:lpstr>Loading and Running</vt:lpstr>
      <vt:lpstr>Write your Own Shell</vt:lpstr>
      <vt:lpstr>Unix Shell(一种交互界面)</vt:lpstr>
      <vt:lpstr>PowerPoint 演示文稿</vt:lpstr>
      <vt:lpstr>PowerPoint 演示文稿</vt:lpstr>
      <vt:lpstr>PowerPoint 演示文稿</vt:lpstr>
      <vt:lpstr>Parsing command line</vt:lpstr>
      <vt:lpstr>PowerPoint 演示文稿</vt:lpstr>
      <vt:lpstr>PowerPoint 演示文稿</vt:lpstr>
      <vt:lpstr>Foreground and Background</vt:lpstr>
      <vt:lpstr>Parsing command line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446</cp:revision>
  <dcterms:created xsi:type="dcterms:W3CDTF">2000-01-15T07:54:00Z</dcterms:created>
  <dcterms:modified xsi:type="dcterms:W3CDTF">2022-05-17T04:34:00Z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06A509D5B54B4E348353530A9BD2B000</vt:lpwstr>
  </property>
  <property fmtid="{D5CDD505-2E9C-101B-9397-08002B2CF9AE}" pid="3" name="KSOProductBuildVer">
    <vt:lpwstr>2052-11.1.0.11636</vt:lpwstr>
  </property>
</Properties>
</file>