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3"/>
  </p:handoutMasterIdLst>
  <p:sldIdLst>
    <p:sldId id="1475" r:id="rId3"/>
    <p:sldId id="1476" r:id="rId5"/>
    <p:sldId id="1418" r:id="rId6"/>
    <p:sldId id="1419" r:id="rId7"/>
    <p:sldId id="1420" r:id="rId8"/>
    <p:sldId id="1421" r:id="rId9"/>
    <p:sldId id="1422" r:id="rId10"/>
    <p:sldId id="1423" r:id="rId11"/>
    <p:sldId id="1424" r:id="rId12"/>
    <p:sldId id="1425" r:id="rId13"/>
    <p:sldId id="1426" r:id="rId14"/>
    <p:sldId id="1495" r:id="rId15"/>
    <p:sldId id="1427" r:id="rId16"/>
    <p:sldId id="1428" r:id="rId17"/>
    <p:sldId id="1429" r:id="rId18"/>
    <p:sldId id="1430" r:id="rId19"/>
    <p:sldId id="1431" r:id="rId20"/>
    <p:sldId id="1432" r:id="rId21"/>
    <p:sldId id="1433" r:id="rId22"/>
    <p:sldId id="1434" r:id="rId23"/>
    <p:sldId id="1435" r:id="rId24"/>
    <p:sldId id="1436" r:id="rId25"/>
    <p:sldId id="1437" r:id="rId26"/>
    <p:sldId id="1438" r:id="rId27"/>
    <p:sldId id="1439" r:id="rId28"/>
    <p:sldId id="1440" r:id="rId29"/>
    <p:sldId id="1441" r:id="rId30"/>
    <p:sldId id="1442" r:id="rId31"/>
    <p:sldId id="1443" r:id="rId32"/>
    <p:sldId id="1444" r:id="rId33"/>
    <p:sldId id="1445" r:id="rId34"/>
    <p:sldId id="1446" r:id="rId35"/>
    <p:sldId id="1447" r:id="rId36"/>
    <p:sldId id="1448" r:id="rId37"/>
    <p:sldId id="1449" r:id="rId38"/>
    <p:sldId id="1450" r:id="rId39"/>
    <p:sldId id="1451" r:id="rId40"/>
    <p:sldId id="1452" r:id="rId41"/>
    <p:sldId id="1453" r:id="rId42"/>
    <p:sldId id="1454" r:id="rId43"/>
    <p:sldId id="1455" r:id="rId44"/>
    <p:sldId id="1478" r:id="rId45"/>
    <p:sldId id="1456" r:id="rId46"/>
    <p:sldId id="1463" r:id="rId47"/>
    <p:sldId id="1457" r:id="rId48"/>
    <p:sldId id="1458" r:id="rId49"/>
    <p:sldId id="1459" r:id="rId50"/>
    <p:sldId id="1460" r:id="rId51"/>
    <p:sldId id="1461" r:id="rId52"/>
  </p:sldIdLst>
  <p:sldSz cx="9144000" cy="6858000" type="screen4x3"/>
  <p:notesSz cx="6858000" cy="9144000"/>
  <p:custDataLst>
    <p:tags r:id="rId57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3728"/>
    <p:restoredTop sz="94802"/>
  </p:normalViewPr>
  <p:slideViewPr>
    <p:cSldViewPr showGuides="1">
      <p:cViewPr varScale="1">
        <p:scale>
          <a:sx n="71" d="100"/>
          <a:sy n="71" d="100"/>
        </p:scale>
        <p:origin x="168" y="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tags" Target="tags/tag1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0C6CC4-C3FE-D441-8BE9-453DF4353717}" type="datetimeFigureOut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en-US" altLang="en-US" sz="1200"/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741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096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301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505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710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915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120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325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529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945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734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939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144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349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553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758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963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168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37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577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150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782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987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192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397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601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806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011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216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421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625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355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830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0035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0240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0445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0649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0854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1059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1264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1469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560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765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969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174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ABD12-0E13-7C47-AAC6-911BBB762BE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391FCE-813B-6648-B486-F0E8DD60CE0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391FCE-813B-6648-B486-F0E8DD60CE0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391FCE-813B-6648-B486-F0E8DD60CE0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391FCE-813B-6648-B486-F0E8DD60CE0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391FCE-813B-6648-B486-F0E8DD60CE0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391FCE-813B-6648-B486-F0E8DD60CE0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391FCE-813B-6648-B486-F0E8DD60CE0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391FCE-813B-6648-B486-F0E8DD60CE0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391FCE-813B-6648-B486-F0E8DD60CE0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391FCE-813B-6648-B486-F0E8DD60CE0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391FCE-813B-6648-B486-F0E8DD60CE0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391FCE-813B-6648-B486-F0E8DD60CE0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>
                <a:latin typeface="+mj-lt"/>
                <a:ea typeface="宋体" panose="02010600030101010101" pitchFamily="2" charset="-122"/>
                <a:cs typeface="+mj-cs"/>
              </a:rPr>
              <a:t>Exceptional Control Flow 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Ⅳ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Signal Terminology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Two steps to transfer a signal to a destination process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Sending a signal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Receiving a signal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Sending a signal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kernel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sends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(delivers) a signal to a destination process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by updating some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state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in the context of the destination process.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signal is delivered for one of two reasons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kernel has detected a system event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Divide by zero, termination of a child process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process has invoked the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kill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function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to explicitly request the kernel to send a signal to the destination process.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 process can send a signal to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itself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924800" cy="685800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Sending Signals with kill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685800" y="3352800"/>
            <a:ext cx="8077200" cy="28194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Will be discussed later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581060" name="Group 4"/>
          <p:cNvGraphicFramePr>
            <a:graphicFrameLocks noGrp="1"/>
          </p:cNvGraphicFramePr>
          <p:nvPr/>
        </p:nvGraphicFramePr>
        <p:xfrm>
          <a:off x="685800" y="1600200"/>
          <a:ext cx="7924800" cy="1566863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156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include &lt;sys/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types.h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signal.h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kill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pid_t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pid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sig);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returns: 0 if OK, -1 on error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Receiving a signal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destination process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receives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signal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when it is forced by the kernel to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react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in some </a:t>
            </a:r>
            <a:b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</a:b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way to the delivery of the signal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process can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Ignore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the signal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Terminate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Catch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signal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by executing a user-level function called a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signal handler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Pending Signal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Pending signal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 signal that has been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sent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but not yet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received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Only one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At any point in time,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there can be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at most one pending signal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of a particular type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Not queued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If a process has a pending signal of type k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then any subsequent signals of type k sent to that process are not queued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they are simply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discarded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pending signal is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received at most once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Blocking a Signal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process can selectively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block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receipt of certain signals.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When a signal is blocked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it can be delivered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but the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resulting pending signal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will not be received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until the process unblocks the signal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Internal Data Structures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For each process, the kernel maintains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set of pending signals in the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pending bit vector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set of blocked signals in the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blocked bit vector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kernel sets bit k in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pending 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whenever a signal of type k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is delivered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kernel clears bit k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pending 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whenever a signal of type k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is received.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0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>
                <a:latin typeface="+mj-lt"/>
                <a:ea typeface="宋体" panose="02010600030101010101" pitchFamily="2" charset="-122"/>
                <a:cs typeface="+mj-cs"/>
              </a:rPr>
              <a:t>Sending Signals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Process Groups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To send signals to processes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Unix systems provide a number of mechanisms for sending signals to processes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All of them rely on the notion of a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process group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Every process belongs to exactly one process group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which is identified by a positive integer 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process group ID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).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By default,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child process belongs to the same process group as its parent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Process Groups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533400" y="4191000"/>
            <a:ext cx="8534400" cy="2286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Changes the process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group of process 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pid</a:t>
            </a:r>
            <a:r>
              <a:rPr lang="en-US" altLang="zh-CN" sz="2400">
                <a:latin typeface="Courier"/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to 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pgid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If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pid</a:t>
            </a:r>
            <a:r>
              <a:rPr lang="en-US" altLang="zh-CN" sz="2400">
                <a:solidFill>
                  <a:srgbClr val="FF0000"/>
                </a:solidFill>
                <a:latin typeface="Courier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is zero, the PID of the current process is used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If 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pgid</a:t>
            </a:r>
            <a:r>
              <a:rPr lang="en-US" altLang="zh-CN" sz="2400">
                <a:solidFill>
                  <a:srgbClr val="FF0000"/>
                </a:solidFill>
                <a:latin typeface="Courier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is zero</a:t>
            </a:r>
            <a:r>
              <a:rPr lang="en-US" altLang="zh-CN" sz="2400">
                <a:ea typeface="宋体" panose="02010600030101010101" pitchFamily="2" charset="-122"/>
              </a:rPr>
              <a:t>, the PID of the process specified by 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pid</a:t>
            </a:r>
            <a:r>
              <a:rPr lang="en-US" altLang="zh-CN" sz="2400">
                <a:latin typeface="Courier"/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is used for the process group ID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524000"/>
            <a:ext cx="7772400" cy="2514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742950" marR="0" lvl="1" indent="-742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&lt;unistd.h&gt;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742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pid_t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getpgrp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(void);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74295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returns: process group ID of calling process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742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&lt;unistd.h&gt;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742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pid_t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setpgid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(pid_t pid, pid_t pgid);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74295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returns: 0 on success, -1 on error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Suggested reading Signals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Signal Terminology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Sending Signals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Receiving Signals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Blocking and Unblocking Signals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Suggested reading 8.5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setgpid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e.g.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setpgid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(0, 0);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Suppose process 15213 is the calling process,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then this function call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creates a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new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process group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whose process group ID is 15213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adds process 15213 to this new group.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The kill Program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Kill program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is located in directory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/bin/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sends an arbitrary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signal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to another process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e.g.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unix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 kill -9 15213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sends signal 9 (SIGKILL) to process 15213.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The kill Program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Sending signals to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process group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by kill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Using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negative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PID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Which causes the signal to be sent to every process in process group PID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e.g.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unix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 kill -9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-15213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sends a SIGKILL signal to every process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 process group 15213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Sending Signals from the Keyboard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Job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An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abstraction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used by Unix shells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To represent the processes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that are created as a result of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evaluating a single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cmdline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At any point, there is at most one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foreground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job and zero or more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background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jobs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57200" marR="0" lvl="1" indent="-3683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e.g.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unix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ls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| sort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Courier New" panose="02070309020205020404" pitchFamily="49" charset="0"/>
              </a:rPr>
              <a:t>a foreground job consisting of two processes connected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Courier New" panose="02070309020205020404" pitchFamily="49" charset="0"/>
              </a:rPr>
              <a:t>by a pipe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Sending Signals from the Keyboard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shell creates a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separate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process group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for each job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Typically, the process group ID is taken from one of the parent processes in the job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Sending Signals from the Keyboard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6451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752600"/>
            <a:ext cx="7042150" cy="4578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Sending Signals from the Keyboard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Typing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ctrl-c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at the keyboard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causes a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SIGINT signal to be sent to the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shell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shell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catches the signal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Then sends a SIGINT to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every process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 the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foreground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process group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result is to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terminate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foreground job (default)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Sending Signals from the Keyboard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Typing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ctrl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-z 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sends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 SIGTSTP signal to the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shell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shell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catches the signal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Sends a SIGTSTP signal to every process in the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foreground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process group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result is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to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stop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(suspend) the foreground job (default)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8" name="Rectang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924800" cy="685800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Sending Signals with kill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352800"/>
            <a:ext cx="8077200" cy="2819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If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is greater than zero,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then the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kill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function sends signal number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to process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If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is less than zero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then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kill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sends signal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to every process in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process group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abs(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1581060" name="Group 4"/>
          <p:cNvGraphicFramePr>
            <a:graphicFrameLocks noGrp="1"/>
          </p:cNvGraphicFramePr>
          <p:nvPr/>
        </p:nvGraphicFramePr>
        <p:xfrm>
          <a:off x="685800" y="1600200"/>
          <a:ext cx="7924800" cy="1566863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156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include &lt;sys/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types.h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signal.h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kill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pid_t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pid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sig);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returns: 0 if OK, -1 on error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81380" y="6144895"/>
            <a:ext cx="80079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要注意的是</a:t>
            </a:r>
            <a:r>
              <a:rPr lang="en-US" altLang="zh-CN"/>
              <a:t>kill</a:t>
            </a:r>
            <a:r>
              <a:rPr lang="zh-CN" altLang="en-US"/>
              <a:t>指令实际上就是发送了一个</a:t>
            </a:r>
            <a:r>
              <a:rPr lang="en-US" altLang="zh-CN"/>
              <a:t>signal</a:t>
            </a:r>
            <a:r>
              <a:rPr lang="zh-CN" altLang="en-US"/>
              <a:t>，而不是真正的</a:t>
            </a:r>
            <a:r>
              <a:rPr lang="en-US" altLang="zh-CN"/>
              <a:t>”kill”.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6" name="Rectangle 2"/>
          <p:cNvSpPr>
            <a:spLocks noGrp="1"/>
          </p:cNvSpPr>
          <p:nvPr>
            <p:ph idx="1"/>
          </p:nvPr>
        </p:nvSpPr>
        <p:spPr>
          <a:xfrm>
            <a:off x="381000" y="533400"/>
            <a:ext cx="8458200" cy="60198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1  #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include "csapp.h"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3  int main()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4 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5    pid_t pid;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ts val="2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7 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child sleeps until SIGKILL signal received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8    if ((pid = Fork()) == 0)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9      Pause();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wait for a signal to arrive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10 	 printf("control should never reach here!\n");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11 	 exit(0);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12   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ts val="2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13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14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parent sends a SIGKILL signal to a child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15   Kill(pid, SIGKILL);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16   exit(0);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17 }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>
                <a:latin typeface="+mj-lt"/>
                <a:ea typeface="宋体" panose="02010600030101010101" pitchFamily="2" charset="-122"/>
                <a:cs typeface="+mj-cs"/>
              </a:rPr>
              <a:t>Signals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001000" cy="685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Sending Signals With the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alarm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" charset="0"/>
                <a:ea typeface="宋体" panose="02010600030101010101" pitchFamily="2" charset="-122"/>
                <a:cs typeface="+mj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Function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048000"/>
            <a:ext cx="8458200" cy="3581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Arranges for the kernel to send a SIGALRM signal to the calling process in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seconds.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If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is zero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then no new alarm is scheduled.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call to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alarm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cancels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any pending alarms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returns the number of seconds remaining until any pending alarm was due to be delivered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returns 0 if there were no pending alarms.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1585156" name="Group 4"/>
          <p:cNvGraphicFramePr>
            <a:graphicFrameLocks noGrp="1"/>
          </p:cNvGraphicFramePr>
          <p:nvPr/>
        </p:nvGraphicFramePr>
        <p:xfrm>
          <a:off x="457200" y="1600200"/>
          <a:ext cx="8153400" cy="1295400"/>
        </p:xfrm>
        <a:graphic>
          <a:graphicData uri="http://schemas.openxmlformats.org/drawingml/2006/table">
            <a:tbl>
              <a:tblPr/>
              <a:tblGrid>
                <a:gridCol w="8153400"/>
              </a:tblGrid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unistd.h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unsigned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alarm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(unsigned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);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returns: remaining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secs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of previous alarm, or 0 if no previous alarm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2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>
                <a:latin typeface="+mj-lt"/>
                <a:ea typeface="宋体" panose="02010600030101010101" pitchFamily="2" charset="-122"/>
                <a:cs typeface="+mj-cs"/>
              </a:rPr>
              <a:t>Receiving Signals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Receiving a Signal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Preconditions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When the kernel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returning from an exception handler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and is ready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pass control to process p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Receiving a Signal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Actions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kernel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checks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the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set of unblocked pending signals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(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pending &amp; ˜blocked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If this set is empty (the usual case)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then the kernel passes control to the next instruction 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next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 the logical control flow of p.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However, if the set is nonempty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then the kernel chooses some signal k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 the set (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typically the smallest k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and forces p to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receive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signal k. 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Receiving a Signal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2743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receipt of the signal triggers some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action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by the process.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Once the process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completes the action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then control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passes back to the next instruction 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next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 in the logical control flow of 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8" name="Line 93"/>
          <p:cNvSpPr/>
          <p:nvPr/>
        </p:nvSpPr>
        <p:spPr>
          <a:xfrm>
            <a:off x="3652838" y="4441825"/>
            <a:ext cx="0" cy="5984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949" name="Line 94"/>
          <p:cNvSpPr/>
          <p:nvPr/>
        </p:nvSpPr>
        <p:spPr>
          <a:xfrm>
            <a:off x="3659188" y="5046663"/>
            <a:ext cx="24003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950" name="Line 95"/>
          <p:cNvSpPr/>
          <p:nvPr/>
        </p:nvSpPr>
        <p:spPr>
          <a:xfrm flipH="1">
            <a:off x="6057900" y="5053013"/>
            <a:ext cx="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951" name="Line 96"/>
          <p:cNvSpPr/>
          <p:nvPr/>
        </p:nvSpPr>
        <p:spPr>
          <a:xfrm flipH="1" flipV="1">
            <a:off x="3656013" y="5173663"/>
            <a:ext cx="2352675" cy="3873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952" name="Line 97"/>
          <p:cNvSpPr/>
          <p:nvPr/>
        </p:nvSpPr>
        <p:spPr>
          <a:xfrm>
            <a:off x="3654425" y="5181600"/>
            <a:ext cx="3175" cy="8763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953" name="Rectangle 98"/>
          <p:cNvSpPr/>
          <p:nvPr/>
        </p:nvSpPr>
        <p:spPr>
          <a:xfrm>
            <a:off x="3841750" y="4445000"/>
            <a:ext cx="1917700" cy="582613"/>
          </a:xfrm>
          <a:prstGeom prst="rect">
            <a:avLst/>
          </a:prstGeom>
          <a:noFill/>
          <a:ln w="9525">
            <a:noFill/>
          </a:ln>
        </p:spPr>
        <p:txBody>
          <a:bodyPr wrap="none" lIns="90479" tIns="44446" rIns="90479" bIns="44446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i="1">
                <a:latin typeface="Helvetica" pitchFamily="34" charset="0"/>
                <a:ea typeface="宋体" panose="02010600030101010101" pitchFamily="2" charset="-122"/>
              </a:rPr>
              <a:t>(2) Control passes </a:t>
            </a:r>
            <a:endParaRPr lang="en-US" altLang="zh-CN" sz="1600" i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i="1">
                <a:latin typeface="Helvetica" pitchFamily="34" charset="0"/>
                <a:ea typeface="宋体" panose="02010600030101010101" pitchFamily="2" charset="-122"/>
              </a:rPr>
              <a:t>to signal handler </a:t>
            </a:r>
            <a:endParaRPr lang="en-US" altLang="zh-CN" sz="1600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54" name="Rectangle 99"/>
          <p:cNvSpPr/>
          <p:nvPr/>
        </p:nvSpPr>
        <p:spPr>
          <a:xfrm>
            <a:off x="6127750" y="5029200"/>
            <a:ext cx="1492250" cy="582613"/>
          </a:xfrm>
          <a:prstGeom prst="rect">
            <a:avLst/>
          </a:prstGeom>
          <a:noFill/>
          <a:ln w="9525">
            <a:noFill/>
          </a:ln>
        </p:spPr>
        <p:txBody>
          <a:bodyPr lIns="90479" tIns="44446" rIns="90479" bIns="44446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i="1">
                <a:latin typeface="Helvetica" pitchFamily="34" charset="0"/>
                <a:ea typeface="宋体" panose="02010600030101010101" pitchFamily="2" charset="-122"/>
              </a:rPr>
              <a:t>(3) Signal  handler runs</a:t>
            </a:r>
            <a:endParaRPr lang="en-US" altLang="zh-CN" sz="1600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55" name="Rectangle 100"/>
          <p:cNvSpPr/>
          <p:nvPr/>
        </p:nvSpPr>
        <p:spPr>
          <a:xfrm>
            <a:off x="3900488" y="5492750"/>
            <a:ext cx="1800225" cy="828675"/>
          </a:xfrm>
          <a:prstGeom prst="rect">
            <a:avLst/>
          </a:prstGeom>
          <a:noFill/>
          <a:ln w="9525">
            <a:noFill/>
          </a:ln>
        </p:spPr>
        <p:txBody>
          <a:bodyPr wrap="none" lIns="90479" tIns="44446" rIns="90479" bIns="44446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i="1">
                <a:latin typeface="Helvetica" pitchFamily="34" charset="0"/>
                <a:ea typeface="宋体" panose="02010600030101010101" pitchFamily="2" charset="-122"/>
              </a:rPr>
              <a:t>(4) Signal handler</a:t>
            </a:r>
            <a:endParaRPr lang="en-US" altLang="zh-CN" sz="1600" i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i="1">
                <a:latin typeface="Helvetica" pitchFamily="34" charset="0"/>
                <a:ea typeface="宋体" panose="02010600030101010101" pitchFamily="2" charset="-122"/>
              </a:rPr>
              <a:t>returns to </a:t>
            </a:r>
            <a:endParaRPr lang="en-US" altLang="zh-CN" sz="1600" i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i="1">
                <a:latin typeface="Helvetica" pitchFamily="34" charset="0"/>
                <a:ea typeface="宋体" panose="02010600030101010101" pitchFamily="2" charset="-122"/>
              </a:rPr>
              <a:t>next instruction</a:t>
            </a:r>
            <a:endParaRPr lang="en-US" altLang="zh-CN" sz="1600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56" name="Text Box 101"/>
          <p:cNvSpPr txBox="1"/>
          <p:nvPr/>
        </p:nvSpPr>
        <p:spPr>
          <a:xfrm>
            <a:off x="3149600" y="4764088"/>
            <a:ext cx="4762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i="1">
                <a:latin typeface="Helvetica" pitchFamily="34" charset="0"/>
                <a:ea typeface="宋体" panose="02010600030101010101" pitchFamily="2" charset="-122"/>
              </a:rPr>
              <a:t>I</a:t>
            </a:r>
            <a:r>
              <a:rPr lang="en-US" altLang="zh-CN" sz="1600" i="1" baseline="-25000">
                <a:latin typeface="Helvetica" pitchFamily="34" charset="0"/>
                <a:ea typeface="宋体" panose="02010600030101010101" pitchFamily="2" charset="-122"/>
              </a:rPr>
              <a:t>curr</a:t>
            </a:r>
            <a:endParaRPr lang="en-US" altLang="zh-CN" sz="1600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57" name="Text Box 102"/>
          <p:cNvSpPr txBox="1"/>
          <p:nvPr/>
        </p:nvSpPr>
        <p:spPr>
          <a:xfrm>
            <a:off x="3149600" y="4960938"/>
            <a:ext cx="500063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i="1">
                <a:latin typeface="Helvetica" pitchFamily="34" charset="0"/>
                <a:ea typeface="宋体" panose="02010600030101010101" pitchFamily="2" charset="-122"/>
              </a:rPr>
              <a:t>I</a:t>
            </a:r>
            <a:r>
              <a:rPr lang="en-US" altLang="zh-CN" sz="1600" i="1" baseline="-25000">
                <a:latin typeface="Helvetica" pitchFamily="34" charset="0"/>
                <a:ea typeface="宋体" panose="02010600030101010101" pitchFamily="2" charset="-122"/>
              </a:rPr>
              <a:t>next</a:t>
            </a:r>
            <a:endParaRPr lang="en-US" altLang="zh-CN" sz="1600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58" name="Rectangle 105"/>
          <p:cNvSpPr/>
          <p:nvPr/>
        </p:nvSpPr>
        <p:spPr>
          <a:xfrm>
            <a:off x="1193800" y="4419600"/>
            <a:ext cx="1979613" cy="582613"/>
          </a:xfrm>
          <a:prstGeom prst="rect">
            <a:avLst/>
          </a:prstGeom>
          <a:noFill/>
          <a:ln w="9525">
            <a:noFill/>
          </a:ln>
        </p:spPr>
        <p:txBody>
          <a:bodyPr lIns="90479" tIns="44446" rIns="90479" bIns="44446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600" i="1">
                <a:latin typeface="Helvetica" pitchFamily="34" charset="0"/>
                <a:ea typeface="宋体" panose="02010600030101010101" pitchFamily="2" charset="-122"/>
              </a:rPr>
              <a:t>(1) Signal received by process </a:t>
            </a:r>
            <a:endParaRPr lang="en-US" altLang="zh-CN" sz="1600" i="1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Receiving a Signal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Each signal type has a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predefined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default action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which is one of the following: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process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terminates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process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terminates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and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dumps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core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process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stops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until restarted by a SIGCONT signal.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process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ignores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the signal.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Receiving a Signal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7043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SIGKILL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The default action is to terminate the receiving process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SIGCHLD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The default action is to ignore the signal. 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Receiving a Signal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process can modify the default action associated with a signal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by using the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signal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function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only exceptions are SIGSTOP and SIGKILL, whose default actions cannot be changed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38" name="Rectang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01000" cy="685800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Signal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657600"/>
            <a:ext cx="8229600" cy="2590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Three ways to change default actions: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If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handler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" charset="0"/>
                <a:ea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is SIG_IGN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then signals of type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signum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are ignored.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If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handler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is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SIG_DFL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then the action for signals of type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signum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reverts to the default action.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Otherwise, change action to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handler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(called signal handler)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1599492" name="Group 4"/>
          <p:cNvGraphicFramePr>
            <a:graphicFrameLocks noGrp="1"/>
          </p:cNvGraphicFramePr>
          <p:nvPr/>
        </p:nvGraphicFramePr>
        <p:xfrm>
          <a:off x="533400" y="1524000"/>
          <a:ext cx="8001000" cy="1879600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187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signal.h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typedef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void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handler_t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handler_t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*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signal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signum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handler_t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*handler)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returns: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ptr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to previous handler if OK, </a:t>
                      </a:r>
                      <a:b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SIG_ERR on error (does not set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errno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Signal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Installing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the handler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Changing the default action by passing the address of a handler to the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signal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function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Catching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the signal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invocation of the handler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Handling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the signal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execution of the handler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Signals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Unix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signal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 higher-level software form of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exception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That allows processes and the kernel to interrupt other processes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4" name="Rectangle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1  #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include "csapp.h"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ts val="2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3  void handler(int sig)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SIGINT handler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4 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5    printf("Caught SIGINT\n");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6    exit(0);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7  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ts val="2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9  int main()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10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11	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Install the SIGINT handler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12	   if (signal(SIGINT, handler) == SIG_ERR)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13	     unix_error("signal error");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14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15	   pause();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wait for the receipt of a signal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16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17	   exit(0);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18 }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Signal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Handling the signal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When a process catches a signal of type k,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handler installed for signal k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is invoked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with a single integer argument set to k.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When the handler executes its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statement,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control (usually) passes back to the instruction in the control flow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where the process was interrupted by the receipt of the signal.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 some systems, interrupted system calls return immediately with an error.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Signal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962400" cy="4419600"/>
          </a:xfrm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Normal program flow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Signal handler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return code on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the stack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78375" y="1600200"/>
            <a:ext cx="4114800" cy="441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do_signal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handle_signal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setup_frame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system_call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sys_sigreturn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restore_sigcontext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9333" name="直接箭头连接符 2"/>
          <p:cNvCxnSpPr/>
          <p:nvPr/>
        </p:nvCxnSpPr>
        <p:spPr>
          <a:xfrm>
            <a:off x="3352800" y="1905000"/>
            <a:ext cx="1676400" cy="0"/>
          </a:xfrm>
          <a:prstGeom prst="straightConnector1">
            <a:avLst/>
          </a:prstGeom>
          <a:ln w="508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9334" name="直接箭头连接符 6"/>
          <p:cNvCxnSpPr/>
          <p:nvPr/>
        </p:nvCxnSpPr>
        <p:spPr>
          <a:xfrm flipH="1">
            <a:off x="4191000" y="2743200"/>
            <a:ext cx="1524000" cy="533400"/>
          </a:xfrm>
          <a:prstGeom prst="straightConnector1">
            <a:avLst/>
          </a:prstGeom>
          <a:ln w="508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9335" name="直接箭头连接符 8"/>
          <p:cNvCxnSpPr/>
          <p:nvPr/>
        </p:nvCxnSpPr>
        <p:spPr>
          <a:xfrm>
            <a:off x="3124200" y="3505200"/>
            <a:ext cx="0" cy="76200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9336" name="直接箭头连接符 10"/>
          <p:cNvCxnSpPr/>
          <p:nvPr/>
        </p:nvCxnSpPr>
        <p:spPr>
          <a:xfrm>
            <a:off x="4191000" y="4419600"/>
            <a:ext cx="838200" cy="0"/>
          </a:xfrm>
          <a:prstGeom prst="straightConnector1">
            <a:avLst/>
          </a:prstGeom>
          <a:ln w="508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Signal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137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same handler function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can be used to catch different types of signals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By setting different signal numbers </a:t>
            </a:r>
            <a:r>
              <a:rPr lang="en-US" altLang="zh-CN">
                <a:ea typeface="宋体" panose="02010600030101010101" pitchFamily="2" charset="-122"/>
              </a:rPr>
              <a:t>as the argument to the signal handler 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6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>
                <a:latin typeface="+mj-lt"/>
                <a:ea typeface="宋体" panose="02010600030101010101" pitchFamily="2" charset="-122"/>
                <a:cs typeface="+mj-cs"/>
              </a:rPr>
              <a:t>Blocking and Unblocking Signals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Signal Handlers can be interrupted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5475" name="Line 93"/>
          <p:cNvSpPr/>
          <p:nvPr/>
        </p:nvSpPr>
        <p:spPr>
          <a:xfrm>
            <a:off x="2662238" y="1698625"/>
            <a:ext cx="0" cy="5984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5476" name="Line 94"/>
          <p:cNvSpPr/>
          <p:nvPr/>
        </p:nvSpPr>
        <p:spPr>
          <a:xfrm>
            <a:off x="2668588" y="2303463"/>
            <a:ext cx="24003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5477" name="Line 95"/>
          <p:cNvSpPr/>
          <p:nvPr/>
        </p:nvSpPr>
        <p:spPr>
          <a:xfrm flipH="1">
            <a:off x="5067300" y="2309813"/>
            <a:ext cx="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5478" name="Line 96"/>
          <p:cNvSpPr/>
          <p:nvPr/>
        </p:nvSpPr>
        <p:spPr>
          <a:xfrm flipH="1" flipV="1">
            <a:off x="2665413" y="3576638"/>
            <a:ext cx="2444750" cy="3190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5479" name="Line 97"/>
          <p:cNvSpPr/>
          <p:nvPr/>
        </p:nvSpPr>
        <p:spPr>
          <a:xfrm>
            <a:off x="2668588" y="3562350"/>
            <a:ext cx="3175" cy="8763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5480" name="Rectangle 98"/>
          <p:cNvSpPr/>
          <p:nvPr/>
        </p:nvSpPr>
        <p:spPr>
          <a:xfrm>
            <a:off x="2851150" y="1701800"/>
            <a:ext cx="1917700" cy="582613"/>
          </a:xfrm>
          <a:prstGeom prst="rect">
            <a:avLst/>
          </a:prstGeom>
          <a:noFill/>
          <a:ln w="9525">
            <a:noFill/>
          </a:ln>
        </p:spPr>
        <p:txBody>
          <a:bodyPr wrap="none" lIns="90479" tIns="44446" rIns="90479" bIns="44446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i="1">
                <a:latin typeface="Helvetica" pitchFamily="34" charset="0"/>
                <a:ea typeface="宋体" panose="02010600030101010101" pitchFamily="2" charset="-122"/>
              </a:rPr>
              <a:t>(2) Control passes </a:t>
            </a:r>
            <a:endParaRPr lang="en-US" altLang="zh-CN" sz="1600" i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i="1">
                <a:latin typeface="Helvetica" pitchFamily="34" charset="0"/>
                <a:ea typeface="宋体" panose="02010600030101010101" pitchFamily="2" charset="-122"/>
              </a:rPr>
              <a:t>to handler  S </a:t>
            </a:r>
            <a:endParaRPr lang="en-US" altLang="zh-CN" sz="1600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81" name="Rectangle 100"/>
          <p:cNvSpPr/>
          <p:nvPr/>
        </p:nvSpPr>
        <p:spPr>
          <a:xfrm>
            <a:off x="2909888" y="3895725"/>
            <a:ext cx="2605087" cy="582613"/>
          </a:xfrm>
          <a:prstGeom prst="rect">
            <a:avLst/>
          </a:prstGeom>
          <a:noFill/>
          <a:ln w="9525">
            <a:noFill/>
          </a:ln>
        </p:spPr>
        <p:txBody>
          <a:bodyPr wrap="none" lIns="90479" tIns="44446" rIns="90479" bIns="44446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i="1">
                <a:latin typeface="Helvetica" pitchFamily="34" charset="0"/>
                <a:ea typeface="宋体" panose="02010600030101010101" pitchFamily="2" charset="-122"/>
              </a:rPr>
              <a:t>(6) Handler S</a:t>
            </a:r>
            <a:endParaRPr lang="en-US" altLang="zh-CN" sz="1600" i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i="1">
                <a:latin typeface="Helvetica" pitchFamily="34" charset="0"/>
                <a:ea typeface="宋体" panose="02010600030101010101" pitchFamily="2" charset="-122"/>
              </a:rPr>
              <a:t>returns to main programm </a:t>
            </a:r>
            <a:endParaRPr lang="en-US" altLang="zh-CN" sz="1600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82" name="Text Box 101"/>
          <p:cNvSpPr txBox="1"/>
          <p:nvPr/>
        </p:nvSpPr>
        <p:spPr>
          <a:xfrm>
            <a:off x="2159000" y="2020888"/>
            <a:ext cx="4762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i="1">
                <a:latin typeface="Helvetica" pitchFamily="34" charset="0"/>
                <a:ea typeface="宋体" panose="02010600030101010101" pitchFamily="2" charset="-122"/>
              </a:rPr>
              <a:t>I</a:t>
            </a:r>
            <a:r>
              <a:rPr lang="en-US" altLang="zh-CN" sz="1600" i="1" baseline="-25000">
                <a:latin typeface="Helvetica" pitchFamily="34" charset="0"/>
                <a:ea typeface="宋体" panose="02010600030101010101" pitchFamily="2" charset="-122"/>
              </a:rPr>
              <a:t>curr</a:t>
            </a:r>
            <a:endParaRPr lang="en-US" altLang="zh-CN" sz="1600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83" name="Text Box 102"/>
          <p:cNvSpPr txBox="1"/>
          <p:nvPr/>
        </p:nvSpPr>
        <p:spPr>
          <a:xfrm>
            <a:off x="2159000" y="3322638"/>
            <a:ext cx="500063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i="1">
                <a:latin typeface="Helvetica" pitchFamily="34" charset="0"/>
                <a:ea typeface="宋体" panose="02010600030101010101" pitchFamily="2" charset="-122"/>
              </a:rPr>
              <a:t>I</a:t>
            </a:r>
            <a:r>
              <a:rPr lang="en-US" altLang="zh-CN" sz="1600" i="1" baseline="-25000">
                <a:latin typeface="Helvetica" pitchFamily="34" charset="0"/>
                <a:ea typeface="宋体" panose="02010600030101010101" pitchFamily="2" charset="-122"/>
              </a:rPr>
              <a:t>next</a:t>
            </a:r>
            <a:endParaRPr lang="en-US" altLang="zh-CN" sz="1600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84" name="Rectangle 105"/>
          <p:cNvSpPr/>
          <p:nvPr/>
        </p:nvSpPr>
        <p:spPr>
          <a:xfrm>
            <a:off x="533400" y="1676400"/>
            <a:ext cx="1625600" cy="582613"/>
          </a:xfrm>
          <a:prstGeom prst="rect">
            <a:avLst/>
          </a:prstGeom>
          <a:noFill/>
          <a:ln w="9525">
            <a:noFill/>
          </a:ln>
        </p:spPr>
        <p:txBody>
          <a:bodyPr lIns="90479" tIns="44446" rIns="90479" bIns="44446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i="1">
                <a:latin typeface="Helvetica" pitchFamily="34" charset="0"/>
                <a:ea typeface="宋体" panose="02010600030101010101" pitchFamily="2" charset="-122"/>
              </a:rPr>
              <a:t>(1) Program catches signal s </a:t>
            </a:r>
            <a:endParaRPr lang="en-US" altLang="zh-CN" sz="1600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85" name="Rectangle 105"/>
          <p:cNvSpPr/>
          <p:nvPr/>
        </p:nvSpPr>
        <p:spPr>
          <a:xfrm>
            <a:off x="3049588" y="2312988"/>
            <a:ext cx="1979612" cy="582612"/>
          </a:xfrm>
          <a:prstGeom prst="rect">
            <a:avLst/>
          </a:prstGeom>
          <a:noFill/>
          <a:ln w="9525">
            <a:noFill/>
          </a:ln>
        </p:spPr>
        <p:txBody>
          <a:bodyPr lIns="90479" tIns="44446" rIns="90479" bIns="44446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600" i="1">
                <a:latin typeface="Helvetica" pitchFamily="34" charset="0"/>
                <a:ea typeface="宋体" panose="02010600030101010101" pitchFamily="2" charset="-122"/>
              </a:rPr>
              <a:t>(3) Program catches signal t </a:t>
            </a:r>
            <a:endParaRPr lang="en-US" altLang="zh-CN" sz="1600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86" name="Line 94"/>
          <p:cNvSpPr/>
          <p:nvPr/>
        </p:nvSpPr>
        <p:spPr>
          <a:xfrm>
            <a:off x="5067300" y="2819400"/>
            <a:ext cx="24003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5487" name="Rectangle 98"/>
          <p:cNvSpPr/>
          <p:nvPr/>
        </p:nvSpPr>
        <p:spPr>
          <a:xfrm>
            <a:off x="5397500" y="2286000"/>
            <a:ext cx="1917700" cy="582613"/>
          </a:xfrm>
          <a:prstGeom prst="rect">
            <a:avLst/>
          </a:prstGeom>
          <a:noFill/>
          <a:ln w="9525">
            <a:noFill/>
          </a:ln>
        </p:spPr>
        <p:txBody>
          <a:bodyPr wrap="none" lIns="90479" tIns="44446" rIns="90479" bIns="44446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i="1">
                <a:latin typeface="Helvetica" pitchFamily="34" charset="0"/>
                <a:ea typeface="宋体" panose="02010600030101010101" pitchFamily="2" charset="-122"/>
              </a:rPr>
              <a:t>(4) Control passes </a:t>
            </a:r>
            <a:endParaRPr lang="en-US" altLang="zh-CN" sz="1600" i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i="1">
                <a:latin typeface="Helvetica" pitchFamily="34" charset="0"/>
                <a:ea typeface="宋体" panose="02010600030101010101" pitchFamily="2" charset="-122"/>
              </a:rPr>
              <a:t>to handler  T </a:t>
            </a:r>
            <a:endParaRPr lang="en-US" altLang="zh-CN" sz="1600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88" name="Line 95"/>
          <p:cNvSpPr/>
          <p:nvPr/>
        </p:nvSpPr>
        <p:spPr>
          <a:xfrm flipH="1">
            <a:off x="7458075" y="2809875"/>
            <a:ext cx="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5489" name="Line 96"/>
          <p:cNvSpPr/>
          <p:nvPr/>
        </p:nvSpPr>
        <p:spPr>
          <a:xfrm flipH="1" flipV="1">
            <a:off x="5057775" y="2965450"/>
            <a:ext cx="2400300" cy="3619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5490" name="Rectangle 100"/>
          <p:cNvSpPr/>
          <p:nvPr/>
        </p:nvSpPr>
        <p:spPr>
          <a:xfrm>
            <a:off x="5664200" y="3200400"/>
            <a:ext cx="2043113" cy="582613"/>
          </a:xfrm>
          <a:prstGeom prst="rect">
            <a:avLst/>
          </a:prstGeom>
          <a:noFill/>
          <a:ln w="9525">
            <a:noFill/>
          </a:ln>
        </p:spPr>
        <p:txBody>
          <a:bodyPr wrap="none" lIns="90479" tIns="44446" rIns="90479" bIns="44446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i="1">
                <a:latin typeface="Helvetica" pitchFamily="34" charset="0"/>
                <a:ea typeface="宋体" panose="02010600030101010101" pitchFamily="2" charset="-122"/>
              </a:rPr>
              <a:t>(5) Handler T</a:t>
            </a:r>
            <a:endParaRPr lang="en-US" altLang="zh-CN" sz="1600" i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i="1">
                <a:latin typeface="Helvetica" pitchFamily="34" charset="0"/>
                <a:ea typeface="宋体" panose="02010600030101010101" pitchFamily="2" charset="-122"/>
              </a:rPr>
              <a:t>returns to handler S </a:t>
            </a:r>
            <a:endParaRPr lang="en-US" altLang="zh-CN" sz="1600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91" name="Line 95"/>
          <p:cNvSpPr/>
          <p:nvPr/>
        </p:nvSpPr>
        <p:spPr>
          <a:xfrm>
            <a:off x="5072063" y="2971800"/>
            <a:ext cx="23812" cy="9239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5492" name="Rectangle 105"/>
          <p:cNvSpPr/>
          <p:nvPr/>
        </p:nvSpPr>
        <p:spPr>
          <a:xfrm>
            <a:off x="522288" y="3532188"/>
            <a:ext cx="1819275" cy="582612"/>
          </a:xfrm>
          <a:prstGeom prst="rect">
            <a:avLst/>
          </a:prstGeom>
          <a:noFill/>
          <a:ln w="9525">
            <a:noFill/>
          </a:ln>
        </p:spPr>
        <p:txBody>
          <a:bodyPr lIns="90479" tIns="44446" rIns="90479" bIns="44446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i="1">
                <a:latin typeface="Helvetica" pitchFamily="34" charset="0"/>
                <a:ea typeface="宋体" panose="02010600030101010101" pitchFamily="2" charset="-122"/>
              </a:rPr>
              <a:t>(7) Main program resumes </a:t>
            </a:r>
            <a:endParaRPr lang="en-US" altLang="zh-CN" sz="1600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93" name="Rectangle 105"/>
          <p:cNvSpPr/>
          <p:nvPr/>
        </p:nvSpPr>
        <p:spPr>
          <a:xfrm>
            <a:off x="3479800" y="4827588"/>
            <a:ext cx="939800" cy="520700"/>
          </a:xfrm>
          <a:prstGeom prst="rect">
            <a:avLst/>
          </a:prstGeom>
          <a:noFill/>
          <a:ln w="9525">
            <a:noFill/>
          </a:ln>
        </p:spPr>
        <p:txBody>
          <a:bodyPr lIns="90479" tIns="44446" rIns="90479" bIns="44446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i="1">
                <a:latin typeface="Helvetica" pitchFamily="34" charset="0"/>
                <a:ea typeface="宋体" panose="02010600030101010101" pitchFamily="2" charset="-122"/>
              </a:rPr>
              <a:t>s ≠ t </a:t>
            </a:r>
            <a:endParaRPr lang="en-US" altLang="zh-CN" i="1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Blocking and Unblocking Signals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7523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Implicit</a:t>
            </a:r>
            <a:r>
              <a:rPr lang="en-US" altLang="zh-CN">
                <a:ea typeface="宋体" panose="02010600030101010101" pitchFamily="2" charset="-122"/>
              </a:rPr>
              <a:t> blocking mechanism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Kernel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blocks any pending signals of the type currently being processed by a handler 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Explicit</a:t>
            </a:r>
            <a:r>
              <a:rPr lang="en-US" altLang="zh-CN">
                <a:ea typeface="宋体" panose="02010600030101010101" pitchFamily="2" charset="-122"/>
              </a:rPr>
              <a:t> blocking mechanism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sigprocmask</a:t>
            </a:r>
            <a:r>
              <a:rPr lang="en-US" altLang="zh-CN">
                <a:ea typeface="宋体" panose="02010600030101010101" pitchFamily="2" charset="-122"/>
              </a:rPr>
              <a:t> function and its helpers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" y="4267200"/>
            <a:ext cx="86721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signal</a:t>
            </a:r>
            <a:r>
              <a:rPr lang="zh-CN" altLang="en-US"/>
              <a:t>由</a:t>
            </a:r>
            <a:r>
              <a:rPr lang="en-US" altLang="zh-CN"/>
              <a:t>blocked</a:t>
            </a:r>
            <a:r>
              <a:rPr lang="zh-CN" altLang="en-US"/>
              <a:t>状态转化为</a:t>
            </a:r>
            <a:r>
              <a:rPr lang="en-US" altLang="zh-CN"/>
              <a:t>unblocked</a:t>
            </a:r>
            <a:r>
              <a:rPr lang="zh-CN" altLang="en-US"/>
              <a:t>状态后会执行之前由于</a:t>
            </a:r>
            <a:r>
              <a:rPr lang="en-US" altLang="zh-CN"/>
              <a:t>block</a:t>
            </a:r>
            <a:r>
              <a:rPr lang="zh-CN" altLang="en-US"/>
              <a:t>被进程接</a:t>
            </a:r>
            <a:endParaRPr lang="zh-CN" altLang="en-US"/>
          </a:p>
          <a:p>
            <a:r>
              <a:rPr lang="zh-CN" altLang="en-US"/>
              <a:t>受但没有执行的</a:t>
            </a:r>
            <a:r>
              <a:rPr lang="en-US" altLang="zh-CN"/>
              <a:t>signal</a:t>
            </a:r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70" name="Rectang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077200" cy="685800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Blocking and Unblocking Signals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1644547" name="Group 3"/>
          <p:cNvGraphicFramePr>
            <a:graphicFrameLocks noGrp="1"/>
          </p:cNvGraphicFramePr>
          <p:nvPr/>
        </p:nvGraphicFramePr>
        <p:xfrm>
          <a:off x="457200" y="1600200"/>
          <a:ext cx="8153400" cy="4292600"/>
        </p:xfrm>
        <a:graphic>
          <a:graphicData uri="http://schemas.openxmlformats.org/drawingml/2006/table">
            <a:tbl>
              <a:tblPr/>
              <a:tblGrid>
                <a:gridCol w="8153400"/>
              </a:tblGrid>
              <a:tr h="429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signal.h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sigprocmask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how, const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sigset_t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*set, 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</a:b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sigset_t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*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oldset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sigemptyset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sigset_t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*set) 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sigfillset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sigset_t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*set);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sigaddset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sigset_t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*set,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signum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);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sigdelset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sigset_t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*set,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signum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);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Return: 0 if OK, -1 on error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sigismember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(const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sigset_t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*set,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signum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);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Returns: 1 if member, 0 if not, -1 on error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Explicitly Blocking Signals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161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sigprocmask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Changes the set of currently blocked signals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SIG_BLOCK</a:t>
            </a:r>
            <a:r>
              <a:rPr lang="en-US" altLang="zh-CN">
                <a:ea typeface="宋体" panose="02010600030101010101" pitchFamily="2" charset="-122"/>
              </a:rPr>
              <a:t>: add the signals in set to blocked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blocked = blocked | set</a:t>
            </a:r>
            <a:r>
              <a:rPr lang="en-US" altLang="zh-CN">
                <a:ea typeface="宋体" panose="02010600030101010101" pitchFamily="2" charset="-122"/>
              </a:rPr>
              <a:t> 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SIG_UNBLOCK</a:t>
            </a:r>
            <a:r>
              <a:rPr lang="en-US" altLang="zh-CN">
                <a:ea typeface="宋体" panose="02010600030101010101" pitchFamily="2" charset="-122"/>
              </a:rPr>
              <a:t>: Remove the signals in set from blocked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blocked = blocked &amp; ~set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SIG_SETMASK: blocked = set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oldset is non-NULL, the previous value of the blocked bit vector is stored in oldset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Explicitly Blocking Signals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366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Signal set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Set manipulations are provided by the rest of the functions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sigemptyset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sigfillset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sigaddset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sigdelset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The kill Program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Kill program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is located in directory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/bin/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sends an arbitrary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signal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to another process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e.g.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unix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 kill -9 15213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sends signal 9 (SIGKILL) to process 15213.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Signals Type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Signal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is a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message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that notifies a process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an event of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some type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has occurred in the system.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Each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type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corresponds to some kind of system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event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Low-level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hardware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exceptions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are processed by the kernel’s exception handlers would not normally be visible to user processes.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Signals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provide a mechanism for exposing the occurrence of such exceptions to user processes.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Higher-level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software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events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 the kernel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 other user processes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Hardware Events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SIGFPE signal (number 8)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If a process attempts to </a:t>
            </a:r>
            <a:r>
              <a:rPr kumimoji="0" lang="en-US" altLang="zh-CN" sz="24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divide by zero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then the kernel sends it a SIGFPE signal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SIGILL signal (number 4)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If a process executes </a:t>
            </a:r>
            <a:r>
              <a:rPr kumimoji="0" lang="en-US" altLang="zh-CN" sz="24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an illegal instruction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kernel sends it a SIGILL signal.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SIGSEGV signal (number 11)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If a process makes </a:t>
            </a:r>
            <a:r>
              <a:rPr kumimoji="0" lang="en-US" altLang="zh-CN" sz="24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an illegal memory reference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kernel sends it a SIGSEGV signal.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Software Events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SIGINT signal (number 2)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While a process is running in the foreground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if you type a </a:t>
            </a:r>
            <a:r>
              <a:rPr kumimoji="0" lang="en-US" altLang="zh-CN" sz="20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ctrl-c</a:t>
            </a:r>
            <a:endParaRPr kumimoji="0" lang="en-US" altLang="zh-CN" sz="2000" b="1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then the kernel sends a SIGINT signal to the process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SIGKILL signal (number 9)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 process can forcibly </a:t>
            </a:r>
            <a:r>
              <a:rPr kumimoji="0" lang="en-US" altLang="zh-CN" sz="20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terminate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another process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by sending it a SIGKILL signal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SIGCHLD signal (number 17)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When a child process </a:t>
            </a:r>
            <a:r>
              <a:rPr kumimoji="0" lang="en-US" altLang="zh-CN" sz="20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terminates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or </a:t>
            </a:r>
            <a:r>
              <a:rPr kumimoji="0" lang="en-US" altLang="zh-CN" sz="20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stops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kernel sends a SIGCHLD signal to the parent.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Linux Signals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0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277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981200"/>
            <a:ext cx="6934200" cy="454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15240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 man signal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11799</Words>
  <Application>WPS 演示</Application>
  <PresentationFormat/>
  <Paragraphs>573</Paragraphs>
  <Slides>49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Arial</vt:lpstr>
      <vt:lpstr>宋体</vt:lpstr>
      <vt:lpstr>Wingdings</vt:lpstr>
      <vt:lpstr>Comic Sans MS</vt:lpstr>
      <vt:lpstr>Times New Roman</vt:lpstr>
      <vt:lpstr>Courier New</vt:lpstr>
      <vt:lpstr>微软雅黑</vt:lpstr>
      <vt:lpstr>Arial Unicode MS</vt:lpstr>
      <vt:lpstr>Courier</vt:lpstr>
      <vt:lpstr>Courier</vt:lpstr>
      <vt:lpstr>Helvetica</vt:lpstr>
      <vt:lpstr>icfp99</vt:lpstr>
      <vt:lpstr>Exceptional Control Flow Ⅳ</vt:lpstr>
      <vt:lpstr>Outline</vt:lpstr>
      <vt:lpstr>Signals</vt:lpstr>
      <vt:lpstr>Signals</vt:lpstr>
      <vt:lpstr>The kill Program</vt:lpstr>
      <vt:lpstr>Signals Type</vt:lpstr>
      <vt:lpstr>Hardware Events</vt:lpstr>
      <vt:lpstr>Software Events</vt:lpstr>
      <vt:lpstr>Linux Signals</vt:lpstr>
      <vt:lpstr>Signal Terminology</vt:lpstr>
      <vt:lpstr>Sending a signal</vt:lpstr>
      <vt:lpstr>Sending Signals with kill Function</vt:lpstr>
      <vt:lpstr>Receiving a signal</vt:lpstr>
      <vt:lpstr>Pending Signal</vt:lpstr>
      <vt:lpstr>Blocking a Signal</vt:lpstr>
      <vt:lpstr>Internal Data Structures</vt:lpstr>
      <vt:lpstr>Sending Signals</vt:lpstr>
      <vt:lpstr>Process Groups</vt:lpstr>
      <vt:lpstr>Process Groups</vt:lpstr>
      <vt:lpstr>setgpid Function</vt:lpstr>
      <vt:lpstr>The kill Program</vt:lpstr>
      <vt:lpstr>The kill Program</vt:lpstr>
      <vt:lpstr>Sending Signals from the Keyboard</vt:lpstr>
      <vt:lpstr>Sending Signals from the Keyboard</vt:lpstr>
      <vt:lpstr>Sending Signals from the Keyboard</vt:lpstr>
      <vt:lpstr>Sending Signals from the Keyboard</vt:lpstr>
      <vt:lpstr>Sending Signals from the Keyboard</vt:lpstr>
      <vt:lpstr>Sending Signals with kill Function</vt:lpstr>
      <vt:lpstr>PowerPoint 演示文稿</vt:lpstr>
      <vt:lpstr>Sending Signals With the alarm Function</vt:lpstr>
      <vt:lpstr>Receiving Signals</vt:lpstr>
      <vt:lpstr>Receiving a Signal</vt:lpstr>
      <vt:lpstr>Receiving a Signal</vt:lpstr>
      <vt:lpstr>Receiving a Signal</vt:lpstr>
      <vt:lpstr>Receiving a Signal</vt:lpstr>
      <vt:lpstr>Receiving a Signal</vt:lpstr>
      <vt:lpstr>Receiving a Signal</vt:lpstr>
      <vt:lpstr>Signal Function</vt:lpstr>
      <vt:lpstr>Signal Function</vt:lpstr>
      <vt:lpstr>PowerPoint 演示文稿</vt:lpstr>
      <vt:lpstr>Signal Function</vt:lpstr>
      <vt:lpstr>Signal Function</vt:lpstr>
      <vt:lpstr>Signal Function</vt:lpstr>
      <vt:lpstr>Blocking and Unblocking Signals</vt:lpstr>
      <vt:lpstr>Signal Handlers can be interrupted</vt:lpstr>
      <vt:lpstr>Blocking and Unblocking Signals</vt:lpstr>
      <vt:lpstr>Blocking and Unblocking Signals</vt:lpstr>
      <vt:lpstr>Explicitly Blocking Signals</vt:lpstr>
      <vt:lpstr>Explicitly Blocking Signals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485</cp:revision>
  <dcterms:created xsi:type="dcterms:W3CDTF">2000-01-15T07:54:00Z</dcterms:created>
  <dcterms:modified xsi:type="dcterms:W3CDTF">2022-06-12T03:02:49Z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E91842EA4EE24D728C1B63CA56E79CDA</vt:lpwstr>
  </property>
  <property fmtid="{D5CDD505-2E9C-101B-9397-08002B2CF9AE}" pid="3" name="KSOProductBuildVer">
    <vt:lpwstr>2052-11.1.0.11744</vt:lpwstr>
  </property>
</Properties>
</file>