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56" r:id="rId3"/>
    <p:sldId id="1308" r:id="rId5"/>
    <p:sldId id="1403" r:id="rId6"/>
    <p:sldId id="1367" r:id="rId7"/>
    <p:sldId id="1369" r:id="rId8"/>
    <p:sldId id="1405" r:id="rId9"/>
    <p:sldId id="1371" r:id="rId10"/>
    <p:sldId id="1372" r:id="rId11"/>
    <p:sldId id="1404" r:id="rId12"/>
    <p:sldId id="1373" r:id="rId1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202"/>
    <p:restoredTop sz="79128"/>
  </p:normalViewPr>
  <p:slideViewPr>
    <p:cSldViewPr showGuides="1">
      <p:cViewPr varScale="1">
        <p:scale>
          <a:sx n="68" d="100"/>
          <a:sy n="68" d="100"/>
        </p:scale>
        <p:origin x="92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sz="8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D44C4-592F-7241-8EE3-FDBE50F5324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6DA3D5-2415-624A-A436-40EFCB7FAAF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1030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Exceptional Control Flow 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Ⅵ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idx="1"/>
          </p:nvPr>
        </p:nvSpPr>
        <p:spPr>
          <a:xfrm>
            <a:off x="387350" y="198438"/>
            <a:ext cx="8458200" cy="1630362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     #include "csapp.h"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      sigjmp_buf buf;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      void handler(int sig) {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siglongjmp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(buf, 1);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 txBox="1">
            <a:spLocks noChangeArrowheads="1"/>
          </p:cNvSpPr>
          <p:nvPr/>
        </p:nvSpPr>
        <p:spPr bwMode="auto">
          <a:xfrm>
            <a:off x="381000" y="1752600"/>
            <a:ext cx="84582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6"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6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6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 (!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sigsetjmp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1))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6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Signal(SIGINT, handler);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lain" startAt="10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Sio_puts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("starting\n");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       else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Sio_puts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("restarting\n");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       while(1)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           Sleep(1);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("processing...\n");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       exit(0);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6" name="Freeform 1"/>
          <p:cNvSpPr/>
          <p:nvPr/>
        </p:nvSpPr>
        <p:spPr>
          <a:xfrm>
            <a:off x="3429000" y="1524000"/>
            <a:ext cx="1981200" cy="1143000"/>
          </a:xfrm>
          <a:custGeom>
            <a:avLst/>
            <a:gdLst/>
            <a:ahLst/>
            <a:cxnLst>
              <a:cxn ang="0">
                <a:pos x="9147501" y="0"/>
              </a:cxn>
              <a:cxn ang="0">
                <a:pos x="14737649" y="81735"/>
              </a:cxn>
              <a:cxn ang="0">
                <a:pos x="4234945" y="141742"/>
              </a:cxn>
              <a:cxn ang="0">
                <a:pos x="0" y="132431"/>
              </a:cxn>
            </a:cxnLst>
            <a:pathLst>
              <a:path w="1197793" h="1914627">
                <a:moveTo>
                  <a:pt x="736979" y="0"/>
                </a:moveTo>
                <a:cubicBezTo>
                  <a:pt x="995149" y="383275"/>
                  <a:pt x="1253319" y="766550"/>
                  <a:pt x="1187355" y="1078174"/>
                </a:cubicBezTo>
                <a:cubicBezTo>
                  <a:pt x="1121391" y="1389798"/>
                  <a:pt x="539086" y="1758287"/>
                  <a:pt x="341194" y="1869744"/>
                </a:cubicBezTo>
                <a:cubicBezTo>
                  <a:pt x="143302" y="1981201"/>
                  <a:pt x="71651" y="1864057"/>
                  <a:pt x="0" y="1746914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797" name="Freeform 2"/>
          <p:cNvSpPr/>
          <p:nvPr/>
        </p:nvSpPr>
        <p:spPr>
          <a:xfrm>
            <a:off x="323850" y="1447800"/>
            <a:ext cx="1200150" cy="3962400"/>
          </a:xfrm>
          <a:custGeom>
            <a:avLst/>
            <a:gdLst/>
            <a:ahLst/>
            <a:cxnLst>
              <a:cxn ang="0">
                <a:pos x="944310" y="4923787"/>
              </a:cxn>
              <a:cxn ang="0">
                <a:pos x="429814" y="5108837"/>
              </a:cxn>
              <a:cxn ang="0">
                <a:pos x="1071" y="2610666"/>
              </a:cxn>
              <a:cxn ang="0">
                <a:pos x="325013" y="334553"/>
              </a:cxn>
              <a:cxn ang="0">
                <a:pos x="849033" y="56979"/>
              </a:cxn>
            </a:cxnLst>
            <a:pathLst>
              <a:path w="1352661" h="3905808">
                <a:moveTo>
                  <a:pt x="1352661" y="3631385"/>
                </a:moveTo>
                <a:cubicBezTo>
                  <a:pt x="1096765" y="3841787"/>
                  <a:pt x="840870" y="4052190"/>
                  <a:pt x="615682" y="3767862"/>
                </a:cubicBezTo>
                <a:cubicBezTo>
                  <a:pt x="390494" y="3483534"/>
                  <a:pt x="26554" y="2512268"/>
                  <a:pt x="1533" y="1925414"/>
                </a:cubicBezTo>
                <a:cubicBezTo>
                  <a:pt x="-23488" y="1338560"/>
                  <a:pt x="263115" y="560638"/>
                  <a:pt x="465557" y="246740"/>
                </a:cubicBezTo>
                <a:cubicBezTo>
                  <a:pt x="667999" y="-67158"/>
                  <a:pt x="942091" y="-12568"/>
                  <a:pt x="1216184" y="42023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Nonlocal Jump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 8.6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1030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>
                <a:latin typeface="+mj-lt"/>
                <a:ea typeface="宋体" panose="02010600030101010101" pitchFamily="2" charset="-122"/>
                <a:cs typeface="+mj-cs"/>
              </a:rPr>
              <a:t>Nonlocal Jumps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Nonlocal Jumps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Nonlocal Jumps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transfers control directly</a:t>
            </a:r>
            <a:r>
              <a:rPr lang="en-US" altLang="zh-CN">
                <a:ea typeface="宋体" panose="02010600030101010101" pitchFamily="2" charset="-122"/>
              </a:rPr>
              <a:t> from one function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another currently</a:t>
            </a:r>
            <a:r>
              <a:rPr lang="en-US" altLang="zh-CN">
                <a:ea typeface="宋体" panose="02010600030101010101" pitchFamily="2" charset="-122"/>
              </a:rPr>
              <a:t> executing function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without having to go through the normal call-and-return sequence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 provides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form of user-level exceptional control flow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8415" y="1675765"/>
            <a:ext cx="3501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从一个函数跳到另外一个函数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73219" name="Group 3"/>
          <p:cNvGraphicFramePr>
            <a:graphicFrameLocks noGrp="1"/>
          </p:cNvGraphicFramePr>
          <p:nvPr/>
        </p:nvGraphicFramePr>
        <p:xfrm>
          <a:off x="533400" y="1600200"/>
          <a:ext cx="7924800" cy="3509963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509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setjump.h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 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Returns: 0 from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nonzero from long jumps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setjmp.h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longjmp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Never returns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35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Nonlocal Jumps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0285" y="2740660"/>
            <a:ext cx="2765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第一次</a:t>
            </a:r>
            <a:r>
              <a:rPr lang="en-US" altLang="zh-CN"/>
              <a:t>set</a:t>
            </a:r>
            <a:r>
              <a:rPr lang="zh-CN" altLang="en-US"/>
              <a:t>返回的都是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388485" y="3945255"/>
            <a:ext cx="40195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此处的</a:t>
            </a:r>
            <a:r>
              <a:rPr lang="en-US" altLang="zh-CN"/>
              <a:t>retval</a:t>
            </a:r>
            <a:r>
              <a:rPr lang="zh-CN" altLang="en-US"/>
              <a:t>即为</a:t>
            </a:r>
            <a:r>
              <a:rPr lang="en-US" altLang="zh-CN"/>
              <a:t>setjmp</a:t>
            </a:r>
            <a:r>
              <a:rPr lang="zh-CN" altLang="en-US"/>
              <a:t>的返回值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Nonlocal Jumps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Nonlocal jumps are provided by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setjmp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function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Saves the current stack context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in the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env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buffer, for later use by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longjmp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returns 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longjmp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function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restores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the stack context from the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env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buffer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triggers a return from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most recent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setjmp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 that initialized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env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setjmp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then returns with the nonzero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return value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retval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715000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 int main()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11 {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13    switch (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setjmp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(buf))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14    case 0: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15       foo(); break;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16    case 1: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17       printf("Detected an error1 condition in foo\n"); break;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18    case 2: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19       printf("Detected an error2 condition in bar\n"); break;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20    default: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21       printf("Unknown error condition in foo\n");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22   }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23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exit(0);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24 }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 txBox="1"/>
          <p:nvPr/>
        </p:nvSpPr>
        <p:spPr>
          <a:xfrm>
            <a:off x="4724400" y="152400"/>
            <a:ext cx="4267200" cy="342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 #include "csapp.h"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  jmp_buf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  int error1 = 0;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  int error2 = 1;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  void foo(void), bar(void);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26 </a:t>
            </a:r>
            <a:r>
              <a:rPr lang="en-US" altLang="zh-CN" sz="24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deeply nested function foo */</a:t>
            </a:r>
            <a:endParaRPr lang="en-US" altLang="zh-CN" sz="240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27 void foo(void)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28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29    if (error1)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30  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longjmp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(buf,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31    bar();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32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34 void bar(void)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35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36    if (error2)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37  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longjmp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(buf,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38 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73219" name="Group 3"/>
          <p:cNvGraphicFramePr>
            <a:graphicFrameLocks noGrp="1"/>
          </p:cNvGraphicFramePr>
          <p:nvPr/>
        </p:nvGraphicFramePr>
        <p:xfrm>
          <a:off x="533400" y="1595438"/>
          <a:ext cx="7924800" cy="3408363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34083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setjump.h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savemask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Returns: 0 from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nonzero from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siglongjumps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setjmp.h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siglongjmp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sigjmp_buf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retval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Never returns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17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Nonlocal Jumps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53" name="文本框 2"/>
          <p:cNvSpPr txBox="1"/>
          <p:nvPr/>
        </p:nvSpPr>
        <p:spPr>
          <a:xfrm>
            <a:off x="114300" y="5227638"/>
            <a:ext cx="8763000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If savemask is nonzero</a:t>
            </a:r>
            <a:endParaRPr lang="en-US" altLang="zh-CN" sz="2400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</a:rPr>
              <a:t>the process's current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signal mask</a:t>
            </a:r>
            <a:r>
              <a:rPr lang="en-US" altLang="zh-CN">
                <a:ea typeface="宋体" panose="02010600030101010101" pitchFamily="2" charset="-122"/>
              </a:rPr>
              <a:t> is saved in env </a:t>
            </a:r>
            <a:endParaRPr lang="en-US" altLang="zh-CN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</a:rPr>
              <a:t>and will be restored if a siglongjmp is later performed with this env.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4860" y="2940050"/>
            <a:ext cx="3713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实现的是</a:t>
            </a:r>
            <a:r>
              <a:rPr lang="en-US" altLang="zh-CN"/>
              <a:t>sighandler</a:t>
            </a:r>
            <a:r>
              <a:rPr lang="zh-CN" altLang="en-US"/>
              <a:t>与其它函数</a:t>
            </a:r>
            <a:endParaRPr lang="zh-CN" altLang="en-US"/>
          </a:p>
          <a:p>
            <a:r>
              <a:rPr lang="zh-CN" altLang="en-US"/>
              <a:t>之间的跳转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770630" y="5239385"/>
            <a:ext cx="31502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存储的是</a:t>
            </a:r>
            <a:r>
              <a:rPr lang="en-US" altLang="zh-CN"/>
              <a:t>bit map</a:t>
            </a:r>
            <a:r>
              <a:rPr lang="zh-CN" altLang="en-US"/>
              <a:t>的情况等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2288</Words>
  <Application>WPS 演示</Application>
  <PresentationFormat/>
  <Paragraphs>147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Comic Sans MS</vt:lpstr>
      <vt:lpstr>Times New Roman</vt:lpstr>
      <vt:lpstr>Courier New</vt:lpstr>
      <vt:lpstr>Courier</vt:lpstr>
      <vt:lpstr>Courier</vt:lpstr>
      <vt:lpstr>微软雅黑</vt:lpstr>
      <vt:lpstr>Arial Unicode MS</vt:lpstr>
      <vt:lpstr>icfp99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李昱翰</cp:lastModifiedBy>
  <cp:revision>2</cp:revision>
  <dcterms:created xsi:type="dcterms:W3CDTF">2016-04-03T20:08:30Z</dcterms:created>
  <dcterms:modified xsi:type="dcterms:W3CDTF">2022-03-22T08:22:33Z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AD42A514E753483E8A8C36B555BBD3D0</vt:lpwstr>
  </property>
  <property fmtid="{D5CDD505-2E9C-101B-9397-08002B2CF9AE}" pid="3" name="KSOProductBuildVer">
    <vt:lpwstr>2052-11.1.0.11365</vt:lpwstr>
  </property>
</Properties>
</file>