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9"/>
  </p:handoutMasterIdLst>
  <p:sldIdLst>
    <p:sldId id="956" r:id="rId3"/>
    <p:sldId id="957" r:id="rId5"/>
    <p:sldId id="987" r:id="rId6"/>
    <p:sldId id="988" r:id="rId7"/>
    <p:sldId id="1055" r:id="rId8"/>
    <p:sldId id="1056" r:id="rId9"/>
    <p:sldId id="1060" r:id="rId10"/>
    <p:sldId id="1057" r:id="rId11"/>
    <p:sldId id="1059" r:id="rId12"/>
    <p:sldId id="991" r:id="rId13"/>
    <p:sldId id="1034" r:id="rId14"/>
    <p:sldId id="1015" r:id="rId15"/>
    <p:sldId id="1016" r:id="rId16"/>
    <p:sldId id="1045" r:id="rId17"/>
    <p:sldId id="1035" r:id="rId18"/>
    <p:sldId id="992" r:id="rId19"/>
    <p:sldId id="993" r:id="rId20"/>
    <p:sldId id="995" r:id="rId21"/>
    <p:sldId id="1054" r:id="rId22"/>
    <p:sldId id="996" r:id="rId23"/>
    <p:sldId id="998" r:id="rId24"/>
    <p:sldId id="999" r:id="rId25"/>
    <p:sldId id="1000" r:id="rId26"/>
    <p:sldId id="1001" r:id="rId27"/>
    <p:sldId id="1002" r:id="rId28"/>
    <p:sldId id="1010" r:id="rId29"/>
    <p:sldId id="979" r:id="rId30"/>
    <p:sldId id="980" r:id="rId31"/>
    <p:sldId id="1017" r:id="rId32"/>
    <p:sldId id="981" r:id="rId33"/>
    <p:sldId id="1063" r:id="rId34"/>
    <p:sldId id="1064" r:id="rId35"/>
    <p:sldId id="1061" r:id="rId36"/>
    <p:sldId id="982" r:id="rId37"/>
    <p:sldId id="1062" r:id="rId38"/>
    <p:sldId id="983" r:id="rId39"/>
    <p:sldId id="1047" r:id="rId40"/>
    <p:sldId id="1066" r:id="rId41"/>
    <p:sldId id="1065" r:id="rId42"/>
    <p:sldId id="984" r:id="rId43"/>
    <p:sldId id="1048" r:id="rId44"/>
    <p:sldId id="985" r:id="rId45"/>
    <p:sldId id="1019" r:id="rId46"/>
    <p:sldId id="1067" r:id="rId47"/>
    <p:sldId id="1068" r:id="rId48"/>
  </p:sldIdLst>
  <p:sldSz cx="9144000" cy="6858000" type="screen4x3"/>
  <p:notesSz cx="6858000" cy="9144000"/>
  <p:custDataLst>
    <p:tags r:id="rId53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4216"/>
    <p:restoredTop sz="94548"/>
  </p:normalViewPr>
  <p:slideViewPr>
    <p:cSldViewPr showGuides="1">
      <p:cViewPr varScale="1">
        <p:scale>
          <a:sx n="78" d="100"/>
          <a:sy n="78" d="100"/>
        </p:scale>
        <p:origin x="184" y="440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gs" Target="tags/tag1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handoutMaster" Target="handoutMasters/handoutMaster1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AA41F1-8544-EE47-802C-5A5898C3894A}" type="datetimeFigureOut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en-US" altLang="zh-CN" sz="1200"/>
            </a:fld>
            <a:endParaRPr lang="en-US" altLang="zh-CN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+mn-ea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31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1638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655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6758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7577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7782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7987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8192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8397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397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860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8806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9011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9216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9421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9625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9830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10035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10240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10445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10649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649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228A7B5-34D7-D147-AF57-A15D3761F46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FF8DC7-FA76-F446-9F87-5FEE443A0B3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FF8DC7-FA76-F446-9F87-5FEE443A0B3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FF8DC7-FA76-F446-9F87-5FEE443A0B3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FF8DC7-FA76-F446-9F87-5FEE443A0B3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FF8DC7-FA76-F446-9F87-5FEE443A0B3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FF8DC7-FA76-F446-9F87-5FEE443A0B3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FF8DC7-FA76-F446-9F87-5FEE443A0B3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FF8DC7-FA76-F446-9F87-5FEE443A0B3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FF8DC7-FA76-F446-9F87-5FEE443A0B3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FF8DC7-FA76-F446-9F87-5FEE443A0B3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lnSpc>
                <a:spcPct val="100000"/>
              </a:lnSpc>
              <a:spcBef>
                <a:spcPct val="0"/>
              </a:spcBef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FF8DC7-FA76-F446-9F87-5FEE443A0B3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2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200">
                <a:latin typeface="+mj-lt"/>
                <a:ea typeface="宋体" panose="02010600030101010101" pitchFamily="2" charset="-122"/>
                <a:cs typeface="+mj-cs"/>
              </a:rPr>
              <a:t>System-Level I/O</a:t>
            </a:r>
            <a:endParaRPr lang="en-US" altLang="zh-CN" sz="320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Open Files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An application announces its intention to access an I/O device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kernel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opens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corresponding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file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kernel returns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 small non-negative integer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,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descriptor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Identifies the file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in all subsequent operations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on the file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kernel keeps track of all information about the open file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Maintains a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file position 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k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, initially 0, for each open file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" y="6019800"/>
            <a:ext cx="89522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open</a:t>
            </a:r>
            <a:r>
              <a:rPr lang="zh-CN" altLang="en-US" sz="2000"/>
              <a:t>时会默认打开</a:t>
            </a:r>
            <a:r>
              <a:rPr lang="en-US" altLang="zh-CN" sz="2000"/>
              <a:t>stdin(0),stdout(1),stderror(2),</a:t>
            </a:r>
            <a:r>
              <a:rPr lang="zh-CN" altLang="en-US" sz="2000"/>
              <a:t>故</a:t>
            </a:r>
            <a:r>
              <a:rPr lang="en-US" altLang="zh-CN" sz="2000"/>
              <a:t>descriptor</a:t>
            </a:r>
            <a:r>
              <a:rPr lang="zh-CN" altLang="en-US" sz="2000"/>
              <a:t>一般从</a:t>
            </a:r>
            <a:r>
              <a:rPr lang="en-US" altLang="zh-CN" sz="2000"/>
              <a:t>3</a:t>
            </a:r>
            <a:r>
              <a:rPr lang="zh-CN" altLang="en-US" sz="2000"/>
              <a:t>开始</a:t>
            </a:r>
            <a:endParaRPr lang="zh-CN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2" name="Rectangle 2"/>
          <p:cNvSpPr/>
          <p:nvPr/>
        </p:nvSpPr>
        <p:spPr>
          <a:xfrm>
            <a:off x="1825625" y="38100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35843" name="Rectangle 3"/>
          <p:cNvSpPr/>
          <p:nvPr/>
        </p:nvSpPr>
        <p:spPr>
          <a:xfrm>
            <a:off x="1825625" y="40386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35844" name="Rectangle 4"/>
          <p:cNvSpPr/>
          <p:nvPr/>
        </p:nvSpPr>
        <p:spPr>
          <a:xfrm>
            <a:off x="1825625" y="42672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35845" name="Rectangle 5"/>
          <p:cNvSpPr/>
          <p:nvPr/>
        </p:nvSpPr>
        <p:spPr>
          <a:xfrm>
            <a:off x="1825625" y="44958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35846" name="Rectangle 6"/>
          <p:cNvSpPr/>
          <p:nvPr/>
        </p:nvSpPr>
        <p:spPr>
          <a:xfrm>
            <a:off x="1825625" y="47244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35847" name="Rectangle 7"/>
          <p:cNvSpPr/>
          <p:nvPr/>
        </p:nvSpPr>
        <p:spPr>
          <a:xfrm>
            <a:off x="1825625" y="49530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35848" name="Rectangle 8"/>
          <p:cNvSpPr/>
          <p:nvPr/>
        </p:nvSpPr>
        <p:spPr>
          <a:xfrm>
            <a:off x="1825625" y="51816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35849" name="Rectangle 9"/>
          <p:cNvSpPr/>
          <p:nvPr/>
        </p:nvSpPr>
        <p:spPr>
          <a:xfrm>
            <a:off x="1825625" y="54102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35850" name="Text Box 10"/>
          <p:cNvSpPr txBox="1"/>
          <p:nvPr/>
        </p:nvSpPr>
        <p:spPr>
          <a:xfrm>
            <a:off x="3505200" y="1706563"/>
            <a:ext cx="2209800" cy="8255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open file table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(</a:t>
            </a:r>
            <a:r>
              <a:rPr lang="en-US" altLang="zh-CN" sz="1600" b="1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shared by all processes</a:t>
            </a: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)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5851" name="Text Box 11"/>
          <p:cNvSpPr txBox="1"/>
          <p:nvPr/>
        </p:nvSpPr>
        <p:spPr>
          <a:xfrm>
            <a:off x="6510338" y="1858963"/>
            <a:ext cx="1719262" cy="8255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V-node table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(</a:t>
            </a:r>
            <a:r>
              <a:rPr lang="en-US" altLang="zh-CN" sz="1600" b="1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shared by all processes</a:t>
            </a: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)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5852" name="Rectangle 12"/>
          <p:cNvSpPr/>
          <p:nvPr/>
        </p:nvSpPr>
        <p:spPr>
          <a:xfrm>
            <a:off x="4187825" y="30480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pos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5853" name="Rectangle 13"/>
          <p:cNvSpPr/>
          <p:nvPr/>
        </p:nvSpPr>
        <p:spPr>
          <a:xfrm>
            <a:off x="4187825" y="33528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refcnt = 1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5854" name="Rectangle 14"/>
          <p:cNvSpPr/>
          <p:nvPr/>
        </p:nvSpPr>
        <p:spPr>
          <a:xfrm>
            <a:off x="4187825" y="36576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...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5855" name="Rectangle 15"/>
          <p:cNvSpPr/>
          <p:nvPr/>
        </p:nvSpPr>
        <p:spPr>
          <a:xfrm>
            <a:off x="6473825" y="31242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access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5856" name="Rectangle 16"/>
          <p:cNvSpPr/>
          <p:nvPr/>
        </p:nvSpPr>
        <p:spPr>
          <a:xfrm>
            <a:off x="6473825" y="34290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size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5857" name="Rectangle 17"/>
          <p:cNvSpPr/>
          <p:nvPr/>
        </p:nvSpPr>
        <p:spPr>
          <a:xfrm>
            <a:off x="6473825" y="37338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type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5858" name="Line 18"/>
          <p:cNvSpPr/>
          <p:nvPr/>
        </p:nvSpPr>
        <p:spPr>
          <a:xfrm>
            <a:off x="5102225" y="2895600"/>
            <a:ext cx="137160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5859" name="Line 19"/>
          <p:cNvSpPr/>
          <p:nvPr/>
        </p:nvSpPr>
        <p:spPr>
          <a:xfrm flipV="1">
            <a:off x="2282825" y="2743200"/>
            <a:ext cx="1905000" cy="1447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5860" name="Rectangle 21"/>
          <p:cNvSpPr/>
          <p:nvPr/>
        </p:nvSpPr>
        <p:spPr>
          <a:xfrm>
            <a:off x="4187825" y="27432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5861" name="Text Box 26"/>
          <p:cNvSpPr txBox="1"/>
          <p:nvPr/>
        </p:nvSpPr>
        <p:spPr>
          <a:xfrm>
            <a:off x="4367213" y="2406650"/>
            <a:ext cx="6826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A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5862" name="Text Box 28"/>
          <p:cNvSpPr txBox="1"/>
          <p:nvPr/>
        </p:nvSpPr>
        <p:spPr>
          <a:xfrm>
            <a:off x="6678613" y="2819400"/>
            <a:ext cx="6826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A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5863" name="Rectangle 31"/>
          <p:cNvSpPr/>
          <p:nvPr/>
        </p:nvSpPr>
        <p:spPr>
          <a:xfrm>
            <a:off x="1219200" y="38100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fd0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5864" name="Rectangle 32"/>
          <p:cNvSpPr/>
          <p:nvPr/>
        </p:nvSpPr>
        <p:spPr>
          <a:xfrm>
            <a:off x="1219200" y="40386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fd1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5865" name="Rectangle 33"/>
          <p:cNvSpPr/>
          <p:nvPr/>
        </p:nvSpPr>
        <p:spPr>
          <a:xfrm>
            <a:off x="1219200" y="42672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fd2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5866" name="Rectangle 34"/>
          <p:cNvSpPr/>
          <p:nvPr/>
        </p:nvSpPr>
        <p:spPr>
          <a:xfrm>
            <a:off x="1219200" y="44958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fd3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5867" name="Rectangle 35"/>
          <p:cNvSpPr/>
          <p:nvPr/>
        </p:nvSpPr>
        <p:spPr>
          <a:xfrm>
            <a:off x="1219200" y="47244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fd4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5868" name="Rectangle 36"/>
          <p:cNvSpPr/>
          <p:nvPr/>
        </p:nvSpPr>
        <p:spPr>
          <a:xfrm>
            <a:off x="1219200" y="49530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fd5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5869" name="Rectangle 37"/>
          <p:cNvSpPr/>
          <p:nvPr/>
        </p:nvSpPr>
        <p:spPr>
          <a:xfrm>
            <a:off x="1219200" y="51816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fd6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5870" name="Rectangle 38"/>
          <p:cNvSpPr/>
          <p:nvPr/>
        </p:nvSpPr>
        <p:spPr>
          <a:xfrm>
            <a:off x="1219200" y="54102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fd7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5871" name="Text Box 39"/>
          <p:cNvSpPr txBox="1"/>
          <p:nvPr/>
        </p:nvSpPr>
        <p:spPr>
          <a:xfrm>
            <a:off x="1143000" y="2895600"/>
            <a:ext cx="1600200" cy="825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Descriptor table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 (one table per process)</a:t>
            </a:r>
            <a:endParaRPr lang="en-US" altLang="zh-CN" sz="1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72" name="Rectangle 40"/>
          <p:cNvSpPr/>
          <p:nvPr/>
        </p:nvSpPr>
        <p:spPr>
          <a:xfrm>
            <a:off x="6477000" y="40386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…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5873" name="Rectangle 4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Kernel</a:t>
            </a:r>
            <a:r>
              <a:rPr lang="en-US" altLang="zh-CN">
                <a:ea typeface="宋体" panose="02010600030101010101" pitchFamily="2" charset="-122"/>
              </a:rPr>
              <a:t> Data Structures for Files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5685" y="2468245"/>
            <a:ext cx="24098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每个进程一个</a:t>
            </a:r>
            <a:r>
              <a:rPr lang="en-US" altLang="zh-CN"/>
              <a:t>descriptor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Descriptor table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0772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Each process has its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own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separate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descriptor table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whose entries are indexed by the process’s open file descriptors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each open descriptor entry points to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an entry in the file table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File table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xfrm>
            <a:off x="533400" y="1524000"/>
            <a:ext cx="8001000" cy="46482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The set of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open files</a:t>
            </a:r>
            <a:r>
              <a:rPr lang="en-US" altLang="zh-CN">
                <a:ea typeface="宋体" panose="02010600030101010101" pitchFamily="2" charset="-122"/>
              </a:rPr>
              <a:t> is represented by a file table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File table is shared by all processes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Each file table entry consists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current file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position(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不同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file table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的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pos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相互独立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reference count(refcnt)</a:t>
            </a:r>
            <a:r>
              <a:rPr lang="en-US" altLang="zh-CN">
                <a:ea typeface="宋体" panose="02010600030101010101" pitchFamily="2" charset="-122"/>
              </a:rPr>
              <a:t> of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the number of descriptor entries</a:t>
            </a:r>
            <a:r>
              <a:rPr lang="en-US" altLang="zh-CN">
                <a:ea typeface="宋体" panose="02010600030101010101" pitchFamily="2" charset="-122"/>
              </a:rPr>
              <a:t> that currently point to it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pointer to an entry in the v-node table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kernel deletes a file table entry when its reference count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becomes zero</a:t>
            </a:r>
            <a:r>
              <a:rPr lang="en-US" altLang="zh-CN">
                <a:ea typeface="宋体" panose="02010600030101010101" pitchFamily="2" charset="-122"/>
              </a:rPr>
              <a:t> 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8955" y="6269990"/>
            <a:ext cx="79336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refcnt</a:t>
            </a:r>
            <a:r>
              <a:rPr lang="zh-CN" altLang="en-US"/>
              <a:t>的主要作用就是计数一个</a:t>
            </a:r>
            <a:r>
              <a:rPr lang="en-US" altLang="zh-CN"/>
              <a:t>file table</a:t>
            </a:r>
            <a:r>
              <a:rPr lang="zh-CN" altLang="en-US"/>
              <a:t>同时被几个</a:t>
            </a:r>
            <a:r>
              <a:rPr lang="en-US" altLang="zh-CN"/>
              <a:t>descriptor</a:t>
            </a:r>
            <a:r>
              <a:rPr lang="zh-CN" altLang="en-US"/>
              <a:t>指向，因为</a:t>
            </a:r>
            <a:r>
              <a:rPr lang="en-US" altLang="zh-CN"/>
              <a:t>file table</a:t>
            </a:r>
            <a:endParaRPr lang="en-US" altLang="zh-CN"/>
          </a:p>
          <a:p>
            <a:r>
              <a:rPr lang="zh-CN" altLang="en-US"/>
              <a:t>是独立于进程而存在的，其回收与进程的回收不同步。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V-node table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>
          <a:xfrm>
            <a:off x="533400" y="1524000"/>
            <a:ext cx="8001000" cy="46482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V-node table is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shared by all processes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Each entry contains most of the information of a file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4" name="Rectangle 2"/>
          <p:cNvSpPr/>
          <p:nvPr/>
        </p:nvSpPr>
        <p:spPr>
          <a:xfrm>
            <a:off x="1825625" y="38100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44035" name="Rectangle 3"/>
          <p:cNvSpPr/>
          <p:nvPr/>
        </p:nvSpPr>
        <p:spPr>
          <a:xfrm>
            <a:off x="1825625" y="40386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44036" name="Rectangle 4"/>
          <p:cNvSpPr/>
          <p:nvPr/>
        </p:nvSpPr>
        <p:spPr>
          <a:xfrm>
            <a:off x="1825625" y="42672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44037" name="Rectangle 5"/>
          <p:cNvSpPr/>
          <p:nvPr/>
        </p:nvSpPr>
        <p:spPr>
          <a:xfrm>
            <a:off x="1825625" y="44958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44038" name="Rectangle 6"/>
          <p:cNvSpPr/>
          <p:nvPr/>
        </p:nvSpPr>
        <p:spPr>
          <a:xfrm>
            <a:off x="1825625" y="47244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44039" name="Rectangle 7"/>
          <p:cNvSpPr/>
          <p:nvPr/>
        </p:nvSpPr>
        <p:spPr>
          <a:xfrm>
            <a:off x="1825625" y="49530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44040" name="Rectangle 8"/>
          <p:cNvSpPr/>
          <p:nvPr/>
        </p:nvSpPr>
        <p:spPr>
          <a:xfrm>
            <a:off x="1825625" y="51816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44041" name="Rectangle 9"/>
          <p:cNvSpPr/>
          <p:nvPr/>
        </p:nvSpPr>
        <p:spPr>
          <a:xfrm>
            <a:off x="1825625" y="54102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44042" name="Text Box 10"/>
          <p:cNvSpPr txBox="1"/>
          <p:nvPr/>
        </p:nvSpPr>
        <p:spPr>
          <a:xfrm>
            <a:off x="3505200" y="1706563"/>
            <a:ext cx="2209800" cy="8255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open file table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(shared by all processes)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43" name="Text Box 11"/>
          <p:cNvSpPr txBox="1"/>
          <p:nvPr/>
        </p:nvSpPr>
        <p:spPr>
          <a:xfrm>
            <a:off x="6510338" y="1858963"/>
            <a:ext cx="1719262" cy="8255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V-node table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(shared by all processes)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44" name="Rectangle 12"/>
          <p:cNvSpPr/>
          <p:nvPr/>
        </p:nvSpPr>
        <p:spPr>
          <a:xfrm>
            <a:off x="4187825" y="30480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pos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45" name="Rectangle 13"/>
          <p:cNvSpPr/>
          <p:nvPr/>
        </p:nvSpPr>
        <p:spPr>
          <a:xfrm>
            <a:off x="4187825" y="33528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refcnt = 1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46" name="Rectangle 14"/>
          <p:cNvSpPr/>
          <p:nvPr/>
        </p:nvSpPr>
        <p:spPr>
          <a:xfrm>
            <a:off x="4187825" y="36576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...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47" name="Rectangle 15"/>
          <p:cNvSpPr/>
          <p:nvPr/>
        </p:nvSpPr>
        <p:spPr>
          <a:xfrm>
            <a:off x="6473825" y="31242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access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48" name="Rectangle 16"/>
          <p:cNvSpPr/>
          <p:nvPr/>
        </p:nvSpPr>
        <p:spPr>
          <a:xfrm>
            <a:off x="6473825" y="34290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size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49" name="Rectangle 17"/>
          <p:cNvSpPr/>
          <p:nvPr/>
        </p:nvSpPr>
        <p:spPr>
          <a:xfrm>
            <a:off x="6473825" y="37338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type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50" name="Line 18"/>
          <p:cNvSpPr/>
          <p:nvPr/>
        </p:nvSpPr>
        <p:spPr>
          <a:xfrm>
            <a:off x="5102225" y="2895600"/>
            <a:ext cx="137160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051" name="Line 19"/>
          <p:cNvSpPr/>
          <p:nvPr/>
        </p:nvSpPr>
        <p:spPr>
          <a:xfrm flipV="1">
            <a:off x="2282825" y="2743200"/>
            <a:ext cx="1905000" cy="1447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052" name="Line 20"/>
          <p:cNvSpPr/>
          <p:nvPr/>
        </p:nvSpPr>
        <p:spPr>
          <a:xfrm>
            <a:off x="5026025" y="4572000"/>
            <a:ext cx="1447800" cy="152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053" name="Rectangle 21"/>
          <p:cNvSpPr/>
          <p:nvPr/>
        </p:nvSpPr>
        <p:spPr>
          <a:xfrm>
            <a:off x="4187825" y="27432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54" name="Rectangle 22"/>
          <p:cNvSpPr/>
          <p:nvPr/>
        </p:nvSpPr>
        <p:spPr>
          <a:xfrm>
            <a:off x="4187825" y="47244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pos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55" name="Rectangle 23"/>
          <p:cNvSpPr/>
          <p:nvPr/>
        </p:nvSpPr>
        <p:spPr>
          <a:xfrm>
            <a:off x="4187825" y="50292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refcnt = 1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56" name="Rectangle 24"/>
          <p:cNvSpPr/>
          <p:nvPr/>
        </p:nvSpPr>
        <p:spPr>
          <a:xfrm>
            <a:off x="4187825" y="53340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...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57" name="Rectangle 25"/>
          <p:cNvSpPr/>
          <p:nvPr/>
        </p:nvSpPr>
        <p:spPr>
          <a:xfrm>
            <a:off x="4187825" y="44196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58" name="Text Box 26"/>
          <p:cNvSpPr txBox="1"/>
          <p:nvPr/>
        </p:nvSpPr>
        <p:spPr>
          <a:xfrm>
            <a:off x="4367213" y="2406650"/>
            <a:ext cx="6826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A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59" name="Text Box 27"/>
          <p:cNvSpPr txBox="1"/>
          <p:nvPr/>
        </p:nvSpPr>
        <p:spPr>
          <a:xfrm>
            <a:off x="4392613" y="4083050"/>
            <a:ext cx="6826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B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60" name="Text Box 28"/>
          <p:cNvSpPr txBox="1"/>
          <p:nvPr/>
        </p:nvSpPr>
        <p:spPr>
          <a:xfrm>
            <a:off x="6678613" y="2819400"/>
            <a:ext cx="6826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A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61" name="Text Box 29"/>
          <p:cNvSpPr txBox="1"/>
          <p:nvPr/>
        </p:nvSpPr>
        <p:spPr>
          <a:xfrm>
            <a:off x="6653213" y="4387850"/>
            <a:ext cx="6826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B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62" name="Line 30"/>
          <p:cNvSpPr/>
          <p:nvPr/>
        </p:nvSpPr>
        <p:spPr>
          <a:xfrm flipV="1">
            <a:off x="2282825" y="4419600"/>
            <a:ext cx="1905000" cy="381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063" name="Rectangle 31"/>
          <p:cNvSpPr/>
          <p:nvPr/>
        </p:nvSpPr>
        <p:spPr>
          <a:xfrm>
            <a:off x="1219200" y="38100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fd0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64" name="Rectangle 32"/>
          <p:cNvSpPr/>
          <p:nvPr/>
        </p:nvSpPr>
        <p:spPr>
          <a:xfrm>
            <a:off x="1219200" y="40386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fd1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65" name="Rectangle 33"/>
          <p:cNvSpPr/>
          <p:nvPr/>
        </p:nvSpPr>
        <p:spPr>
          <a:xfrm>
            <a:off x="1219200" y="42672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fd2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66" name="Rectangle 34"/>
          <p:cNvSpPr/>
          <p:nvPr/>
        </p:nvSpPr>
        <p:spPr>
          <a:xfrm>
            <a:off x="1219200" y="44958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fd3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67" name="Rectangle 35"/>
          <p:cNvSpPr/>
          <p:nvPr/>
        </p:nvSpPr>
        <p:spPr>
          <a:xfrm>
            <a:off x="1219200" y="47244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fd4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68" name="Rectangle 36"/>
          <p:cNvSpPr/>
          <p:nvPr/>
        </p:nvSpPr>
        <p:spPr>
          <a:xfrm>
            <a:off x="1219200" y="49530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fd5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69" name="Rectangle 37"/>
          <p:cNvSpPr/>
          <p:nvPr/>
        </p:nvSpPr>
        <p:spPr>
          <a:xfrm>
            <a:off x="1219200" y="51816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fd6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70" name="Rectangle 38"/>
          <p:cNvSpPr/>
          <p:nvPr/>
        </p:nvSpPr>
        <p:spPr>
          <a:xfrm>
            <a:off x="1219200" y="54102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fd7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71" name="Text Box 39"/>
          <p:cNvSpPr txBox="1"/>
          <p:nvPr/>
        </p:nvSpPr>
        <p:spPr>
          <a:xfrm>
            <a:off x="1143000" y="2895600"/>
            <a:ext cx="1600200" cy="825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Descriptor table (one table per process)</a:t>
            </a:r>
            <a:endParaRPr lang="en-US" altLang="zh-CN" sz="1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72" name="Rectangle 40"/>
          <p:cNvSpPr/>
          <p:nvPr/>
        </p:nvSpPr>
        <p:spPr>
          <a:xfrm>
            <a:off x="6477000" y="40386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…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73" name="Rectangle 41"/>
          <p:cNvSpPr/>
          <p:nvPr/>
        </p:nvSpPr>
        <p:spPr>
          <a:xfrm>
            <a:off x="6477000" y="46482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access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74" name="Rectangle 42"/>
          <p:cNvSpPr/>
          <p:nvPr/>
        </p:nvSpPr>
        <p:spPr>
          <a:xfrm>
            <a:off x="6477000" y="49530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size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75" name="Rectangle 43"/>
          <p:cNvSpPr/>
          <p:nvPr/>
        </p:nvSpPr>
        <p:spPr>
          <a:xfrm>
            <a:off x="6477000" y="52578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type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76" name="Rectangle 44"/>
          <p:cNvSpPr/>
          <p:nvPr/>
        </p:nvSpPr>
        <p:spPr>
          <a:xfrm>
            <a:off x="6480175" y="55626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…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77" name="Rectangle 4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Kernel Data Structures for Files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Open Files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An application announces its intention to access an I/O device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application keeps track of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only the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descriptor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An application can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set the current file position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explicitly by performing a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seek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operation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Open Files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5029200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include &lt;sys/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types.h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&lt;sys/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stat.h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fcntl.h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open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(char *filename,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flags,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mode_t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mode);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Returns: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 file descriptor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if OK, -1 on error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flags</a:t>
            </a:r>
            <a:endParaRPr kumimoji="0" lang="en-US" altLang="zh-CN" sz="2000" b="1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O_RDONLY, O_WRONLY, O_RDWR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(must have one)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O_CREAT, O_TRUNC, O_APPEND (optional)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mode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S_IRUSR, S_IWUSR, S_IXUSR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S_IRGRP, S_IWGRP, S_IXGRP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S_IROTH, S_IWOTH, S_IXOTH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64735" y="5458460"/>
            <a:ext cx="31343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一般会用数字代表取到的</a:t>
            </a:r>
            <a:r>
              <a:rPr lang="en-US" altLang="zh-CN"/>
              <a:t>mode</a:t>
            </a:r>
            <a:r>
              <a:rPr lang="zh-CN" altLang="en-US"/>
              <a:t>数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Open Files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umask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(): set mask of process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DEF_MODE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S_IRUSR | S_IWUSR |	\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     S_IRGRP | S_IWGRP |	\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  S_IROTH | S_IWOTH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DEF_UMASK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S_IWGRP | S_IWOTH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umask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(DEF_UMASK);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fd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open (“foot.txt”, 	</a:t>
            </a:r>
            <a:b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O_CREAT|O_TRUNC|O_WRONLY, DEF_MODE);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permission: S_IRUSR|S_IWUSR|S_IRGRP|S_IROTH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Open Files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#include "csapp.h"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3 int main()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4 {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5 	int fd1, fd2;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7 	fd1 = Open("foo.txt", O_RDONLY, 0);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8 	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Close(fd1);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9 	fd2 = Open("baz.txt", O_RDONLY, 0);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10 	printf("fd2 = %d\n", fd2);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11 	exit(0);</a:t>
            </a: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12 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20235" y="1665605"/>
            <a:ext cx="32766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每次</a:t>
            </a:r>
            <a:r>
              <a:rPr lang="en-US" altLang="zh-CN"/>
              <a:t>open</a:t>
            </a:r>
            <a:r>
              <a:rPr lang="zh-CN" altLang="en-US"/>
              <a:t>文件都是一个独立的过程</a:t>
            </a:r>
            <a:endParaRPr lang="zh-CN" altLang="en-US"/>
          </a:p>
          <a:p>
            <a:r>
              <a:rPr lang="zh-CN" altLang="en-US"/>
              <a:t>故每次的</a:t>
            </a:r>
            <a:r>
              <a:rPr lang="en-US" altLang="zh-CN"/>
              <a:t>descriptor</a:t>
            </a:r>
            <a:r>
              <a:rPr lang="zh-CN" altLang="en-US"/>
              <a:t>都不同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Outline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Unix I/O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Reading File Metadata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Directory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Sharing Files &amp; I/O redirection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Suggested Reading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10.1~10.4, 10.6~10.9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Close Files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close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file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Do not access the file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kernel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action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kernel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frees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the structures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it created when the file was opened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kernel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restores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the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descriptor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to a pool of available descriptors(close()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时会清除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open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时分配的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descriptor)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600200" marR="0" lvl="3" indent="-2286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next file that is opened is guaranteed to receive the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smallest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available descriptor in the pool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Close Files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2133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close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file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Default actions when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terminate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kernel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closes all open files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kernel frees their memory resources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2500" y="4191000"/>
            <a:ext cx="6743700" cy="121285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unistd.h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close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fd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Returns: zero if OK, -1 on error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Reading and Writing Files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read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operation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Copies m &gt; 0 bytes from the file to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memory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starting at the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current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file position k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incrementing k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by m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If the total bytes from k to the end of file is less than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 m, it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triggers a condition known as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end-of-file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(EOF)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Can be detected by the application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There is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no explicit ”EOF character”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at the end of a file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00495" y="2766695"/>
            <a:ext cx="19519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注意是写入</a:t>
            </a:r>
            <a:r>
              <a:rPr lang="en-US" altLang="zh-CN"/>
              <a:t>memory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862455" y="6120765"/>
            <a:ext cx="46774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(</a:t>
            </a:r>
            <a:r>
              <a:rPr lang="zh-CN" altLang="en-US" sz="2000"/>
              <a:t>实际文件末尾不会有类似</a:t>
            </a:r>
            <a:r>
              <a:rPr lang="en-US" altLang="zh-CN" sz="2000"/>
              <a:t>“EOF”</a:t>
            </a:r>
            <a:r>
              <a:rPr lang="zh-CN" altLang="en-US" sz="2000"/>
              <a:t>的字符</a:t>
            </a:r>
            <a:r>
              <a:rPr lang="en-US" altLang="zh-CN" sz="2000"/>
              <a:t>)</a:t>
            </a:r>
            <a:endParaRPr lang="en-US" altLang="zh-CN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Reading and Writing Files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458200" cy="3200400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include &lt;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unistd.h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ssize_t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fd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void *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buf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size_t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count);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returns: number of bytes read if OK, </a:t>
            </a:r>
            <a:b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 on EOF, -1 on error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ssize_t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write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fd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void *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buf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size_t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count);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returns: number of bytes written if OK, </a:t>
            </a:r>
            <a:b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-1 on error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800" y="5055870"/>
            <a:ext cx="41332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ssize_t:signed,  size_t:unsigned</a:t>
            </a:r>
            <a:endParaRPr lang="en-US" altLang="zh-CN" sz="2000"/>
          </a:p>
        </p:txBody>
      </p:sp>
      <p:sp>
        <p:nvSpPr>
          <p:cNvPr id="3" name="文本框 2"/>
          <p:cNvSpPr txBox="1"/>
          <p:nvPr/>
        </p:nvSpPr>
        <p:spPr>
          <a:xfrm>
            <a:off x="533400" y="2561590"/>
            <a:ext cx="399478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buf:</a:t>
            </a:r>
            <a:r>
              <a:rPr lang="zh-CN" altLang="en-US"/>
              <a:t>记录</a:t>
            </a:r>
            <a:r>
              <a:rPr lang="en-US" altLang="zh-CN"/>
              <a:t>read</a:t>
            </a:r>
            <a:r>
              <a:rPr lang="zh-CN" altLang="en-US"/>
              <a:t>内容的数组</a:t>
            </a:r>
            <a:endParaRPr lang="zh-CN" altLang="en-US"/>
          </a:p>
          <a:p>
            <a:r>
              <a:rPr lang="en-US" altLang="zh-CN"/>
              <a:t>(</a:t>
            </a:r>
            <a:r>
              <a:rPr lang="zh-CN" altLang="en-US"/>
              <a:t>小心越界，不会自动检查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count:</a:t>
            </a:r>
            <a:r>
              <a:rPr lang="zh-CN" altLang="en-US"/>
              <a:t>要读的</a:t>
            </a:r>
            <a:r>
              <a:rPr lang="en-US" altLang="zh-CN"/>
              <a:t>bytes</a:t>
            </a:r>
            <a:r>
              <a:rPr lang="zh-CN" altLang="en-US"/>
              <a:t>数</a:t>
            </a:r>
            <a:endParaRPr lang="zh-CN" altLang="en-US"/>
          </a:p>
          <a:p>
            <a:r>
              <a:rPr lang="en-US" altLang="zh-CN"/>
              <a:t>fd:file</a:t>
            </a:r>
            <a:r>
              <a:rPr lang="zh-CN" altLang="en-US"/>
              <a:t>对应的</a:t>
            </a:r>
            <a:r>
              <a:rPr lang="en-US" altLang="zh-CN"/>
              <a:t>descriptor</a:t>
            </a:r>
            <a:r>
              <a:rPr lang="zh-CN" altLang="en-US"/>
              <a:t>编号代表一个</a:t>
            </a:r>
            <a:r>
              <a:rPr lang="en-US" altLang="zh-CN"/>
              <a:t>file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Reading and Writing Files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2467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6482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r>
              <a: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rPr>
              <a:t>1 	#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include "csapp.h"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3 	int main(void)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4 	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5 		char c;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7 		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copy stdin to stdout,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one byte at a time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*/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8 		while(Read(STDIN_FILENO, &amp;c, 1) != 0)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9 			Write(STDOUT_FILENO, &amp;c, 1);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10 	exit(0);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11 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STDIN_FILENO(0), STDOUT_FILENO(1), STDERR_FILENO(2)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" y="6096000"/>
            <a:ext cx="91122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一般情况下，</a:t>
            </a:r>
            <a:r>
              <a:rPr lang="en-US" altLang="zh-CN" sz="2000"/>
              <a:t>std_in</a:t>
            </a:r>
            <a:r>
              <a:rPr lang="zh-CN" altLang="en-US" sz="2000"/>
              <a:t>文件认为是没有</a:t>
            </a:r>
            <a:r>
              <a:rPr lang="en-US" altLang="zh-CN" sz="2000"/>
              <a:t>EOF</a:t>
            </a:r>
            <a:r>
              <a:rPr lang="zh-CN" altLang="en-US" sz="2000"/>
              <a:t>的，即像上面一样读入不会自动终止。</a:t>
            </a:r>
            <a:endParaRPr lang="zh-CN" altLang="en-US"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Reading and Writing Files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4515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6482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ssize_t vs. size_t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Short count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Read and write transfer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fewer bytes</a:t>
            </a:r>
            <a:r>
              <a:rPr lang="en-US" altLang="zh-CN">
                <a:ea typeface="宋体" panose="02010600030101010101" pitchFamily="2" charset="-122"/>
              </a:rPr>
              <a:t> than the application requests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Encounter EOF on reads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Reading text lines from a terminal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Reading and writing network sockets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Reading File Metadata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3124200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include &lt;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unistd.h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&lt;sys/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stat.h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char *filename,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stat *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buf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fstat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fd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stat *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buf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returns: 0 if OK, -1 on error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6260" y="4956175"/>
            <a:ext cx="55365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stat</a:t>
            </a:r>
            <a:r>
              <a:rPr lang="zh-CN" altLang="en-US" sz="2000"/>
              <a:t>函数可以直接判断一个未打开的文件的状态</a:t>
            </a:r>
            <a:endParaRPr lang="zh-CN" altLang="en-US" sz="2000"/>
          </a:p>
          <a:p>
            <a:r>
              <a:rPr lang="en-US" altLang="zh-CN" sz="2000"/>
              <a:t>fstat</a:t>
            </a:r>
            <a:r>
              <a:rPr lang="zh-CN" altLang="en-US" sz="2000"/>
              <a:t>函数只能判断已经打开的文件的状态。</a:t>
            </a:r>
            <a:endParaRPr lang="zh-CN" altLang="en-US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0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343400"/>
          </a:xfrm>
          <a:solidFill>
            <a:srgbClr val="FFFFCC">
              <a:alpha val="100000"/>
            </a:srgbClr>
          </a:solidFill>
          <a:ln>
            <a:solidFill>
              <a:schemeClr val="tx1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r>
              <a:rPr lang="en-US" altLang="zh-CN" sz="16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file info returned by the stat function */</a:t>
            </a:r>
            <a:endParaRPr lang="en-US" altLang="zh-CN" sz="16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struct stat {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	dev_t st_dev; 		/* device */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	ino_t st_ino; 		/* inode */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600" b="1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mode_t st_mode; 		/* protection and file type */</a:t>
            </a:r>
            <a:endParaRPr lang="en-US" altLang="zh-CN" sz="1600" b="1">
              <a:solidFill>
                <a:schemeClr val="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	nlink_t st_nlink; 		/* number of hard links */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	uid_t st_uid; 		/* user ID of owner */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	gid_t st_gid; 		/* group ID of owner */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	dev_t st_rdev; 		/* device type (if inode device) */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600" b="1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off_t st_size; 		/* total size, in bytes */</a:t>
            </a:r>
            <a:endParaRPr lang="en-US" altLang="zh-CN" sz="1600" b="1">
              <a:solidFill>
                <a:schemeClr val="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	unsigned long st_blksize; 	/* blocksize for filesystem I/O */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	unsigned long st_blocks; 	/* number of blocks allocated */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	time_t st_atime; 		/* time of last access */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	time_t st_mtime; 		/* time of last modification */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	time_t st_ctime; 		/* time of last change */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};</a:t>
            </a:r>
            <a:endParaRPr lang="zh-CN" altLang="en-US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8611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Reading File Metadata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58" name="Rectangle 2"/>
          <p:cNvSpPr>
            <a:spLocks noGrp="1"/>
          </p:cNvSpPr>
          <p:nvPr>
            <p:ph idx="1"/>
          </p:nvPr>
        </p:nvSpPr>
        <p:spPr>
          <a:xfrm>
            <a:off x="304800" y="127000"/>
            <a:ext cx="8534400" cy="6350000"/>
          </a:xfrm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int main(int argc, char **argv)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struct stat stat 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char *type, *readok 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Stat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(argv[1], &amp;stat) 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if (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S_ISREG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(stat.st_mode)) </a:t>
            </a:r>
            <a:r>
              <a:rPr lang="en-US" altLang="zh-CN" sz="18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Determine file type */</a:t>
            </a:r>
            <a:endParaRPr lang="en-US" altLang="zh-CN" sz="18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  type = “regular” 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else if (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S_ISDIR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(stat.st_mode)) 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  type = “directory” 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else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  type = “other” 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if ((stat.mode &amp; S_IRUSR)) </a:t>
            </a:r>
            <a:r>
              <a:rPr lang="en-US" altLang="zh-CN" sz="18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check read access */</a:t>
            </a:r>
            <a:endParaRPr lang="en-US" altLang="zh-CN" sz="18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  readok = “yes”;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else 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  readok = “no”;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printf(“type: %s, read: %s\n”, type, readok) 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exit(0) 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54438" y="5927725"/>
            <a:ext cx="5105400" cy="7016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S_ISREG() Is this a regular file? 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S_ISDIR() Is this a directory file?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V-Node table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7" name="Rectangle 3"/>
          <p:cNvSpPr>
            <a:spLocks noGrp="1"/>
          </p:cNvSpPr>
          <p:nvPr>
            <p:ph idx="1"/>
          </p:nvPr>
        </p:nvSpPr>
        <p:spPr>
          <a:xfrm>
            <a:off x="533400" y="1524000"/>
            <a:ext cx="8001000" cy="46482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Shared by all processes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Each entry contains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most of the information in the stat structure</a:t>
            </a:r>
            <a:r>
              <a:rPr lang="en-US" altLang="zh-CN">
                <a:ea typeface="宋体" panose="02010600030101010101" pitchFamily="2" charset="-122"/>
              </a:rPr>
              <a:t>, such as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st_mode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st_size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Why Unix I/O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Input/Output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process of copying data between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main memory and external devices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Standard I/O library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User level or high level I/O functions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Unix I/O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I/O functions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provided by kernel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Helps you understand other system concepts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I/O vs. process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Sometimes, it is the only choice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54" name="Rectangle 3"/>
          <p:cNvSpPr/>
          <p:nvPr/>
        </p:nvSpPr>
        <p:spPr>
          <a:xfrm>
            <a:off x="1825625" y="38100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74755" name="Rectangle 4"/>
          <p:cNvSpPr/>
          <p:nvPr/>
        </p:nvSpPr>
        <p:spPr>
          <a:xfrm>
            <a:off x="1825625" y="40386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74756" name="Rectangle 5"/>
          <p:cNvSpPr/>
          <p:nvPr/>
        </p:nvSpPr>
        <p:spPr>
          <a:xfrm>
            <a:off x="1825625" y="42672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74757" name="Rectangle 6"/>
          <p:cNvSpPr/>
          <p:nvPr/>
        </p:nvSpPr>
        <p:spPr>
          <a:xfrm>
            <a:off x="1825625" y="44958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74758" name="Rectangle 7"/>
          <p:cNvSpPr/>
          <p:nvPr/>
        </p:nvSpPr>
        <p:spPr>
          <a:xfrm>
            <a:off x="1825625" y="47244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74759" name="Rectangle 8"/>
          <p:cNvSpPr/>
          <p:nvPr/>
        </p:nvSpPr>
        <p:spPr>
          <a:xfrm>
            <a:off x="1825625" y="49530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74760" name="Rectangle 9"/>
          <p:cNvSpPr/>
          <p:nvPr/>
        </p:nvSpPr>
        <p:spPr>
          <a:xfrm>
            <a:off x="1825625" y="51816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74761" name="Rectangle 10"/>
          <p:cNvSpPr/>
          <p:nvPr/>
        </p:nvSpPr>
        <p:spPr>
          <a:xfrm>
            <a:off x="1825625" y="54102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74762" name="Text Box 11"/>
          <p:cNvSpPr txBox="1"/>
          <p:nvPr/>
        </p:nvSpPr>
        <p:spPr>
          <a:xfrm>
            <a:off x="3505200" y="1706563"/>
            <a:ext cx="2209800" cy="8255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open file table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(shared by all processes)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4763" name="Text Box 12"/>
          <p:cNvSpPr txBox="1"/>
          <p:nvPr/>
        </p:nvSpPr>
        <p:spPr>
          <a:xfrm>
            <a:off x="6510338" y="1858963"/>
            <a:ext cx="1719262" cy="8255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V-node table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(shared by all processes)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4764" name="Rectangle 13"/>
          <p:cNvSpPr/>
          <p:nvPr/>
        </p:nvSpPr>
        <p:spPr>
          <a:xfrm>
            <a:off x="4187825" y="30480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pos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4765" name="Rectangle 14"/>
          <p:cNvSpPr/>
          <p:nvPr/>
        </p:nvSpPr>
        <p:spPr>
          <a:xfrm>
            <a:off x="4187825" y="33528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refcnt = 1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4766" name="Rectangle 15"/>
          <p:cNvSpPr/>
          <p:nvPr/>
        </p:nvSpPr>
        <p:spPr>
          <a:xfrm>
            <a:off x="4187825" y="36576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...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4767" name="Rectangle 16"/>
          <p:cNvSpPr/>
          <p:nvPr/>
        </p:nvSpPr>
        <p:spPr>
          <a:xfrm>
            <a:off x="6473825" y="31242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access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4768" name="Rectangle 17"/>
          <p:cNvSpPr/>
          <p:nvPr/>
        </p:nvSpPr>
        <p:spPr>
          <a:xfrm>
            <a:off x="6473825" y="34290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size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4769" name="Rectangle 18"/>
          <p:cNvSpPr/>
          <p:nvPr/>
        </p:nvSpPr>
        <p:spPr>
          <a:xfrm>
            <a:off x="6473825" y="37338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type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4770" name="Line 19"/>
          <p:cNvSpPr/>
          <p:nvPr/>
        </p:nvSpPr>
        <p:spPr>
          <a:xfrm>
            <a:off x="5102225" y="2895600"/>
            <a:ext cx="137160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4771" name="Line 20"/>
          <p:cNvSpPr/>
          <p:nvPr/>
        </p:nvSpPr>
        <p:spPr>
          <a:xfrm flipV="1">
            <a:off x="2282825" y="2743200"/>
            <a:ext cx="1905000" cy="1447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4772" name="Line 21"/>
          <p:cNvSpPr/>
          <p:nvPr/>
        </p:nvSpPr>
        <p:spPr>
          <a:xfrm>
            <a:off x="5026025" y="4572000"/>
            <a:ext cx="1447800" cy="152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4773" name="Rectangle 22"/>
          <p:cNvSpPr/>
          <p:nvPr/>
        </p:nvSpPr>
        <p:spPr>
          <a:xfrm>
            <a:off x="4187825" y="27432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4774" name="Rectangle 23"/>
          <p:cNvSpPr/>
          <p:nvPr/>
        </p:nvSpPr>
        <p:spPr>
          <a:xfrm>
            <a:off x="4187825" y="47244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pos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4775" name="Rectangle 24"/>
          <p:cNvSpPr/>
          <p:nvPr/>
        </p:nvSpPr>
        <p:spPr>
          <a:xfrm>
            <a:off x="4187825" y="50292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refcnt = 1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4776" name="Rectangle 25"/>
          <p:cNvSpPr/>
          <p:nvPr/>
        </p:nvSpPr>
        <p:spPr>
          <a:xfrm>
            <a:off x="4187825" y="53340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...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4777" name="Rectangle 26"/>
          <p:cNvSpPr/>
          <p:nvPr/>
        </p:nvSpPr>
        <p:spPr>
          <a:xfrm>
            <a:off x="4187825" y="44196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4778" name="Text Box 27"/>
          <p:cNvSpPr txBox="1"/>
          <p:nvPr/>
        </p:nvSpPr>
        <p:spPr>
          <a:xfrm>
            <a:off x="4367213" y="2406650"/>
            <a:ext cx="6826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A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4779" name="Text Box 28"/>
          <p:cNvSpPr txBox="1"/>
          <p:nvPr/>
        </p:nvSpPr>
        <p:spPr>
          <a:xfrm>
            <a:off x="4392613" y="4083050"/>
            <a:ext cx="6826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B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4780" name="Text Box 29"/>
          <p:cNvSpPr txBox="1"/>
          <p:nvPr/>
        </p:nvSpPr>
        <p:spPr>
          <a:xfrm>
            <a:off x="6678613" y="2819400"/>
            <a:ext cx="6826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A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4781" name="Text Box 30"/>
          <p:cNvSpPr txBox="1"/>
          <p:nvPr/>
        </p:nvSpPr>
        <p:spPr>
          <a:xfrm>
            <a:off x="6653213" y="4387850"/>
            <a:ext cx="6826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B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4782" name="Line 31"/>
          <p:cNvSpPr/>
          <p:nvPr/>
        </p:nvSpPr>
        <p:spPr>
          <a:xfrm flipV="1">
            <a:off x="2282825" y="4419600"/>
            <a:ext cx="1905000" cy="381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4783" name="Rectangle 32"/>
          <p:cNvSpPr/>
          <p:nvPr/>
        </p:nvSpPr>
        <p:spPr>
          <a:xfrm>
            <a:off x="1219200" y="38100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fd0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4784" name="Rectangle 33"/>
          <p:cNvSpPr/>
          <p:nvPr/>
        </p:nvSpPr>
        <p:spPr>
          <a:xfrm>
            <a:off x="1219200" y="40386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fd1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4785" name="Rectangle 34"/>
          <p:cNvSpPr/>
          <p:nvPr/>
        </p:nvSpPr>
        <p:spPr>
          <a:xfrm>
            <a:off x="1219200" y="42672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fd2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4786" name="Rectangle 35"/>
          <p:cNvSpPr/>
          <p:nvPr/>
        </p:nvSpPr>
        <p:spPr>
          <a:xfrm>
            <a:off x="1219200" y="44958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fd3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4787" name="Rectangle 36"/>
          <p:cNvSpPr/>
          <p:nvPr/>
        </p:nvSpPr>
        <p:spPr>
          <a:xfrm>
            <a:off x="1219200" y="47244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fd4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4788" name="Rectangle 37"/>
          <p:cNvSpPr/>
          <p:nvPr/>
        </p:nvSpPr>
        <p:spPr>
          <a:xfrm>
            <a:off x="1219200" y="49530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fd5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4789" name="Rectangle 38"/>
          <p:cNvSpPr/>
          <p:nvPr/>
        </p:nvSpPr>
        <p:spPr>
          <a:xfrm>
            <a:off x="1219200" y="51816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fd6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4790" name="Rectangle 39"/>
          <p:cNvSpPr/>
          <p:nvPr/>
        </p:nvSpPr>
        <p:spPr>
          <a:xfrm>
            <a:off x="1219200" y="54102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fd7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4791" name="Text Box 40"/>
          <p:cNvSpPr txBox="1"/>
          <p:nvPr/>
        </p:nvSpPr>
        <p:spPr>
          <a:xfrm>
            <a:off x="1143000" y="2895600"/>
            <a:ext cx="1600200" cy="825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Descriptor table (one table per process)</a:t>
            </a:r>
            <a:endParaRPr lang="en-US" altLang="zh-CN" sz="1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92" name="Rectangle 41"/>
          <p:cNvSpPr/>
          <p:nvPr/>
        </p:nvSpPr>
        <p:spPr>
          <a:xfrm>
            <a:off x="6477000" y="40386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…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4793" name="Rectangle 42"/>
          <p:cNvSpPr/>
          <p:nvPr/>
        </p:nvSpPr>
        <p:spPr>
          <a:xfrm>
            <a:off x="6477000" y="46482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access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4794" name="Rectangle 43"/>
          <p:cNvSpPr/>
          <p:nvPr/>
        </p:nvSpPr>
        <p:spPr>
          <a:xfrm>
            <a:off x="6477000" y="49530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size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4795" name="Rectangle 44"/>
          <p:cNvSpPr/>
          <p:nvPr/>
        </p:nvSpPr>
        <p:spPr>
          <a:xfrm>
            <a:off x="6477000" y="52578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type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4796" name="Rectangle 45"/>
          <p:cNvSpPr/>
          <p:nvPr/>
        </p:nvSpPr>
        <p:spPr>
          <a:xfrm>
            <a:off x="6480175" y="55626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…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4797" name="Rectangle 4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V-Node table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Read Directory Contents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495800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include &lt;sys/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types.h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dirent.h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DIR *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opendir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char *filename);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returns: pointer to handle if OK, NULL on error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dirent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readdir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(DIR *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dirp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returns: pointer to next directory entry if OK, NULL if no more entry or error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closedir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(DIR *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dirp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returns: 0 if OK, -1 on error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76800" y="228600"/>
            <a:ext cx="4114800" cy="19050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dirent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ino_t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d_ino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/*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inode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number*/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char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d_name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[256]; /*file name */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0" name="Rectangle 2"/>
          <p:cNvSpPr>
            <a:spLocks noGrp="1"/>
          </p:cNvSpPr>
          <p:nvPr>
            <p:ph idx="1"/>
          </p:nvPr>
        </p:nvSpPr>
        <p:spPr>
          <a:xfrm>
            <a:off x="304800" y="127000"/>
            <a:ext cx="8534400" cy="6350000"/>
          </a:xfrm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1.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#include “csapp.h”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2.</a:t>
            </a:r>
            <a:endParaRPr lang="en-US" altLang="zh-CN" sz="18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3.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int main(int argc, char **argv)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4.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{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5.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DIR *stream;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6.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struct dirent *dep;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7.</a:t>
            </a:r>
            <a:endParaRPr lang="en-US" altLang="zh-CN" sz="18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8.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steamp = Opendir(argv[1]);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9.</a:t>
            </a:r>
            <a:endParaRPr lang="en-US" altLang="zh-CN" sz="18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10.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errno = 0;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11.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while ((dep = Readdir(streamp)) != NULL) {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12.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	   printf(“Found file: %s\n”, dep-&gt;d_name);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13.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14.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if (errno ! = 0)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15.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	   unix_error(“readdir error”);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16.</a:t>
            </a:r>
            <a:endParaRPr lang="en-US" altLang="zh-CN" sz="18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17.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Closedir(streamp);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18.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exit(0) 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19.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8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Sharing Files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0899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648200"/>
          </a:xfrm>
        </p:spPr>
        <p:txBody>
          <a:bodyPr vert="horz" wrap="square" lIns="91440" tIns="45720" rIns="91440" bIns="45720" anchor="t" anchorCtr="0"/>
          <a:p>
            <a:pPr marL="0" indent="0">
              <a:lnSpc>
                <a:spcPts val="2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#include “csapp.h”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int main()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int fd1, fd2;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char c;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fd1 = open(“foobar.txt”, O_RDONLY, 0) 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fd2 = open(“foobar.txt”, O_RDONLY, 0) 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read(fd1, &amp;c, 1) 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read(fd2, &amp;c, 1) 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printf(“c = %c\n”, c) 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exit(0)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16700" y="1541463"/>
            <a:ext cx="1724025" cy="3619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foobar.txt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80901" name="Flowchart: Document 5"/>
          <p:cNvSpPr/>
          <p:nvPr/>
        </p:nvSpPr>
        <p:spPr>
          <a:xfrm>
            <a:off x="6616700" y="1905000"/>
            <a:ext cx="1371600" cy="1143000"/>
          </a:xfrm>
          <a:prstGeom prst="flowChartDocumen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foobar</a:t>
            </a:r>
            <a:endParaRPr lang="zh-CN" altLang="en-US" sz="20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21785" y="5812155"/>
            <a:ext cx="11080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return</a:t>
            </a:r>
            <a:r>
              <a:rPr lang="zh-CN" altLang="en-US"/>
              <a:t>：</a:t>
            </a:r>
            <a:r>
              <a:rPr lang="en-US" altLang="zh-CN"/>
              <a:t>f</a:t>
            </a:r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6" name="Rectangle 3"/>
          <p:cNvSpPr/>
          <p:nvPr/>
        </p:nvSpPr>
        <p:spPr>
          <a:xfrm>
            <a:off x="1825625" y="38100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82947" name="Rectangle 4"/>
          <p:cNvSpPr/>
          <p:nvPr/>
        </p:nvSpPr>
        <p:spPr>
          <a:xfrm>
            <a:off x="1825625" y="40386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82948" name="Rectangle 5"/>
          <p:cNvSpPr/>
          <p:nvPr/>
        </p:nvSpPr>
        <p:spPr>
          <a:xfrm>
            <a:off x="1825625" y="42672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82949" name="Rectangle 6"/>
          <p:cNvSpPr/>
          <p:nvPr/>
        </p:nvSpPr>
        <p:spPr>
          <a:xfrm>
            <a:off x="1825625" y="44958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82950" name="Rectangle 7"/>
          <p:cNvSpPr/>
          <p:nvPr/>
        </p:nvSpPr>
        <p:spPr>
          <a:xfrm>
            <a:off x="1825625" y="47244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82951" name="Rectangle 8"/>
          <p:cNvSpPr/>
          <p:nvPr/>
        </p:nvSpPr>
        <p:spPr>
          <a:xfrm>
            <a:off x="1825625" y="49530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82952" name="Rectangle 9"/>
          <p:cNvSpPr/>
          <p:nvPr/>
        </p:nvSpPr>
        <p:spPr>
          <a:xfrm>
            <a:off x="1825625" y="51816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82953" name="Rectangle 10"/>
          <p:cNvSpPr/>
          <p:nvPr/>
        </p:nvSpPr>
        <p:spPr>
          <a:xfrm>
            <a:off x="1825625" y="54102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82954" name="Text Box 11"/>
          <p:cNvSpPr txBox="1"/>
          <p:nvPr/>
        </p:nvSpPr>
        <p:spPr>
          <a:xfrm>
            <a:off x="3505200" y="1706563"/>
            <a:ext cx="2209800" cy="8255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open file table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(shared by all processes)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2955" name="Text Box 12"/>
          <p:cNvSpPr txBox="1"/>
          <p:nvPr/>
        </p:nvSpPr>
        <p:spPr>
          <a:xfrm>
            <a:off x="6510338" y="1858963"/>
            <a:ext cx="1719262" cy="8255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V-node table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(shared by all processes)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2956" name="Rectangle 13"/>
          <p:cNvSpPr/>
          <p:nvPr/>
        </p:nvSpPr>
        <p:spPr>
          <a:xfrm>
            <a:off x="4187825" y="30480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pos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2957" name="Rectangle 14"/>
          <p:cNvSpPr/>
          <p:nvPr/>
        </p:nvSpPr>
        <p:spPr>
          <a:xfrm>
            <a:off x="4187825" y="33528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refcnt = 1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2958" name="Rectangle 15"/>
          <p:cNvSpPr/>
          <p:nvPr/>
        </p:nvSpPr>
        <p:spPr>
          <a:xfrm>
            <a:off x="4187825" y="36576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...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2959" name="Rectangle 16"/>
          <p:cNvSpPr/>
          <p:nvPr/>
        </p:nvSpPr>
        <p:spPr>
          <a:xfrm>
            <a:off x="6473825" y="31242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access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2960" name="Rectangle 17"/>
          <p:cNvSpPr/>
          <p:nvPr/>
        </p:nvSpPr>
        <p:spPr>
          <a:xfrm>
            <a:off x="6473825" y="34290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size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2961" name="Rectangle 18"/>
          <p:cNvSpPr/>
          <p:nvPr/>
        </p:nvSpPr>
        <p:spPr>
          <a:xfrm>
            <a:off x="6473825" y="37338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type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2962" name="Line 19"/>
          <p:cNvSpPr/>
          <p:nvPr/>
        </p:nvSpPr>
        <p:spPr>
          <a:xfrm>
            <a:off x="5102225" y="2895600"/>
            <a:ext cx="137160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963" name="Line 20"/>
          <p:cNvSpPr/>
          <p:nvPr/>
        </p:nvSpPr>
        <p:spPr>
          <a:xfrm flipV="1">
            <a:off x="2282825" y="2743200"/>
            <a:ext cx="1905000" cy="1905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964" name="Line 21"/>
          <p:cNvSpPr/>
          <p:nvPr/>
        </p:nvSpPr>
        <p:spPr>
          <a:xfrm flipV="1">
            <a:off x="5026025" y="3352800"/>
            <a:ext cx="1450975" cy="1219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965" name="Rectangle 22"/>
          <p:cNvSpPr/>
          <p:nvPr/>
        </p:nvSpPr>
        <p:spPr>
          <a:xfrm>
            <a:off x="4187825" y="27432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2966" name="Rectangle 23"/>
          <p:cNvSpPr/>
          <p:nvPr/>
        </p:nvSpPr>
        <p:spPr>
          <a:xfrm>
            <a:off x="4187825" y="47244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pos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2967" name="Rectangle 24"/>
          <p:cNvSpPr/>
          <p:nvPr/>
        </p:nvSpPr>
        <p:spPr>
          <a:xfrm>
            <a:off x="4187825" y="50292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refcnt = 1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2968" name="Rectangle 25"/>
          <p:cNvSpPr/>
          <p:nvPr/>
        </p:nvSpPr>
        <p:spPr>
          <a:xfrm>
            <a:off x="4187825" y="53340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...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2969" name="Rectangle 26"/>
          <p:cNvSpPr/>
          <p:nvPr/>
        </p:nvSpPr>
        <p:spPr>
          <a:xfrm>
            <a:off x="4187825" y="44196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2970" name="Text Box 27"/>
          <p:cNvSpPr txBox="1"/>
          <p:nvPr/>
        </p:nvSpPr>
        <p:spPr>
          <a:xfrm>
            <a:off x="4367213" y="2406650"/>
            <a:ext cx="6826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A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2971" name="Text Box 28"/>
          <p:cNvSpPr txBox="1"/>
          <p:nvPr/>
        </p:nvSpPr>
        <p:spPr>
          <a:xfrm>
            <a:off x="4392613" y="4083050"/>
            <a:ext cx="6826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B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2972" name="Text Box 29"/>
          <p:cNvSpPr txBox="1"/>
          <p:nvPr/>
        </p:nvSpPr>
        <p:spPr>
          <a:xfrm>
            <a:off x="6678613" y="2819400"/>
            <a:ext cx="6826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A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2973" name="Line 30"/>
          <p:cNvSpPr/>
          <p:nvPr/>
        </p:nvSpPr>
        <p:spPr>
          <a:xfrm flipV="1">
            <a:off x="2282825" y="4419600"/>
            <a:ext cx="1905000" cy="381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974" name="Rectangle 31"/>
          <p:cNvSpPr/>
          <p:nvPr/>
        </p:nvSpPr>
        <p:spPr>
          <a:xfrm>
            <a:off x="1219200" y="38100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fd0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2975" name="Rectangle 32"/>
          <p:cNvSpPr/>
          <p:nvPr/>
        </p:nvSpPr>
        <p:spPr>
          <a:xfrm>
            <a:off x="1219200" y="40386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fd1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2976" name="Rectangle 33"/>
          <p:cNvSpPr/>
          <p:nvPr/>
        </p:nvSpPr>
        <p:spPr>
          <a:xfrm>
            <a:off x="1219200" y="42672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fd2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2977" name="Rectangle 34"/>
          <p:cNvSpPr/>
          <p:nvPr/>
        </p:nvSpPr>
        <p:spPr>
          <a:xfrm>
            <a:off x="1219200" y="44958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fd3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2978" name="Rectangle 35"/>
          <p:cNvSpPr/>
          <p:nvPr/>
        </p:nvSpPr>
        <p:spPr>
          <a:xfrm>
            <a:off x="1219200" y="47244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fd4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2979" name="Rectangle 36"/>
          <p:cNvSpPr/>
          <p:nvPr/>
        </p:nvSpPr>
        <p:spPr>
          <a:xfrm>
            <a:off x="1219200" y="49530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fd5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2980" name="Rectangle 37"/>
          <p:cNvSpPr/>
          <p:nvPr/>
        </p:nvSpPr>
        <p:spPr>
          <a:xfrm>
            <a:off x="1219200" y="51816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fd6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2981" name="Rectangle 38"/>
          <p:cNvSpPr/>
          <p:nvPr/>
        </p:nvSpPr>
        <p:spPr>
          <a:xfrm>
            <a:off x="1219200" y="54102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fd7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2982" name="Text Box 39"/>
          <p:cNvSpPr txBox="1"/>
          <p:nvPr/>
        </p:nvSpPr>
        <p:spPr>
          <a:xfrm>
            <a:off x="1143000" y="2895600"/>
            <a:ext cx="1600200" cy="825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Descriptor table (one table per process)</a:t>
            </a:r>
            <a:endParaRPr lang="en-US" altLang="zh-CN" sz="1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83" name="Rectangle 40"/>
          <p:cNvSpPr/>
          <p:nvPr/>
        </p:nvSpPr>
        <p:spPr>
          <a:xfrm>
            <a:off x="6477000" y="40386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…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2984" name="Rectangle 4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Sharing Files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4" name="Rectangle 3"/>
          <p:cNvSpPr>
            <a:spLocks noGrp="1"/>
          </p:cNvSpPr>
          <p:nvPr>
            <p:ph idx="1"/>
          </p:nvPr>
        </p:nvSpPr>
        <p:spPr>
          <a:xfrm>
            <a:off x="609600" y="1600200"/>
            <a:ext cx="7696200" cy="4648200"/>
          </a:xfrm>
        </p:spPr>
        <p:txBody>
          <a:bodyPr vert="horz" wrap="square" lIns="91440" tIns="45720" rIns="91440" bIns="45720" anchor="t" anchorCtr="0"/>
          <a:p>
            <a:pPr marL="0" indent="0">
              <a:lnSpc>
                <a:spcPts val="16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#include “csapp.h”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int main()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int fd;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char c;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fd = open(“foobar.txt”, O_RDONLY, 0) 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if (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fork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() == 0 )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	read(fd, &amp;c, 1) 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		exit(0) 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	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	wait(NULL) 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read(fd, &amp;c, 1) 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printf(“c = %c\n”, c) 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exit(0)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4995" name="Rectangle 4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Sharing Files between Parent and Child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16700" y="1541463"/>
            <a:ext cx="1724025" cy="3619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foobar.txt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84997" name="Flowchart: Document 7"/>
          <p:cNvSpPr/>
          <p:nvPr/>
        </p:nvSpPr>
        <p:spPr>
          <a:xfrm>
            <a:off x="6616700" y="1905000"/>
            <a:ext cx="1371600" cy="1143000"/>
          </a:xfrm>
          <a:prstGeom prst="flowChartDocumen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foobar</a:t>
            </a:r>
            <a:endParaRPr lang="zh-CN" altLang="en-US" sz="20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67200" y="4419600"/>
            <a:ext cx="478853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fork</a:t>
            </a:r>
            <a:r>
              <a:rPr lang="zh-CN" altLang="en-US" sz="2000"/>
              <a:t>生成的子进程会复制父进程的内容，</a:t>
            </a:r>
            <a:endParaRPr lang="zh-CN" altLang="en-US" sz="2000"/>
          </a:p>
          <a:p>
            <a:r>
              <a:rPr lang="zh-CN" altLang="en-US" sz="2000"/>
              <a:t>其中就包括</a:t>
            </a:r>
            <a:r>
              <a:rPr lang="en-US" altLang="zh-CN" sz="2000"/>
              <a:t>descriptor, position</a:t>
            </a:r>
            <a:r>
              <a:rPr lang="zh-CN" altLang="en-US" sz="2000"/>
              <a:t>等信息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5257800" y="5835015"/>
            <a:ext cx="12941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return</a:t>
            </a:r>
            <a:r>
              <a:rPr lang="zh-CN" altLang="en-US"/>
              <a:t>：</a:t>
            </a:r>
            <a:r>
              <a:rPr lang="en-US" altLang="zh-CN"/>
              <a:t>o</a:t>
            </a:r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42" name="Text Box 3"/>
          <p:cNvSpPr txBox="1"/>
          <p:nvPr/>
        </p:nvSpPr>
        <p:spPr>
          <a:xfrm>
            <a:off x="3505200" y="1706563"/>
            <a:ext cx="2209800" cy="8255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open file table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(shared by all processes)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7043" name="Text Box 4"/>
          <p:cNvSpPr txBox="1"/>
          <p:nvPr/>
        </p:nvSpPr>
        <p:spPr>
          <a:xfrm>
            <a:off x="6510338" y="1858963"/>
            <a:ext cx="1719262" cy="8255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V-node table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(shared by all processes)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7044" name="Rectangle 5"/>
          <p:cNvSpPr/>
          <p:nvPr/>
        </p:nvSpPr>
        <p:spPr>
          <a:xfrm>
            <a:off x="4187825" y="30480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pos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7045" name="Rectangle 6"/>
          <p:cNvSpPr/>
          <p:nvPr/>
        </p:nvSpPr>
        <p:spPr>
          <a:xfrm>
            <a:off x="4187825" y="33528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refcnt = 1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7046" name="Rectangle 7"/>
          <p:cNvSpPr/>
          <p:nvPr/>
        </p:nvSpPr>
        <p:spPr>
          <a:xfrm>
            <a:off x="4187825" y="36576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...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7047" name="Rectangle 8"/>
          <p:cNvSpPr/>
          <p:nvPr/>
        </p:nvSpPr>
        <p:spPr>
          <a:xfrm>
            <a:off x="6473825" y="31242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access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7048" name="Rectangle 9"/>
          <p:cNvSpPr/>
          <p:nvPr/>
        </p:nvSpPr>
        <p:spPr>
          <a:xfrm>
            <a:off x="6473825" y="34290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size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7049" name="Rectangle 10"/>
          <p:cNvSpPr/>
          <p:nvPr/>
        </p:nvSpPr>
        <p:spPr>
          <a:xfrm>
            <a:off x="6473825" y="37338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type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7050" name="Line 11"/>
          <p:cNvSpPr/>
          <p:nvPr/>
        </p:nvSpPr>
        <p:spPr>
          <a:xfrm>
            <a:off x="5102225" y="2895600"/>
            <a:ext cx="137160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7051" name="Rectangle 14"/>
          <p:cNvSpPr/>
          <p:nvPr/>
        </p:nvSpPr>
        <p:spPr>
          <a:xfrm>
            <a:off x="4187825" y="27432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7052" name="Text Box 19"/>
          <p:cNvSpPr txBox="1"/>
          <p:nvPr/>
        </p:nvSpPr>
        <p:spPr>
          <a:xfrm>
            <a:off x="4368800" y="2405063"/>
            <a:ext cx="679450" cy="3397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A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7053" name="Text Box 21"/>
          <p:cNvSpPr txBox="1"/>
          <p:nvPr/>
        </p:nvSpPr>
        <p:spPr>
          <a:xfrm>
            <a:off x="6678613" y="2819400"/>
            <a:ext cx="6826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A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7054" name="Text Box 41"/>
          <p:cNvSpPr txBox="1"/>
          <p:nvPr/>
        </p:nvSpPr>
        <p:spPr>
          <a:xfrm>
            <a:off x="609600" y="1828800"/>
            <a:ext cx="1600200" cy="33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Parent</a:t>
            </a:r>
            <a:endParaRPr lang="en-US" altLang="zh-CN" sz="1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55" name="Rectangle 42"/>
          <p:cNvSpPr/>
          <p:nvPr/>
        </p:nvSpPr>
        <p:spPr>
          <a:xfrm>
            <a:off x="6477000" y="40386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…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grpSp>
        <p:nvGrpSpPr>
          <p:cNvPr id="87056" name="Group 47"/>
          <p:cNvGrpSpPr/>
          <p:nvPr/>
        </p:nvGrpSpPr>
        <p:grpSpPr>
          <a:xfrm>
            <a:off x="1219200" y="1828800"/>
            <a:ext cx="1216025" cy="1828800"/>
            <a:chOff x="768" y="2400"/>
            <a:chExt cx="766" cy="1152"/>
          </a:xfrm>
        </p:grpSpPr>
        <p:sp>
          <p:nvSpPr>
            <p:cNvPr id="87059" name="Rectangle 48"/>
            <p:cNvSpPr/>
            <p:nvPr/>
          </p:nvSpPr>
          <p:spPr>
            <a:xfrm>
              <a:off x="1150" y="2400"/>
              <a:ext cx="384" cy="1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87060" name="Rectangle 49"/>
            <p:cNvSpPr/>
            <p:nvPr/>
          </p:nvSpPr>
          <p:spPr>
            <a:xfrm>
              <a:off x="1150" y="2544"/>
              <a:ext cx="384" cy="1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87061" name="Rectangle 50"/>
            <p:cNvSpPr/>
            <p:nvPr/>
          </p:nvSpPr>
          <p:spPr>
            <a:xfrm>
              <a:off x="1150" y="2688"/>
              <a:ext cx="384" cy="1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87062" name="Rectangle 51"/>
            <p:cNvSpPr/>
            <p:nvPr/>
          </p:nvSpPr>
          <p:spPr>
            <a:xfrm>
              <a:off x="1150" y="2832"/>
              <a:ext cx="384" cy="1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87063" name="Rectangle 52"/>
            <p:cNvSpPr/>
            <p:nvPr/>
          </p:nvSpPr>
          <p:spPr>
            <a:xfrm>
              <a:off x="1150" y="2976"/>
              <a:ext cx="384" cy="1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87064" name="Rectangle 53"/>
            <p:cNvSpPr/>
            <p:nvPr/>
          </p:nvSpPr>
          <p:spPr>
            <a:xfrm>
              <a:off x="1150" y="3120"/>
              <a:ext cx="384" cy="1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87065" name="Rectangle 54"/>
            <p:cNvSpPr/>
            <p:nvPr/>
          </p:nvSpPr>
          <p:spPr>
            <a:xfrm>
              <a:off x="1150" y="3264"/>
              <a:ext cx="384" cy="1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87066" name="Rectangle 55"/>
            <p:cNvSpPr/>
            <p:nvPr/>
          </p:nvSpPr>
          <p:spPr>
            <a:xfrm>
              <a:off x="1150" y="3408"/>
              <a:ext cx="384" cy="1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87067" name="Rectangle 56"/>
            <p:cNvSpPr/>
            <p:nvPr/>
          </p:nvSpPr>
          <p:spPr>
            <a:xfrm>
              <a:off x="768" y="2400"/>
              <a:ext cx="384" cy="1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fd0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68" name="Rectangle 57"/>
            <p:cNvSpPr/>
            <p:nvPr/>
          </p:nvSpPr>
          <p:spPr>
            <a:xfrm>
              <a:off x="768" y="2544"/>
              <a:ext cx="384" cy="1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fd1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69" name="Rectangle 58"/>
            <p:cNvSpPr/>
            <p:nvPr/>
          </p:nvSpPr>
          <p:spPr>
            <a:xfrm>
              <a:off x="768" y="2688"/>
              <a:ext cx="384" cy="1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fd2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70" name="Rectangle 59"/>
            <p:cNvSpPr/>
            <p:nvPr/>
          </p:nvSpPr>
          <p:spPr>
            <a:xfrm>
              <a:off x="768" y="2832"/>
              <a:ext cx="384" cy="1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fd3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71" name="Rectangle 60"/>
            <p:cNvSpPr/>
            <p:nvPr/>
          </p:nvSpPr>
          <p:spPr>
            <a:xfrm>
              <a:off x="768" y="2976"/>
              <a:ext cx="384" cy="1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fd4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72" name="Rectangle 61"/>
            <p:cNvSpPr/>
            <p:nvPr/>
          </p:nvSpPr>
          <p:spPr>
            <a:xfrm>
              <a:off x="768" y="3120"/>
              <a:ext cx="384" cy="1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fd5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73" name="Rectangle 62"/>
            <p:cNvSpPr/>
            <p:nvPr/>
          </p:nvSpPr>
          <p:spPr>
            <a:xfrm>
              <a:off x="768" y="3264"/>
              <a:ext cx="384" cy="1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fd6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74" name="Rectangle 63"/>
            <p:cNvSpPr/>
            <p:nvPr/>
          </p:nvSpPr>
          <p:spPr>
            <a:xfrm>
              <a:off x="768" y="3408"/>
              <a:ext cx="384" cy="1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fd7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7057" name="Line 64"/>
          <p:cNvSpPr/>
          <p:nvPr/>
        </p:nvSpPr>
        <p:spPr>
          <a:xfrm>
            <a:off x="2209800" y="2651125"/>
            <a:ext cx="1905000" cy="920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7058" name="Rectangle 4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Sharing Files between Parent and Child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090" name="Text Box 3"/>
          <p:cNvSpPr txBox="1"/>
          <p:nvPr/>
        </p:nvSpPr>
        <p:spPr>
          <a:xfrm>
            <a:off x="3505200" y="1706563"/>
            <a:ext cx="2209800" cy="8255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open file table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(shared by all processes)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9091" name="Text Box 4"/>
          <p:cNvSpPr txBox="1"/>
          <p:nvPr/>
        </p:nvSpPr>
        <p:spPr>
          <a:xfrm>
            <a:off x="6510338" y="1858963"/>
            <a:ext cx="1719262" cy="8255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V-node table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(shared by all processes)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9092" name="Rectangle 5"/>
          <p:cNvSpPr/>
          <p:nvPr/>
        </p:nvSpPr>
        <p:spPr>
          <a:xfrm>
            <a:off x="4187825" y="30480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pos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9093" name="Rectangle 6"/>
          <p:cNvSpPr/>
          <p:nvPr/>
        </p:nvSpPr>
        <p:spPr>
          <a:xfrm>
            <a:off x="4187825" y="33528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refcnt = 2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9094" name="Rectangle 7"/>
          <p:cNvSpPr/>
          <p:nvPr/>
        </p:nvSpPr>
        <p:spPr>
          <a:xfrm>
            <a:off x="4187825" y="36576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...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9095" name="Rectangle 8"/>
          <p:cNvSpPr/>
          <p:nvPr/>
        </p:nvSpPr>
        <p:spPr>
          <a:xfrm>
            <a:off x="6473825" y="31242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access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9096" name="Rectangle 9"/>
          <p:cNvSpPr/>
          <p:nvPr/>
        </p:nvSpPr>
        <p:spPr>
          <a:xfrm>
            <a:off x="6473825" y="34290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size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9097" name="Rectangle 10"/>
          <p:cNvSpPr/>
          <p:nvPr/>
        </p:nvSpPr>
        <p:spPr>
          <a:xfrm>
            <a:off x="6473825" y="37338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type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9098" name="Line 11"/>
          <p:cNvSpPr/>
          <p:nvPr/>
        </p:nvSpPr>
        <p:spPr>
          <a:xfrm>
            <a:off x="5102225" y="2895600"/>
            <a:ext cx="137160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9099" name="Line 12"/>
          <p:cNvSpPr/>
          <p:nvPr/>
        </p:nvSpPr>
        <p:spPr>
          <a:xfrm flipV="1">
            <a:off x="2212975" y="2743200"/>
            <a:ext cx="1974850" cy="18891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9100" name="Rectangle 14"/>
          <p:cNvSpPr/>
          <p:nvPr/>
        </p:nvSpPr>
        <p:spPr>
          <a:xfrm>
            <a:off x="4187825" y="27432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9101" name="Text Box 19"/>
          <p:cNvSpPr txBox="1"/>
          <p:nvPr/>
        </p:nvSpPr>
        <p:spPr>
          <a:xfrm>
            <a:off x="4367213" y="2406650"/>
            <a:ext cx="6826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A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9102" name="Text Box 21"/>
          <p:cNvSpPr txBox="1"/>
          <p:nvPr/>
        </p:nvSpPr>
        <p:spPr>
          <a:xfrm>
            <a:off x="6678613" y="2819400"/>
            <a:ext cx="6826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A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grpSp>
        <p:nvGrpSpPr>
          <p:cNvPr id="89103" name="Group 24"/>
          <p:cNvGrpSpPr/>
          <p:nvPr/>
        </p:nvGrpSpPr>
        <p:grpSpPr>
          <a:xfrm>
            <a:off x="1219200" y="3810000"/>
            <a:ext cx="1216025" cy="1828800"/>
            <a:chOff x="768" y="2400"/>
            <a:chExt cx="766" cy="1152"/>
          </a:xfrm>
        </p:grpSpPr>
        <p:sp>
          <p:nvSpPr>
            <p:cNvPr id="89126" name="Rectangle 25"/>
            <p:cNvSpPr/>
            <p:nvPr/>
          </p:nvSpPr>
          <p:spPr>
            <a:xfrm>
              <a:off x="1150" y="2400"/>
              <a:ext cx="384" cy="1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89127" name="Rectangle 26"/>
            <p:cNvSpPr/>
            <p:nvPr/>
          </p:nvSpPr>
          <p:spPr>
            <a:xfrm>
              <a:off x="1150" y="2544"/>
              <a:ext cx="384" cy="1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89128" name="Rectangle 27"/>
            <p:cNvSpPr/>
            <p:nvPr/>
          </p:nvSpPr>
          <p:spPr>
            <a:xfrm>
              <a:off x="1150" y="2688"/>
              <a:ext cx="384" cy="1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89129" name="Rectangle 28"/>
            <p:cNvSpPr/>
            <p:nvPr/>
          </p:nvSpPr>
          <p:spPr>
            <a:xfrm>
              <a:off x="1150" y="2832"/>
              <a:ext cx="384" cy="1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89130" name="Rectangle 29"/>
            <p:cNvSpPr/>
            <p:nvPr/>
          </p:nvSpPr>
          <p:spPr>
            <a:xfrm>
              <a:off x="1150" y="2976"/>
              <a:ext cx="384" cy="1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89131" name="Rectangle 30"/>
            <p:cNvSpPr/>
            <p:nvPr/>
          </p:nvSpPr>
          <p:spPr>
            <a:xfrm>
              <a:off x="1150" y="3120"/>
              <a:ext cx="384" cy="1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89132" name="Rectangle 31"/>
            <p:cNvSpPr/>
            <p:nvPr/>
          </p:nvSpPr>
          <p:spPr>
            <a:xfrm>
              <a:off x="1150" y="3264"/>
              <a:ext cx="384" cy="1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89133" name="Rectangle 32"/>
            <p:cNvSpPr/>
            <p:nvPr/>
          </p:nvSpPr>
          <p:spPr>
            <a:xfrm>
              <a:off x="1150" y="3408"/>
              <a:ext cx="384" cy="1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89134" name="Rectangle 33"/>
            <p:cNvSpPr/>
            <p:nvPr/>
          </p:nvSpPr>
          <p:spPr>
            <a:xfrm>
              <a:off x="768" y="2400"/>
              <a:ext cx="384" cy="1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fd0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135" name="Rectangle 34"/>
            <p:cNvSpPr/>
            <p:nvPr/>
          </p:nvSpPr>
          <p:spPr>
            <a:xfrm>
              <a:off x="768" y="2544"/>
              <a:ext cx="384" cy="1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fd1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136" name="Rectangle 35"/>
            <p:cNvSpPr/>
            <p:nvPr/>
          </p:nvSpPr>
          <p:spPr>
            <a:xfrm>
              <a:off x="768" y="2688"/>
              <a:ext cx="384" cy="1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fd2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137" name="Rectangle 36"/>
            <p:cNvSpPr/>
            <p:nvPr/>
          </p:nvSpPr>
          <p:spPr>
            <a:xfrm>
              <a:off x="768" y="2832"/>
              <a:ext cx="384" cy="1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fd3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138" name="Rectangle 37"/>
            <p:cNvSpPr/>
            <p:nvPr/>
          </p:nvSpPr>
          <p:spPr>
            <a:xfrm>
              <a:off x="768" y="2976"/>
              <a:ext cx="384" cy="1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fd4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139" name="Rectangle 38"/>
            <p:cNvSpPr/>
            <p:nvPr/>
          </p:nvSpPr>
          <p:spPr>
            <a:xfrm>
              <a:off x="768" y="3120"/>
              <a:ext cx="384" cy="1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fd5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140" name="Rectangle 39"/>
            <p:cNvSpPr/>
            <p:nvPr/>
          </p:nvSpPr>
          <p:spPr>
            <a:xfrm>
              <a:off x="768" y="3264"/>
              <a:ext cx="384" cy="1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fd6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141" name="Rectangle 40"/>
            <p:cNvSpPr/>
            <p:nvPr/>
          </p:nvSpPr>
          <p:spPr>
            <a:xfrm>
              <a:off x="768" y="3408"/>
              <a:ext cx="384" cy="1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fd7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9104" name="Rectangle 42"/>
          <p:cNvSpPr/>
          <p:nvPr/>
        </p:nvSpPr>
        <p:spPr>
          <a:xfrm>
            <a:off x="6477000" y="40386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…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grpSp>
        <p:nvGrpSpPr>
          <p:cNvPr id="89105" name="Group 47"/>
          <p:cNvGrpSpPr/>
          <p:nvPr/>
        </p:nvGrpSpPr>
        <p:grpSpPr>
          <a:xfrm>
            <a:off x="1219200" y="1828800"/>
            <a:ext cx="1216025" cy="1828800"/>
            <a:chOff x="768" y="2400"/>
            <a:chExt cx="766" cy="1152"/>
          </a:xfrm>
        </p:grpSpPr>
        <p:sp>
          <p:nvSpPr>
            <p:cNvPr id="89110" name="Rectangle 48"/>
            <p:cNvSpPr/>
            <p:nvPr/>
          </p:nvSpPr>
          <p:spPr>
            <a:xfrm>
              <a:off x="1150" y="2400"/>
              <a:ext cx="384" cy="1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89111" name="Rectangle 49"/>
            <p:cNvSpPr/>
            <p:nvPr/>
          </p:nvSpPr>
          <p:spPr>
            <a:xfrm>
              <a:off x="1150" y="2544"/>
              <a:ext cx="384" cy="1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89112" name="Rectangle 50"/>
            <p:cNvSpPr/>
            <p:nvPr/>
          </p:nvSpPr>
          <p:spPr>
            <a:xfrm>
              <a:off x="1150" y="2688"/>
              <a:ext cx="384" cy="1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89113" name="Rectangle 51"/>
            <p:cNvSpPr/>
            <p:nvPr/>
          </p:nvSpPr>
          <p:spPr>
            <a:xfrm>
              <a:off x="1150" y="2832"/>
              <a:ext cx="384" cy="1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89114" name="Rectangle 52"/>
            <p:cNvSpPr/>
            <p:nvPr/>
          </p:nvSpPr>
          <p:spPr>
            <a:xfrm>
              <a:off x="1150" y="2976"/>
              <a:ext cx="384" cy="1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89115" name="Rectangle 53"/>
            <p:cNvSpPr/>
            <p:nvPr/>
          </p:nvSpPr>
          <p:spPr>
            <a:xfrm>
              <a:off x="1150" y="3120"/>
              <a:ext cx="384" cy="1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89116" name="Rectangle 54"/>
            <p:cNvSpPr/>
            <p:nvPr/>
          </p:nvSpPr>
          <p:spPr>
            <a:xfrm>
              <a:off x="1150" y="3264"/>
              <a:ext cx="384" cy="1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89117" name="Rectangle 55"/>
            <p:cNvSpPr/>
            <p:nvPr/>
          </p:nvSpPr>
          <p:spPr>
            <a:xfrm>
              <a:off x="1150" y="3408"/>
              <a:ext cx="384" cy="1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89118" name="Rectangle 56"/>
            <p:cNvSpPr/>
            <p:nvPr/>
          </p:nvSpPr>
          <p:spPr>
            <a:xfrm>
              <a:off x="768" y="2400"/>
              <a:ext cx="384" cy="1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fd0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119" name="Rectangle 57"/>
            <p:cNvSpPr/>
            <p:nvPr/>
          </p:nvSpPr>
          <p:spPr>
            <a:xfrm>
              <a:off x="768" y="2544"/>
              <a:ext cx="384" cy="1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fd1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120" name="Rectangle 58"/>
            <p:cNvSpPr/>
            <p:nvPr/>
          </p:nvSpPr>
          <p:spPr>
            <a:xfrm>
              <a:off x="768" y="2688"/>
              <a:ext cx="384" cy="1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fd2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121" name="Rectangle 59"/>
            <p:cNvSpPr/>
            <p:nvPr/>
          </p:nvSpPr>
          <p:spPr>
            <a:xfrm>
              <a:off x="768" y="2832"/>
              <a:ext cx="384" cy="1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fd3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122" name="Rectangle 60"/>
            <p:cNvSpPr/>
            <p:nvPr/>
          </p:nvSpPr>
          <p:spPr>
            <a:xfrm>
              <a:off x="768" y="2976"/>
              <a:ext cx="384" cy="1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fd4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123" name="Rectangle 61"/>
            <p:cNvSpPr/>
            <p:nvPr/>
          </p:nvSpPr>
          <p:spPr>
            <a:xfrm>
              <a:off x="768" y="3120"/>
              <a:ext cx="384" cy="1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fd5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124" name="Rectangle 62"/>
            <p:cNvSpPr/>
            <p:nvPr/>
          </p:nvSpPr>
          <p:spPr>
            <a:xfrm>
              <a:off x="768" y="3264"/>
              <a:ext cx="384" cy="1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fd6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125" name="Rectangle 63"/>
            <p:cNvSpPr/>
            <p:nvPr/>
          </p:nvSpPr>
          <p:spPr>
            <a:xfrm>
              <a:off x="768" y="3408"/>
              <a:ext cx="384" cy="1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fd7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9106" name="Rectangle 4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Sharing Files between Parent and Child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9107" name="Text Box 41"/>
          <p:cNvSpPr txBox="1"/>
          <p:nvPr/>
        </p:nvSpPr>
        <p:spPr>
          <a:xfrm>
            <a:off x="609600" y="1828800"/>
            <a:ext cx="1600200" cy="33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Parent</a:t>
            </a:r>
            <a:endParaRPr lang="en-US" altLang="zh-CN" sz="1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108" name="Text Box 41"/>
          <p:cNvSpPr txBox="1"/>
          <p:nvPr/>
        </p:nvSpPr>
        <p:spPr>
          <a:xfrm>
            <a:off x="609600" y="3776663"/>
            <a:ext cx="1600200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Child</a:t>
            </a:r>
            <a:endParaRPr lang="en-US" altLang="zh-CN" sz="1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109" name="Line 64"/>
          <p:cNvSpPr/>
          <p:nvPr/>
        </p:nvSpPr>
        <p:spPr>
          <a:xfrm>
            <a:off x="2209800" y="2651125"/>
            <a:ext cx="1905000" cy="920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9113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38" name="Text Box 3"/>
          <p:cNvSpPr txBox="1"/>
          <p:nvPr/>
        </p:nvSpPr>
        <p:spPr>
          <a:xfrm>
            <a:off x="3505200" y="1706563"/>
            <a:ext cx="2209800" cy="8255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open file table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(shared by all processes)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1139" name="Text Box 4"/>
          <p:cNvSpPr txBox="1"/>
          <p:nvPr/>
        </p:nvSpPr>
        <p:spPr>
          <a:xfrm>
            <a:off x="6510338" y="1858963"/>
            <a:ext cx="1719262" cy="8255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V-node table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(shared by all processes)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1140" name="Rectangle 5"/>
          <p:cNvSpPr/>
          <p:nvPr/>
        </p:nvSpPr>
        <p:spPr>
          <a:xfrm>
            <a:off x="4187825" y="30480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pos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1141" name="Rectangle 6"/>
          <p:cNvSpPr/>
          <p:nvPr/>
        </p:nvSpPr>
        <p:spPr>
          <a:xfrm>
            <a:off x="4187825" y="33528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refcnt = 1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1142" name="Rectangle 7"/>
          <p:cNvSpPr/>
          <p:nvPr/>
        </p:nvSpPr>
        <p:spPr>
          <a:xfrm>
            <a:off x="4187825" y="36576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...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1143" name="Rectangle 8"/>
          <p:cNvSpPr/>
          <p:nvPr/>
        </p:nvSpPr>
        <p:spPr>
          <a:xfrm>
            <a:off x="6473825" y="31242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access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1144" name="Rectangle 9"/>
          <p:cNvSpPr/>
          <p:nvPr/>
        </p:nvSpPr>
        <p:spPr>
          <a:xfrm>
            <a:off x="6473825" y="34290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size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1145" name="Rectangle 10"/>
          <p:cNvSpPr/>
          <p:nvPr/>
        </p:nvSpPr>
        <p:spPr>
          <a:xfrm>
            <a:off x="6473825" y="37338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type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1146" name="Line 11"/>
          <p:cNvSpPr/>
          <p:nvPr/>
        </p:nvSpPr>
        <p:spPr>
          <a:xfrm>
            <a:off x="5102225" y="2895600"/>
            <a:ext cx="137160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1147" name="Line 13"/>
          <p:cNvSpPr/>
          <p:nvPr/>
        </p:nvSpPr>
        <p:spPr>
          <a:xfrm>
            <a:off x="5026025" y="4572000"/>
            <a:ext cx="1447800" cy="152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1148" name="Rectangle 14"/>
          <p:cNvSpPr/>
          <p:nvPr/>
        </p:nvSpPr>
        <p:spPr>
          <a:xfrm>
            <a:off x="4187825" y="27432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1149" name="Rectangle 15"/>
          <p:cNvSpPr/>
          <p:nvPr/>
        </p:nvSpPr>
        <p:spPr>
          <a:xfrm>
            <a:off x="4187825" y="47244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pos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1150" name="Rectangle 16"/>
          <p:cNvSpPr/>
          <p:nvPr/>
        </p:nvSpPr>
        <p:spPr>
          <a:xfrm>
            <a:off x="4187825" y="50292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refcnt = 1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1151" name="Rectangle 17"/>
          <p:cNvSpPr/>
          <p:nvPr/>
        </p:nvSpPr>
        <p:spPr>
          <a:xfrm>
            <a:off x="4187825" y="53340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...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1152" name="Rectangle 18"/>
          <p:cNvSpPr/>
          <p:nvPr/>
        </p:nvSpPr>
        <p:spPr>
          <a:xfrm>
            <a:off x="4187825" y="44196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1153" name="Text Box 19"/>
          <p:cNvSpPr txBox="1"/>
          <p:nvPr/>
        </p:nvSpPr>
        <p:spPr>
          <a:xfrm>
            <a:off x="4367213" y="2406650"/>
            <a:ext cx="6826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A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1154" name="Text Box 20"/>
          <p:cNvSpPr txBox="1"/>
          <p:nvPr/>
        </p:nvSpPr>
        <p:spPr>
          <a:xfrm>
            <a:off x="4392613" y="4083050"/>
            <a:ext cx="6826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B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1155" name="Text Box 21"/>
          <p:cNvSpPr txBox="1"/>
          <p:nvPr/>
        </p:nvSpPr>
        <p:spPr>
          <a:xfrm>
            <a:off x="6678613" y="2819400"/>
            <a:ext cx="6826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A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1156" name="Text Box 22"/>
          <p:cNvSpPr txBox="1"/>
          <p:nvPr/>
        </p:nvSpPr>
        <p:spPr>
          <a:xfrm>
            <a:off x="6653213" y="4387850"/>
            <a:ext cx="6826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B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1157" name="Text Box 41"/>
          <p:cNvSpPr txBox="1"/>
          <p:nvPr/>
        </p:nvSpPr>
        <p:spPr>
          <a:xfrm>
            <a:off x="609600" y="1828800"/>
            <a:ext cx="1600200" cy="33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Parent</a:t>
            </a:r>
            <a:endParaRPr lang="en-US" altLang="zh-CN" sz="1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58" name="Rectangle 42"/>
          <p:cNvSpPr/>
          <p:nvPr/>
        </p:nvSpPr>
        <p:spPr>
          <a:xfrm>
            <a:off x="6477000" y="40386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…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1159" name="Rectangle 43"/>
          <p:cNvSpPr/>
          <p:nvPr/>
        </p:nvSpPr>
        <p:spPr>
          <a:xfrm>
            <a:off x="6477000" y="46482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access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1160" name="Rectangle 44"/>
          <p:cNvSpPr/>
          <p:nvPr/>
        </p:nvSpPr>
        <p:spPr>
          <a:xfrm>
            <a:off x="6477000" y="49530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size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1161" name="Rectangle 45"/>
          <p:cNvSpPr/>
          <p:nvPr/>
        </p:nvSpPr>
        <p:spPr>
          <a:xfrm>
            <a:off x="6477000" y="52578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type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1162" name="Rectangle 46"/>
          <p:cNvSpPr/>
          <p:nvPr/>
        </p:nvSpPr>
        <p:spPr>
          <a:xfrm>
            <a:off x="6480175" y="55626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…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grpSp>
        <p:nvGrpSpPr>
          <p:cNvPr id="91163" name="Group 47"/>
          <p:cNvGrpSpPr/>
          <p:nvPr/>
        </p:nvGrpSpPr>
        <p:grpSpPr>
          <a:xfrm>
            <a:off x="1219200" y="1828800"/>
            <a:ext cx="1216025" cy="1828800"/>
            <a:chOff x="768" y="2400"/>
            <a:chExt cx="766" cy="1152"/>
          </a:xfrm>
        </p:grpSpPr>
        <p:sp>
          <p:nvSpPr>
            <p:cNvPr id="91167" name="Rectangle 48"/>
            <p:cNvSpPr/>
            <p:nvPr/>
          </p:nvSpPr>
          <p:spPr>
            <a:xfrm>
              <a:off x="1150" y="2400"/>
              <a:ext cx="384" cy="1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91168" name="Rectangle 49"/>
            <p:cNvSpPr/>
            <p:nvPr/>
          </p:nvSpPr>
          <p:spPr>
            <a:xfrm>
              <a:off x="1150" y="2544"/>
              <a:ext cx="384" cy="1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91169" name="Rectangle 50"/>
            <p:cNvSpPr/>
            <p:nvPr/>
          </p:nvSpPr>
          <p:spPr>
            <a:xfrm>
              <a:off x="1150" y="2688"/>
              <a:ext cx="384" cy="1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91170" name="Rectangle 51"/>
            <p:cNvSpPr/>
            <p:nvPr/>
          </p:nvSpPr>
          <p:spPr>
            <a:xfrm>
              <a:off x="1150" y="2832"/>
              <a:ext cx="384" cy="1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91171" name="Rectangle 52"/>
            <p:cNvSpPr/>
            <p:nvPr/>
          </p:nvSpPr>
          <p:spPr>
            <a:xfrm>
              <a:off x="1150" y="2976"/>
              <a:ext cx="384" cy="1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91172" name="Rectangle 53"/>
            <p:cNvSpPr/>
            <p:nvPr/>
          </p:nvSpPr>
          <p:spPr>
            <a:xfrm>
              <a:off x="1150" y="3120"/>
              <a:ext cx="384" cy="1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91173" name="Rectangle 54"/>
            <p:cNvSpPr/>
            <p:nvPr/>
          </p:nvSpPr>
          <p:spPr>
            <a:xfrm>
              <a:off x="1150" y="3264"/>
              <a:ext cx="384" cy="1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91174" name="Rectangle 55"/>
            <p:cNvSpPr/>
            <p:nvPr/>
          </p:nvSpPr>
          <p:spPr>
            <a:xfrm>
              <a:off x="1150" y="3408"/>
              <a:ext cx="384" cy="1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91175" name="Rectangle 56"/>
            <p:cNvSpPr/>
            <p:nvPr/>
          </p:nvSpPr>
          <p:spPr>
            <a:xfrm>
              <a:off x="768" y="2400"/>
              <a:ext cx="384" cy="1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fd0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1176" name="Rectangle 57"/>
            <p:cNvSpPr/>
            <p:nvPr/>
          </p:nvSpPr>
          <p:spPr>
            <a:xfrm>
              <a:off x="768" y="2544"/>
              <a:ext cx="384" cy="1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fd1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1177" name="Rectangle 58"/>
            <p:cNvSpPr/>
            <p:nvPr/>
          </p:nvSpPr>
          <p:spPr>
            <a:xfrm>
              <a:off x="768" y="2688"/>
              <a:ext cx="384" cy="1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fd2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1178" name="Rectangle 59"/>
            <p:cNvSpPr/>
            <p:nvPr/>
          </p:nvSpPr>
          <p:spPr>
            <a:xfrm>
              <a:off x="768" y="2832"/>
              <a:ext cx="384" cy="1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fd3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1179" name="Rectangle 60"/>
            <p:cNvSpPr/>
            <p:nvPr/>
          </p:nvSpPr>
          <p:spPr>
            <a:xfrm>
              <a:off x="768" y="2976"/>
              <a:ext cx="384" cy="1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fd4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1180" name="Rectangle 61"/>
            <p:cNvSpPr/>
            <p:nvPr/>
          </p:nvSpPr>
          <p:spPr>
            <a:xfrm>
              <a:off x="768" y="3120"/>
              <a:ext cx="384" cy="1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fd5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1181" name="Rectangle 62"/>
            <p:cNvSpPr/>
            <p:nvPr/>
          </p:nvSpPr>
          <p:spPr>
            <a:xfrm>
              <a:off x="768" y="3264"/>
              <a:ext cx="384" cy="1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fd6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1182" name="Rectangle 63"/>
            <p:cNvSpPr/>
            <p:nvPr/>
          </p:nvSpPr>
          <p:spPr>
            <a:xfrm>
              <a:off x="768" y="3408"/>
              <a:ext cx="384" cy="1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fd7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1164" name="Line 64"/>
          <p:cNvSpPr/>
          <p:nvPr/>
        </p:nvSpPr>
        <p:spPr>
          <a:xfrm>
            <a:off x="2362200" y="2133600"/>
            <a:ext cx="17526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1165" name="Line 65"/>
          <p:cNvSpPr/>
          <p:nvPr/>
        </p:nvSpPr>
        <p:spPr>
          <a:xfrm>
            <a:off x="2362200" y="2819400"/>
            <a:ext cx="1828800" cy="1524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1166" name="Rectangle 4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Sharing Files between Parent and Child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9318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6" name="Text Box 3"/>
          <p:cNvSpPr txBox="1"/>
          <p:nvPr/>
        </p:nvSpPr>
        <p:spPr>
          <a:xfrm>
            <a:off x="3505200" y="1706563"/>
            <a:ext cx="2209800" cy="8255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open file table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(shared by all processes)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3187" name="Text Box 4"/>
          <p:cNvSpPr txBox="1"/>
          <p:nvPr/>
        </p:nvSpPr>
        <p:spPr>
          <a:xfrm>
            <a:off x="6510338" y="1858963"/>
            <a:ext cx="1719262" cy="8255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V-node table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(shared by all processes)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3188" name="Rectangle 5"/>
          <p:cNvSpPr/>
          <p:nvPr/>
        </p:nvSpPr>
        <p:spPr>
          <a:xfrm>
            <a:off x="4187825" y="30480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pos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3189" name="Rectangle 6"/>
          <p:cNvSpPr/>
          <p:nvPr/>
        </p:nvSpPr>
        <p:spPr>
          <a:xfrm>
            <a:off x="4187825" y="33528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refcnt = 2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3190" name="Rectangle 7"/>
          <p:cNvSpPr/>
          <p:nvPr/>
        </p:nvSpPr>
        <p:spPr>
          <a:xfrm>
            <a:off x="4187825" y="36576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...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3191" name="Rectangle 8"/>
          <p:cNvSpPr/>
          <p:nvPr/>
        </p:nvSpPr>
        <p:spPr>
          <a:xfrm>
            <a:off x="6473825" y="31242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access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3192" name="Rectangle 9"/>
          <p:cNvSpPr/>
          <p:nvPr/>
        </p:nvSpPr>
        <p:spPr>
          <a:xfrm>
            <a:off x="6473825" y="34290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size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3193" name="Rectangle 10"/>
          <p:cNvSpPr/>
          <p:nvPr/>
        </p:nvSpPr>
        <p:spPr>
          <a:xfrm>
            <a:off x="6473825" y="37338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type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3194" name="Line 11"/>
          <p:cNvSpPr/>
          <p:nvPr/>
        </p:nvSpPr>
        <p:spPr>
          <a:xfrm>
            <a:off x="5102225" y="2895600"/>
            <a:ext cx="137160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3195" name="Line 12"/>
          <p:cNvSpPr/>
          <p:nvPr/>
        </p:nvSpPr>
        <p:spPr>
          <a:xfrm flipV="1">
            <a:off x="2282825" y="2743200"/>
            <a:ext cx="1905000" cy="1447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3196" name="Line 13"/>
          <p:cNvSpPr/>
          <p:nvPr/>
        </p:nvSpPr>
        <p:spPr>
          <a:xfrm>
            <a:off x="5026025" y="4572000"/>
            <a:ext cx="1447800" cy="152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3197" name="Rectangle 14"/>
          <p:cNvSpPr/>
          <p:nvPr/>
        </p:nvSpPr>
        <p:spPr>
          <a:xfrm>
            <a:off x="4187825" y="27432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3198" name="Rectangle 15"/>
          <p:cNvSpPr/>
          <p:nvPr/>
        </p:nvSpPr>
        <p:spPr>
          <a:xfrm>
            <a:off x="4187825" y="47244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pos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3199" name="Rectangle 16"/>
          <p:cNvSpPr/>
          <p:nvPr/>
        </p:nvSpPr>
        <p:spPr>
          <a:xfrm>
            <a:off x="4187825" y="50292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refcnt = 2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3200" name="Rectangle 17"/>
          <p:cNvSpPr/>
          <p:nvPr/>
        </p:nvSpPr>
        <p:spPr>
          <a:xfrm>
            <a:off x="4187825" y="53340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...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3201" name="Rectangle 18"/>
          <p:cNvSpPr/>
          <p:nvPr/>
        </p:nvSpPr>
        <p:spPr>
          <a:xfrm>
            <a:off x="4187825" y="44196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3202" name="Text Box 19"/>
          <p:cNvSpPr txBox="1"/>
          <p:nvPr/>
        </p:nvSpPr>
        <p:spPr>
          <a:xfrm>
            <a:off x="4367213" y="2406650"/>
            <a:ext cx="6826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A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3203" name="Text Box 20"/>
          <p:cNvSpPr txBox="1"/>
          <p:nvPr/>
        </p:nvSpPr>
        <p:spPr>
          <a:xfrm>
            <a:off x="4392613" y="4083050"/>
            <a:ext cx="6826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B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3204" name="Text Box 21"/>
          <p:cNvSpPr txBox="1"/>
          <p:nvPr/>
        </p:nvSpPr>
        <p:spPr>
          <a:xfrm>
            <a:off x="6678613" y="2819400"/>
            <a:ext cx="6826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A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3205" name="Text Box 22"/>
          <p:cNvSpPr txBox="1"/>
          <p:nvPr/>
        </p:nvSpPr>
        <p:spPr>
          <a:xfrm>
            <a:off x="6653213" y="4387850"/>
            <a:ext cx="6826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B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3206" name="Line 23"/>
          <p:cNvSpPr/>
          <p:nvPr/>
        </p:nvSpPr>
        <p:spPr>
          <a:xfrm flipV="1">
            <a:off x="2282825" y="4419600"/>
            <a:ext cx="1905000" cy="381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93207" name="Group 24"/>
          <p:cNvGrpSpPr/>
          <p:nvPr/>
        </p:nvGrpSpPr>
        <p:grpSpPr>
          <a:xfrm>
            <a:off x="1219200" y="3810000"/>
            <a:ext cx="1216025" cy="1828800"/>
            <a:chOff x="768" y="2400"/>
            <a:chExt cx="766" cy="1152"/>
          </a:xfrm>
        </p:grpSpPr>
        <p:sp>
          <p:nvSpPr>
            <p:cNvPr id="93235" name="Rectangle 25"/>
            <p:cNvSpPr/>
            <p:nvPr/>
          </p:nvSpPr>
          <p:spPr>
            <a:xfrm>
              <a:off x="1150" y="2400"/>
              <a:ext cx="384" cy="1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93236" name="Rectangle 26"/>
            <p:cNvSpPr/>
            <p:nvPr/>
          </p:nvSpPr>
          <p:spPr>
            <a:xfrm>
              <a:off x="1150" y="2544"/>
              <a:ext cx="384" cy="1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93237" name="Rectangle 27"/>
            <p:cNvSpPr/>
            <p:nvPr/>
          </p:nvSpPr>
          <p:spPr>
            <a:xfrm>
              <a:off x="1150" y="2688"/>
              <a:ext cx="384" cy="1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93238" name="Rectangle 28"/>
            <p:cNvSpPr/>
            <p:nvPr/>
          </p:nvSpPr>
          <p:spPr>
            <a:xfrm>
              <a:off x="1150" y="2832"/>
              <a:ext cx="384" cy="1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93239" name="Rectangle 29"/>
            <p:cNvSpPr/>
            <p:nvPr/>
          </p:nvSpPr>
          <p:spPr>
            <a:xfrm>
              <a:off x="1150" y="2976"/>
              <a:ext cx="384" cy="1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93240" name="Rectangle 30"/>
            <p:cNvSpPr/>
            <p:nvPr/>
          </p:nvSpPr>
          <p:spPr>
            <a:xfrm>
              <a:off x="1150" y="3120"/>
              <a:ext cx="384" cy="1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93241" name="Rectangle 31"/>
            <p:cNvSpPr/>
            <p:nvPr/>
          </p:nvSpPr>
          <p:spPr>
            <a:xfrm>
              <a:off x="1150" y="3264"/>
              <a:ext cx="384" cy="1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93242" name="Rectangle 32"/>
            <p:cNvSpPr/>
            <p:nvPr/>
          </p:nvSpPr>
          <p:spPr>
            <a:xfrm>
              <a:off x="1150" y="3408"/>
              <a:ext cx="384" cy="1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93243" name="Rectangle 33"/>
            <p:cNvSpPr/>
            <p:nvPr/>
          </p:nvSpPr>
          <p:spPr>
            <a:xfrm>
              <a:off x="768" y="2400"/>
              <a:ext cx="384" cy="1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fd0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244" name="Rectangle 34"/>
            <p:cNvSpPr/>
            <p:nvPr/>
          </p:nvSpPr>
          <p:spPr>
            <a:xfrm>
              <a:off x="768" y="2544"/>
              <a:ext cx="384" cy="1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fd1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245" name="Rectangle 35"/>
            <p:cNvSpPr/>
            <p:nvPr/>
          </p:nvSpPr>
          <p:spPr>
            <a:xfrm>
              <a:off x="768" y="2688"/>
              <a:ext cx="384" cy="1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fd2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246" name="Rectangle 36"/>
            <p:cNvSpPr/>
            <p:nvPr/>
          </p:nvSpPr>
          <p:spPr>
            <a:xfrm>
              <a:off x="768" y="2832"/>
              <a:ext cx="384" cy="1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fd3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247" name="Rectangle 37"/>
            <p:cNvSpPr/>
            <p:nvPr/>
          </p:nvSpPr>
          <p:spPr>
            <a:xfrm>
              <a:off x="768" y="2976"/>
              <a:ext cx="384" cy="1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fd4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248" name="Rectangle 38"/>
            <p:cNvSpPr/>
            <p:nvPr/>
          </p:nvSpPr>
          <p:spPr>
            <a:xfrm>
              <a:off x="768" y="3120"/>
              <a:ext cx="384" cy="1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fd5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249" name="Rectangle 39"/>
            <p:cNvSpPr/>
            <p:nvPr/>
          </p:nvSpPr>
          <p:spPr>
            <a:xfrm>
              <a:off x="768" y="3264"/>
              <a:ext cx="384" cy="1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fd6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250" name="Rectangle 40"/>
            <p:cNvSpPr/>
            <p:nvPr/>
          </p:nvSpPr>
          <p:spPr>
            <a:xfrm>
              <a:off x="768" y="3408"/>
              <a:ext cx="384" cy="1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fd7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3208" name="Rectangle 42"/>
          <p:cNvSpPr/>
          <p:nvPr/>
        </p:nvSpPr>
        <p:spPr>
          <a:xfrm>
            <a:off x="6477000" y="40386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…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3209" name="Rectangle 43"/>
          <p:cNvSpPr/>
          <p:nvPr/>
        </p:nvSpPr>
        <p:spPr>
          <a:xfrm>
            <a:off x="6477000" y="46482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access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3210" name="Rectangle 44"/>
          <p:cNvSpPr/>
          <p:nvPr/>
        </p:nvSpPr>
        <p:spPr>
          <a:xfrm>
            <a:off x="6477000" y="49530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size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3211" name="Rectangle 45"/>
          <p:cNvSpPr/>
          <p:nvPr/>
        </p:nvSpPr>
        <p:spPr>
          <a:xfrm>
            <a:off x="6477000" y="52578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type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3212" name="Rectangle 46"/>
          <p:cNvSpPr/>
          <p:nvPr/>
        </p:nvSpPr>
        <p:spPr>
          <a:xfrm>
            <a:off x="6480175" y="55626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…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grpSp>
        <p:nvGrpSpPr>
          <p:cNvPr id="93213" name="Group 47"/>
          <p:cNvGrpSpPr/>
          <p:nvPr/>
        </p:nvGrpSpPr>
        <p:grpSpPr>
          <a:xfrm>
            <a:off x="1219200" y="1828800"/>
            <a:ext cx="1216025" cy="1828800"/>
            <a:chOff x="768" y="2400"/>
            <a:chExt cx="766" cy="1152"/>
          </a:xfrm>
        </p:grpSpPr>
        <p:sp>
          <p:nvSpPr>
            <p:cNvPr id="93219" name="Rectangle 48"/>
            <p:cNvSpPr/>
            <p:nvPr/>
          </p:nvSpPr>
          <p:spPr>
            <a:xfrm>
              <a:off x="1150" y="2400"/>
              <a:ext cx="384" cy="1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93220" name="Rectangle 49"/>
            <p:cNvSpPr/>
            <p:nvPr/>
          </p:nvSpPr>
          <p:spPr>
            <a:xfrm>
              <a:off x="1150" y="2544"/>
              <a:ext cx="384" cy="1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93221" name="Rectangle 50"/>
            <p:cNvSpPr/>
            <p:nvPr/>
          </p:nvSpPr>
          <p:spPr>
            <a:xfrm>
              <a:off x="1150" y="2688"/>
              <a:ext cx="384" cy="1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93222" name="Rectangle 51"/>
            <p:cNvSpPr/>
            <p:nvPr/>
          </p:nvSpPr>
          <p:spPr>
            <a:xfrm>
              <a:off x="1150" y="2832"/>
              <a:ext cx="384" cy="1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93223" name="Rectangle 52"/>
            <p:cNvSpPr/>
            <p:nvPr/>
          </p:nvSpPr>
          <p:spPr>
            <a:xfrm>
              <a:off x="1150" y="2976"/>
              <a:ext cx="384" cy="1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93224" name="Rectangle 53"/>
            <p:cNvSpPr/>
            <p:nvPr/>
          </p:nvSpPr>
          <p:spPr>
            <a:xfrm>
              <a:off x="1150" y="3120"/>
              <a:ext cx="384" cy="1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93225" name="Rectangle 54"/>
            <p:cNvSpPr/>
            <p:nvPr/>
          </p:nvSpPr>
          <p:spPr>
            <a:xfrm>
              <a:off x="1150" y="3264"/>
              <a:ext cx="384" cy="1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93226" name="Rectangle 55"/>
            <p:cNvSpPr/>
            <p:nvPr/>
          </p:nvSpPr>
          <p:spPr>
            <a:xfrm>
              <a:off x="1150" y="3408"/>
              <a:ext cx="384" cy="1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93227" name="Rectangle 56"/>
            <p:cNvSpPr/>
            <p:nvPr/>
          </p:nvSpPr>
          <p:spPr>
            <a:xfrm>
              <a:off x="768" y="2400"/>
              <a:ext cx="384" cy="1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fd0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228" name="Rectangle 57"/>
            <p:cNvSpPr/>
            <p:nvPr/>
          </p:nvSpPr>
          <p:spPr>
            <a:xfrm>
              <a:off x="768" y="2544"/>
              <a:ext cx="384" cy="1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fd1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229" name="Rectangle 58"/>
            <p:cNvSpPr/>
            <p:nvPr/>
          </p:nvSpPr>
          <p:spPr>
            <a:xfrm>
              <a:off x="768" y="2688"/>
              <a:ext cx="384" cy="1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fd2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230" name="Rectangle 59"/>
            <p:cNvSpPr/>
            <p:nvPr/>
          </p:nvSpPr>
          <p:spPr>
            <a:xfrm>
              <a:off x="768" y="2832"/>
              <a:ext cx="384" cy="1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fd3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231" name="Rectangle 60"/>
            <p:cNvSpPr/>
            <p:nvPr/>
          </p:nvSpPr>
          <p:spPr>
            <a:xfrm>
              <a:off x="768" y="2976"/>
              <a:ext cx="384" cy="1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fd4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232" name="Rectangle 61"/>
            <p:cNvSpPr/>
            <p:nvPr/>
          </p:nvSpPr>
          <p:spPr>
            <a:xfrm>
              <a:off x="768" y="3120"/>
              <a:ext cx="384" cy="1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fd5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233" name="Rectangle 62"/>
            <p:cNvSpPr/>
            <p:nvPr/>
          </p:nvSpPr>
          <p:spPr>
            <a:xfrm>
              <a:off x="768" y="3264"/>
              <a:ext cx="384" cy="1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fd6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234" name="Rectangle 63"/>
            <p:cNvSpPr/>
            <p:nvPr/>
          </p:nvSpPr>
          <p:spPr>
            <a:xfrm>
              <a:off x="768" y="3408"/>
              <a:ext cx="384" cy="1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400" b="1">
                  <a:latin typeface="Helvetica" pitchFamily="34" charset="0"/>
                  <a:ea typeface="宋体" panose="02010600030101010101" pitchFamily="2" charset="-122"/>
                </a:rPr>
                <a:t>fd7</a:t>
              </a:r>
              <a:endParaRPr lang="en-US" altLang="zh-CN" sz="1400" b="1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3214" name="Line 64"/>
          <p:cNvSpPr/>
          <p:nvPr/>
        </p:nvSpPr>
        <p:spPr>
          <a:xfrm>
            <a:off x="2362200" y="2133600"/>
            <a:ext cx="17526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3215" name="Line 65"/>
          <p:cNvSpPr/>
          <p:nvPr/>
        </p:nvSpPr>
        <p:spPr>
          <a:xfrm>
            <a:off x="2362200" y="2819400"/>
            <a:ext cx="1828800" cy="1524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3216" name="Rectangle 4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Sharing Files between Parent and Child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3217" name="Text Box 41"/>
          <p:cNvSpPr txBox="1"/>
          <p:nvPr/>
        </p:nvSpPr>
        <p:spPr>
          <a:xfrm>
            <a:off x="609600" y="1828800"/>
            <a:ext cx="1600200" cy="33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Parent</a:t>
            </a:r>
            <a:endParaRPr lang="en-US" altLang="zh-CN" sz="1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218" name="Text Box 41"/>
          <p:cNvSpPr txBox="1"/>
          <p:nvPr/>
        </p:nvSpPr>
        <p:spPr>
          <a:xfrm>
            <a:off x="609600" y="3776663"/>
            <a:ext cx="1600200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Child</a:t>
            </a:r>
            <a:endParaRPr lang="en-US" altLang="zh-CN" sz="1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Unix I/O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 Unix file is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 sequence of m bytes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B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0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, B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,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……,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4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, ……,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4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All I/O devices are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modeled as files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such as networks, disks, and terminals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allows Unix to export a simple, low-level application interface, known as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Unix I/O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All input and output is performed by reading and writing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appropriate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files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Enables all input and output to be performed in a uniform and consistent way.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234" name="Rectangle 3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720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>
                <a:ea typeface="宋体" panose="02010600030101010101" pitchFamily="2" charset="-122"/>
              </a:rPr>
              <a:t>unix &gt; </a:t>
            </a:r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ls &gt; foo.txt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dup2</a:t>
            </a:r>
            <a:r>
              <a:rPr lang="en-US" altLang="zh-CN" sz="2400">
                <a:ea typeface="宋体" panose="02010600030101010101" pitchFamily="2" charset="-122"/>
              </a:rPr>
              <a:t> copies entries in the per-process file descriptor table.</a:t>
            </a:r>
            <a:endParaRPr lang="en-US" altLang="zh-CN" sz="2400">
              <a:ea typeface="宋体" panose="02010600030101010101" pitchFamily="2" charset="-122"/>
            </a:endParaRPr>
          </a:p>
          <a:p>
            <a:endParaRPr lang="en-US" altLang="zh-CN" sz="2400">
              <a:ea typeface="宋体" panose="02010600030101010101" pitchFamily="2" charset="-122"/>
            </a:endParaRPr>
          </a:p>
          <a:p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dup2(oldfd, newfd)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overwrites the entry in the per-process file table for 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newfd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with the entry for 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oldfd</a:t>
            </a:r>
            <a:r>
              <a:rPr lang="en-US" altLang="zh-CN" sz="2400">
                <a:ea typeface="宋体" panose="02010600030101010101" pitchFamily="2" charset="-122"/>
              </a:rPr>
              <a:t>.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95235" name="Text Box 4"/>
          <p:cNvSpPr txBox="1"/>
          <p:nvPr/>
        </p:nvSpPr>
        <p:spPr>
          <a:xfrm>
            <a:off x="914400" y="3124200"/>
            <a:ext cx="7543800" cy="1692275"/>
          </a:xfrm>
          <a:prstGeom prst="rect">
            <a:avLst/>
          </a:prstGeom>
          <a:solidFill>
            <a:srgbClr val="FFFFCC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#include &lt;unistd.h&gt;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int 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dup2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(int oldfd, int newfd);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returns: nonnegative descriptor if OK,</a:t>
            </a:r>
            <a:b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-1 on error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95236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I/O Redirection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78075" y="5916295"/>
            <a:ext cx="63906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此处要注意覆盖的顺序，是</a:t>
            </a:r>
            <a:r>
              <a:rPr lang="en-US" altLang="zh-CN" sz="2000"/>
              <a:t>oldfd</a:t>
            </a:r>
            <a:r>
              <a:rPr lang="zh-CN" altLang="en-US" sz="2000"/>
              <a:t>覆盖</a:t>
            </a:r>
            <a:r>
              <a:rPr lang="en-US" altLang="zh-CN" sz="2000"/>
              <a:t>newfd</a:t>
            </a:r>
            <a:r>
              <a:rPr lang="zh-CN" altLang="en-US" sz="2000"/>
              <a:t>，并且覆盖</a:t>
            </a:r>
            <a:endParaRPr lang="zh-CN" altLang="en-US" sz="2000"/>
          </a:p>
          <a:p>
            <a:r>
              <a:rPr lang="zh-CN" altLang="en-US" sz="2000"/>
              <a:t>的是进入</a:t>
            </a:r>
            <a:r>
              <a:rPr lang="en-US" altLang="zh-CN" sz="2000"/>
              <a:t>file table</a:t>
            </a:r>
            <a:r>
              <a:rPr lang="zh-CN" altLang="en-US" sz="2000"/>
              <a:t>的</a:t>
            </a:r>
            <a:r>
              <a:rPr lang="en-US" altLang="zh-CN" sz="2000"/>
              <a:t>entry</a:t>
            </a:r>
            <a:endParaRPr lang="en-US" altLang="zh-CN" sz="2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82" name="Rectangle 3"/>
          <p:cNvSpPr/>
          <p:nvPr/>
        </p:nvSpPr>
        <p:spPr>
          <a:xfrm>
            <a:off x="1825625" y="38100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97283" name="Rectangle 4"/>
          <p:cNvSpPr/>
          <p:nvPr/>
        </p:nvSpPr>
        <p:spPr>
          <a:xfrm>
            <a:off x="1825625" y="40386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97284" name="Rectangle 5"/>
          <p:cNvSpPr/>
          <p:nvPr/>
        </p:nvSpPr>
        <p:spPr>
          <a:xfrm>
            <a:off x="1825625" y="42672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97285" name="Rectangle 6"/>
          <p:cNvSpPr/>
          <p:nvPr/>
        </p:nvSpPr>
        <p:spPr>
          <a:xfrm>
            <a:off x="1825625" y="44958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97286" name="Rectangle 7"/>
          <p:cNvSpPr/>
          <p:nvPr/>
        </p:nvSpPr>
        <p:spPr>
          <a:xfrm>
            <a:off x="1825625" y="47244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97287" name="Rectangle 8"/>
          <p:cNvSpPr/>
          <p:nvPr/>
        </p:nvSpPr>
        <p:spPr>
          <a:xfrm>
            <a:off x="1825625" y="49530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97288" name="Rectangle 9"/>
          <p:cNvSpPr/>
          <p:nvPr/>
        </p:nvSpPr>
        <p:spPr>
          <a:xfrm>
            <a:off x="1825625" y="51816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97289" name="Rectangle 10"/>
          <p:cNvSpPr/>
          <p:nvPr/>
        </p:nvSpPr>
        <p:spPr>
          <a:xfrm>
            <a:off x="1825625" y="54102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97290" name="Text Box 11"/>
          <p:cNvSpPr txBox="1"/>
          <p:nvPr/>
        </p:nvSpPr>
        <p:spPr>
          <a:xfrm>
            <a:off x="3581400" y="1676400"/>
            <a:ext cx="2209800" cy="8255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open file table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(shared by all processes)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7291" name="Text Box 12"/>
          <p:cNvSpPr txBox="1"/>
          <p:nvPr/>
        </p:nvSpPr>
        <p:spPr>
          <a:xfrm>
            <a:off x="6510338" y="1858963"/>
            <a:ext cx="1719262" cy="8255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V-node table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(shared by all processes)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7292" name="Rectangle 13"/>
          <p:cNvSpPr/>
          <p:nvPr/>
        </p:nvSpPr>
        <p:spPr>
          <a:xfrm>
            <a:off x="4187825" y="3048000"/>
            <a:ext cx="1066800" cy="3048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pos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7293" name="Rectangle 14"/>
          <p:cNvSpPr/>
          <p:nvPr/>
        </p:nvSpPr>
        <p:spPr>
          <a:xfrm>
            <a:off x="4187825" y="3352800"/>
            <a:ext cx="1066800" cy="3048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refcnt = 1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7294" name="Rectangle 15"/>
          <p:cNvSpPr/>
          <p:nvPr/>
        </p:nvSpPr>
        <p:spPr>
          <a:xfrm>
            <a:off x="4187825" y="3657600"/>
            <a:ext cx="1066800" cy="3048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...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7295" name="Rectangle 16"/>
          <p:cNvSpPr/>
          <p:nvPr/>
        </p:nvSpPr>
        <p:spPr>
          <a:xfrm>
            <a:off x="6473825" y="3124200"/>
            <a:ext cx="1066800" cy="3048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access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7296" name="Rectangle 17"/>
          <p:cNvSpPr/>
          <p:nvPr/>
        </p:nvSpPr>
        <p:spPr>
          <a:xfrm>
            <a:off x="6473825" y="3429000"/>
            <a:ext cx="1066800" cy="3048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size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7297" name="Rectangle 18"/>
          <p:cNvSpPr/>
          <p:nvPr/>
        </p:nvSpPr>
        <p:spPr>
          <a:xfrm>
            <a:off x="6473825" y="3733800"/>
            <a:ext cx="1066800" cy="3048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type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7298" name="Line 19"/>
          <p:cNvSpPr/>
          <p:nvPr/>
        </p:nvSpPr>
        <p:spPr>
          <a:xfrm>
            <a:off x="5102225" y="2895600"/>
            <a:ext cx="137160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7299" name="Line 20"/>
          <p:cNvSpPr/>
          <p:nvPr/>
        </p:nvSpPr>
        <p:spPr>
          <a:xfrm flipV="1">
            <a:off x="2286000" y="2895600"/>
            <a:ext cx="1901825" cy="1295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7300" name="Line 21"/>
          <p:cNvSpPr/>
          <p:nvPr/>
        </p:nvSpPr>
        <p:spPr>
          <a:xfrm>
            <a:off x="5026025" y="4572000"/>
            <a:ext cx="1447800" cy="152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7301" name="Rectangle 22"/>
          <p:cNvSpPr/>
          <p:nvPr/>
        </p:nvSpPr>
        <p:spPr>
          <a:xfrm>
            <a:off x="4187825" y="2743200"/>
            <a:ext cx="1066800" cy="3048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7302" name="Rectangle 23"/>
          <p:cNvSpPr/>
          <p:nvPr/>
        </p:nvSpPr>
        <p:spPr>
          <a:xfrm>
            <a:off x="4187825" y="47244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pos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7303" name="Rectangle 24"/>
          <p:cNvSpPr/>
          <p:nvPr/>
        </p:nvSpPr>
        <p:spPr>
          <a:xfrm>
            <a:off x="4187825" y="50292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refcnt = 1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7304" name="Rectangle 25"/>
          <p:cNvSpPr/>
          <p:nvPr/>
        </p:nvSpPr>
        <p:spPr>
          <a:xfrm>
            <a:off x="4187825" y="53340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...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7305" name="Rectangle 26"/>
          <p:cNvSpPr/>
          <p:nvPr/>
        </p:nvSpPr>
        <p:spPr>
          <a:xfrm>
            <a:off x="4187825" y="44196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7306" name="Text Box 27"/>
          <p:cNvSpPr txBox="1"/>
          <p:nvPr/>
        </p:nvSpPr>
        <p:spPr>
          <a:xfrm>
            <a:off x="4367213" y="2406650"/>
            <a:ext cx="6826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A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7307" name="Text Box 28"/>
          <p:cNvSpPr txBox="1"/>
          <p:nvPr/>
        </p:nvSpPr>
        <p:spPr>
          <a:xfrm>
            <a:off x="4392613" y="4083050"/>
            <a:ext cx="682625" cy="3365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B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7308" name="Text Box 29"/>
          <p:cNvSpPr txBox="1"/>
          <p:nvPr/>
        </p:nvSpPr>
        <p:spPr>
          <a:xfrm>
            <a:off x="6678613" y="2819400"/>
            <a:ext cx="682625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A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7309" name="Text Box 30"/>
          <p:cNvSpPr txBox="1"/>
          <p:nvPr/>
        </p:nvSpPr>
        <p:spPr>
          <a:xfrm>
            <a:off x="6653213" y="4387850"/>
            <a:ext cx="6826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B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7310" name="Line 31"/>
          <p:cNvSpPr/>
          <p:nvPr/>
        </p:nvSpPr>
        <p:spPr>
          <a:xfrm flipV="1">
            <a:off x="2282825" y="4572000"/>
            <a:ext cx="1908175" cy="2286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7311" name="Rectangle 32"/>
          <p:cNvSpPr/>
          <p:nvPr/>
        </p:nvSpPr>
        <p:spPr>
          <a:xfrm>
            <a:off x="1219200" y="38100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fd0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7312" name="Rectangle 33"/>
          <p:cNvSpPr/>
          <p:nvPr/>
        </p:nvSpPr>
        <p:spPr>
          <a:xfrm>
            <a:off x="1219200" y="40386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fd1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7313" name="Rectangle 34"/>
          <p:cNvSpPr/>
          <p:nvPr/>
        </p:nvSpPr>
        <p:spPr>
          <a:xfrm>
            <a:off x="1219200" y="42672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fd2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7314" name="Rectangle 35"/>
          <p:cNvSpPr/>
          <p:nvPr/>
        </p:nvSpPr>
        <p:spPr>
          <a:xfrm>
            <a:off x="1219200" y="44958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fd3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7315" name="Rectangle 36"/>
          <p:cNvSpPr/>
          <p:nvPr/>
        </p:nvSpPr>
        <p:spPr>
          <a:xfrm>
            <a:off x="1219200" y="47244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fd4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7316" name="Rectangle 37"/>
          <p:cNvSpPr/>
          <p:nvPr/>
        </p:nvSpPr>
        <p:spPr>
          <a:xfrm>
            <a:off x="1219200" y="49530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fd5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7317" name="Rectangle 38"/>
          <p:cNvSpPr/>
          <p:nvPr/>
        </p:nvSpPr>
        <p:spPr>
          <a:xfrm>
            <a:off x="1219200" y="51816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fd6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7318" name="Rectangle 39"/>
          <p:cNvSpPr/>
          <p:nvPr/>
        </p:nvSpPr>
        <p:spPr>
          <a:xfrm>
            <a:off x="1219200" y="54102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fd7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7319" name="Text Box 40"/>
          <p:cNvSpPr txBox="1"/>
          <p:nvPr/>
        </p:nvSpPr>
        <p:spPr>
          <a:xfrm>
            <a:off x="1143000" y="2895600"/>
            <a:ext cx="1600200" cy="825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Descriptor table (one table per process)</a:t>
            </a:r>
            <a:endParaRPr lang="en-US" altLang="zh-CN" sz="1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320" name="Rectangle 41"/>
          <p:cNvSpPr/>
          <p:nvPr/>
        </p:nvSpPr>
        <p:spPr>
          <a:xfrm>
            <a:off x="6473825" y="4038600"/>
            <a:ext cx="1069975" cy="3048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…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7321" name="Rectangle 42"/>
          <p:cNvSpPr/>
          <p:nvPr/>
        </p:nvSpPr>
        <p:spPr>
          <a:xfrm>
            <a:off x="6477000" y="46482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access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7322" name="Rectangle 43"/>
          <p:cNvSpPr/>
          <p:nvPr/>
        </p:nvSpPr>
        <p:spPr>
          <a:xfrm>
            <a:off x="6477000" y="49530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size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7323" name="Rectangle 44"/>
          <p:cNvSpPr/>
          <p:nvPr/>
        </p:nvSpPr>
        <p:spPr>
          <a:xfrm>
            <a:off x="6477000" y="52578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type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7324" name="Rectangle 45"/>
          <p:cNvSpPr/>
          <p:nvPr/>
        </p:nvSpPr>
        <p:spPr>
          <a:xfrm>
            <a:off x="6480175" y="55626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…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7325" name="Rectangle 4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Redirection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7326" name="TextBox 46"/>
          <p:cNvSpPr txBox="1"/>
          <p:nvPr/>
        </p:nvSpPr>
        <p:spPr>
          <a:xfrm>
            <a:off x="609600" y="1600200"/>
            <a:ext cx="1611313" cy="425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400" b="1">
                <a:ea typeface="宋体" panose="02010600030101010101" pitchFamily="2" charset="-122"/>
              </a:rPr>
              <a:t>dup2(4,1)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30" name="Rectangle 3"/>
          <p:cNvSpPr/>
          <p:nvPr/>
        </p:nvSpPr>
        <p:spPr>
          <a:xfrm>
            <a:off x="1825625" y="38100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99331" name="Rectangle 4"/>
          <p:cNvSpPr/>
          <p:nvPr/>
        </p:nvSpPr>
        <p:spPr>
          <a:xfrm>
            <a:off x="1825625" y="40386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99332" name="Rectangle 5"/>
          <p:cNvSpPr/>
          <p:nvPr/>
        </p:nvSpPr>
        <p:spPr>
          <a:xfrm>
            <a:off x="1825625" y="42672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99333" name="Rectangle 6"/>
          <p:cNvSpPr/>
          <p:nvPr/>
        </p:nvSpPr>
        <p:spPr>
          <a:xfrm>
            <a:off x="1825625" y="44958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99334" name="Rectangle 7"/>
          <p:cNvSpPr/>
          <p:nvPr/>
        </p:nvSpPr>
        <p:spPr>
          <a:xfrm>
            <a:off x="1825625" y="47244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99335" name="Rectangle 8"/>
          <p:cNvSpPr/>
          <p:nvPr/>
        </p:nvSpPr>
        <p:spPr>
          <a:xfrm>
            <a:off x="1825625" y="49530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99336" name="Rectangle 9"/>
          <p:cNvSpPr/>
          <p:nvPr/>
        </p:nvSpPr>
        <p:spPr>
          <a:xfrm>
            <a:off x="1825625" y="51816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99337" name="Rectangle 10"/>
          <p:cNvSpPr/>
          <p:nvPr/>
        </p:nvSpPr>
        <p:spPr>
          <a:xfrm>
            <a:off x="1825625" y="54102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99338" name="Text Box 11"/>
          <p:cNvSpPr txBox="1"/>
          <p:nvPr/>
        </p:nvSpPr>
        <p:spPr>
          <a:xfrm>
            <a:off x="3581400" y="1676400"/>
            <a:ext cx="2209800" cy="8255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open file table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(shared by all processes)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9339" name="Text Box 12"/>
          <p:cNvSpPr txBox="1"/>
          <p:nvPr/>
        </p:nvSpPr>
        <p:spPr>
          <a:xfrm>
            <a:off x="6510338" y="1858963"/>
            <a:ext cx="1719262" cy="8255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V-node table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(shared by all processes)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9340" name="Rectangle 13"/>
          <p:cNvSpPr/>
          <p:nvPr/>
        </p:nvSpPr>
        <p:spPr>
          <a:xfrm>
            <a:off x="4187825" y="3048000"/>
            <a:ext cx="1066800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pos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9341" name="Rectangle 14"/>
          <p:cNvSpPr/>
          <p:nvPr/>
        </p:nvSpPr>
        <p:spPr>
          <a:xfrm>
            <a:off x="4187825" y="3352800"/>
            <a:ext cx="1066800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refcnt = 0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9342" name="Rectangle 15"/>
          <p:cNvSpPr/>
          <p:nvPr/>
        </p:nvSpPr>
        <p:spPr>
          <a:xfrm>
            <a:off x="4187825" y="3657600"/>
            <a:ext cx="1066800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...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9343" name="Rectangle 16"/>
          <p:cNvSpPr/>
          <p:nvPr/>
        </p:nvSpPr>
        <p:spPr>
          <a:xfrm>
            <a:off x="6473825" y="3124200"/>
            <a:ext cx="1066800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access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9344" name="Rectangle 17"/>
          <p:cNvSpPr/>
          <p:nvPr/>
        </p:nvSpPr>
        <p:spPr>
          <a:xfrm>
            <a:off x="6473825" y="3429000"/>
            <a:ext cx="1066800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size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9345" name="Rectangle 18"/>
          <p:cNvSpPr/>
          <p:nvPr/>
        </p:nvSpPr>
        <p:spPr>
          <a:xfrm>
            <a:off x="6473825" y="3733800"/>
            <a:ext cx="1066800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type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9346" name="Line 19"/>
          <p:cNvSpPr/>
          <p:nvPr/>
        </p:nvSpPr>
        <p:spPr>
          <a:xfrm>
            <a:off x="5102225" y="2895600"/>
            <a:ext cx="137160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9347" name="Line 20"/>
          <p:cNvSpPr/>
          <p:nvPr/>
        </p:nvSpPr>
        <p:spPr>
          <a:xfrm>
            <a:off x="2286000" y="4191000"/>
            <a:ext cx="190500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9348" name="Line 21"/>
          <p:cNvSpPr/>
          <p:nvPr/>
        </p:nvSpPr>
        <p:spPr>
          <a:xfrm>
            <a:off x="5026025" y="4572000"/>
            <a:ext cx="1447800" cy="152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9349" name="Rectangle 22"/>
          <p:cNvSpPr/>
          <p:nvPr/>
        </p:nvSpPr>
        <p:spPr>
          <a:xfrm>
            <a:off x="4187825" y="2743200"/>
            <a:ext cx="1066800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9350" name="Rectangle 23"/>
          <p:cNvSpPr/>
          <p:nvPr/>
        </p:nvSpPr>
        <p:spPr>
          <a:xfrm>
            <a:off x="4187825" y="47244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pos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9351" name="Rectangle 24"/>
          <p:cNvSpPr/>
          <p:nvPr/>
        </p:nvSpPr>
        <p:spPr>
          <a:xfrm>
            <a:off x="4187825" y="50292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refcnt = 2</a:t>
            </a:r>
            <a:endParaRPr lang="en-US" altLang="zh-CN" sz="1600" b="1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9352" name="Rectangle 25"/>
          <p:cNvSpPr/>
          <p:nvPr/>
        </p:nvSpPr>
        <p:spPr>
          <a:xfrm>
            <a:off x="4187825" y="53340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...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9353" name="Rectangle 26"/>
          <p:cNvSpPr/>
          <p:nvPr/>
        </p:nvSpPr>
        <p:spPr>
          <a:xfrm>
            <a:off x="4187825" y="44196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9354" name="Text Box 27"/>
          <p:cNvSpPr txBox="1"/>
          <p:nvPr/>
        </p:nvSpPr>
        <p:spPr>
          <a:xfrm>
            <a:off x="4367213" y="2406650"/>
            <a:ext cx="6826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A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9355" name="Text Box 28"/>
          <p:cNvSpPr txBox="1"/>
          <p:nvPr/>
        </p:nvSpPr>
        <p:spPr>
          <a:xfrm>
            <a:off x="4392613" y="4083050"/>
            <a:ext cx="6826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B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9356" name="Text Box 29"/>
          <p:cNvSpPr txBox="1"/>
          <p:nvPr/>
        </p:nvSpPr>
        <p:spPr>
          <a:xfrm>
            <a:off x="6678613" y="2819400"/>
            <a:ext cx="6826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A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9357" name="Text Box 30"/>
          <p:cNvSpPr txBox="1"/>
          <p:nvPr/>
        </p:nvSpPr>
        <p:spPr>
          <a:xfrm>
            <a:off x="6653213" y="4387850"/>
            <a:ext cx="6826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B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9358" name="Line 31"/>
          <p:cNvSpPr/>
          <p:nvPr/>
        </p:nvSpPr>
        <p:spPr>
          <a:xfrm flipV="1">
            <a:off x="2282825" y="4572000"/>
            <a:ext cx="1908175" cy="2286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9359" name="Rectangle 32"/>
          <p:cNvSpPr/>
          <p:nvPr/>
        </p:nvSpPr>
        <p:spPr>
          <a:xfrm>
            <a:off x="1219200" y="38100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fd0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9360" name="Rectangle 33"/>
          <p:cNvSpPr/>
          <p:nvPr/>
        </p:nvSpPr>
        <p:spPr>
          <a:xfrm>
            <a:off x="1219200" y="40386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fd1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9361" name="Rectangle 34"/>
          <p:cNvSpPr/>
          <p:nvPr/>
        </p:nvSpPr>
        <p:spPr>
          <a:xfrm>
            <a:off x="1219200" y="42672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fd2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9362" name="Rectangle 35"/>
          <p:cNvSpPr/>
          <p:nvPr/>
        </p:nvSpPr>
        <p:spPr>
          <a:xfrm>
            <a:off x="1219200" y="44958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fd3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9363" name="Rectangle 36"/>
          <p:cNvSpPr/>
          <p:nvPr/>
        </p:nvSpPr>
        <p:spPr>
          <a:xfrm>
            <a:off x="1219200" y="47244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fd4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9364" name="Rectangle 37"/>
          <p:cNvSpPr/>
          <p:nvPr/>
        </p:nvSpPr>
        <p:spPr>
          <a:xfrm>
            <a:off x="1219200" y="49530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fd5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9365" name="Rectangle 38"/>
          <p:cNvSpPr/>
          <p:nvPr/>
        </p:nvSpPr>
        <p:spPr>
          <a:xfrm>
            <a:off x="1219200" y="51816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fd6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9366" name="Rectangle 39"/>
          <p:cNvSpPr/>
          <p:nvPr/>
        </p:nvSpPr>
        <p:spPr>
          <a:xfrm>
            <a:off x="1219200" y="54102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fd7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9367" name="Text Box 40"/>
          <p:cNvSpPr txBox="1"/>
          <p:nvPr/>
        </p:nvSpPr>
        <p:spPr>
          <a:xfrm>
            <a:off x="1143000" y="2895600"/>
            <a:ext cx="1600200" cy="825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Descriptor table (one table per process)</a:t>
            </a:r>
            <a:endParaRPr lang="en-US" altLang="zh-CN" sz="1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68" name="Rectangle 41"/>
          <p:cNvSpPr/>
          <p:nvPr/>
        </p:nvSpPr>
        <p:spPr>
          <a:xfrm>
            <a:off x="6473825" y="4038600"/>
            <a:ext cx="1069975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…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9369" name="Rectangle 42"/>
          <p:cNvSpPr/>
          <p:nvPr/>
        </p:nvSpPr>
        <p:spPr>
          <a:xfrm>
            <a:off x="6477000" y="46482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access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9370" name="Rectangle 43"/>
          <p:cNvSpPr/>
          <p:nvPr/>
        </p:nvSpPr>
        <p:spPr>
          <a:xfrm>
            <a:off x="6477000" y="49530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size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9371" name="Rectangle 44"/>
          <p:cNvSpPr/>
          <p:nvPr/>
        </p:nvSpPr>
        <p:spPr>
          <a:xfrm>
            <a:off x="6477000" y="52578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type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9372" name="Rectangle 45"/>
          <p:cNvSpPr/>
          <p:nvPr/>
        </p:nvSpPr>
        <p:spPr>
          <a:xfrm>
            <a:off x="6480175" y="55626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…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9373" name="Rectangle 4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Redirection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9374" name="TextBox 46"/>
          <p:cNvSpPr txBox="1"/>
          <p:nvPr/>
        </p:nvSpPr>
        <p:spPr>
          <a:xfrm>
            <a:off x="609600" y="1600200"/>
            <a:ext cx="1611313" cy="425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2400" b="1">
                <a:ea typeface="宋体" panose="02010600030101010101" pitchFamily="2" charset="-122"/>
              </a:rPr>
              <a:t>dup2(4,1)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3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Redirection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1379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648200"/>
          </a:xfrm>
        </p:spPr>
        <p:txBody>
          <a:bodyPr vert="horz" wrap="square" lIns="91440" tIns="45720" rIns="91440" bIns="45720" anchor="t" anchorCtr="0"/>
          <a:p>
            <a:pPr marL="0" indent="0">
              <a:lnSpc>
                <a:spcPts val="2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#include “csapp.h”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int main()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int fdA, fdB;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char c;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fdA = open(“foobar.txt”, O_RDONLY, 0) 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fdB = open(“foobar.txt”, O_RDONLY, 0) 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read(fdB, &amp;c, 1) 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	dup2(fdB, fdA) 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read(fdA, &amp;c, 1) 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printf(“c = %c\n”, c) 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exit(0)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16700" y="1541463"/>
            <a:ext cx="1724025" cy="3619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foobar.txt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01381" name="Flowchart: Document 5"/>
          <p:cNvSpPr/>
          <p:nvPr/>
        </p:nvSpPr>
        <p:spPr>
          <a:xfrm>
            <a:off x="6616700" y="1905000"/>
            <a:ext cx="1371600" cy="1143000"/>
          </a:xfrm>
          <a:prstGeom prst="flowChartDocumen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foobar</a:t>
            </a:r>
            <a:endParaRPr lang="zh-CN" altLang="en-US" sz="20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30190" y="5334635"/>
            <a:ext cx="11112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return</a:t>
            </a:r>
            <a:r>
              <a:rPr lang="zh-CN" altLang="en-US"/>
              <a:t>：</a:t>
            </a:r>
            <a:r>
              <a:rPr lang="en-US" altLang="zh-CN"/>
              <a:t>o</a:t>
            </a:r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26" name="Text Box 11"/>
          <p:cNvSpPr txBox="1"/>
          <p:nvPr/>
        </p:nvSpPr>
        <p:spPr>
          <a:xfrm>
            <a:off x="3581400" y="1676400"/>
            <a:ext cx="2209800" cy="8255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open file table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(shared by all processes)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3427" name="Text Box 12"/>
          <p:cNvSpPr txBox="1"/>
          <p:nvPr/>
        </p:nvSpPr>
        <p:spPr>
          <a:xfrm>
            <a:off x="6510338" y="1858963"/>
            <a:ext cx="1719262" cy="8255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V-node table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(shared by all processes)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3428" name="Rectangle 13"/>
          <p:cNvSpPr/>
          <p:nvPr/>
        </p:nvSpPr>
        <p:spPr>
          <a:xfrm>
            <a:off x="4187825" y="3048000"/>
            <a:ext cx="1066800" cy="3048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pos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3429" name="Rectangle 14"/>
          <p:cNvSpPr/>
          <p:nvPr/>
        </p:nvSpPr>
        <p:spPr>
          <a:xfrm>
            <a:off x="4187825" y="3352800"/>
            <a:ext cx="1066800" cy="3048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refcnt = 1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3430" name="Rectangle 15"/>
          <p:cNvSpPr/>
          <p:nvPr/>
        </p:nvSpPr>
        <p:spPr>
          <a:xfrm>
            <a:off x="4187825" y="3657600"/>
            <a:ext cx="1066800" cy="3048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...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3431" name="Rectangle 16"/>
          <p:cNvSpPr/>
          <p:nvPr/>
        </p:nvSpPr>
        <p:spPr>
          <a:xfrm>
            <a:off x="6473825" y="3124200"/>
            <a:ext cx="1066800" cy="3048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access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3432" name="Rectangle 17"/>
          <p:cNvSpPr/>
          <p:nvPr/>
        </p:nvSpPr>
        <p:spPr>
          <a:xfrm>
            <a:off x="6473825" y="3429000"/>
            <a:ext cx="1066800" cy="3048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size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3433" name="Rectangle 18"/>
          <p:cNvSpPr/>
          <p:nvPr/>
        </p:nvSpPr>
        <p:spPr>
          <a:xfrm>
            <a:off x="6473825" y="3733800"/>
            <a:ext cx="1066800" cy="3048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type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3434" name="Line 19"/>
          <p:cNvSpPr/>
          <p:nvPr/>
        </p:nvSpPr>
        <p:spPr>
          <a:xfrm>
            <a:off x="5102225" y="2895600"/>
            <a:ext cx="137160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3435" name="Line 21"/>
          <p:cNvSpPr/>
          <p:nvPr/>
        </p:nvSpPr>
        <p:spPr>
          <a:xfrm flipV="1">
            <a:off x="5026025" y="3232150"/>
            <a:ext cx="1444625" cy="133985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3436" name="Rectangle 22"/>
          <p:cNvSpPr/>
          <p:nvPr/>
        </p:nvSpPr>
        <p:spPr>
          <a:xfrm>
            <a:off x="4187825" y="2743200"/>
            <a:ext cx="1066800" cy="3048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3437" name="Rectangle 23"/>
          <p:cNvSpPr/>
          <p:nvPr/>
        </p:nvSpPr>
        <p:spPr>
          <a:xfrm>
            <a:off x="4187825" y="47244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pos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3438" name="Rectangle 24"/>
          <p:cNvSpPr/>
          <p:nvPr/>
        </p:nvSpPr>
        <p:spPr>
          <a:xfrm>
            <a:off x="4187825" y="50292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refcnt = 1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3439" name="Rectangle 25"/>
          <p:cNvSpPr/>
          <p:nvPr/>
        </p:nvSpPr>
        <p:spPr>
          <a:xfrm>
            <a:off x="4187825" y="53340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...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3440" name="Rectangle 26"/>
          <p:cNvSpPr/>
          <p:nvPr/>
        </p:nvSpPr>
        <p:spPr>
          <a:xfrm>
            <a:off x="4187825" y="44196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3441" name="Text Box 27"/>
          <p:cNvSpPr txBox="1"/>
          <p:nvPr/>
        </p:nvSpPr>
        <p:spPr>
          <a:xfrm>
            <a:off x="4367213" y="2406650"/>
            <a:ext cx="6826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A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3442" name="Text Box 28"/>
          <p:cNvSpPr txBox="1"/>
          <p:nvPr/>
        </p:nvSpPr>
        <p:spPr>
          <a:xfrm>
            <a:off x="4392613" y="4083050"/>
            <a:ext cx="682625" cy="3365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A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3443" name="Text Box 29"/>
          <p:cNvSpPr txBox="1"/>
          <p:nvPr/>
        </p:nvSpPr>
        <p:spPr>
          <a:xfrm>
            <a:off x="6678613" y="2819400"/>
            <a:ext cx="682625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A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3444" name="Rectangle 41"/>
          <p:cNvSpPr/>
          <p:nvPr/>
        </p:nvSpPr>
        <p:spPr>
          <a:xfrm>
            <a:off x="6473825" y="4038600"/>
            <a:ext cx="1069975" cy="3048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…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3445" name="Rectangle 4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Redirection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446" name="Rectangle 3"/>
          <p:cNvSpPr/>
          <p:nvPr/>
        </p:nvSpPr>
        <p:spPr>
          <a:xfrm>
            <a:off x="1825625" y="32766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103447" name="Rectangle 4"/>
          <p:cNvSpPr/>
          <p:nvPr/>
        </p:nvSpPr>
        <p:spPr>
          <a:xfrm>
            <a:off x="1825625" y="35052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103448" name="Rectangle 5"/>
          <p:cNvSpPr/>
          <p:nvPr/>
        </p:nvSpPr>
        <p:spPr>
          <a:xfrm>
            <a:off x="1825625" y="37338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103449" name="Rectangle 6"/>
          <p:cNvSpPr/>
          <p:nvPr/>
        </p:nvSpPr>
        <p:spPr>
          <a:xfrm>
            <a:off x="1825625" y="39624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103450" name="Rectangle 7"/>
          <p:cNvSpPr/>
          <p:nvPr/>
        </p:nvSpPr>
        <p:spPr>
          <a:xfrm>
            <a:off x="1825625" y="41910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103451" name="Rectangle 8"/>
          <p:cNvSpPr/>
          <p:nvPr/>
        </p:nvSpPr>
        <p:spPr>
          <a:xfrm>
            <a:off x="1825625" y="44196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103452" name="Rectangle 9"/>
          <p:cNvSpPr/>
          <p:nvPr/>
        </p:nvSpPr>
        <p:spPr>
          <a:xfrm>
            <a:off x="1825625" y="46482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103453" name="Rectangle 10"/>
          <p:cNvSpPr/>
          <p:nvPr/>
        </p:nvSpPr>
        <p:spPr>
          <a:xfrm>
            <a:off x="1825625" y="48768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103454" name="Line 20"/>
          <p:cNvSpPr/>
          <p:nvPr/>
        </p:nvSpPr>
        <p:spPr>
          <a:xfrm flipV="1">
            <a:off x="2279650" y="2895600"/>
            <a:ext cx="1911350" cy="117475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3455" name="Line 31"/>
          <p:cNvSpPr/>
          <p:nvPr/>
        </p:nvSpPr>
        <p:spPr>
          <a:xfrm>
            <a:off x="2279650" y="4311650"/>
            <a:ext cx="1911350" cy="26035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3456" name="Rectangle 32"/>
          <p:cNvSpPr/>
          <p:nvPr/>
        </p:nvSpPr>
        <p:spPr>
          <a:xfrm>
            <a:off x="1219200" y="32766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fd0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3457" name="Rectangle 33"/>
          <p:cNvSpPr/>
          <p:nvPr/>
        </p:nvSpPr>
        <p:spPr>
          <a:xfrm>
            <a:off x="1219200" y="35052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fd1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3458" name="Rectangle 34"/>
          <p:cNvSpPr/>
          <p:nvPr/>
        </p:nvSpPr>
        <p:spPr>
          <a:xfrm>
            <a:off x="1219200" y="37338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fd2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3459" name="Rectangle 35"/>
          <p:cNvSpPr/>
          <p:nvPr/>
        </p:nvSpPr>
        <p:spPr>
          <a:xfrm>
            <a:off x="1219200" y="39624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fd3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3460" name="Rectangle 36"/>
          <p:cNvSpPr/>
          <p:nvPr/>
        </p:nvSpPr>
        <p:spPr>
          <a:xfrm>
            <a:off x="1219200" y="41910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fd4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3461" name="Rectangle 37"/>
          <p:cNvSpPr/>
          <p:nvPr/>
        </p:nvSpPr>
        <p:spPr>
          <a:xfrm>
            <a:off x="1219200" y="44196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fd5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3462" name="Rectangle 38"/>
          <p:cNvSpPr/>
          <p:nvPr/>
        </p:nvSpPr>
        <p:spPr>
          <a:xfrm>
            <a:off x="1219200" y="46482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fd6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3463" name="Rectangle 39"/>
          <p:cNvSpPr/>
          <p:nvPr/>
        </p:nvSpPr>
        <p:spPr>
          <a:xfrm>
            <a:off x="1219200" y="48768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fd7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3464" name="Text Box 40"/>
          <p:cNvSpPr txBox="1"/>
          <p:nvPr/>
        </p:nvSpPr>
        <p:spPr>
          <a:xfrm>
            <a:off x="1143000" y="2362200"/>
            <a:ext cx="1600200" cy="825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Descriptor table (one table per process)</a:t>
            </a:r>
            <a:endParaRPr lang="en-US" altLang="zh-CN" sz="1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474" name="Rectangle 3"/>
          <p:cNvSpPr/>
          <p:nvPr/>
        </p:nvSpPr>
        <p:spPr>
          <a:xfrm>
            <a:off x="1825625" y="32766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105475" name="Rectangle 4"/>
          <p:cNvSpPr/>
          <p:nvPr/>
        </p:nvSpPr>
        <p:spPr>
          <a:xfrm>
            <a:off x="1825625" y="35052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105476" name="Rectangle 5"/>
          <p:cNvSpPr/>
          <p:nvPr/>
        </p:nvSpPr>
        <p:spPr>
          <a:xfrm>
            <a:off x="1825625" y="37338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105477" name="Rectangle 6"/>
          <p:cNvSpPr/>
          <p:nvPr/>
        </p:nvSpPr>
        <p:spPr>
          <a:xfrm>
            <a:off x="1825625" y="39624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105478" name="Rectangle 7"/>
          <p:cNvSpPr/>
          <p:nvPr/>
        </p:nvSpPr>
        <p:spPr>
          <a:xfrm>
            <a:off x="1825625" y="41910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105479" name="Rectangle 8"/>
          <p:cNvSpPr/>
          <p:nvPr/>
        </p:nvSpPr>
        <p:spPr>
          <a:xfrm>
            <a:off x="1825625" y="44196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105480" name="Rectangle 9"/>
          <p:cNvSpPr/>
          <p:nvPr/>
        </p:nvSpPr>
        <p:spPr>
          <a:xfrm>
            <a:off x="1825625" y="46482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105481" name="Rectangle 10"/>
          <p:cNvSpPr/>
          <p:nvPr/>
        </p:nvSpPr>
        <p:spPr>
          <a:xfrm>
            <a:off x="1825625" y="4876800"/>
            <a:ext cx="60960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105482" name="Text Box 11"/>
          <p:cNvSpPr txBox="1"/>
          <p:nvPr/>
        </p:nvSpPr>
        <p:spPr>
          <a:xfrm>
            <a:off x="3581400" y="1676400"/>
            <a:ext cx="2209800" cy="8255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open file table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(shared by all processes)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5483" name="Text Box 12"/>
          <p:cNvSpPr txBox="1"/>
          <p:nvPr/>
        </p:nvSpPr>
        <p:spPr>
          <a:xfrm>
            <a:off x="6510338" y="1858963"/>
            <a:ext cx="1719262" cy="8255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V-node table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(shared by all processes)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5484" name="Rectangle 13"/>
          <p:cNvSpPr/>
          <p:nvPr/>
        </p:nvSpPr>
        <p:spPr>
          <a:xfrm>
            <a:off x="4187825" y="3048000"/>
            <a:ext cx="1066800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pos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5485" name="Rectangle 14"/>
          <p:cNvSpPr/>
          <p:nvPr/>
        </p:nvSpPr>
        <p:spPr>
          <a:xfrm>
            <a:off x="4187825" y="3352800"/>
            <a:ext cx="1066800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refcnt = 0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5486" name="Rectangle 15"/>
          <p:cNvSpPr/>
          <p:nvPr/>
        </p:nvSpPr>
        <p:spPr>
          <a:xfrm>
            <a:off x="4187825" y="3657600"/>
            <a:ext cx="1066800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...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5487" name="Rectangle 16"/>
          <p:cNvSpPr/>
          <p:nvPr/>
        </p:nvSpPr>
        <p:spPr>
          <a:xfrm>
            <a:off x="6473825" y="3124200"/>
            <a:ext cx="1066800" cy="304800"/>
          </a:xfrm>
          <a:prstGeom prst="rect">
            <a:avLst/>
          </a:prstGeom>
          <a:solidFill>
            <a:schemeClr val="bg1">
              <a:alpha val="50195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access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5488" name="Rectangle 17"/>
          <p:cNvSpPr/>
          <p:nvPr/>
        </p:nvSpPr>
        <p:spPr>
          <a:xfrm>
            <a:off x="6473825" y="3429000"/>
            <a:ext cx="1066800" cy="304800"/>
          </a:xfrm>
          <a:prstGeom prst="rect">
            <a:avLst/>
          </a:prstGeom>
          <a:solidFill>
            <a:schemeClr val="bg1">
              <a:alpha val="50195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size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5489" name="Rectangle 18"/>
          <p:cNvSpPr/>
          <p:nvPr/>
        </p:nvSpPr>
        <p:spPr>
          <a:xfrm>
            <a:off x="6473825" y="3733800"/>
            <a:ext cx="1066800" cy="304800"/>
          </a:xfrm>
          <a:prstGeom prst="rect">
            <a:avLst/>
          </a:prstGeom>
          <a:solidFill>
            <a:schemeClr val="bg1">
              <a:alpha val="50195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type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5490" name="Line 19"/>
          <p:cNvSpPr/>
          <p:nvPr/>
        </p:nvSpPr>
        <p:spPr>
          <a:xfrm>
            <a:off x="5102225" y="2895600"/>
            <a:ext cx="137160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5491" name="Line 20"/>
          <p:cNvSpPr/>
          <p:nvPr/>
        </p:nvSpPr>
        <p:spPr>
          <a:xfrm>
            <a:off x="2279650" y="4070350"/>
            <a:ext cx="1908175" cy="50165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5492" name="Line 21"/>
          <p:cNvSpPr/>
          <p:nvPr/>
        </p:nvSpPr>
        <p:spPr>
          <a:xfrm flipV="1">
            <a:off x="5026025" y="3232150"/>
            <a:ext cx="1484313" cy="133985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5493" name="Rectangle 22"/>
          <p:cNvSpPr/>
          <p:nvPr/>
        </p:nvSpPr>
        <p:spPr>
          <a:xfrm>
            <a:off x="4187825" y="2743200"/>
            <a:ext cx="1066800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5494" name="Rectangle 23"/>
          <p:cNvSpPr/>
          <p:nvPr/>
        </p:nvSpPr>
        <p:spPr>
          <a:xfrm>
            <a:off x="4187825" y="47244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pos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5495" name="Rectangle 24"/>
          <p:cNvSpPr/>
          <p:nvPr/>
        </p:nvSpPr>
        <p:spPr>
          <a:xfrm>
            <a:off x="4187825" y="50292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refcnt = 2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5496" name="Rectangle 25"/>
          <p:cNvSpPr/>
          <p:nvPr/>
        </p:nvSpPr>
        <p:spPr>
          <a:xfrm>
            <a:off x="4187825" y="53340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...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5497" name="Rectangle 26"/>
          <p:cNvSpPr/>
          <p:nvPr/>
        </p:nvSpPr>
        <p:spPr>
          <a:xfrm>
            <a:off x="4187825" y="4419600"/>
            <a:ext cx="10668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5498" name="Text Box 27"/>
          <p:cNvSpPr txBox="1"/>
          <p:nvPr/>
        </p:nvSpPr>
        <p:spPr>
          <a:xfrm>
            <a:off x="4367213" y="2406650"/>
            <a:ext cx="6826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A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5499" name="Text Box 28"/>
          <p:cNvSpPr txBox="1"/>
          <p:nvPr/>
        </p:nvSpPr>
        <p:spPr>
          <a:xfrm>
            <a:off x="4392613" y="4083050"/>
            <a:ext cx="6826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A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5500" name="Text Box 29"/>
          <p:cNvSpPr txBox="1"/>
          <p:nvPr/>
        </p:nvSpPr>
        <p:spPr>
          <a:xfrm>
            <a:off x="6678613" y="2819400"/>
            <a:ext cx="6826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file A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5501" name="Line 31"/>
          <p:cNvSpPr/>
          <p:nvPr/>
        </p:nvSpPr>
        <p:spPr>
          <a:xfrm>
            <a:off x="2279650" y="4311650"/>
            <a:ext cx="1911350" cy="26035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5502" name="Rectangle 32"/>
          <p:cNvSpPr/>
          <p:nvPr/>
        </p:nvSpPr>
        <p:spPr>
          <a:xfrm>
            <a:off x="1219200" y="32766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fd0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5503" name="Rectangle 33"/>
          <p:cNvSpPr/>
          <p:nvPr/>
        </p:nvSpPr>
        <p:spPr>
          <a:xfrm>
            <a:off x="1219200" y="35052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fd1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5504" name="Rectangle 34"/>
          <p:cNvSpPr/>
          <p:nvPr/>
        </p:nvSpPr>
        <p:spPr>
          <a:xfrm>
            <a:off x="1219200" y="37338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fd2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5505" name="Rectangle 35"/>
          <p:cNvSpPr/>
          <p:nvPr/>
        </p:nvSpPr>
        <p:spPr>
          <a:xfrm>
            <a:off x="1219200" y="39624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fd3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5506" name="Rectangle 36"/>
          <p:cNvSpPr/>
          <p:nvPr/>
        </p:nvSpPr>
        <p:spPr>
          <a:xfrm>
            <a:off x="1219200" y="41910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fd4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5507" name="Rectangle 37"/>
          <p:cNvSpPr/>
          <p:nvPr/>
        </p:nvSpPr>
        <p:spPr>
          <a:xfrm>
            <a:off x="1219200" y="44196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fd5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5508" name="Rectangle 38"/>
          <p:cNvSpPr/>
          <p:nvPr/>
        </p:nvSpPr>
        <p:spPr>
          <a:xfrm>
            <a:off x="1219200" y="46482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fd6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5509" name="Rectangle 39"/>
          <p:cNvSpPr/>
          <p:nvPr/>
        </p:nvSpPr>
        <p:spPr>
          <a:xfrm>
            <a:off x="1219200" y="4876800"/>
            <a:ext cx="609600" cy="2286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400" b="1">
                <a:latin typeface="Helvetica" pitchFamily="34" charset="0"/>
                <a:ea typeface="宋体" panose="02010600030101010101" pitchFamily="2" charset="-122"/>
              </a:rPr>
              <a:t>fd7</a:t>
            </a:r>
            <a:endParaRPr lang="en-US" altLang="zh-CN" sz="14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5510" name="Text Box 40"/>
          <p:cNvSpPr txBox="1"/>
          <p:nvPr/>
        </p:nvSpPr>
        <p:spPr>
          <a:xfrm>
            <a:off x="1143000" y="2362200"/>
            <a:ext cx="1600200" cy="825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Descriptor table (one table per process)</a:t>
            </a:r>
            <a:endParaRPr lang="en-US" altLang="zh-CN" sz="1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511" name="Rectangle 41"/>
          <p:cNvSpPr/>
          <p:nvPr/>
        </p:nvSpPr>
        <p:spPr>
          <a:xfrm>
            <a:off x="6473825" y="4038600"/>
            <a:ext cx="1069975" cy="304800"/>
          </a:xfrm>
          <a:prstGeom prst="rect">
            <a:avLst/>
          </a:prstGeom>
          <a:solidFill>
            <a:schemeClr val="bg1">
              <a:alpha val="50195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…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5512" name="Rectangle 4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Redirection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File Type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648200"/>
          </a:xfrm>
        </p:spPr>
        <p:txBody>
          <a:bodyPr vert="horz" wrap="square" lIns="91440" tIns="45720" rIns="91440" bIns="45720" anchor="t" anchorCtr="0"/>
          <a:p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regular file</a:t>
            </a:r>
            <a:r>
              <a:rPr lang="en-US" altLang="zh-CN" i="1">
                <a:ea typeface="宋体" panose="02010600030101010101" pitchFamily="2" charset="-122"/>
              </a:rPr>
              <a:t>: </a:t>
            </a:r>
            <a:r>
              <a:rPr lang="en-US" altLang="zh-CN">
                <a:ea typeface="宋体" panose="02010600030101010101" pitchFamily="2" charset="-122"/>
              </a:rPr>
              <a:t>contains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arbitrary</a:t>
            </a:r>
            <a:r>
              <a:rPr lang="en-US" altLang="zh-CN">
                <a:ea typeface="宋体" panose="02010600030101010101" pitchFamily="2" charset="-122"/>
              </a:rPr>
              <a:t> data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from the application point of view, there are two kinds of regular files 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 i="1">
                <a:ea typeface="宋体" panose="02010600030101010101" pitchFamily="2" charset="-122"/>
              </a:rPr>
              <a:t>text files</a:t>
            </a:r>
            <a:r>
              <a:rPr lang="en-US" altLang="zh-CN">
                <a:ea typeface="宋体" panose="02010600030101010101" pitchFamily="2" charset="-122"/>
              </a:rPr>
              <a:t>: contain only ASCII or Unicode characters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binary files</a:t>
            </a:r>
            <a:r>
              <a:rPr lang="en-US" altLang="zh-CN">
                <a:ea typeface="宋体" panose="02010600030101010101" pitchFamily="2" charset="-122"/>
              </a:rPr>
              <a:t>: which are everything else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to the kernel there is no difference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 Linux text file consists of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sequence of </a:t>
            </a:r>
            <a:r>
              <a:rPr lang="en-US" altLang="zh-CN" i="1">
                <a:ea typeface="宋体" panose="02010600030101010101" pitchFamily="2" charset="-122"/>
              </a:rPr>
              <a:t>text lines</a:t>
            </a:r>
            <a:r>
              <a:rPr lang="en-US" altLang="zh-CN">
                <a:ea typeface="宋体" panose="02010600030101010101" pitchFamily="2" charset="-122"/>
              </a:rPr>
              <a:t>, where each line is a sequence of characters terminated by a </a:t>
            </a:r>
            <a:r>
              <a:rPr lang="en-US" altLang="zh-CN" i="1">
                <a:ea typeface="宋体" panose="02010600030101010101" pitchFamily="2" charset="-122"/>
              </a:rPr>
              <a:t>newline </a:t>
            </a:r>
            <a:r>
              <a:rPr lang="en-US" altLang="zh-CN">
                <a:ea typeface="宋体" panose="02010600030101010101" pitchFamily="2" charset="-122"/>
              </a:rPr>
              <a:t>character (‘\n’) which is the ASCII line feed character (LF) with value 0x0a.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File Type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6482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directory</a:t>
            </a:r>
            <a:r>
              <a:rPr lang="en-US" altLang="zh-CN" i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is a file consisting of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an array of </a:t>
            </a:r>
            <a:r>
              <a:rPr lang="en-US" altLang="zh-CN" i="1">
                <a:ea typeface="宋体" panose="02010600030101010101" pitchFamily="2" charset="-122"/>
              </a:rPr>
              <a:t>links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each link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maps</a:t>
            </a:r>
            <a:r>
              <a:rPr lang="en-US" altLang="zh-CN">
                <a:ea typeface="宋体" panose="02010600030101010101" pitchFamily="2" charset="-122"/>
              </a:rPr>
              <a:t> a </a:t>
            </a:r>
            <a:r>
              <a:rPr lang="en-US" altLang="zh-CN" i="1">
                <a:ea typeface="宋体" panose="02010600030101010101" pitchFamily="2" charset="-122"/>
              </a:rPr>
              <a:t>filename </a:t>
            </a:r>
            <a:r>
              <a:rPr lang="en-US" altLang="zh-CN">
                <a:ea typeface="宋体" panose="02010600030101010101" pitchFamily="2" charset="-122"/>
              </a:rPr>
              <a:t>to a file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which may be another directory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 Each directory contains at least two entries: 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. (dot) is a link to the directory itself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.. (dot-dot) is a link to the </a:t>
            </a:r>
            <a:r>
              <a:rPr lang="en-US" altLang="zh-CN" i="1">
                <a:ea typeface="宋体" panose="02010600030101010101" pitchFamily="2" charset="-122"/>
              </a:rPr>
              <a:t>parent directory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related command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mkdir: create a directory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ls: view directory contents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rmdir: delete a directory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764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505200"/>
            <a:ext cx="7696200" cy="2941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Directory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Hierarchy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7652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6482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The Linux kernel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organizes all files in a single </a:t>
            </a:r>
            <a:r>
              <a:rPr lang="en-US" altLang="zh-CN" i="1">
                <a:ea typeface="宋体" panose="02010600030101010101" pitchFamily="2" charset="-122"/>
              </a:rPr>
              <a:t>directory hierarchy </a:t>
            </a:r>
            <a:endParaRPr lang="en-US" altLang="zh-CN" i="1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anchored by the </a:t>
            </a:r>
            <a:r>
              <a:rPr lang="en-US" altLang="zh-CN" i="1">
                <a:ea typeface="宋体" panose="02010600030101010101" pitchFamily="2" charset="-122"/>
              </a:rPr>
              <a:t>root directory </a:t>
            </a:r>
            <a:r>
              <a:rPr lang="en-US" altLang="zh-CN">
                <a:ea typeface="宋体" panose="02010600030101010101" pitchFamily="2" charset="-122"/>
              </a:rPr>
              <a:t>named / (slash)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Each file in the system is a direct or indirect descendant of the root directory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File Type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6482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socket</a:t>
            </a:r>
            <a:r>
              <a:rPr lang="en-US" altLang="zh-CN" i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is a file that is used to communicate with another process across a network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Other file types include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 i="1">
                <a:ea typeface="宋体" panose="02010600030101010101" pitchFamily="2" charset="-122"/>
              </a:rPr>
              <a:t>named pipes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 i="1">
                <a:ea typeface="宋体" panose="02010600030101010101" pitchFamily="2" charset="-122"/>
              </a:rPr>
              <a:t>symbolic links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 i="1">
                <a:ea typeface="宋体" panose="02010600030101010101" pitchFamily="2" charset="-122"/>
              </a:rPr>
              <a:t>character </a:t>
            </a:r>
            <a:r>
              <a:rPr lang="en-US" altLang="zh-CN">
                <a:ea typeface="宋体" panose="02010600030101010101" pitchFamily="2" charset="-122"/>
              </a:rPr>
              <a:t>and </a:t>
            </a:r>
            <a:r>
              <a:rPr lang="en-US" altLang="zh-CN" i="1">
                <a:ea typeface="宋体" panose="02010600030101010101" pitchFamily="2" charset="-122"/>
              </a:rPr>
              <a:t>block devices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Directory Hierarchy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6482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Each process has a </a:t>
            </a:r>
            <a:r>
              <a:rPr lang="en-US" altLang="zh-CN" i="1">
                <a:ea typeface="宋体" panose="02010600030101010101" pitchFamily="2" charset="-122"/>
              </a:rPr>
              <a:t>current working directory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identifies its current location in the directory hierarchy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cd command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change the shell’s current working directory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Locations in the directory hierarchy are specified by </a:t>
            </a:r>
            <a:r>
              <a:rPr lang="en-US" altLang="zh-CN" i="1">
                <a:ea typeface="宋体" panose="02010600030101010101" pitchFamily="2" charset="-122"/>
              </a:rPr>
              <a:t>pathnames</a:t>
            </a:r>
            <a:endParaRPr lang="en-US" altLang="zh-CN" i="1">
              <a:ea typeface="宋体" panose="02010600030101010101" pitchFamily="2" charset="-122"/>
            </a:endParaRPr>
          </a:p>
          <a:p>
            <a:pPr lvl="1"/>
            <a:r>
              <a:rPr lang="en-US" altLang="zh-CN" i="1">
                <a:ea typeface="宋体" panose="02010600030101010101" pitchFamily="2" charset="-122"/>
              </a:rPr>
              <a:t>absolute pathname: </a:t>
            </a:r>
            <a:r>
              <a:rPr lang="en-US" altLang="zh-CN">
                <a:ea typeface="宋体" panose="02010600030101010101" pitchFamily="2" charset="-122"/>
              </a:rPr>
              <a:t>/home/droh/hello.c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 i="1">
                <a:ea typeface="宋体" panose="02010600030101010101" pitchFamily="2" charset="-122"/>
              </a:rPr>
              <a:t>relative pathname: </a:t>
            </a:r>
            <a:r>
              <a:rPr lang="en-US" altLang="zh-CN">
                <a:ea typeface="宋体" panose="02010600030101010101" pitchFamily="2" charset="-122"/>
              </a:rPr>
              <a:t>./hello.c,  ../home/droh/hello.c (if /home/bryant is the current working directory) 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mI2Y2RmNTUyOTczOGJhOTliNTg4NWMyMmQ4YTkzNjMifQ=="/>
</p:tagLst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13076</Words>
  <Application>WPS 演示</Application>
  <PresentationFormat/>
  <Paragraphs>1237</Paragraphs>
  <Slides>45</Slides>
  <Notes>45</Notes>
  <HiddenSlides>2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6" baseType="lpstr">
      <vt:lpstr>Arial</vt:lpstr>
      <vt:lpstr>宋体</vt:lpstr>
      <vt:lpstr>Wingdings</vt:lpstr>
      <vt:lpstr>Comic Sans MS</vt:lpstr>
      <vt:lpstr>Times New Roman</vt:lpstr>
      <vt:lpstr>微软雅黑</vt:lpstr>
      <vt:lpstr>Arial Unicode MS</vt:lpstr>
      <vt:lpstr>Helvetica</vt:lpstr>
      <vt:lpstr>Courier New</vt:lpstr>
      <vt:lpstr>Symbol</vt:lpstr>
      <vt:lpstr>icfp99</vt:lpstr>
      <vt:lpstr>System-Level I/O</vt:lpstr>
      <vt:lpstr>Outline</vt:lpstr>
      <vt:lpstr>Why Unix I/O</vt:lpstr>
      <vt:lpstr>Unix I/O</vt:lpstr>
      <vt:lpstr>File Type</vt:lpstr>
      <vt:lpstr>File Type</vt:lpstr>
      <vt:lpstr>Directory Hierarchy</vt:lpstr>
      <vt:lpstr>File Type</vt:lpstr>
      <vt:lpstr>Directory Hierarchy</vt:lpstr>
      <vt:lpstr>Open Files</vt:lpstr>
      <vt:lpstr>Kernel Data Structures for Files</vt:lpstr>
      <vt:lpstr>Descriptor table</vt:lpstr>
      <vt:lpstr>File table</vt:lpstr>
      <vt:lpstr>V-node table</vt:lpstr>
      <vt:lpstr>Kernel Data Structures for Files</vt:lpstr>
      <vt:lpstr>Open Files</vt:lpstr>
      <vt:lpstr>Open Files</vt:lpstr>
      <vt:lpstr>Open Files</vt:lpstr>
      <vt:lpstr>Open Files</vt:lpstr>
      <vt:lpstr>Close Files</vt:lpstr>
      <vt:lpstr>Close Files</vt:lpstr>
      <vt:lpstr>Reading and Writing Files</vt:lpstr>
      <vt:lpstr>Reading and Writing Files</vt:lpstr>
      <vt:lpstr>Reading and Writing Files</vt:lpstr>
      <vt:lpstr>Reading and Writing Files</vt:lpstr>
      <vt:lpstr>Reading File Metadata</vt:lpstr>
      <vt:lpstr>Reading File Metadata</vt:lpstr>
      <vt:lpstr>PowerPoint 演示文稿</vt:lpstr>
      <vt:lpstr>V-Node table</vt:lpstr>
      <vt:lpstr>V-Node table</vt:lpstr>
      <vt:lpstr>Read Directory Contents</vt:lpstr>
      <vt:lpstr>PowerPoint 演示文稿</vt:lpstr>
      <vt:lpstr>Sharing Files</vt:lpstr>
      <vt:lpstr>Sharing Files</vt:lpstr>
      <vt:lpstr>Sharing Files between Parent and Child</vt:lpstr>
      <vt:lpstr>Sharing Files between Parent and Child</vt:lpstr>
      <vt:lpstr>Sharing Files between Parent and Child</vt:lpstr>
      <vt:lpstr>Sharing Files between Parent and Child</vt:lpstr>
      <vt:lpstr>Sharing Files between Parent and Child</vt:lpstr>
      <vt:lpstr>I/O Redirection</vt:lpstr>
      <vt:lpstr>Redirection</vt:lpstr>
      <vt:lpstr>Redirection</vt:lpstr>
      <vt:lpstr>Redirection</vt:lpstr>
      <vt:lpstr>Redirection</vt:lpstr>
      <vt:lpstr>Redirection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System-Level I/O</dc:title>
  <dc:creator>Microsoft Office User</dc:creator>
  <cp:lastModifiedBy>李昱翰</cp:lastModifiedBy>
  <cp:revision>31</cp:revision>
  <dcterms:created xsi:type="dcterms:W3CDTF">2016-04-03T20:25:00Z</dcterms:created>
  <dcterms:modified xsi:type="dcterms:W3CDTF">2022-05-24T04:22:51Z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7DA0578FD3EB4DEBA48A9303A4014158</vt:lpwstr>
  </property>
  <property fmtid="{D5CDD505-2E9C-101B-9397-08002B2CF9AE}" pid="3" name="KSOProductBuildVer">
    <vt:lpwstr>2052-11.1.0.11744</vt:lpwstr>
  </property>
</Properties>
</file>