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91" r:id="rId3"/>
    <p:sldId id="1092" r:id="rId5"/>
    <p:sldId id="1066" r:id="rId6"/>
    <p:sldId id="1067" r:id="rId7"/>
    <p:sldId id="1068" r:id="rId8"/>
    <p:sldId id="1069" r:id="rId9"/>
    <p:sldId id="1070" r:id="rId10"/>
    <p:sldId id="1071" r:id="rId11"/>
    <p:sldId id="1072" r:id="rId12"/>
    <p:sldId id="1073" r:id="rId13"/>
    <p:sldId id="1074" r:id="rId14"/>
    <p:sldId id="1075" r:id="rId15"/>
    <p:sldId id="1076" r:id="rId16"/>
    <p:sldId id="1077" r:id="rId17"/>
    <p:sldId id="1078" r:id="rId18"/>
    <p:sldId id="1079" r:id="rId19"/>
    <p:sldId id="1080" r:id="rId20"/>
    <p:sldId id="1081" r:id="rId21"/>
    <p:sldId id="1082" r:id="rId22"/>
    <p:sldId id="1083" r:id="rId23"/>
    <p:sldId id="1084" r:id="rId24"/>
    <p:sldId id="1085" r:id="rId25"/>
    <p:sldId id="1086" r:id="rId26"/>
    <p:sldId id="1087" r:id="rId27"/>
    <p:sldId id="1088" r:id="rId28"/>
    <p:sldId id="1093" r:id="rId29"/>
    <p:sldId id="1094" r:id="rId30"/>
    <p:sldId id="1095" r:id="rId31"/>
    <p:sldId id="1089" r:id="rId32"/>
    <p:sldId id="1090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4"/>
    <p:restoredTop sz="86460"/>
  </p:normalViewPr>
  <p:slideViewPr>
    <p:cSldViewPr showGuides="1">
      <p:cViewPr varScale="1">
        <p:scale>
          <a:sx n="81" d="100"/>
          <a:sy n="81" d="100"/>
        </p:scale>
        <p:origin x="20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A29D57-6C99-004F-9DAE-718BD764357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5BB6-863B-6542-BF7E-606290F724B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Robust &amp; Standard I/O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Buffered I/O: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0" name="Rectangle 4"/>
          <p:cNvSpPr>
            <a:spLocks noGrp="1"/>
          </p:cNvSpPr>
          <p:nvPr>
            <p:ph idx="1"/>
          </p:nvPr>
        </p:nvSpPr>
        <p:spPr>
          <a:xfrm>
            <a:off x="381000" y="1600200"/>
            <a:ext cx="8307388" cy="3960813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Layered on Unix file: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1" name="Rectangle 16"/>
          <p:cNvSpPr/>
          <p:nvPr/>
        </p:nvSpPr>
        <p:spPr>
          <a:xfrm>
            <a:off x="4800600" y="2709863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unread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17"/>
          <p:cNvSpPr/>
          <p:nvPr/>
        </p:nvSpPr>
        <p:spPr>
          <a:xfrm>
            <a:off x="2438400" y="2709863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already read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18"/>
          <p:cNvSpPr/>
          <p:nvPr/>
        </p:nvSpPr>
        <p:spPr>
          <a:xfrm>
            <a:off x="457200" y="2709863"/>
            <a:ext cx="8229600" cy="4413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Rectangle 19"/>
          <p:cNvSpPr/>
          <p:nvPr/>
        </p:nvSpPr>
        <p:spPr>
          <a:xfrm>
            <a:off x="457200" y="2709863"/>
            <a:ext cx="1981200" cy="44132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not in buffer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5" name="Rectangle 20"/>
          <p:cNvSpPr/>
          <p:nvPr/>
        </p:nvSpPr>
        <p:spPr>
          <a:xfrm>
            <a:off x="7162800" y="2709863"/>
            <a:ext cx="1524000" cy="44132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unseen</a:t>
            </a:r>
            <a:endParaRPr lang="en-US" altLang="zh-CN" sz="2000" b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Arc 21"/>
          <p:cNvSpPr/>
          <p:nvPr/>
        </p:nvSpPr>
        <p:spPr>
          <a:xfrm rot="-5400000" flipH="1" flipV="1">
            <a:off x="6702425" y="3165475"/>
            <a:ext cx="457200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7" name="Rectangle 22"/>
          <p:cNvSpPr/>
          <p:nvPr/>
        </p:nvSpPr>
        <p:spPr>
          <a:xfrm>
            <a:off x="4073525" y="3471863"/>
            <a:ext cx="2590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  <a:ea typeface="宋体" panose="02010600030101010101" pitchFamily="2" charset="-122"/>
              </a:rPr>
              <a:t>Current File Position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8" name="Line 23"/>
          <p:cNvSpPr/>
          <p:nvPr/>
        </p:nvSpPr>
        <p:spPr>
          <a:xfrm flipV="1">
            <a:off x="2438400" y="22860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9" name="Line 24"/>
          <p:cNvSpPr/>
          <p:nvPr/>
        </p:nvSpPr>
        <p:spPr>
          <a:xfrm flipV="1">
            <a:off x="7162800" y="22860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0" name="Line 25"/>
          <p:cNvSpPr/>
          <p:nvPr/>
        </p:nvSpPr>
        <p:spPr>
          <a:xfrm flipV="1">
            <a:off x="2438400" y="2438400"/>
            <a:ext cx="4724400" cy="79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2781" name="Rectangle 26"/>
          <p:cNvSpPr/>
          <p:nvPr/>
        </p:nvSpPr>
        <p:spPr>
          <a:xfrm>
            <a:off x="3581400" y="2286000"/>
            <a:ext cx="2667000" cy="3381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alibri" panose="020F0502020204030204" pitchFamily="34" charset="0"/>
                <a:ea typeface="宋体" panose="02010600030101010101" pitchFamily="2" charset="-122"/>
              </a:rPr>
              <a:t>Buffered Portion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285" y="3776345"/>
            <a:ext cx="7368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在上图中，实际的文件位置为红色部分的结尾，而对于文件而言其</a:t>
            </a:r>
            <a:r>
              <a:rPr lang="en-US" altLang="zh-CN">
                <a:ea typeface="宋体" panose="02010600030101010101" pitchFamily="2" charset="-122"/>
              </a:rPr>
              <a:t>read/write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ptr</a:t>
            </a:r>
            <a:r>
              <a:rPr lang="zh-CN" altLang="en-US">
                <a:ea typeface="宋体" panose="02010600030101010101" pitchFamily="2" charset="-122"/>
              </a:rPr>
              <a:t>指向的是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绿色部分与红色部分的交界处。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Robust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981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Buffered Input and Output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Efficiently read text lines and binary data from a file whose contents are cached in </a:t>
            </a:r>
            <a:r>
              <a:rPr lang="en-US" altLang="zh-CN" b="1">
                <a:ea typeface="宋体" panose="02010600030101010101" pitchFamily="2" charset="-122"/>
              </a:rPr>
              <a:t>an application-level buffer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3732213"/>
            <a:ext cx="7696200" cy="23637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#include 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csapp.h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rio_readinitb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rio_t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rio_readlineb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rio_t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void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usrbuf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size t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maxlen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rio_readnb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rio_t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void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usrbuf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size t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maxlen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returns: number of bytes read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 if 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-1 on error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Robust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5181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define RIO_BUFSIZE 8192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typedef struct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int rio_fd;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int rio_cnt;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char *rio_bufptr;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char rio_buf[RIO_BUFSIZE];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rio_t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rio_readinitb(rio_t *rp, int fd)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rp-&gt;rio_fd = 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rp-&gt;rio_cnt = 0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rp-&gt;rio_bufptr = rp-&gt;rio_buf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Robust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648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include “csapp.h”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main(int argc, char **argv)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int n;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rio_t rio;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char buf[MAXLINE];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Rio_readinitb(&amp;rio, STDIN_FILENO);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while ((n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Rio_readlineb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(&amp;rio, buf, MAXLINE))!=0)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Rio_writen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(STDOUT_FILENO, buf, n);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9060" y="5125720"/>
            <a:ext cx="7047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</a:t>
            </a:r>
            <a:r>
              <a:rPr lang="en-US" altLang="zh-CN"/>
              <a:t>rio_readlineb</a:t>
            </a:r>
            <a:r>
              <a:rPr lang="zh-CN" altLang="en-US">
                <a:ea typeface="宋体" panose="02010600030101010101" pitchFamily="2" charset="-122"/>
              </a:rPr>
              <a:t>实际上就是从标准输入中读取内容，因为</a:t>
            </a:r>
            <a:r>
              <a:rPr lang="en-US" altLang="zh-CN">
                <a:ea typeface="宋体" panose="02010600030101010101" pitchFamily="2" charset="-122"/>
              </a:rPr>
              <a:t>rio</a:t>
            </a:r>
            <a:r>
              <a:rPr lang="zh-CN" altLang="en-US">
                <a:ea typeface="宋体" panose="02010600030101010101" pitchFamily="2" charset="-122"/>
              </a:rPr>
              <a:t>被初始化为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STDIN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fd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idx="1"/>
          </p:nvPr>
        </p:nvSpPr>
        <p:spPr>
          <a:xfrm>
            <a:off x="304800" y="228600"/>
            <a:ext cx="8763000" cy="61722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1 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static ssize_t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(rio_t *rp, char *usrbuf, size_t n)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   int cnt = 0;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   while (rp-&gt;rio_cnt &lt;= 0) {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refill if buf is empty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lain" startAt="6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rp-&gt;rio_cnt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(rp-&gt;rio_fd, rp-&gt;rio_buf, 	              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lain" startAt="6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			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sizeof(rp-&gt;rio_buf)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);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	   if (rp-&gt;rio_cnt &lt; 0)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	       if (errno != EINTR)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	           return –1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	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	   else if (rp-&gt;rio_cnt ==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EOF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	       return 0;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	   else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	       rp-&gt;rio_bufptr = rp-&gt;rio_buf;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reset buffer ptr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16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17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1755" y="5637530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分层实现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28600"/>
            <a:ext cx="8534400" cy="61722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	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Copy min(n,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bytes </a:t>
            </a: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from internal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to user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	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if 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memcpy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rio_bufptr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rio_buffer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   return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5867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ssize_t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rio_readnb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(rio_t *rp, void *usrbuf, size_t n)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     size_t nleft = n; ssize_t nread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     char *bufp = usrbuf; 	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     while (nleft &gt; 0)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         if ((nread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(rp, bufp, nleft)) &lt; 0)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            if (errno = EINTR)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             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interrupted by sig handler return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                nread = 0;	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           else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               return –1;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     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         else if (nread == 0)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             break;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        nleft -= nread;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16         bufp += nread;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17  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18     return (n – nleft);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19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5867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 ssize_t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rio_readlineb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(rio_t *rp, </a:t>
            </a:r>
            <a:b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void *usrbuf, size_t maxlen)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      int n, rc;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     char c, *bufp = usrbuf;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     for (n=1; n &lt; maxlen; n++)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         if ((rc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(rp, &amp;c, 1)) == 1)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             *bufp++ = 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              if (c == ‘\n’)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                 break;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        } else if (rc == 0)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            if (n== 1)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                return 0;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EOF, no data read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             else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                 break;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        } else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16             return –1;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error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17  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18     *bufp = 0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19     return n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20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43075"/>
            <a:ext cx="86868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 standard library 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libc.so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contains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collection of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higher-level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standard I/O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Examples of standard I/O functions: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Opening and closing files 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open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fclose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Reading and writing bytes 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fread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fwrite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Reading and writing text lines 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fgets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fputs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Formatted reading and writing 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fscanf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and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fprintf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>
                <a:ea typeface="宋体" panose="02010600030101010101" pitchFamily="2" charset="-122"/>
              </a:rPr>
              <a:t>Standard I/O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960" y="5662930"/>
            <a:ext cx="3383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fstate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不是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standard I/O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！</a:t>
            </a:r>
            <a:endParaRPr lang="zh-CN" altLang="en-US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>
                <a:ea typeface="宋体" panose="02010600030101010101" pitchFamily="2" charset="-122"/>
              </a:rPr>
              <a:t>Standard I/O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07388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Standard I/O models open files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streams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Abstraction for a file descriptor and a buffer in memory.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Similar to buffered RIO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 programs begin life with three open streams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(defined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stdin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(standard input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fd=0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(standard output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fd=1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stderr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(standard error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fd=2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Robust I/O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Standard I/O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10.5, 10.10-10.11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9"/>
          <p:cNvSpPr>
            <a:spLocks noGrp="1"/>
          </p:cNvSpPr>
          <p:nvPr>
            <p:ph type="title"/>
          </p:nvPr>
        </p:nvSpPr>
        <p:spPr>
          <a:xfrm>
            <a:off x="381000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Buffering in Standard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0" name="Rectangle 30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Standard I/O functions use buffered I/O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Buffer flushed to output fd on “\n” 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fflush()</a:t>
            </a:r>
            <a:r>
              <a:rPr lang="en-US" altLang="zh-CN" sz="2400">
                <a:ea typeface="宋体" panose="02010600030101010101" pitchFamily="2" charset="-122"/>
              </a:rPr>
              <a:t> call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53251" name="Text Box 4"/>
          <p:cNvSpPr txBox="1"/>
          <p:nvPr/>
        </p:nvSpPr>
        <p:spPr>
          <a:xfrm>
            <a:off x="3230563" y="2209800"/>
            <a:ext cx="165100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printf("h");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33067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7639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41449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46021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50593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55165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\n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9737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64309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3260" name="Line 13"/>
          <p:cNvSpPr/>
          <p:nvPr/>
        </p:nvSpPr>
        <p:spPr>
          <a:xfrm>
            <a:off x="3535363" y="2624138"/>
            <a:ext cx="0" cy="1676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1" name="Text Box 14"/>
          <p:cNvSpPr txBox="1"/>
          <p:nvPr/>
        </p:nvSpPr>
        <p:spPr>
          <a:xfrm>
            <a:off x="3687763" y="2438400"/>
            <a:ext cx="165100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printf("e");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2" name="Line 15"/>
          <p:cNvSpPr/>
          <p:nvPr/>
        </p:nvSpPr>
        <p:spPr>
          <a:xfrm>
            <a:off x="3992563" y="2776538"/>
            <a:ext cx="0" cy="152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3" name="Text Box 16"/>
          <p:cNvSpPr txBox="1"/>
          <p:nvPr/>
        </p:nvSpPr>
        <p:spPr>
          <a:xfrm>
            <a:off x="4068763" y="2668588"/>
            <a:ext cx="165100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printf("l");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Line 17"/>
          <p:cNvSpPr/>
          <p:nvPr/>
        </p:nvSpPr>
        <p:spPr>
          <a:xfrm>
            <a:off x="5745163" y="3767138"/>
            <a:ext cx="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5" name="Text Box 18"/>
          <p:cNvSpPr txBox="1"/>
          <p:nvPr/>
        </p:nvSpPr>
        <p:spPr>
          <a:xfrm>
            <a:off x="4445000" y="2928938"/>
            <a:ext cx="165100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printf("l");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6" name="Line 19"/>
          <p:cNvSpPr/>
          <p:nvPr/>
        </p:nvSpPr>
        <p:spPr>
          <a:xfrm>
            <a:off x="5211763" y="3538538"/>
            <a:ext cx="0" cy="762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7" name="Text Box 20"/>
          <p:cNvSpPr txBox="1"/>
          <p:nvPr/>
        </p:nvSpPr>
        <p:spPr>
          <a:xfrm>
            <a:off x="4826000" y="3201988"/>
            <a:ext cx="165100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printf("o");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8" name="Text Box 21"/>
          <p:cNvSpPr txBox="1"/>
          <p:nvPr/>
        </p:nvSpPr>
        <p:spPr>
          <a:xfrm>
            <a:off x="5313363" y="3462338"/>
            <a:ext cx="1773237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printf("\n");</a:t>
            </a: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9" name="Line 22"/>
          <p:cNvSpPr/>
          <p:nvPr/>
        </p:nvSpPr>
        <p:spPr>
          <a:xfrm>
            <a:off x="4373563" y="3005138"/>
            <a:ext cx="0" cy="1295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0" name="Line 23"/>
          <p:cNvSpPr/>
          <p:nvPr/>
        </p:nvSpPr>
        <p:spPr>
          <a:xfrm>
            <a:off x="4830763" y="3233738"/>
            <a:ext cx="0" cy="1066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1" name="Line 24"/>
          <p:cNvSpPr/>
          <p:nvPr/>
        </p:nvSpPr>
        <p:spPr>
          <a:xfrm>
            <a:off x="4602163" y="4605338"/>
            <a:ext cx="0" cy="8223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2" name="Text Box 25"/>
          <p:cNvSpPr txBox="1"/>
          <p:nvPr/>
        </p:nvSpPr>
        <p:spPr>
          <a:xfrm>
            <a:off x="4678363" y="4814888"/>
            <a:ext cx="2232025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fflush(stdout);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3273" name="Text Box 26"/>
          <p:cNvSpPr txBox="1"/>
          <p:nvPr/>
        </p:nvSpPr>
        <p:spPr>
          <a:xfrm>
            <a:off x="2316163" y="3381375"/>
            <a:ext cx="593725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3274" name="Line 27"/>
          <p:cNvSpPr/>
          <p:nvPr/>
        </p:nvSpPr>
        <p:spPr>
          <a:xfrm>
            <a:off x="2620963" y="3698875"/>
            <a:ext cx="685800" cy="6016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5" name="Text Box 28"/>
          <p:cNvSpPr txBox="1"/>
          <p:nvPr/>
        </p:nvSpPr>
        <p:spPr>
          <a:xfrm>
            <a:off x="3344863" y="5337175"/>
            <a:ext cx="252888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write(1, buf, 6);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630420"/>
            <a:ext cx="4051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对于</a:t>
            </a:r>
            <a:r>
              <a:rPr lang="en-US" altLang="zh-CN" sz="2000"/>
              <a:t>printf</a:t>
            </a:r>
            <a:r>
              <a:rPr lang="zh-CN" altLang="en-US" sz="2000">
                <a:ea typeface="宋体" panose="02010600030101010101" pitchFamily="2" charset="-122"/>
              </a:rPr>
              <a:t>，只有遇到</a:t>
            </a:r>
            <a:r>
              <a:rPr lang="en-US" altLang="zh-CN" sz="2000">
                <a:ea typeface="宋体" panose="02010600030101010101" pitchFamily="2" charset="-122"/>
              </a:rPr>
              <a:t>\n</a:t>
            </a:r>
            <a:r>
              <a:rPr lang="zh-CN" altLang="en-US" sz="2000">
                <a:ea typeface="宋体" panose="02010600030101010101" pitchFamily="2" charset="-122"/>
              </a:rPr>
              <a:t>字符，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才会将输出内容</a:t>
            </a:r>
            <a:r>
              <a:rPr lang="en-US" altLang="zh-CN" sz="2000">
                <a:ea typeface="宋体" panose="02010600030101010101" pitchFamily="2" charset="-122"/>
              </a:rPr>
              <a:t>flush</a:t>
            </a:r>
            <a:r>
              <a:rPr lang="zh-CN" altLang="en-US" sz="2000">
                <a:ea typeface="宋体" panose="02010600030101010101" pitchFamily="2" charset="-122"/>
              </a:rPr>
              <a:t>到屏幕上去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Unix I/O, Standard I/O, and Robust I/O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299" name="Rectangle 4"/>
          <p:cNvSpPr>
            <a:spLocks noChangeAspect="1"/>
          </p:cNvSpPr>
          <p:nvPr/>
        </p:nvSpPr>
        <p:spPr>
          <a:xfrm>
            <a:off x="2740025" y="3141663"/>
            <a:ext cx="4041775" cy="157797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6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5"/>
          <p:cNvSpPr>
            <a:spLocks noChangeAspect="1" noChangeArrowheads="1"/>
          </p:cNvSpPr>
          <p:nvPr/>
        </p:nvSpPr>
        <p:spPr bwMode="auto">
          <a:xfrm>
            <a:off x="2740025" y="4719638"/>
            <a:ext cx="4041775" cy="6858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Unix I/O functions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(accessed via system calls)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Rectangle 6"/>
          <p:cNvSpPr>
            <a:spLocks noChangeAspect="1" noChangeArrowheads="1"/>
          </p:cNvSpPr>
          <p:nvPr/>
        </p:nvSpPr>
        <p:spPr bwMode="auto">
          <a:xfrm>
            <a:off x="2741613" y="40338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Standard I/O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functions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5302" name="Text Box 7"/>
          <p:cNvSpPr txBox="1">
            <a:spLocks noChangeAspect="1"/>
          </p:cNvSpPr>
          <p:nvPr/>
        </p:nvSpPr>
        <p:spPr>
          <a:xfrm>
            <a:off x="3487738" y="3352800"/>
            <a:ext cx="2527300" cy="4000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C application program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8"/>
          <p:cNvSpPr txBox="1">
            <a:spLocks noChangeAspect="1" noChangeArrowheads="1"/>
          </p:cNvSpPr>
          <p:nvPr/>
        </p:nvSpPr>
        <p:spPr bwMode="auto">
          <a:xfrm>
            <a:off x="241300" y="2679700"/>
            <a:ext cx="1989138" cy="18161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fopen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fdopen</a:t>
            </a:r>
            <a:endParaRPr kumimoji="0" lang="en-US" b="0" kern="0" cap="none" spc="0" normalizeH="0" baseline="0" noProof="0" dirty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fread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fwrite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fscanf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fprintf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sscanf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sprintf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fgets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fputs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fflush</a:t>
            </a:r>
            <a:r>
              <a:rPr kumimoji="0" lang="en-US" b="0" kern="0" cap="none" spc="0" normalizeH="0" baseline="0" noProof="0" dirty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fseek</a:t>
            </a:r>
            <a:endParaRPr kumimoji="0" lang="en-US" b="0" kern="0" cap="none" spc="0" normalizeH="0" baseline="0" noProof="0" dirty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fclose</a:t>
            </a:r>
            <a:endParaRPr kumimoji="0" lang="en-US" b="0" kern="0" cap="none" spc="0" normalizeH="0" baseline="0" noProof="0" dirty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>
            <a:spLocks noChangeAspect="1" noChangeArrowheads="1"/>
          </p:cNvSpPr>
          <p:nvPr/>
        </p:nvSpPr>
        <p:spPr bwMode="auto">
          <a:xfrm>
            <a:off x="530225" y="4648200"/>
            <a:ext cx="1663700" cy="8382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open   read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write  lseek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stat   close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2" name="Line 10"/>
          <p:cNvSpPr>
            <a:spLocks noChangeAspect="1" noChangeShapeType="1"/>
          </p:cNvSpPr>
          <p:nvPr/>
        </p:nvSpPr>
        <p:spPr bwMode="auto">
          <a:xfrm flipH="1" flipV="1">
            <a:off x="2230438" y="5068888"/>
            <a:ext cx="47466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" name="Text Box 11"/>
          <p:cNvSpPr txBox="1">
            <a:spLocks noChangeAspect="1" noChangeArrowheads="1"/>
          </p:cNvSpPr>
          <p:nvPr/>
        </p:nvSpPr>
        <p:spPr bwMode="auto">
          <a:xfrm>
            <a:off x="7150100" y="3719513"/>
            <a:ext cx="1841500" cy="13271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rio_readn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rio_writen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rio_readinitb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rio_readlineb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R="0" defTabSz="9144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kern="0" cap="none" spc="0" normalizeH="0" baseline="0" noProof="0">
                <a:solidFill>
                  <a:sysClr val="windowText" lastClr="000000"/>
                </a:solidFill>
                <a:latin typeface="Courier New" panose="02070309020205020404" pitchFamily="49" charset="0"/>
                <a:ea typeface="+mn-ea"/>
                <a:cs typeface="+mn-cs"/>
              </a:rPr>
              <a:t>rio_readnb</a:t>
            </a:r>
            <a:endParaRPr kumimoji="0" lang="en-US" b="0" kern="0" cap="none" spc="0" normalizeH="0" baseline="0" noProof="0">
              <a:solidFill>
                <a:sysClr val="windowText" lastClr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4" name="Rectangle 12"/>
          <p:cNvSpPr>
            <a:spLocks noChangeAspect="1" noChangeArrowheads="1"/>
          </p:cNvSpPr>
          <p:nvPr/>
        </p:nvSpPr>
        <p:spPr bwMode="auto">
          <a:xfrm>
            <a:off x="5334000" y="40338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functions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 flipV="1">
            <a:off x="2260600" y="3568700"/>
            <a:ext cx="482600" cy="749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794500" y="438150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5310" name="Rectangle 3"/>
          <p:cNvSpPr txBox="1"/>
          <p:nvPr/>
        </p:nvSpPr>
        <p:spPr>
          <a:xfrm>
            <a:off x="396875" y="1600200"/>
            <a:ext cx="8307388" cy="4494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Standard I/O and RIO are implemented using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low-level Unix I/O</a:t>
            </a:r>
            <a:endParaRPr lang="en-US" altLang="zh-CN" sz="240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 b="1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Which ones should you use in your programs?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1026"/>
          <p:cNvSpPr>
            <a:spLocks noGrp="1"/>
          </p:cNvSpPr>
          <p:nvPr>
            <p:ph type="title"/>
          </p:nvPr>
        </p:nvSpPr>
        <p:spPr>
          <a:xfrm>
            <a:off x="390525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Pros and Cons of Unix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6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Pros(</a:t>
            </a:r>
            <a:r>
              <a:rPr lang="zh-CN" altLang="en-US">
                <a:ea typeface="宋体" panose="02010600030101010101" pitchFamily="2" charset="-122"/>
              </a:rPr>
              <a:t>优点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I/O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most general and lowest overhead form</a:t>
            </a:r>
            <a:r>
              <a:rPr lang="en-US" altLang="zh-CN">
                <a:ea typeface="宋体" panose="02010600030101010101" pitchFamily="2" charset="-122"/>
              </a:rPr>
              <a:t> of I/O.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All other I/O packages are implemented using Unix I/O functions.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I/O provides functions for accessing file metadata.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I/O functions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async-signal-safe</a:t>
            </a:r>
            <a:r>
              <a:rPr lang="en-US" altLang="zh-CN">
                <a:ea typeface="宋体" panose="02010600030101010101" pitchFamily="2" charset="-122"/>
              </a:rPr>
              <a:t> and can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used safely in signal handlers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1026"/>
          <p:cNvSpPr>
            <a:spLocks noGrp="1"/>
          </p:cNvSpPr>
          <p:nvPr>
            <p:ph type="title"/>
          </p:nvPr>
        </p:nvSpPr>
        <p:spPr>
          <a:xfrm>
            <a:off x="390525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Pros and Cons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Unix I/O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394" name="Rectangle 1027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Cons(</a:t>
            </a:r>
            <a:r>
              <a:rPr lang="zh-CN" altLang="en-US">
                <a:ea typeface="宋体" panose="02010600030101010101" pitchFamily="2" charset="-122"/>
              </a:rPr>
              <a:t>缺点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Dealing with short counts is tricky</a:t>
            </a:r>
            <a:r>
              <a:rPr lang="en-US" altLang="zh-CN">
                <a:ea typeface="宋体" panose="02010600030101010101" pitchFamily="2" charset="-122"/>
              </a:rPr>
              <a:t> and error prone.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Efficient reading of text lines requires some form of buffering, also tricky and error prone.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of these issues are addressed by the standard I/O and RIO packages.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Pros and Cons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Standard I/O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Pros: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Buffering increases efficiency by decreasing the number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ea typeface="宋体" panose="02010600030101010101" pitchFamily="2" charset="-122"/>
              </a:rPr>
              <a:t> system calls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Short counts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are handled automatically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Pros and Cons of Standard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Cons: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Provides no function for accessing file metadata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Standard I/O functions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async-signal-safe</a:t>
            </a:r>
            <a:r>
              <a:rPr lang="en-US" altLang="zh-CN">
                <a:ea typeface="宋体" panose="02010600030101010101" pitchFamily="2" charset="-122"/>
              </a:rPr>
              <a:t>, and not appropriate for signal handlers.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Standard I/O is not appropriate for input and output on network sockets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There are poorly documented restrictions on streams that interact badly with restrictions on sockets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Restrictions</a:t>
            </a:r>
            <a:r>
              <a:rPr lang="en-US" altLang="zh-CN">
                <a:ea typeface="宋体" panose="02010600030101010101" pitchFamily="2" charset="-122"/>
              </a:rPr>
              <a:t> on Streams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Input functions following output functions.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input function cannot follow an output function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an intervening call to fflush, fseek, fsetpos, or rewind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fflush function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empties the buffer associated with a stream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latter three functions use the Unix I/O lseek function to reset the current file position.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Restrictions on Streams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Output functions following input functions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output function cannot follow an input function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an intervening call to fseek, fsetpos, or rewind, unless the input function encounters an end-of-file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only way to work around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second restriction</a:t>
            </a:r>
            <a:r>
              <a:rPr lang="en-US" altLang="zh-CN">
                <a:ea typeface="宋体" panose="02010600030101010101" pitchFamily="2" charset="-122"/>
              </a:rPr>
              <a:t> is to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two streams on the same open socket descriptor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Restrictions on Streams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FILE *fpin, *fpout;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fpin = fdopen(sockfd, "r");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fpout = fdopen(sockfd, "w");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fclose(fpin);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fclose(fpout);  /* will fail as the underlying socket descriptor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         has already closed */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	     /* it is a recipe for disaster */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78638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Choosing I/O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General rule: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 the highest-level I/O functions you can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Many C programmers are able to do all of their work using the standard I/O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RIO Package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94725" cy="497205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RIO is a set of wrappers that provide efficient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robust I/O</a:t>
            </a:r>
            <a:r>
              <a:rPr lang="en-US" altLang="zh-CN">
                <a:ea typeface="宋体" panose="02010600030101010101" pitchFamily="2" charset="-122"/>
              </a:rPr>
              <a:t> in apps, such as network programs that are subject to short counts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RIO provides two different kinds of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Unbuffered</a:t>
            </a:r>
            <a:r>
              <a:rPr lang="en-US" altLang="zh-CN">
                <a:ea typeface="宋体" panose="02010600030101010101" pitchFamily="2" charset="-122"/>
              </a:rPr>
              <a:t> input and output of binary data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rio_writen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Buffered</a:t>
            </a:r>
            <a:r>
              <a:rPr lang="en-US" altLang="zh-CN">
                <a:ea typeface="宋体" panose="02010600030101010101" pitchFamily="2" charset="-122"/>
              </a:rPr>
              <a:t> input of binary data and text lines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rio_readlineb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rio_readnb</a:t>
            </a:r>
            <a:endParaRPr lang="en-US" altLang="zh-CN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78638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Choosing I/O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72488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When to use standard I/O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working with disk or terminal files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When to use raw Unix I/O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Inside signal handlers, because Unix I/O is async-signal-safe.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rare cases when you need absolute highest performance.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When to use RIO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When you are reading and writing network sockets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Avoid using standard I/O on sockets.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Robust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Unbuffered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Input and Output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Transfer data directly between memory and a file, with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no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application-level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buffering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/>
          <p:nvPr/>
        </p:nvSpPr>
        <p:spPr>
          <a:xfrm>
            <a:off x="533400" y="3352800"/>
            <a:ext cx="8229600" cy="17176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zh-CN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 "csapp.h"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ssize_t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rio_readn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(int fd, void *usrbuf, size_t count);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ssize_t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rio_writen</a:t>
            </a: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(int fd, void *usrbuf, size_t count);</a:t>
            </a:r>
            <a:endParaRPr lang="en-US" altLang="zh-CN" sz="18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r">
              <a:lnSpc>
                <a:spcPct val="90000"/>
              </a:lnSpc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return: number of bytes read (0 if EOF) or written, </a:t>
            </a:r>
            <a:b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 on error</a:t>
            </a:r>
            <a:endParaRPr lang="zh-CN" altLang="en-US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534400" cy="64008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void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count;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char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while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    if ((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&lt; 0)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        if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EINTR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指令被打断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    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and call read() again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        else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            return -1;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set by read()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    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    else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        break;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EOF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	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	return (count -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return &gt;= 0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4400" y="1981200"/>
            <a:ext cx="2458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基于一般的</a:t>
            </a:r>
            <a:r>
              <a:rPr lang="en-US" altLang="zh-CN">
                <a:solidFill>
                  <a:srgbClr val="FF0000"/>
                </a:solidFill>
              </a:rPr>
              <a:t>syscall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来实现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1890" y="4886960"/>
            <a:ext cx="3045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注意更新指针在文件中的位置！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534400" cy="60198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rio_writen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void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count;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nwritten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char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while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    if ((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nwritten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&lt;= 0)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        if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EINTR)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    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nwritten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/* and call write() again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        else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            return -1; /*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errorno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set by write()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    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nwritten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nwritten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	return count;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Buffered I/O: Motivation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363538" y="1600200"/>
            <a:ext cx="8307387" cy="4341813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Applications often read/write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character </a:t>
            </a:r>
            <a:r>
              <a:rPr lang="en-US" altLang="zh-CN">
                <a:ea typeface="宋体" panose="02010600030101010101" pitchFamily="2" charset="-122"/>
              </a:rPr>
              <a:t>at a 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getc, putc, ungetc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gets, fgets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Read line of text on character at a time, stopping at newline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Implementing as Unix I/O calls expensive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ea typeface="宋体" panose="02010600030101010101" pitchFamily="2" charset="-122"/>
              </a:rPr>
              <a:t> require Unix kernel calls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&gt; 10,000 clock cycles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Buffered I/O: Motivation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363538" y="1600200"/>
            <a:ext cx="8307387" cy="2743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Solution: Buffered read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Unix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grab block of bytes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input functions take one byte at a time from buffer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Refill buffer when empty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4206875" y="4191000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unread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844675" y="4191000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already read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6"/>
          <p:cNvSpPr/>
          <p:nvPr/>
        </p:nvSpPr>
        <p:spPr>
          <a:xfrm>
            <a:off x="1844675" y="4191000"/>
            <a:ext cx="6096000" cy="4413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90600" y="4214813"/>
            <a:ext cx="84296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Buffer</a:t>
            </a:r>
            <a:endParaRPr kumimoji="0" lang="en-US" sz="2000" i="1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/>
          <p:nvPr/>
        </p:nvSpPr>
        <p:spPr>
          <a:xfrm>
            <a:off x="4613275" y="3725863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unread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Buffered I/O: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idx="1"/>
          </p:nvPr>
        </p:nvSpPr>
        <p:spPr>
          <a:xfrm>
            <a:off x="381000" y="1600200"/>
            <a:ext cx="8307388" cy="3960813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reading from file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File has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associated buffer to hold bytes</a:t>
            </a:r>
            <a:r>
              <a:rPr lang="en-US" altLang="zh-CN">
                <a:ea typeface="宋体" panose="02010600030101010101" pitchFamily="2" charset="-122"/>
              </a:rPr>
              <a:t> that have been read from file but not yet read by user code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5"/>
          <p:cNvSpPr/>
          <p:nvPr/>
        </p:nvSpPr>
        <p:spPr>
          <a:xfrm>
            <a:off x="2251075" y="3725863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already read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Rectangle 6"/>
          <p:cNvSpPr/>
          <p:nvPr/>
        </p:nvSpPr>
        <p:spPr>
          <a:xfrm>
            <a:off x="2251075" y="3725863"/>
            <a:ext cx="6096000" cy="4413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en-US" altLang="zh-CN" sz="1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387475" y="3741738"/>
            <a:ext cx="847725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Buffer</a:t>
            </a:r>
            <a:endParaRPr kumimoji="0" lang="en-US" sz="2000" i="1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727" name="Arc 8"/>
          <p:cNvSpPr/>
          <p:nvPr/>
        </p:nvSpPr>
        <p:spPr>
          <a:xfrm rot="-5400000" flipH="1" flipV="1">
            <a:off x="1866900" y="4105275"/>
            <a:ext cx="304800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8" name="Arc 9"/>
          <p:cNvSpPr/>
          <p:nvPr/>
        </p:nvSpPr>
        <p:spPr>
          <a:xfrm rot="-5400000" flipH="1" flipV="1">
            <a:off x="4152900" y="4181475"/>
            <a:ext cx="457200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9" name="Rectangle 10"/>
          <p:cNvSpPr/>
          <p:nvPr/>
        </p:nvSpPr>
        <p:spPr>
          <a:xfrm>
            <a:off x="609600" y="4335463"/>
            <a:ext cx="1039813" cy="312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rio_buf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0730" name="Rectangle 11"/>
          <p:cNvSpPr/>
          <p:nvPr/>
        </p:nvSpPr>
        <p:spPr>
          <a:xfrm>
            <a:off x="2590800" y="4487863"/>
            <a:ext cx="1600200" cy="312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rio_bufptr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0731" name="Line 12"/>
          <p:cNvSpPr/>
          <p:nvPr/>
        </p:nvSpPr>
        <p:spPr>
          <a:xfrm flipV="1">
            <a:off x="4613275" y="3344863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2" name="Line 13"/>
          <p:cNvSpPr/>
          <p:nvPr/>
        </p:nvSpPr>
        <p:spPr>
          <a:xfrm flipV="1">
            <a:off x="6975475" y="3344863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3" name="Line 14"/>
          <p:cNvSpPr/>
          <p:nvPr/>
        </p:nvSpPr>
        <p:spPr>
          <a:xfrm>
            <a:off x="4613275" y="3497263"/>
            <a:ext cx="2362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734" name="Rectangle 15"/>
          <p:cNvSpPr/>
          <p:nvPr/>
        </p:nvSpPr>
        <p:spPr>
          <a:xfrm>
            <a:off x="5146675" y="3344863"/>
            <a:ext cx="1219200" cy="3127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rio_cnt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0735" name="Text Box 6"/>
          <p:cNvSpPr txBox="1"/>
          <p:nvPr/>
        </p:nvSpPr>
        <p:spPr>
          <a:xfrm>
            <a:off x="452438" y="5037138"/>
            <a:ext cx="8539162" cy="1668462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typedef struct {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int rio_fd;                </a:t>
            </a: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descriptor for this internal buf */</a:t>
            </a:r>
            <a:endParaRPr lang="en-US" altLang="zh-CN" sz="16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int rio_cnt;               </a:t>
            </a: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unread bytes in internal buf */</a:t>
            </a:r>
            <a:endParaRPr lang="en-US" altLang="zh-CN" sz="16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char *rio_bufptr;          </a:t>
            </a: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next unread byte in internal buf */</a:t>
            </a:r>
            <a:endParaRPr lang="en-US" altLang="zh-CN" sz="16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char rio_buf[RIO_BUFSIZE]; </a:t>
            </a: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internal buffer */</a:t>
            </a:r>
            <a:endParaRPr lang="en-US" altLang="zh-CN" sz="16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} rio_t;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9398</Words>
  <Application>WPS 演示</Application>
  <PresentationFormat/>
  <Paragraphs>471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Comic Sans MS</vt:lpstr>
      <vt:lpstr>Times New Roman</vt:lpstr>
      <vt:lpstr>Courier New</vt:lpstr>
      <vt:lpstr>Calibri</vt:lpstr>
      <vt:lpstr>微软雅黑</vt:lpstr>
      <vt:lpstr>Arial Unicode MS</vt:lpstr>
      <vt:lpstr>icfp99</vt:lpstr>
      <vt:lpstr>Robust &amp; Standard I/O</vt:lpstr>
      <vt:lpstr>Outline</vt:lpstr>
      <vt:lpstr>The RIO Package</vt:lpstr>
      <vt:lpstr>Robust I/O</vt:lpstr>
      <vt:lpstr>PowerPoint 演示文稿</vt:lpstr>
      <vt:lpstr>PowerPoint 演示文稿</vt:lpstr>
      <vt:lpstr>Buffered I/O: Motivation</vt:lpstr>
      <vt:lpstr>Buffered I/O: Motivation</vt:lpstr>
      <vt:lpstr>Buffered I/O: Implementation</vt:lpstr>
      <vt:lpstr>Buffered I/O: Implementation</vt:lpstr>
      <vt:lpstr>Robust I/O</vt:lpstr>
      <vt:lpstr>Robust I/O</vt:lpstr>
      <vt:lpstr>Robust I/O</vt:lpstr>
      <vt:lpstr>PowerPoint 演示文稿</vt:lpstr>
      <vt:lpstr>PowerPoint 演示文稿</vt:lpstr>
      <vt:lpstr>PowerPoint 演示文稿</vt:lpstr>
      <vt:lpstr>PowerPoint 演示文稿</vt:lpstr>
      <vt:lpstr>Standard I/O</vt:lpstr>
      <vt:lpstr>Standard I/O</vt:lpstr>
      <vt:lpstr>Buffering in Standard I/O</vt:lpstr>
      <vt:lpstr>Unix I/O, Standard I/O, and Robust I/O</vt:lpstr>
      <vt:lpstr>Pros and Cons of Unix I/O</vt:lpstr>
      <vt:lpstr>Pros and Cons of Unix I/O</vt:lpstr>
      <vt:lpstr>Pros and Cons of Standard I/O</vt:lpstr>
      <vt:lpstr>Pros and Cons of Standard I/O</vt:lpstr>
      <vt:lpstr>Restrictions on Streams</vt:lpstr>
      <vt:lpstr>Restrictions on Streams</vt:lpstr>
      <vt:lpstr>Restrictions on Streams</vt:lpstr>
      <vt:lpstr>Choosing I/O Functions</vt:lpstr>
      <vt:lpstr>Choosing I/O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438</cp:revision>
  <dcterms:created xsi:type="dcterms:W3CDTF">2000-01-15T07:54:00Z</dcterms:created>
  <dcterms:modified xsi:type="dcterms:W3CDTF">2022-05-24T08:17:20Z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241177B038D34ED286D0AAA59442A573</vt:lpwstr>
  </property>
  <property fmtid="{D5CDD505-2E9C-101B-9397-08002B2CF9AE}" pid="3" name="KSOProductBuildVer">
    <vt:lpwstr>2052-11.1.0.11744</vt:lpwstr>
  </property>
</Properties>
</file>