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04" r:id="rId3"/>
    <p:sldId id="1105" r:id="rId5"/>
    <p:sldId id="1106" r:id="rId6"/>
    <p:sldId id="1107" r:id="rId7"/>
    <p:sldId id="1108" r:id="rId8"/>
    <p:sldId id="1124" r:id="rId9"/>
    <p:sldId id="1110" r:id="rId10"/>
    <p:sldId id="1111" r:id="rId11"/>
    <p:sldId id="1112" r:id="rId12"/>
    <p:sldId id="1113" r:id="rId13"/>
    <p:sldId id="1114" r:id="rId14"/>
    <p:sldId id="1125" r:id="rId15"/>
    <p:sldId id="1115" r:id="rId16"/>
    <p:sldId id="1116" r:id="rId17"/>
    <p:sldId id="1117" r:id="rId18"/>
    <p:sldId id="1118" r:id="rId19"/>
    <p:sldId id="1119" r:id="rId20"/>
    <p:sldId id="1120" r:id="rId21"/>
    <p:sldId id="1121" r:id="rId22"/>
    <p:sldId id="1141" r:id="rId23"/>
    <p:sldId id="1139" r:id="rId24"/>
    <p:sldId id="1137" r:id="rId25"/>
    <p:sldId id="1135" r:id="rId26"/>
    <p:sldId id="1133" r:id="rId27"/>
    <p:sldId id="1131" r:id="rId28"/>
    <p:sldId id="1129" r:id="rId29"/>
    <p:sldId id="1142" r:id="rId30"/>
    <p:sldId id="1122" r:id="rId31"/>
    <p:sldId id="1123" r:id="rId32"/>
    <p:sldId id="1024" r:id="rId33"/>
    <p:sldId id="1025" r:id="rId34"/>
    <p:sldId id="1103" r:id="rId35"/>
    <p:sldId id="1044" r:id="rId36"/>
    <p:sldId id="1045" r:id="rId37"/>
    <p:sldId id="1046" r:id="rId38"/>
    <p:sldId id="1047" r:id="rId39"/>
    <p:sldId id="1048" r:id="rId40"/>
    <p:sldId id="1050" r:id="rId41"/>
    <p:sldId id="1144" r:id="rId42"/>
    <p:sldId id="1049" r:id="rId43"/>
    <p:sldId id="1143" r:id="rId44"/>
    <p:sldId id="1052" r:id="rId45"/>
    <p:sldId id="1053" r:id="rId46"/>
    <p:sldId id="1056" r:id="rId47"/>
    <p:sldId id="1057" r:id="rId48"/>
    <p:sldId id="1146" r:id="rId49"/>
    <p:sldId id="1145" r:id="rId50"/>
    <p:sldId id="1062" r:id="rId51"/>
    <p:sldId id="1063" r:id="rId52"/>
    <p:sldId id="1064" r:id="rId53"/>
    <p:sldId id="1065" r:id="rId54"/>
    <p:sldId id="1067" r:id="rId55"/>
    <p:sldId id="1070" r:id="rId56"/>
    <p:sldId id="1071" r:id="rId57"/>
    <p:sldId id="1072" r:id="rId58"/>
  </p:sldIdLst>
  <p:sldSz cx="9144000" cy="6858000" type="screen4x3"/>
  <p:notesSz cx="6858000" cy="9144000"/>
  <p:custDataLst>
    <p:tags r:id="rId62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181"/>
    <p:restoredTop sz="86460"/>
  </p:normalViewPr>
  <p:slideViewPr>
    <p:cSldViewPr showGuides="1">
      <p:cViewPr varScale="1">
        <p:scale>
          <a:sx n="90" d="100"/>
          <a:sy n="90" d="100"/>
        </p:scale>
        <p:origin x="40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2" Type="http://schemas.openxmlformats.org/officeDocument/2006/relationships/tags" Target="tags/tag1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3.xml"/><Relationship Id="rId59" Type="http://schemas.openxmlformats.org/officeDocument/2006/relationships/presProps" Target="presProps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31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6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1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5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475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680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987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2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397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1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601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6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806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1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011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6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216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1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625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30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830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35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035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0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240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4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45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445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649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649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4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854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059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059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4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264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69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469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3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673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78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878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083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083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88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88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2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493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FA4109D-00A6-2845-8CD3-9CCA4104F65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E4C352-8F0B-EA42-8F49-57266C6AE57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E4C352-8F0B-EA42-8F49-57266C6AE57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E4C352-8F0B-EA42-8F49-57266C6AE57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E4C352-8F0B-EA42-8F49-57266C6AE57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E4C352-8F0B-EA42-8F49-57266C6AE57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E4C352-8F0B-EA42-8F49-57266C6AE57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E4C352-8F0B-EA42-8F49-57266C6AE57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E4C352-8F0B-EA42-8F49-57266C6AE57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E4C352-8F0B-EA42-8F49-57266C6AE57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E4C352-8F0B-EA42-8F49-57266C6AE57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spcBef>
                <a:spcPct val="0"/>
              </a:spcBef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E4C352-8F0B-EA42-8F49-57266C6AE57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lnSpc>
                <a:spcPct val="100000"/>
              </a:lnSpc>
              <a:spcBef>
                <a:spcPct val="0"/>
              </a:spcBef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8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>
                <a:latin typeface="+mj-lt"/>
                <a:ea typeface="宋体" panose="02010600030101010101" pitchFamily="2" charset="-122"/>
                <a:cs typeface="+mj-cs"/>
              </a:rPr>
              <a:t>Introduction to Networks</a:t>
            </a:r>
            <a:endParaRPr lang="en-US" altLang="zh-CN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Next level: Bridged Ethernet segment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32771" name="Group 5"/>
          <p:cNvGrpSpPr/>
          <p:nvPr/>
        </p:nvGrpSpPr>
        <p:grpSpPr>
          <a:xfrm>
            <a:off x="723900" y="1536700"/>
            <a:ext cx="7034213" cy="4011613"/>
            <a:chOff x="931" y="1735"/>
            <a:chExt cx="3958" cy="2337"/>
          </a:xfrm>
        </p:grpSpPr>
        <p:sp>
          <p:nvSpPr>
            <p:cNvPr id="22533" name="Line 6"/>
            <p:cNvSpPr>
              <a:spLocks noChangeShapeType="1"/>
            </p:cNvSpPr>
            <p:nvPr/>
          </p:nvSpPr>
          <p:spPr bwMode="auto">
            <a:xfrm>
              <a:off x="1104" y="2120"/>
              <a:ext cx="528" cy="240"/>
            </a:xfrm>
            <a:prstGeom prst="line">
              <a:avLst/>
            </a:prstGeom>
            <a:ln>
              <a:solidFill>
                <a:srgbClr val="FF0066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1" i="0" u="none" strike="noStrike" kern="1200" cap="none" spc="0" normalizeH="0" baseline="0" noProof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534" name="Line 7"/>
            <p:cNvSpPr>
              <a:spLocks noChangeShapeType="1"/>
            </p:cNvSpPr>
            <p:nvPr/>
          </p:nvSpPr>
          <p:spPr bwMode="auto">
            <a:xfrm>
              <a:off x="1728" y="2120"/>
              <a:ext cx="0" cy="192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535" name="Line 8"/>
            <p:cNvSpPr>
              <a:spLocks noChangeShapeType="1"/>
            </p:cNvSpPr>
            <p:nvPr/>
          </p:nvSpPr>
          <p:spPr bwMode="auto">
            <a:xfrm flipH="1">
              <a:off x="1872" y="2120"/>
              <a:ext cx="432" cy="24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775" name="Rectangle 9"/>
            <p:cNvSpPr/>
            <p:nvPr/>
          </p:nvSpPr>
          <p:spPr>
            <a:xfrm>
              <a:off x="931" y="1949"/>
              <a:ext cx="352" cy="203"/>
            </a:xfrm>
            <a:prstGeom prst="rect">
              <a:avLst/>
            </a:prstGeom>
            <a:solidFill>
              <a:srgbClr val="CC99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host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76" name="Rectangle 10"/>
            <p:cNvSpPr/>
            <p:nvPr/>
          </p:nvSpPr>
          <p:spPr>
            <a:xfrm>
              <a:off x="1549" y="1937"/>
              <a:ext cx="352" cy="203"/>
            </a:xfrm>
            <a:prstGeom prst="rect">
              <a:avLst/>
            </a:prstGeom>
            <a:solidFill>
              <a:srgbClr val="CC99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host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77" name="Rectangle 11"/>
            <p:cNvSpPr/>
            <p:nvPr/>
          </p:nvSpPr>
          <p:spPr>
            <a:xfrm>
              <a:off x="2167" y="1937"/>
              <a:ext cx="352" cy="203"/>
            </a:xfrm>
            <a:prstGeom prst="rect">
              <a:avLst/>
            </a:prstGeom>
            <a:solidFill>
              <a:srgbClr val="CC99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host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78" name="Line 12"/>
            <p:cNvSpPr/>
            <p:nvPr/>
          </p:nvSpPr>
          <p:spPr>
            <a:xfrm>
              <a:off x="4080" y="2120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79" name="Line 13"/>
            <p:cNvSpPr/>
            <p:nvPr/>
          </p:nvSpPr>
          <p:spPr>
            <a:xfrm flipH="1">
              <a:off x="4224" y="2120"/>
              <a:ext cx="432" cy="24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0" name="Rectangle 14"/>
            <p:cNvSpPr/>
            <p:nvPr/>
          </p:nvSpPr>
          <p:spPr>
            <a:xfrm>
              <a:off x="3900" y="1937"/>
              <a:ext cx="352" cy="203"/>
            </a:xfrm>
            <a:prstGeom prst="rect">
              <a:avLst/>
            </a:prstGeom>
            <a:solidFill>
              <a:srgbClr val="CC99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host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81" name="Rectangle 15"/>
            <p:cNvSpPr/>
            <p:nvPr/>
          </p:nvSpPr>
          <p:spPr>
            <a:xfrm>
              <a:off x="4519" y="1937"/>
              <a:ext cx="352" cy="203"/>
            </a:xfrm>
            <a:prstGeom prst="rect">
              <a:avLst/>
            </a:prstGeom>
            <a:solidFill>
              <a:srgbClr val="CC99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host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43" name="Line 16"/>
            <p:cNvSpPr>
              <a:spLocks noChangeShapeType="1"/>
            </p:cNvSpPr>
            <p:nvPr/>
          </p:nvSpPr>
          <p:spPr bwMode="auto">
            <a:xfrm>
              <a:off x="1902" y="2456"/>
              <a:ext cx="81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783" name="Line 17"/>
            <p:cNvSpPr/>
            <p:nvPr/>
          </p:nvSpPr>
          <p:spPr>
            <a:xfrm>
              <a:off x="3150" y="2456"/>
              <a:ext cx="81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4" name="AutoShape 18"/>
            <p:cNvSpPr/>
            <p:nvPr/>
          </p:nvSpPr>
          <p:spPr>
            <a:xfrm>
              <a:off x="1576" y="2322"/>
              <a:ext cx="336" cy="22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hub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85" name="AutoShape 19"/>
            <p:cNvSpPr/>
            <p:nvPr/>
          </p:nvSpPr>
          <p:spPr>
            <a:xfrm>
              <a:off x="3927" y="2322"/>
              <a:ext cx="336" cy="22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hub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86" name="AutoShape 20"/>
            <p:cNvSpPr/>
            <p:nvPr/>
          </p:nvSpPr>
          <p:spPr>
            <a:xfrm>
              <a:off x="2680" y="2320"/>
              <a:ext cx="478" cy="221"/>
            </a:xfrm>
            <a:prstGeom prst="roundRect">
              <a:avLst>
                <a:gd name="adj" fmla="val 16667"/>
              </a:avLst>
            </a:prstGeom>
            <a:solidFill>
              <a:srgbClr val="FF7C80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bridge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87" name="Text Box 21"/>
            <p:cNvSpPr txBox="1"/>
            <p:nvPr/>
          </p:nvSpPr>
          <p:spPr>
            <a:xfrm>
              <a:off x="1995" y="2454"/>
              <a:ext cx="587" cy="19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100 Mb/s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88" name="Text Box 22"/>
            <p:cNvSpPr txBox="1"/>
            <p:nvPr/>
          </p:nvSpPr>
          <p:spPr>
            <a:xfrm>
              <a:off x="3245" y="2464"/>
              <a:ext cx="587" cy="19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100 Mb/s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89" name="Line 23"/>
            <p:cNvSpPr/>
            <p:nvPr/>
          </p:nvSpPr>
          <p:spPr>
            <a:xfrm flipH="1">
              <a:off x="1122" y="3464"/>
              <a:ext cx="528" cy="24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90" name="Line 24"/>
            <p:cNvSpPr/>
            <p:nvPr/>
          </p:nvSpPr>
          <p:spPr>
            <a:xfrm flipH="1">
              <a:off x="1746" y="3464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91" name="Rectangle 25"/>
            <p:cNvSpPr/>
            <p:nvPr/>
          </p:nvSpPr>
          <p:spPr>
            <a:xfrm>
              <a:off x="948" y="3676"/>
              <a:ext cx="352" cy="204"/>
            </a:xfrm>
            <a:prstGeom prst="rect">
              <a:avLst/>
            </a:prstGeom>
            <a:solidFill>
              <a:srgbClr val="CC99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host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92" name="Rectangle 26"/>
            <p:cNvSpPr/>
            <p:nvPr/>
          </p:nvSpPr>
          <p:spPr>
            <a:xfrm>
              <a:off x="1567" y="3664"/>
              <a:ext cx="352" cy="204"/>
            </a:xfrm>
            <a:prstGeom prst="rect">
              <a:avLst/>
            </a:prstGeom>
            <a:solidFill>
              <a:srgbClr val="CC99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host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93" name="Line 27"/>
            <p:cNvSpPr/>
            <p:nvPr/>
          </p:nvSpPr>
          <p:spPr>
            <a:xfrm>
              <a:off x="1920" y="3396"/>
              <a:ext cx="81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55" name="Line 28"/>
            <p:cNvSpPr>
              <a:spLocks noChangeShapeType="1"/>
            </p:cNvSpPr>
            <p:nvPr/>
          </p:nvSpPr>
          <p:spPr bwMode="auto">
            <a:xfrm>
              <a:off x="3168" y="3396"/>
              <a:ext cx="816" cy="0"/>
            </a:xfrm>
            <a:prstGeom prst="line">
              <a:avLst/>
            </a:prstGeom>
            <a:ln>
              <a:solidFill>
                <a:srgbClr val="FF0066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795" name="AutoShape 29"/>
            <p:cNvSpPr/>
            <p:nvPr/>
          </p:nvSpPr>
          <p:spPr>
            <a:xfrm>
              <a:off x="1593" y="3263"/>
              <a:ext cx="336" cy="22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hub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96" name="Text Box 30"/>
            <p:cNvSpPr txBox="1"/>
            <p:nvPr/>
          </p:nvSpPr>
          <p:spPr>
            <a:xfrm>
              <a:off x="2013" y="3212"/>
              <a:ext cx="587" cy="19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100 Mb/s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97" name="Text Box 31"/>
            <p:cNvSpPr txBox="1"/>
            <p:nvPr/>
          </p:nvSpPr>
          <p:spPr>
            <a:xfrm>
              <a:off x="3263" y="3212"/>
              <a:ext cx="587" cy="19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100 Mb/s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59" name="Line 32"/>
            <p:cNvSpPr>
              <a:spLocks noChangeShapeType="1"/>
            </p:cNvSpPr>
            <p:nvPr/>
          </p:nvSpPr>
          <p:spPr bwMode="auto">
            <a:xfrm>
              <a:off x="2958" y="2552"/>
              <a:ext cx="0" cy="720"/>
            </a:xfrm>
            <a:prstGeom prst="line">
              <a:avLst/>
            </a:prstGeom>
            <a:ln>
              <a:solidFill>
                <a:srgbClr val="FF0066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799" name="Text Box 33"/>
            <p:cNvSpPr txBox="1"/>
            <p:nvPr/>
          </p:nvSpPr>
          <p:spPr>
            <a:xfrm>
              <a:off x="2964" y="2799"/>
              <a:ext cx="454" cy="19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1 Gb/s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61" name="Line 34"/>
            <p:cNvSpPr>
              <a:spLocks noChangeShapeType="1"/>
            </p:cNvSpPr>
            <p:nvPr/>
          </p:nvSpPr>
          <p:spPr bwMode="auto">
            <a:xfrm flipH="1">
              <a:off x="3486" y="3464"/>
              <a:ext cx="528" cy="24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562" name="Line 35"/>
            <p:cNvSpPr>
              <a:spLocks noChangeShapeType="1"/>
            </p:cNvSpPr>
            <p:nvPr/>
          </p:nvSpPr>
          <p:spPr bwMode="auto">
            <a:xfrm flipH="1">
              <a:off x="4110" y="3464"/>
              <a:ext cx="0" cy="191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563" name="Line 36"/>
            <p:cNvSpPr>
              <a:spLocks noChangeShapeType="1"/>
            </p:cNvSpPr>
            <p:nvPr/>
          </p:nvSpPr>
          <p:spPr bwMode="auto">
            <a:xfrm>
              <a:off x="4254" y="3464"/>
              <a:ext cx="432" cy="240"/>
            </a:xfrm>
            <a:prstGeom prst="line">
              <a:avLst/>
            </a:prstGeom>
            <a:ln>
              <a:solidFill>
                <a:srgbClr val="FF0066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803" name="Rectangle 37"/>
            <p:cNvSpPr/>
            <p:nvPr/>
          </p:nvSpPr>
          <p:spPr>
            <a:xfrm>
              <a:off x="3300" y="3676"/>
              <a:ext cx="352" cy="204"/>
            </a:xfrm>
            <a:prstGeom prst="rect">
              <a:avLst/>
            </a:prstGeom>
            <a:solidFill>
              <a:srgbClr val="CC99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host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04" name="Rectangle 38"/>
            <p:cNvSpPr/>
            <p:nvPr/>
          </p:nvSpPr>
          <p:spPr>
            <a:xfrm>
              <a:off x="3918" y="3664"/>
              <a:ext cx="352" cy="204"/>
            </a:xfrm>
            <a:prstGeom prst="rect">
              <a:avLst/>
            </a:prstGeom>
            <a:solidFill>
              <a:srgbClr val="CC99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host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05" name="Rectangle 39"/>
            <p:cNvSpPr/>
            <p:nvPr/>
          </p:nvSpPr>
          <p:spPr>
            <a:xfrm>
              <a:off x="4537" y="3664"/>
              <a:ext cx="352" cy="204"/>
            </a:xfrm>
            <a:prstGeom prst="rect">
              <a:avLst/>
            </a:prstGeom>
            <a:solidFill>
              <a:srgbClr val="CC99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host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06" name="AutoShape 40"/>
            <p:cNvSpPr/>
            <p:nvPr/>
          </p:nvSpPr>
          <p:spPr>
            <a:xfrm>
              <a:off x="2698" y="3261"/>
              <a:ext cx="478" cy="220"/>
            </a:xfrm>
            <a:prstGeom prst="roundRect">
              <a:avLst>
                <a:gd name="adj" fmla="val 16667"/>
              </a:avLst>
            </a:prstGeom>
            <a:solidFill>
              <a:srgbClr val="FF7C80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bridge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68" name="Line 41"/>
            <p:cNvSpPr>
              <a:spLocks noChangeShapeType="1"/>
            </p:cNvSpPr>
            <p:nvPr/>
          </p:nvSpPr>
          <p:spPr bwMode="auto">
            <a:xfrm flipH="1">
              <a:off x="4224" y="3080"/>
              <a:ext cx="431" cy="24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808" name="Rectangle 42"/>
            <p:cNvSpPr/>
            <p:nvPr/>
          </p:nvSpPr>
          <p:spPr>
            <a:xfrm>
              <a:off x="4519" y="2897"/>
              <a:ext cx="352" cy="203"/>
            </a:xfrm>
            <a:prstGeom prst="rect">
              <a:avLst/>
            </a:prstGeom>
            <a:solidFill>
              <a:srgbClr val="CC99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host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70" name="Line 43"/>
            <p:cNvSpPr>
              <a:spLocks noChangeShapeType="1"/>
            </p:cNvSpPr>
            <p:nvPr/>
          </p:nvSpPr>
          <p:spPr bwMode="auto">
            <a:xfrm>
              <a:off x="4104" y="3080"/>
              <a:ext cx="0" cy="192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810" name="Rectangle 44"/>
            <p:cNvSpPr/>
            <p:nvPr/>
          </p:nvSpPr>
          <p:spPr>
            <a:xfrm>
              <a:off x="3925" y="2897"/>
              <a:ext cx="352" cy="203"/>
            </a:xfrm>
            <a:prstGeom prst="rect">
              <a:avLst/>
            </a:prstGeom>
            <a:solidFill>
              <a:srgbClr val="CC99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host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11" name="AutoShape 45"/>
            <p:cNvSpPr/>
            <p:nvPr/>
          </p:nvSpPr>
          <p:spPr>
            <a:xfrm>
              <a:off x="3947" y="3263"/>
              <a:ext cx="335" cy="22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hub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12" name="Text Box 46"/>
            <p:cNvSpPr txBox="1"/>
            <p:nvPr/>
          </p:nvSpPr>
          <p:spPr>
            <a:xfrm>
              <a:off x="1013" y="1735"/>
              <a:ext cx="184" cy="19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A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13" name="Text Box 47"/>
            <p:cNvSpPr txBox="1"/>
            <p:nvPr/>
          </p:nvSpPr>
          <p:spPr>
            <a:xfrm>
              <a:off x="2263" y="1735"/>
              <a:ext cx="186" cy="19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B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14" name="Text Box 48"/>
            <p:cNvSpPr txBox="1"/>
            <p:nvPr/>
          </p:nvSpPr>
          <p:spPr>
            <a:xfrm>
              <a:off x="4619" y="3876"/>
              <a:ext cx="186" cy="19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C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15" name="Text Box 49"/>
            <p:cNvSpPr txBox="1"/>
            <p:nvPr/>
          </p:nvSpPr>
          <p:spPr>
            <a:xfrm>
              <a:off x="2839" y="2148"/>
              <a:ext cx="180" cy="19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X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16" name="Text Box 50"/>
            <p:cNvSpPr txBox="1"/>
            <p:nvPr/>
          </p:nvSpPr>
          <p:spPr>
            <a:xfrm>
              <a:off x="2843" y="3463"/>
              <a:ext cx="179" cy="19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Y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Conceptual view of LANs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152400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For simplicity,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hubs, bridges, and wires</a:t>
            </a:r>
            <a:r>
              <a:rPr lang="en-US" altLang="zh-CN">
                <a:ea typeface="宋体" panose="02010600030101010101" pitchFamily="2" charset="-122"/>
              </a:rPr>
              <a:t> are often shown as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 collection of hosts</a:t>
            </a:r>
            <a:r>
              <a:rPr lang="en-US" altLang="zh-CN">
                <a:ea typeface="宋体" panose="02010600030101010101" pitchFamily="2" charset="-122"/>
              </a:rPr>
              <a:t> attached to a single wire: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34820" name="Group 4"/>
          <p:cNvGrpSpPr/>
          <p:nvPr/>
        </p:nvGrpSpPr>
        <p:grpSpPr>
          <a:xfrm>
            <a:off x="1676400" y="3276600"/>
            <a:ext cx="5562600" cy="973138"/>
            <a:chOff x="1872" y="1766"/>
            <a:chExt cx="1632" cy="394"/>
          </a:xfrm>
        </p:grpSpPr>
        <p:sp>
          <p:nvSpPr>
            <p:cNvPr id="34821" name="Line 5"/>
            <p:cNvSpPr/>
            <p:nvPr/>
          </p:nvSpPr>
          <p:spPr>
            <a:xfrm>
              <a:off x="1872" y="2160"/>
              <a:ext cx="1632" cy="0"/>
            </a:xfrm>
            <a:prstGeom prst="line">
              <a:avLst/>
            </a:prstGeom>
            <a:ln w="76200" cap="flat" cmpd="tri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22" name="Line 6"/>
            <p:cNvSpPr/>
            <p:nvPr/>
          </p:nvSpPr>
          <p:spPr>
            <a:xfrm>
              <a:off x="2064" y="1968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23" name="Line 7"/>
            <p:cNvSpPr/>
            <p:nvPr/>
          </p:nvSpPr>
          <p:spPr>
            <a:xfrm>
              <a:off x="2640" y="1968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24" name="Line 8"/>
            <p:cNvSpPr/>
            <p:nvPr/>
          </p:nvSpPr>
          <p:spPr>
            <a:xfrm>
              <a:off x="3312" y="1968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25" name="Rectangle 9"/>
            <p:cNvSpPr/>
            <p:nvPr/>
          </p:nvSpPr>
          <p:spPr>
            <a:xfrm>
              <a:off x="1974" y="1827"/>
              <a:ext cx="184" cy="141"/>
            </a:xfrm>
            <a:prstGeom prst="rect">
              <a:avLst/>
            </a:prstGeom>
            <a:solidFill>
              <a:srgbClr val="CC99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host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26" name="Rectangle 10"/>
            <p:cNvSpPr/>
            <p:nvPr/>
          </p:nvSpPr>
          <p:spPr>
            <a:xfrm>
              <a:off x="2538" y="1815"/>
              <a:ext cx="184" cy="141"/>
            </a:xfrm>
            <a:prstGeom prst="rect">
              <a:avLst/>
            </a:prstGeom>
            <a:solidFill>
              <a:srgbClr val="CC99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host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27" name="Rectangle 11"/>
            <p:cNvSpPr/>
            <p:nvPr/>
          </p:nvSpPr>
          <p:spPr>
            <a:xfrm>
              <a:off x="3211" y="1815"/>
              <a:ext cx="184" cy="141"/>
            </a:xfrm>
            <a:prstGeom prst="rect">
              <a:avLst/>
            </a:prstGeom>
            <a:solidFill>
              <a:srgbClr val="CC99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host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28" name="Text Box 12"/>
            <p:cNvSpPr txBox="1"/>
            <p:nvPr/>
          </p:nvSpPr>
          <p:spPr>
            <a:xfrm>
              <a:off x="2892" y="1766"/>
              <a:ext cx="104" cy="13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...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Computer networks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6482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network</a:t>
            </a:r>
            <a:r>
              <a:rPr lang="en-US" altLang="zh-CN">
                <a:ea typeface="宋体" panose="02010600030101010101" pitchFamily="2" charset="-122"/>
              </a:rPr>
              <a:t> is a hierarchical system of boxes and wires organized by geographical proximity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At a higher level in the hierarchy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Multiple incompatible LANs</a:t>
            </a:r>
            <a:r>
              <a:rPr lang="en-US" altLang="zh-CN">
                <a:ea typeface="宋体" panose="02010600030101010101" pitchFamily="2" charset="-122"/>
              </a:rPr>
              <a:t> can be physically connected by specialized computers called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routers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The connected networks are called an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internet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The Global IP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Internet </a:t>
            </a:r>
            <a:r>
              <a:rPr lang="en-US" altLang="zh-CN">
                <a:ea typeface="宋体" panose="02010600030101010101" pitchFamily="2" charset="-122"/>
              </a:rPr>
              <a:t>is the most famous example of an internetwork</a:t>
            </a:r>
            <a:endParaRPr lang="en-US" altLang="zh-CN" sz="16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Next level: internets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8915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1644650"/>
          </a:xfrm>
        </p:spPr>
        <p:txBody>
          <a:bodyPr vert="horz" wrap="square" lIns="91440" tIns="45720" rIns="91440" bIns="45720" anchor="t" anchorCtr="0"/>
          <a:p>
            <a:pPr marL="342900" lvl="1" indent="-342900">
              <a:buFontTx/>
              <a:buChar char="•"/>
            </a:pPr>
            <a:r>
              <a:rPr lang="en-US" altLang="zh-CN" sz="2800">
                <a:ea typeface="宋体" panose="02010600030101010101" pitchFamily="2" charset="-122"/>
              </a:rPr>
              <a:t>Routers can connect high-speed point-to-point phone connections known as </a:t>
            </a:r>
            <a:endParaRPr lang="en-US" altLang="zh-CN" sz="2800">
              <a:ea typeface="宋体" panose="02010600030101010101" pitchFamily="2" charset="-122"/>
            </a:endParaRPr>
          </a:p>
          <a:p>
            <a:pPr marL="742950" lvl="2" indent="-342900"/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WAN (Wide-Area Network)</a:t>
            </a:r>
            <a:r>
              <a:rPr lang="en-US" altLang="zh-CN" sz="2400">
                <a:ea typeface="宋体" panose="02010600030101010101" pitchFamily="2" charset="-122"/>
              </a:rPr>
              <a:t> spans country or world</a:t>
            </a:r>
            <a:endParaRPr lang="en-US" altLang="zh-CN" sz="160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38916" name="Group 5"/>
          <p:cNvGrpSpPr/>
          <p:nvPr/>
        </p:nvGrpSpPr>
        <p:grpSpPr>
          <a:xfrm>
            <a:off x="762000" y="3505200"/>
            <a:ext cx="7848600" cy="2398713"/>
            <a:chOff x="612" y="1852"/>
            <a:chExt cx="4944" cy="1511"/>
          </a:xfrm>
        </p:grpSpPr>
        <p:sp>
          <p:nvSpPr>
            <p:cNvPr id="38917" name="Line 6"/>
            <p:cNvSpPr/>
            <p:nvPr/>
          </p:nvSpPr>
          <p:spPr>
            <a:xfrm>
              <a:off x="720" y="2284"/>
              <a:ext cx="1632" cy="0"/>
            </a:xfrm>
            <a:prstGeom prst="line">
              <a:avLst/>
            </a:prstGeom>
            <a:ln w="76200" cap="flat" cmpd="tri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18" name="Line 7"/>
            <p:cNvSpPr/>
            <p:nvPr/>
          </p:nvSpPr>
          <p:spPr>
            <a:xfrm>
              <a:off x="912" y="2092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19" name="Line 8"/>
            <p:cNvSpPr/>
            <p:nvPr/>
          </p:nvSpPr>
          <p:spPr>
            <a:xfrm>
              <a:off x="1488" y="2092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20" name="Line 9"/>
            <p:cNvSpPr/>
            <p:nvPr/>
          </p:nvSpPr>
          <p:spPr>
            <a:xfrm>
              <a:off x="2160" y="2092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21" name="Rectangle 10"/>
            <p:cNvSpPr/>
            <p:nvPr/>
          </p:nvSpPr>
          <p:spPr>
            <a:xfrm>
              <a:off x="718" y="1912"/>
              <a:ext cx="394" cy="220"/>
            </a:xfrm>
            <a:prstGeom prst="rect">
              <a:avLst/>
            </a:prstGeom>
            <a:solidFill>
              <a:srgbClr val="CC99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host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22" name="Rectangle 11"/>
            <p:cNvSpPr/>
            <p:nvPr/>
          </p:nvSpPr>
          <p:spPr>
            <a:xfrm>
              <a:off x="1282" y="1900"/>
              <a:ext cx="394" cy="220"/>
            </a:xfrm>
            <a:prstGeom prst="rect">
              <a:avLst/>
            </a:prstGeom>
            <a:solidFill>
              <a:srgbClr val="CC99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host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23" name="Rectangle 12"/>
            <p:cNvSpPr/>
            <p:nvPr/>
          </p:nvSpPr>
          <p:spPr>
            <a:xfrm>
              <a:off x="1954" y="1900"/>
              <a:ext cx="394" cy="220"/>
            </a:xfrm>
            <a:prstGeom prst="rect">
              <a:avLst/>
            </a:prstGeom>
            <a:solidFill>
              <a:srgbClr val="CC99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host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24" name="Text Box 13"/>
            <p:cNvSpPr txBox="1"/>
            <p:nvPr/>
          </p:nvSpPr>
          <p:spPr>
            <a:xfrm>
              <a:off x="612" y="2284"/>
              <a:ext cx="485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LAN 1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25" name="Text Box 14"/>
            <p:cNvSpPr txBox="1"/>
            <p:nvPr/>
          </p:nvSpPr>
          <p:spPr>
            <a:xfrm>
              <a:off x="1680" y="1852"/>
              <a:ext cx="224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...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26" name="Line 15"/>
            <p:cNvSpPr/>
            <p:nvPr/>
          </p:nvSpPr>
          <p:spPr>
            <a:xfrm>
              <a:off x="3648" y="2284"/>
              <a:ext cx="1632" cy="0"/>
            </a:xfrm>
            <a:prstGeom prst="line">
              <a:avLst/>
            </a:prstGeom>
            <a:ln w="76200" cap="flat" cmpd="tri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27" name="Line 16"/>
            <p:cNvSpPr/>
            <p:nvPr/>
          </p:nvSpPr>
          <p:spPr>
            <a:xfrm>
              <a:off x="3840" y="2092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28" name="Line 17"/>
            <p:cNvSpPr/>
            <p:nvPr/>
          </p:nvSpPr>
          <p:spPr>
            <a:xfrm>
              <a:off x="4416" y="2092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29" name="Line 18"/>
            <p:cNvSpPr/>
            <p:nvPr/>
          </p:nvSpPr>
          <p:spPr>
            <a:xfrm>
              <a:off x="5088" y="2092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30" name="Rectangle 19"/>
            <p:cNvSpPr/>
            <p:nvPr/>
          </p:nvSpPr>
          <p:spPr>
            <a:xfrm>
              <a:off x="3646" y="1912"/>
              <a:ext cx="394" cy="220"/>
            </a:xfrm>
            <a:prstGeom prst="rect">
              <a:avLst/>
            </a:prstGeom>
            <a:solidFill>
              <a:srgbClr val="CC99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host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31" name="Rectangle 20"/>
            <p:cNvSpPr/>
            <p:nvPr/>
          </p:nvSpPr>
          <p:spPr>
            <a:xfrm>
              <a:off x="4210" y="1900"/>
              <a:ext cx="394" cy="220"/>
            </a:xfrm>
            <a:prstGeom prst="rect">
              <a:avLst/>
            </a:prstGeom>
            <a:solidFill>
              <a:srgbClr val="CC99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host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32" name="Rectangle 21"/>
            <p:cNvSpPr/>
            <p:nvPr/>
          </p:nvSpPr>
          <p:spPr>
            <a:xfrm>
              <a:off x="4882" y="1900"/>
              <a:ext cx="394" cy="220"/>
            </a:xfrm>
            <a:prstGeom prst="rect">
              <a:avLst/>
            </a:prstGeom>
            <a:solidFill>
              <a:srgbClr val="CC99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host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33" name="Text Box 22"/>
            <p:cNvSpPr txBox="1"/>
            <p:nvPr/>
          </p:nvSpPr>
          <p:spPr>
            <a:xfrm>
              <a:off x="4904" y="2284"/>
              <a:ext cx="485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LAN 2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34" name="Text Box 23"/>
            <p:cNvSpPr txBox="1"/>
            <p:nvPr/>
          </p:nvSpPr>
          <p:spPr>
            <a:xfrm>
              <a:off x="4608" y="1852"/>
              <a:ext cx="224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...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35" name="AutoShape 24"/>
            <p:cNvSpPr/>
            <p:nvPr/>
          </p:nvSpPr>
          <p:spPr>
            <a:xfrm>
              <a:off x="1680" y="2476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66FFFF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router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36" name="AutoShape 25"/>
            <p:cNvSpPr/>
            <p:nvPr/>
          </p:nvSpPr>
          <p:spPr>
            <a:xfrm>
              <a:off x="2832" y="2476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66FFFF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router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37" name="Line 26"/>
            <p:cNvSpPr/>
            <p:nvPr/>
          </p:nvSpPr>
          <p:spPr>
            <a:xfrm>
              <a:off x="1872" y="2284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38" name="AutoShape 27"/>
            <p:cNvSpPr/>
            <p:nvPr/>
          </p:nvSpPr>
          <p:spPr>
            <a:xfrm>
              <a:off x="3984" y="2476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66FFFF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router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39" name="Line 28"/>
            <p:cNvSpPr/>
            <p:nvPr/>
          </p:nvSpPr>
          <p:spPr>
            <a:xfrm>
              <a:off x="4176" y="2284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40" name="Line 29"/>
            <p:cNvSpPr/>
            <p:nvPr/>
          </p:nvSpPr>
          <p:spPr>
            <a:xfrm>
              <a:off x="2064" y="2572"/>
              <a:ext cx="768" cy="0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41" name="Line 30"/>
            <p:cNvSpPr/>
            <p:nvPr/>
          </p:nvSpPr>
          <p:spPr>
            <a:xfrm>
              <a:off x="3216" y="2572"/>
              <a:ext cx="768" cy="0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42" name="Text Box 31"/>
            <p:cNvSpPr txBox="1"/>
            <p:nvPr/>
          </p:nvSpPr>
          <p:spPr>
            <a:xfrm>
              <a:off x="2239" y="2572"/>
              <a:ext cx="421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WAN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43" name="Text Box 32"/>
            <p:cNvSpPr txBox="1"/>
            <p:nvPr/>
          </p:nvSpPr>
          <p:spPr>
            <a:xfrm>
              <a:off x="3390" y="2572"/>
              <a:ext cx="421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WAN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44" name="Text Box 33"/>
            <p:cNvSpPr txBox="1"/>
            <p:nvPr/>
          </p:nvSpPr>
          <p:spPr>
            <a:xfrm>
              <a:off x="756" y="2956"/>
              <a:ext cx="4800" cy="407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LAN 1 and LAN 2 might be completely different, totally incompatible LANs (e.g. Ethernet, Wifi, DSL (Digital Subscriber Line))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Logical Structure of an internet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0962" name="Rectangle 5"/>
          <p:cNvSpPr>
            <a:spLocks noGrp="1"/>
          </p:cNvSpPr>
          <p:nvPr>
            <p:ph idx="1"/>
          </p:nvPr>
        </p:nvSpPr>
        <p:spPr>
          <a:xfrm>
            <a:off x="455613" y="1524000"/>
            <a:ext cx="8307387" cy="210185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Ad hoc interconnection of networks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No particular topology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Vastly different router &amp; link capacities</a:t>
            </a:r>
            <a:endParaRPr lang="en-US" altLang="zh-CN" sz="2000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Send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packets</a:t>
            </a:r>
            <a:r>
              <a:rPr lang="en-US" altLang="zh-CN">
                <a:ea typeface="宋体" panose="02010600030101010101" pitchFamily="2" charset="-122"/>
              </a:rPr>
              <a:t> from source to destination by hopping through networks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Router forms bridge from one network to another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40963" name="Oval 22"/>
          <p:cNvSpPr/>
          <p:nvPr/>
        </p:nvSpPr>
        <p:spPr>
          <a:xfrm>
            <a:off x="533400" y="4419600"/>
            <a:ext cx="3505200" cy="1143000"/>
          </a:xfrm>
          <a:prstGeom prst="ellipse">
            <a:avLst/>
          </a:prstGeom>
          <a:solidFill>
            <a:srgbClr val="E6E6E6">
              <a:alpha val="50195"/>
            </a:srgbClr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endParaRPr lang="en-US" altLang="zh-CN" sz="1600" b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0964" name="Oval 23"/>
          <p:cNvSpPr/>
          <p:nvPr/>
        </p:nvSpPr>
        <p:spPr>
          <a:xfrm>
            <a:off x="1905000" y="5562600"/>
            <a:ext cx="6234113" cy="1143000"/>
          </a:xfrm>
          <a:prstGeom prst="ellipse">
            <a:avLst/>
          </a:prstGeom>
          <a:solidFill>
            <a:srgbClr val="E6E6E6">
              <a:alpha val="50195"/>
            </a:srgbClr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endParaRPr lang="en-US" altLang="zh-CN" sz="1600" b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0965" name="Oval 24"/>
          <p:cNvSpPr/>
          <p:nvPr/>
        </p:nvSpPr>
        <p:spPr>
          <a:xfrm>
            <a:off x="4724400" y="4114800"/>
            <a:ext cx="3505200" cy="1143000"/>
          </a:xfrm>
          <a:prstGeom prst="ellipse">
            <a:avLst/>
          </a:prstGeom>
          <a:solidFill>
            <a:srgbClr val="E6E6E6">
              <a:alpha val="50195"/>
            </a:srgbClr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endParaRPr lang="en-US" altLang="zh-CN" sz="1600" b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0966" name="Oval 25"/>
          <p:cNvSpPr/>
          <p:nvPr/>
        </p:nvSpPr>
        <p:spPr>
          <a:xfrm>
            <a:off x="2590800" y="4267200"/>
            <a:ext cx="3505200" cy="1143000"/>
          </a:xfrm>
          <a:prstGeom prst="ellipse">
            <a:avLst/>
          </a:prstGeom>
          <a:solidFill>
            <a:srgbClr val="E6E6E6">
              <a:alpha val="50195"/>
            </a:srgbClr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endParaRPr lang="en-US" altLang="zh-CN" sz="1600" b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0967" name="Oval 26"/>
          <p:cNvSpPr/>
          <p:nvPr/>
        </p:nvSpPr>
        <p:spPr>
          <a:xfrm>
            <a:off x="1219200" y="5029200"/>
            <a:ext cx="1981200" cy="1447800"/>
          </a:xfrm>
          <a:prstGeom prst="ellipse">
            <a:avLst/>
          </a:prstGeom>
          <a:solidFill>
            <a:srgbClr val="E6E6E6">
              <a:alpha val="50195"/>
            </a:srgbClr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endParaRPr lang="en-US" altLang="zh-CN" sz="1600" b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0968" name="Oval 27"/>
          <p:cNvSpPr/>
          <p:nvPr/>
        </p:nvSpPr>
        <p:spPr>
          <a:xfrm>
            <a:off x="6096000" y="4572000"/>
            <a:ext cx="990600" cy="1905000"/>
          </a:xfrm>
          <a:prstGeom prst="ellipse">
            <a:avLst/>
          </a:prstGeom>
          <a:solidFill>
            <a:srgbClr val="E6E6E6">
              <a:alpha val="50195"/>
            </a:srgbClr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endParaRPr lang="en-US" altLang="zh-CN" sz="1600" b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0969" name="AutoShape 15"/>
          <p:cNvSpPr/>
          <p:nvPr/>
        </p:nvSpPr>
        <p:spPr>
          <a:xfrm>
            <a:off x="1841500" y="51181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400" b="1">
                <a:latin typeface="Calibri" panose="020F0502020204030204" pitchFamily="34" charset="0"/>
                <a:ea typeface="宋体" panose="02010600030101010101" pitchFamily="2" charset="-122"/>
              </a:rPr>
              <a:t>router</a:t>
            </a:r>
            <a:endParaRPr lang="en-US" altLang="zh-CN" sz="1400" b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0970" name="AutoShape 15"/>
          <p:cNvSpPr/>
          <p:nvPr/>
        </p:nvSpPr>
        <p:spPr>
          <a:xfrm>
            <a:off x="2273300" y="58801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400" b="1">
                <a:latin typeface="Calibri" panose="020F0502020204030204" pitchFamily="34" charset="0"/>
                <a:ea typeface="宋体" panose="02010600030101010101" pitchFamily="2" charset="-122"/>
              </a:rPr>
              <a:t>router</a:t>
            </a:r>
            <a:endParaRPr lang="en-US" altLang="zh-CN" sz="1400" b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0971" name="AutoShape 15"/>
          <p:cNvSpPr/>
          <p:nvPr/>
        </p:nvSpPr>
        <p:spPr>
          <a:xfrm>
            <a:off x="3048000" y="47244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400" b="1">
                <a:latin typeface="Calibri" panose="020F0502020204030204" pitchFamily="34" charset="0"/>
                <a:ea typeface="宋体" panose="02010600030101010101" pitchFamily="2" charset="-122"/>
              </a:rPr>
              <a:t>router</a:t>
            </a:r>
            <a:endParaRPr lang="en-US" altLang="zh-CN" sz="1400" b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0972" name="AutoShape 15"/>
          <p:cNvSpPr/>
          <p:nvPr/>
        </p:nvSpPr>
        <p:spPr>
          <a:xfrm>
            <a:off x="5105400" y="45720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400" b="1">
                <a:latin typeface="Calibri" panose="020F0502020204030204" pitchFamily="34" charset="0"/>
                <a:ea typeface="宋体" panose="02010600030101010101" pitchFamily="2" charset="-122"/>
              </a:rPr>
              <a:t>router</a:t>
            </a:r>
            <a:endParaRPr lang="en-US" altLang="zh-CN" sz="1400" b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0973" name="AutoShape 15"/>
          <p:cNvSpPr/>
          <p:nvPr/>
        </p:nvSpPr>
        <p:spPr>
          <a:xfrm>
            <a:off x="6273800" y="57912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400" b="1">
                <a:latin typeface="Calibri" panose="020F0502020204030204" pitchFamily="34" charset="0"/>
                <a:ea typeface="宋体" panose="02010600030101010101" pitchFamily="2" charset="-122"/>
              </a:rPr>
              <a:t>router</a:t>
            </a:r>
            <a:endParaRPr lang="en-US" altLang="zh-CN" sz="1400" b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0974" name="AutoShape 15"/>
          <p:cNvSpPr/>
          <p:nvPr/>
        </p:nvSpPr>
        <p:spPr>
          <a:xfrm>
            <a:off x="6286500" y="48006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400" b="1">
                <a:latin typeface="Calibri" panose="020F0502020204030204" pitchFamily="34" charset="0"/>
                <a:ea typeface="宋体" panose="02010600030101010101" pitchFamily="2" charset="-122"/>
              </a:rPr>
              <a:t>router</a:t>
            </a:r>
            <a:endParaRPr lang="en-US" altLang="zh-CN" sz="1400" b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7162800" y="4430713"/>
            <a:ext cx="600075" cy="369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host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946150" y="4699000"/>
            <a:ext cx="601663" cy="369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host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0977" name="Freeform 33"/>
          <p:cNvSpPr/>
          <p:nvPr/>
        </p:nvSpPr>
        <p:spPr>
          <a:xfrm>
            <a:off x="1554163" y="4902200"/>
            <a:ext cx="287337" cy="520700"/>
          </a:xfrm>
          <a:custGeom>
            <a:avLst/>
            <a:gdLst/>
            <a:ahLst/>
            <a:cxnLst>
              <a:cxn ang="0">
                <a:pos x="14889" y="0"/>
              </a:cxn>
              <a:cxn ang="0">
                <a:pos x="394543" y="38100"/>
              </a:cxn>
              <a:cxn ang="0">
                <a:pos x="14889" y="457200"/>
              </a:cxn>
              <a:cxn ang="0">
                <a:pos x="483878" y="419100"/>
              </a:cxn>
            </a:cxnLst>
            <a:pathLst>
              <a:path w="275167" h="520700">
                <a:moveTo>
                  <a:pt x="8467" y="0"/>
                </a:moveTo>
                <a:lnTo>
                  <a:pt x="224367" y="38100"/>
                </a:lnTo>
                <a:cubicBezTo>
                  <a:pt x="224367" y="114300"/>
                  <a:pt x="0" y="393700"/>
                  <a:pt x="8467" y="457200"/>
                </a:cubicBezTo>
                <a:cubicBezTo>
                  <a:pt x="16934" y="520700"/>
                  <a:pt x="146050" y="469900"/>
                  <a:pt x="275167" y="419100"/>
                </a:cubicBezTo>
              </a:path>
            </a:pathLst>
          </a:custGeom>
          <a:noFill/>
          <a:ln w="28575" cap="flat" cmpd="sng">
            <a:solidFill>
              <a:srgbClr val="C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0978" name="Freeform 34"/>
          <p:cNvSpPr/>
          <p:nvPr/>
        </p:nvSpPr>
        <p:spPr>
          <a:xfrm>
            <a:off x="1562100" y="4589463"/>
            <a:ext cx="1485900" cy="338137"/>
          </a:xfrm>
          <a:custGeom>
            <a:avLst/>
            <a:gdLst/>
            <a:ahLst/>
            <a:cxnLst>
              <a:cxn ang="0">
                <a:pos x="0" y="307435"/>
              </a:cxn>
              <a:cxn ang="0">
                <a:pos x="596900" y="8311"/>
              </a:cxn>
              <a:cxn ang="0">
                <a:pos x="850900" y="257580"/>
              </a:cxn>
              <a:cxn ang="0">
                <a:pos x="1485900" y="332361"/>
              </a:cxn>
            </a:cxnLst>
            <a:pathLst>
              <a:path w="1485900" h="338667">
                <a:moveTo>
                  <a:pt x="0" y="313267"/>
                </a:moveTo>
                <a:cubicBezTo>
                  <a:pt x="227541" y="165100"/>
                  <a:pt x="455083" y="16934"/>
                  <a:pt x="596900" y="8467"/>
                </a:cubicBezTo>
                <a:cubicBezTo>
                  <a:pt x="738717" y="0"/>
                  <a:pt x="702733" y="207434"/>
                  <a:pt x="850900" y="262467"/>
                </a:cubicBezTo>
                <a:cubicBezTo>
                  <a:pt x="999067" y="317500"/>
                  <a:pt x="1242483" y="328083"/>
                  <a:pt x="1485900" y="338667"/>
                </a:cubicBezTo>
              </a:path>
            </a:pathLst>
          </a:custGeom>
          <a:noFill/>
          <a:ln w="28575" cap="flat" cmpd="sng">
            <a:solidFill>
              <a:srgbClr val="C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0979" name="Freeform 35"/>
          <p:cNvSpPr/>
          <p:nvPr/>
        </p:nvSpPr>
        <p:spPr>
          <a:xfrm>
            <a:off x="2146300" y="5486400"/>
            <a:ext cx="444500" cy="406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500" y="228600"/>
              </a:cxn>
              <a:cxn ang="0">
                <a:pos x="444500" y="406400"/>
              </a:cxn>
            </a:cxnLst>
            <a:pathLst>
              <a:path w="444500" h="406400">
                <a:moveTo>
                  <a:pt x="0" y="0"/>
                </a:moveTo>
                <a:cubicBezTo>
                  <a:pt x="58208" y="80433"/>
                  <a:pt x="116417" y="160867"/>
                  <a:pt x="190500" y="228600"/>
                </a:cubicBezTo>
                <a:cubicBezTo>
                  <a:pt x="264583" y="296333"/>
                  <a:pt x="354541" y="351366"/>
                  <a:pt x="444500" y="406400"/>
                </a:cubicBezTo>
              </a:path>
            </a:pathLst>
          </a:custGeom>
          <a:noFill/>
          <a:ln w="28575" cap="flat" cmpd="sng">
            <a:solidFill>
              <a:srgbClr val="C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0980" name="Freeform 36"/>
          <p:cNvSpPr/>
          <p:nvPr/>
        </p:nvSpPr>
        <p:spPr>
          <a:xfrm>
            <a:off x="3670300" y="4643438"/>
            <a:ext cx="1435100" cy="463550"/>
          </a:xfrm>
          <a:custGeom>
            <a:avLst/>
            <a:gdLst/>
            <a:ahLst/>
            <a:cxnLst>
              <a:cxn ang="0">
                <a:pos x="0" y="270933"/>
              </a:cxn>
              <a:cxn ang="0">
                <a:pos x="355600" y="42333"/>
              </a:cxn>
              <a:cxn ang="0">
                <a:pos x="812800" y="461433"/>
              </a:cxn>
              <a:cxn ang="0">
                <a:pos x="1193800" y="55033"/>
              </a:cxn>
              <a:cxn ang="0">
                <a:pos x="1435100" y="131233"/>
              </a:cxn>
            </a:cxnLst>
            <a:pathLst>
              <a:path w="1435100" h="463550">
                <a:moveTo>
                  <a:pt x="0" y="270933"/>
                </a:moveTo>
                <a:cubicBezTo>
                  <a:pt x="110066" y="140758"/>
                  <a:pt x="220133" y="10583"/>
                  <a:pt x="355600" y="42333"/>
                </a:cubicBezTo>
                <a:cubicBezTo>
                  <a:pt x="491067" y="74083"/>
                  <a:pt x="673100" y="459316"/>
                  <a:pt x="812800" y="461433"/>
                </a:cubicBezTo>
                <a:cubicBezTo>
                  <a:pt x="952500" y="463550"/>
                  <a:pt x="1090083" y="110066"/>
                  <a:pt x="1193800" y="55033"/>
                </a:cubicBezTo>
                <a:cubicBezTo>
                  <a:pt x="1297517" y="0"/>
                  <a:pt x="1366308" y="65616"/>
                  <a:pt x="1435100" y="131233"/>
                </a:cubicBezTo>
              </a:path>
            </a:pathLst>
          </a:custGeom>
          <a:noFill/>
          <a:ln w="28575" cap="flat" cmpd="sng">
            <a:solidFill>
              <a:srgbClr val="C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0981" name="Freeform 37"/>
          <p:cNvSpPr/>
          <p:nvPr/>
        </p:nvSpPr>
        <p:spPr>
          <a:xfrm>
            <a:off x="5715000" y="4271963"/>
            <a:ext cx="1435100" cy="477837"/>
          </a:xfrm>
          <a:custGeom>
            <a:avLst/>
            <a:gdLst/>
            <a:ahLst/>
            <a:cxnLst>
              <a:cxn ang="0">
                <a:pos x="0" y="472046"/>
              </a:cxn>
              <a:cxn ang="0">
                <a:pos x="774700" y="20891"/>
              </a:cxn>
              <a:cxn ang="0">
                <a:pos x="1435100" y="346724"/>
              </a:cxn>
            </a:cxnLst>
            <a:pathLst>
              <a:path w="1435100" h="478367">
                <a:moveTo>
                  <a:pt x="0" y="478367"/>
                </a:moveTo>
                <a:cubicBezTo>
                  <a:pt x="267758" y="260350"/>
                  <a:pt x="535517" y="42334"/>
                  <a:pt x="774700" y="21167"/>
                </a:cubicBezTo>
                <a:cubicBezTo>
                  <a:pt x="1013883" y="0"/>
                  <a:pt x="1224491" y="175683"/>
                  <a:pt x="1435100" y="351367"/>
                </a:cubicBezTo>
              </a:path>
            </a:pathLst>
          </a:custGeom>
          <a:noFill/>
          <a:ln w="28575" cap="flat" cmpd="sng">
            <a:solidFill>
              <a:srgbClr val="C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0982" name="Freeform 38"/>
          <p:cNvSpPr/>
          <p:nvPr/>
        </p:nvSpPr>
        <p:spPr>
          <a:xfrm>
            <a:off x="2895600" y="5761038"/>
            <a:ext cx="3378200" cy="728662"/>
          </a:xfrm>
          <a:custGeom>
            <a:avLst/>
            <a:gdLst/>
            <a:ahLst/>
            <a:cxnLst>
              <a:cxn ang="0">
                <a:pos x="0" y="324549"/>
              </a:cxn>
              <a:cxn ang="0">
                <a:pos x="711200" y="196438"/>
              </a:cxn>
              <a:cxn ang="0">
                <a:pos x="914400" y="708885"/>
              </a:cxn>
              <a:cxn ang="0">
                <a:pos x="1638300" y="42705"/>
              </a:cxn>
              <a:cxn ang="0">
                <a:pos x="1981200" y="452660"/>
              </a:cxn>
              <a:cxn ang="0">
                <a:pos x="3378200" y="234871"/>
              </a:cxn>
            </a:cxnLst>
            <a:pathLst>
              <a:path w="3378200" h="728133">
                <a:moveTo>
                  <a:pt x="0" y="321733"/>
                </a:moveTo>
                <a:cubicBezTo>
                  <a:pt x="279400" y="226483"/>
                  <a:pt x="558800" y="131233"/>
                  <a:pt x="711200" y="194733"/>
                </a:cubicBezTo>
                <a:cubicBezTo>
                  <a:pt x="863600" y="258233"/>
                  <a:pt x="759883" y="728133"/>
                  <a:pt x="914400" y="702733"/>
                </a:cubicBezTo>
                <a:cubicBezTo>
                  <a:pt x="1068917" y="677333"/>
                  <a:pt x="1460500" y="84666"/>
                  <a:pt x="1638300" y="42333"/>
                </a:cubicBezTo>
                <a:cubicBezTo>
                  <a:pt x="1816100" y="0"/>
                  <a:pt x="1691217" y="416983"/>
                  <a:pt x="1981200" y="448733"/>
                </a:cubicBezTo>
                <a:cubicBezTo>
                  <a:pt x="2271183" y="480483"/>
                  <a:pt x="2824691" y="356658"/>
                  <a:pt x="3378200" y="232833"/>
                </a:cubicBezTo>
              </a:path>
            </a:pathLst>
          </a:custGeom>
          <a:noFill/>
          <a:ln w="28575" cap="flat" cmpd="sng">
            <a:solidFill>
              <a:srgbClr val="C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0983" name="Freeform 39"/>
          <p:cNvSpPr/>
          <p:nvPr/>
        </p:nvSpPr>
        <p:spPr>
          <a:xfrm>
            <a:off x="6565900" y="5176838"/>
            <a:ext cx="131763" cy="609600"/>
          </a:xfrm>
          <a:custGeom>
            <a:avLst/>
            <a:gdLst/>
            <a:ahLst/>
            <a:cxnLst>
              <a:cxn ang="0">
                <a:pos x="0" y="609600"/>
              </a:cxn>
              <a:cxn ang="0">
                <a:pos x="133293" y="342900"/>
              </a:cxn>
              <a:cxn ang="0">
                <a:pos x="26659" y="0"/>
              </a:cxn>
            </a:cxnLst>
            <a:pathLst>
              <a:path w="131233" h="609600">
                <a:moveTo>
                  <a:pt x="0" y="609600"/>
                </a:moveTo>
                <a:cubicBezTo>
                  <a:pt x="61383" y="527050"/>
                  <a:pt x="122767" y="444500"/>
                  <a:pt x="127000" y="342900"/>
                </a:cubicBezTo>
                <a:cubicBezTo>
                  <a:pt x="131233" y="241300"/>
                  <a:pt x="78316" y="120650"/>
                  <a:pt x="25400" y="0"/>
                </a:cubicBezTo>
              </a:path>
            </a:pathLst>
          </a:custGeom>
          <a:noFill/>
          <a:ln w="28575" cap="flat" cmpd="sng">
            <a:solidFill>
              <a:srgbClr val="C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0984" name="Freeform 40"/>
          <p:cNvSpPr/>
          <p:nvPr/>
        </p:nvSpPr>
        <p:spPr>
          <a:xfrm>
            <a:off x="6896100" y="4648200"/>
            <a:ext cx="254000" cy="355600"/>
          </a:xfrm>
          <a:custGeom>
            <a:avLst/>
            <a:gdLst/>
            <a:ahLst/>
            <a:cxnLst>
              <a:cxn ang="0">
                <a:pos x="0" y="355600"/>
              </a:cxn>
              <a:cxn ang="0">
                <a:pos x="152400" y="228600"/>
              </a:cxn>
              <a:cxn ang="0">
                <a:pos x="76200" y="38100"/>
              </a:cxn>
              <a:cxn ang="0">
                <a:pos x="254000" y="0"/>
              </a:cxn>
            </a:cxnLst>
            <a:pathLst>
              <a:path w="254000" h="355600">
                <a:moveTo>
                  <a:pt x="0" y="355600"/>
                </a:moveTo>
                <a:cubicBezTo>
                  <a:pt x="69850" y="318558"/>
                  <a:pt x="139700" y="281517"/>
                  <a:pt x="152400" y="228600"/>
                </a:cubicBezTo>
                <a:cubicBezTo>
                  <a:pt x="165100" y="175683"/>
                  <a:pt x="59267" y="76200"/>
                  <a:pt x="76200" y="38100"/>
                </a:cubicBezTo>
                <a:cubicBezTo>
                  <a:pt x="93133" y="0"/>
                  <a:pt x="173566" y="0"/>
                  <a:pt x="254000" y="0"/>
                </a:cubicBezTo>
              </a:path>
            </a:pathLst>
          </a:custGeom>
          <a:noFill/>
          <a:ln w="28575" cap="flat" cmpd="sng">
            <a:solidFill>
              <a:srgbClr val="C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098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The notion of an internet protocol(</a:t>
            </a:r>
            <a:r>
              <a:rPr lang="zh-CN" altLang="en-US">
                <a:ea typeface="宋体" panose="02010600030101010101" pitchFamily="2" charset="-122"/>
              </a:rPr>
              <a:t>协议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3011" name="Rectangle 4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How is it possible to send bits across incompatible LANs and WANs?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Solution: 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protocol software </a:t>
            </a:r>
            <a:r>
              <a:rPr lang="en-US" altLang="zh-CN">
                <a:ea typeface="宋体" panose="02010600030101010101" pitchFamily="2" charset="-122"/>
              </a:rPr>
              <a:t>running on each host and router smoothens out the differences between the different networks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The notion of an internet protocol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Implements an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internet protocol </a:t>
            </a:r>
            <a:r>
              <a:rPr lang="en-US" altLang="zh-CN" sz="2400">
                <a:ea typeface="宋体" panose="02010600030101010101" pitchFamily="2" charset="-122"/>
              </a:rPr>
              <a:t>(i.e., set of rules) 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governs how hosts and routers should cooperate when they transfer data from network to network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TCP/IP</a:t>
            </a:r>
            <a:r>
              <a:rPr lang="en-US" altLang="zh-CN">
                <a:ea typeface="宋体" panose="02010600030101010101" pitchFamily="2" charset="-122"/>
              </a:rPr>
              <a:t> is the protocol for the global IP Internet.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What does an internet protocol do?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Provides 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naming scheme (IP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协议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The internet protocol defines a uniform format for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host addresses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Each host (and router) is assigned at least one of these internet addresses that uniquely identifies it.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What does an internet protocol do?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9155" name="Rectangle 3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48768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Provide 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delivery mechanism (TCP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协议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The internet protocol defines a standard transfer unit (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packet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Packet consists of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header </a:t>
            </a:r>
            <a:r>
              <a:rPr lang="en-US" altLang="zh-CN">
                <a:ea typeface="宋体" panose="02010600030101010101" pitchFamily="2" charset="-122"/>
              </a:rPr>
              <a:t>and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payload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2">
              <a:lnSpc>
                <a:spcPct val="130000"/>
              </a:lnSpc>
            </a:pPr>
            <a:r>
              <a:rPr lang="en-US" altLang="zh-CN" sz="2400">
                <a:ea typeface="宋体" panose="02010600030101010101" pitchFamily="2" charset="-122"/>
              </a:rPr>
              <a:t>header: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contains info such as packet size, source and destination addresses</a:t>
            </a:r>
            <a:r>
              <a:rPr lang="en-US" altLang="zh-CN" sz="2400">
                <a:ea typeface="宋体" panose="02010600030101010101" pitchFamily="2" charset="-122"/>
              </a:rPr>
              <a:t>.</a:t>
            </a:r>
            <a:endParaRPr lang="en-US" altLang="zh-CN" sz="2400">
              <a:ea typeface="宋体" panose="02010600030101010101" pitchFamily="2" charset="-122"/>
            </a:endParaRPr>
          </a:p>
          <a:p>
            <a:pPr lvl="2">
              <a:lnSpc>
                <a:spcPct val="130000"/>
              </a:lnSpc>
            </a:pPr>
            <a:r>
              <a:rPr lang="en-US" altLang="zh-CN" sz="2400">
                <a:ea typeface="宋体" panose="02010600030101010101" pitchFamily="2" charset="-122"/>
              </a:rPr>
              <a:t>payload: contains data bits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sent from source host</a:t>
            </a:r>
            <a:r>
              <a:rPr lang="en-US" altLang="zh-CN" sz="2400">
                <a:ea typeface="宋体" panose="02010600030101010101" pitchFamily="2" charset="-122"/>
              </a:rPr>
              <a:t>.</a:t>
            </a:r>
            <a:endParaRPr lang="en-US" altLang="zh-CN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Rectangle 67"/>
          <p:cNvSpPr/>
          <p:nvPr/>
        </p:nvSpPr>
        <p:spPr>
          <a:xfrm>
            <a:off x="3657600" y="4194175"/>
            <a:ext cx="2132013" cy="2511425"/>
          </a:xfrm>
          <a:prstGeom prst="rect">
            <a:avLst/>
          </a:prstGeom>
          <a:solidFill>
            <a:srgbClr val="FFC000">
              <a:alpha val="30196"/>
            </a:srgbClr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5848350" y="1522413"/>
            <a:ext cx="3151188" cy="3732213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28600" y="1508125"/>
            <a:ext cx="3132138" cy="3733800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0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1205" name="Group 63"/>
          <p:cNvGrpSpPr/>
          <p:nvPr/>
        </p:nvGrpSpPr>
        <p:grpSpPr>
          <a:xfrm>
            <a:off x="228600" y="1508125"/>
            <a:ext cx="8712200" cy="5045075"/>
            <a:chOff x="144" y="621"/>
            <a:chExt cx="5488" cy="3507"/>
          </a:xfrm>
        </p:grpSpPr>
        <p:sp>
          <p:nvSpPr>
            <p:cNvPr id="51208" name="Rectangle 3"/>
            <p:cNvSpPr/>
            <p:nvPr/>
          </p:nvSpPr>
          <p:spPr>
            <a:xfrm>
              <a:off x="1497" y="1592"/>
              <a:ext cx="512" cy="384"/>
            </a:xfrm>
            <a:prstGeom prst="rect">
              <a:avLst/>
            </a:prstGeom>
            <a:solidFill>
              <a:srgbClr val="99FF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protocol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software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09" name="Rectangle 4"/>
            <p:cNvSpPr/>
            <p:nvPr/>
          </p:nvSpPr>
          <p:spPr>
            <a:xfrm>
              <a:off x="1497" y="864"/>
              <a:ext cx="512" cy="38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client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10" name="Rectangle 5"/>
            <p:cNvSpPr/>
            <p:nvPr/>
          </p:nvSpPr>
          <p:spPr>
            <a:xfrm>
              <a:off x="1497" y="2296"/>
              <a:ext cx="512" cy="384"/>
            </a:xfrm>
            <a:prstGeom prst="rect">
              <a:avLst/>
            </a:prstGeom>
            <a:solidFill>
              <a:srgbClr val="FF7C80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LAN1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adapter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11" name="Line 6"/>
            <p:cNvSpPr/>
            <p:nvPr/>
          </p:nvSpPr>
          <p:spPr>
            <a:xfrm>
              <a:off x="1769" y="2680"/>
              <a:ext cx="0" cy="29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51212" name="Text Box 7"/>
            <p:cNvSpPr txBox="1"/>
            <p:nvPr/>
          </p:nvSpPr>
          <p:spPr>
            <a:xfrm>
              <a:off x="1468" y="621"/>
              <a:ext cx="526" cy="23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Host A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13" name="Line 8"/>
            <p:cNvSpPr/>
            <p:nvPr/>
          </p:nvSpPr>
          <p:spPr>
            <a:xfrm>
              <a:off x="651" y="3024"/>
              <a:ext cx="1872" cy="0"/>
            </a:xfrm>
            <a:prstGeom prst="line">
              <a:avLst/>
            </a:prstGeom>
            <a:ln w="76200" cap="flat" cmpd="tri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14" name="Rectangle 9"/>
            <p:cNvSpPr/>
            <p:nvPr/>
          </p:nvSpPr>
          <p:spPr>
            <a:xfrm>
              <a:off x="394" y="1342"/>
              <a:ext cx="480" cy="144"/>
            </a:xfrm>
            <a:prstGeom prst="rect">
              <a:avLst/>
            </a:pr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data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15" name="Rectangle 10"/>
            <p:cNvSpPr/>
            <p:nvPr/>
          </p:nvSpPr>
          <p:spPr>
            <a:xfrm>
              <a:off x="1493" y="3360"/>
              <a:ext cx="480" cy="144"/>
            </a:xfrm>
            <a:prstGeom prst="rect">
              <a:avLst/>
            </a:pr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data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16" name="Rectangle 11"/>
            <p:cNvSpPr/>
            <p:nvPr/>
          </p:nvSpPr>
          <p:spPr>
            <a:xfrm>
              <a:off x="1973" y="3360"/>
              <a:ext cx="288" cy="144"/>
            </a:xfrm>
            <a:prstGeom prst="rect">
              <a:avLst/>
            </a:pr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PH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17" name="Rectangle 12"/>
            <p:cNvSpPr/>
            <p:nvPr/>
          </p:nvSpPr>
          <p:spPr>
            <a:xfrm>
              <a:off x="2261" y="3360"/>
              <a:ext cx="288" cy="144"/>
            </a:xfrm>
            <a:prstGeom prst="rect">
              <a:avLst/>
            </a:prstGeom>
            <a:solidFill>
              <a:srgbClr val="CC99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FH1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18" name="Rectangle 13"/>
            <p:cNvSpPr/>
            <p:nvPr/>
          </p:nvSpPr>
          <p:spPr>
            <a:xfrm>
              <a:off x="394" y="2024"/>
              <a:ext cx="480" cy="144"/>
            </a:xfrm>
            <a:prstGeom prst="rect">
              <a:avLst/>
            </a:pr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data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19" name="Rectangle 14"/>
            <p:cNvSpPr/>
            <p:nvPr/>
          </p:nvSpPr>
          <p:spPr>
            <a:xfrm>
              <a:off x="874" y="2024"/>
              <a:ext cx="288" cy="144"/>
            </a:xfrm>
            <a:prstGeom prst="rect">
              <a:avLst/>
            </a:pr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PH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20" name="Rectangle 15"/>
            <p:cNvSpPr/>
            <p:nvPr/>
          </p:nvSpPr>
          <p:spPr>
            <a:xfrm>
              <a:off x="3497" y="3408"/>
              <a:ext cx="480" cy="144"/>
            </a:xfrm>
            <a:prstGeom prst="rect">
              <a:avLst/>
            </a:pr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data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21" name="Rectangle 16"/>
            <p:cNvSpPr/>
            <p:nvPr/>
          </p:nvSpPr>
          <p:spPr>
            <a:xfrm>
              <a:off x="3977" y="3408"/>
              <a:ext cx="288" cy="144"/>
            </a:xfrm>
            <a:prstGeom prst="rect">
              <a:avLst/>
            </a:pr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PH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22" name="Rectangle 17"/>
            <p:cNvSpPr/>
            <p:nvPr/>
          </p:nvSpPr>
          <p:spPr>
            <a:xfrm>
              <a:off x="4265" y="3408"/>
              <a:ext cx="288" cy="144"/>
            </a:xfrm>
            <a:prstGeom prst="rect">
              <a:avLst/>
            </a:prstGeom>
            <a:solidFill>
              <a:srgbClr val="66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FH2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23" name="Text Box 18"/>
            <p:cNvSpPr txBox="1"/>
            <p:nvPr/>
          </p:nvSpPr>
          <p:spPr>
            <a:xfrm>
              <a:off x="176" y="640"/>
              <a:ext cx="496" cy="25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LAN1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24" name="Line 19"/>
            <p:cNvSpPr/>
            <p:nvPr/>
          </p:nvSpPr>
          <p:spPr>
            <a:xfrm>
              <a:off x="3593" y="3024"/>
              <a:ext cx="1872" cy="0"/>
            </a:xfrm>
            <a:prstGeom prst="line">
              <a:avLst/>
            </a:prstGeom>
            <a:ln w="76200" cap="flat" cmpd="tri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25" name="Text Box 20"/>
            <p:cNvSpPr txBox="1"/>
            <p:nvPr/>
          </p:nvSpPr>
          <p:spPr>
            <a:xfrm>
              <a:off x="5136" y="640"/>
              <a:ext cx="496" cy="25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LAN2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26" name="Line 21"/>
            <p:cNvSpPr/>
            <p:nvPr/>
          </p:nvSpPr>
          <p:spPr>
            <a:xfrm>
              <a:off x="4025" y="2680"/>
              <a:ext cx="0" cy="29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</p:sp>
        <p:sp>
          <p:nvSpPr>
            <p:cNvPr id="51227" name="Rectangle 22"/>
            <p:cNvSpPr/>
            <p:nvPr/>
          </p:nvSpPr>
          <p:spPr>
            <a:xfrm>
              <a:off x="4505" y="1352"/>
              <a:ext cx="480" cy="144"/>
            </a:xfrm>
            <a:prstGeom prst="rect">
              <a:avLst/>
            </a:pr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data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28" name="Line 23"/>
            <p:cNvSpPr/>
            <p:nvPr/>
          </p:nvSpPr>
          <p:spPr>
            <a:xfrm>
              <a:off x="1769" y="2976"/>
              <a:ext cx="624" cy="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51229" name="Line 24"/>
            <p:cNvSpPr/>
            <p:nvPr/>
          </p:nvSpPr>
          <p:spPr>
            <a:xfrm>
              <a:off x="3593" y="2976"/>
              <a:ext cx="43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51230" name="Rectangle 25"/>
            <p:cNvSpPr/>
            <p:nvPr/>
          </p:nvSpPr>
          <p:spPr>
            <a:xfrm>
              <a:off x="394" y="2784"/>
              <a:ext cx="480" cy="144"/>
            </a:xfrm>
            <a:prstGeom prst="rect">
              <a:avLst/>
            </a:pr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data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31" name="Rectangle 26"/>
            <p:cNvSpPr/>
            <p:nvPr/>
          </p:nvSpPr>
          <p:spPr>
            <a:xfrm>
              <a:off x="874" y="2784"/>
              <a:ext cx="288" cy="144"/>
            </a:xfrm>
            <a:prstGeom prst="rect">
              <a:avLst/>
            </a:pr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PH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32" name="Rectangle 27"/>
            <p:cNvSpPr/>
            <p:nvPr/>
          </p:nvSpPr>
          <p:spPr>
            <a:xfrm>
              <a:off x="1162" y="2024"/>
              <a:ext cx="288" cy="144"/>
            </a:xfrm>
            <a:prstGeom prst="rect">
              <a:avLst/>
            </a:prstGeom>
            <a:solidFill>
              <a:srgbClr val="CC99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FH1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33" name="Rectangle 28"/>
            <p:cNvSpPr/>
            <p:nvPr/>
          </p:nvSpPr>
          <p:spPr>
            <a:xfrm>
              <a:off x="4505" y="2784"/>
              <a:ext cx="480" cy="144"/>
            </a:xfrm>
            <a:prstGeom prst="rect">
              <a:avLst/>
            </a:pr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data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34" name="Rectangle 29"/>
            <p:cNvSpPr/>
            <p:nvPr/>
          </p:nvSpPr>
          <p:spPr>
            <a:xfrm>
              <a:off x="4985" y="2784"/>
              <a:ext cx="288" cy="144"/>
            </a:xfrm>
            <a:prstGeom prst="rect">
              <a:avLst/>
            </a:pr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PH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35" name="Rectangle 30"/>
            <p:cNvSpPr/>
            <p:nvPr/>
          </p:nvSpPr>
          <p:spPr>
            <a:xfrm>
              <a:off x="5273" y="2784"/>
              <a:ext cx="288" cy="144"/>
            </a:xfrm>
            <a:prstGeom prst="rect">
              <a:avLst/>
            </a:prstGeom>
            <a:solidFill>
              <a:srgbClr val="66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FH2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36" name="Text Box 31"/>
            <p:cNvSpPr txBox="1"/>
            <p:nvPr/>
          </p:nvSpPr>
          <p:spPr>
            <a:xfrm>
              <a:off x="144" y="1294"/>
              <a:ext cx="252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(1)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37" name="Text Box 32"/>
            <p:cNvSpPr txBox="1"/>
            <p:nvPr/>
          </p:nvSpPr>
          <p:spPr>
            <a:xfrm>
              <a:off x="144" y="1966"/>
              <a:ext cx="252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(2)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38" name="Text Box 33"/>
            <p:cNvSpPr txBox="1"/>
            <p:nvPr/>
          </p:nvSpPr>
          <p:spPr>
            <a:xfrm>
              <a:off x="145" y="2727"/>
              <a:ext cx="252" cy="21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(3)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39" name="Text Box 34"/>
            <p:cNvSpPr txBox="1"/>
            <p:nvPr/>
          </p:nvSpPr>
          <p:spPr>
            <a:xfrm>
              <a:off x="1241" y="3303"/>
              <a:ext cx="252" cy="21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(4)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40" name="Text Box 35"/>
            <p:cNvSpPr txBox="1"/>
            <p:nvPr/>
          </p:nvSpPr>
          <p:spPr>
            <a:xfrm>
              <a:off x="4553" y="3350"/>
              <a:ext cx="252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(5)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41" name="Text Box 36"/>
            <p:cNvSpPr txBox="1"/>
            <p:nvPr/>
          </p:nvSpPr>
          <p:spPr>
            <a:xfrm>
              <a:off x="4253" y="2727"/>
              <a:ext cx="252" cy="21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(6)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42" name="Text Box 37"/>
            <p:cNvSpPr txBox="1"/>
            <p:nvPr/>
          </p:nvSpPr>
          <p:spPr>
            <a:xfrm>
              <a:off x="4265" y="1966"/>
              <a:ext cx="252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(7)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43" name="Text Box 38"/>
            <p:cNvSpPr txBox="1"/>
            <p:nvPr/>
          </p:nvSpPr>
          <p:spPr>
            <a:xfrm>
              <a:off x="4265" y="1294"/>
              <a:ext cx="252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(8)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44" name="AutoShape 39"/>
            <p:cNvSpPr/>
            <p:nvPr/>
          </p:nvSpPr>
          <p:spPr>
            <a:xfrm rot="5400000">
              <a:off x="754" y="1568"/>
              <a:ext cx="48" cy="768"/>
            </a:xfrm>
            <a:prstGeom prst="leftBrace">
              <a:avLst>
                <a:gd name="adj1" fmla="val 133333"/>
                <a:gd name="adj2" fmla="val 50000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1245" name="Text Box 40"/>
            <p:cNvSpPr txBox="1"/>
            <p:nvPr/>
          </p:nvSpPr>
          <p:spPr>
            <a:xfrm>
              <a:off x="328" y="1750"/>
              <a:ext cx="909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b="1" i="1">
                  <a:latin typeface="Helvetica" pitchFamily="34" charset="0"/>
                  <a:ea typeface="宋体" panose="02010600030101010101" pitchFamily="2" charset="-122"/>
                </a:rPr>
                <a:t>internet packet</a:t>
              </a:r>
              <a:endParaRPr lang="en-US" altLang="zh-CN" sz="1400" b="1" i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46" name="AutoShape 41"/>
            <p:cNvSpPr/>
            <p:nvPr/>
          </p:nvSpPr>
          <p:spPr>
            <a:xfrm rot="5400000">
              <a:off x="4021" y="2820"/>
              <a:ext cx="72" cy="1024"/>
            </a:xfrm>
            <a:prstGeom prst="leftBrace">
              <a:avLst>
                <a:gd name="adj1" fmla="val 118518"/>
                <a:gd name="adj2" fmla="val 50000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1247" name="Text Box 42"/>
            <p:cNvSpPr txBox="1"/>
            <p:nvPr/>
          </p:nvSpPr>
          <p:spPr>
            <a:xfrm>
              <a:off x="3684" y="3118"/>
              <a:ext cx="744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b="1" i="1">
                  <a:latin typeface="Helvetica" pitchFamily="34" charset="0"/>
                  <a:ea typeface="宋体" panose="02010600030101010101" pitchFamily="2" charset="-122"/>
                </a:rPr>
                <a:t>LAN2 frame</a:t>
              </a:r>
              <a:endParaRPr lang="en-US" altLang="zh-CN" sz="1400" b="1" i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48" name="Rectangle 43"/>
            <p:cNvSpPr/>
            <p:nvPr/>
          </p:nvSpPr>
          <p:spPr>
            <a:xfrm>
              <a:off x="2393" y="3744"/>
              <a:ext cx="1200" cy="384"/>
            </a:xfrm>
            <a:prstGeom prst="rect">
              <a:avLst/>
            </a:prstGeom>
            <a:solidFill>
              <a:srgbClr val="99FF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protocol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software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49" name="Rectangle 44"/>
            <p:cNvSpPr/>
            <p:nvPr/>
          </p:nvSpPr>
          <p:spPr>
            <a:xfrm>
              <a:off x="2393" y="2832"/>
              <a:ext cx="512" cy="384"/>
            </a:xfrm>
            <a:prstGeom prst="rect">
              <a:avLst/>
            </a:prstGeom>
            <a:solidFill>
              <a:srgbClr val="FF7C80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LAN1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adapter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50" name="Rectangle 45"/>
            <p:cNvSpPr/>
            <p:nvPr/>
          </p:nvSpPr>
          <p:spPr>
            <a:xfrm>
              <a:off x="3081" y="2832"/>
              <a:ext cx="512" cy="384"/>
            </a:xfrm>
            <a:prstGeom prst="rect">
              <a:avLst/>
            </a:prstGeom>
            <a:solidFill>
              <a:srgbClr val="FF7C80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LAN2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adapter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51" name="Line 46"/>
            <p:cNvSpPr/>
            <p:nvPr/>
          </p:nvSpPr>
          <p:spPr>
            <a:xfrm>
              <a:off x="2681" y="3216"/>
              <a:ext cx="0" cy="52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51252" name="Line 47"/>
            <p:cNvSpPr/>
            <p:nvPr/>
          </p:nvSpPr>
          <p:spPr>
            <a:xfrm>
              <a:off x="3353" y="3216"/>
              <a:ext cx="0" cy="52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</p:sp>
        <p:sp>
          <p:nvSpPr>
            <p:cNvPr id="51253" name="Text Box 48"/>
            <p:cNvSpPr txBox="1"/>
            <p:nvPr/>
          </p:nvSpPr>
          <p:spPr>
            <a:xfrm>
              <a:off x="2715" y="2533"/>
              <a:ext cx="528" cy="23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Router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54" name="Rectangle 49"/>
            <p:cNvSpPr/>
            <p:nvPr/>
          </p:nvSpPr>
          <p:spPr>
            <a:xfrm>
              <a:off x="1160" y="2784"/>
              <a:ext cx="288" cy="144"/>
            </a:xfrm>
            <a:prstGeom prst="rect">
              <a:avLst/>
            </a:prstGeom>
            <a:solidFill>
              <a:srgbClr val="CC99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FH1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55" name="Line 50"/>
            <p:cNvSpPr/>
            <p:nvPr/>
          </p:nvSpPr>
          <p:spPr>
            <a:xfrm flipH="1">
              <a:off x="1769" y="1976"/>
              <a:ext cx="0" cy="31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51256" name="Line 51"/>
            <p:cNvSpPr/>
            <p:nvPr/>
          </p:nvSpPr>
          <p:spPr>
            <a:xfrm flipH="1">
              <a:off x="1769" y="1256"/>
              <a:ext cx="0" cy="33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51257" name="AutoShape 52"/>
            <p:cNvSpPr/>
            <p:nvPr/>
          </p:nvSpPr>
          <p:spPr>
            <a:xfrm rot="5400000" flipH="1" flipV="1">
              <a:off x="888" y="1712"/>
              <a:ext cx="48" cy="1056"/>
            </a:xfrm>
            <a:prstGeom prst="leftBrace">
              <a:avLst>
                <a:gd name="adj1" fmla="val 183333"/>
                <a:gd name="adj2" fmla="val 50000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1258" name="Text Box 53"/>
            <p:cNvSpPr txBox="1"/>
            <p:nvPr/>
          </p:nvSpPr>
          <p:spPr>
            <a:xfrm>
              <a:off x="406" y="2206"/>
              <a:ext cx="744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b="1" i="1">
                  <a:latin typeface="Helvetica" pitchFamily="34" charset="0"/>
                  <a:ea typeface="宋体" panose="02010600030101010101" pitchFamily="2" charset="-122"/>
                </a:rPr>
                <a:t>LAN1 frame</a:t>
              </a:r>
              <a:endParaRPr lang="en-US" altLang="zh-CN" sz="1400" b="1" i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59" name="Rectangle 54"/>
            <p:cNvSpPr/>
            <p:nvPr/>
          </p:nvSpPr>
          <p:spPr>
            <a:xfrm>
              <a:off x="4505" y="2032"/>
              <a:ext cx="480" cy="144"/>
            </a:xfrm>
            <a:prstGeom prst="rect">
              <a:avLst/>
            </a:pr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data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60" name="Rectangle 55"/>
            <p:cNvSpPr/>
            <p:nvPr/>
          </p:nvSpPr>
          <p:spPr>
            <a:xfrm>
              <a:off x="4985" y="2032"/>
              <a:ext cx="288" cy="144"/>
            </a:xfrm>
            <a:prstGeom prst="rect">
              <a:avLst/>
            </a:pr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PH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61" name="Rectangle 56"/>
            <p:cNvSpPr/>
            <p:nvPr/>
          </p:nvSpPr>
          <p:spPr>
            <a:xfrm>
              <a:off x="5273" y="2032"/>
              <a:ext cx="288" cy="144"/>
            </a:xfrm>
            <a:prstGeom prst="rect">
              <a:avLst/>
            </a:prstGeom>
            <a:solidFill>
              <a:srgbClr val="66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FH2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62" name="Rectangle 57"/>
            <p:cNvSpPr/>
            <p:nvPr/>
          </p:nvSpPr>
          <p:spPr>
            <a:xfrm>
              <a:off x="3767" y="1592"/>
              <a:ext cx="512" cy="384"/>
            </a:xfrm>
            <a:prstGeom prst="rect">
              <a:avLst/>
            </a:prstGeom>
            <a:solidFill>
              <a:srgbClr val="99FF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protocol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software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63" name="Rectangle 58"/>
            <p:cNvSpPr/>
            <p:nvPr/>
          </p:nvSpPr>
          <p:spPr>
            <a:xfrm>
              <a:off x="3767" y="864"/>
              <a:ext cx="512" cy="38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server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64" name="Rectangle 59"/>
            <p:cNvSpPr/>
            <p:nvPr/>
          </p:nvSpPr>
          <p:spPr>
            <a:xfrm>
              <a:off x="3767" y="2296"/>
              <a:ext cx="512" cy="384"/>
            </a:xfrm>
            <a:prstGeom prst="rect">
              <a:avLst/>
            </a:prstGeom>
            <a:solidFill>
              <a:srgbClr val="FF7C80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LAN2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adapter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65" name="Text Box 60"/>
            <p:cNvSpPr txBox="1"/>
            <p:nvPr/>
          </p:nvSpPr>
          <p:spPr>
            <a:xfrm>
              <a:off x="3737" y="621"/>
              <a:ext cx="528" cy="23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Host B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66" name="Line 61"/>
            <p:cNvSpPr/>
            <p:nvPr/>
          </p:nvSpPr>
          <p:spPr>
            <a:xfrm flipH="1">
              <a:off x="4039" y="1976"/>
              <a:ext cx="0" cy="31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51267" name="Line 62"/>
            <p:cNvSpPr/>
            <p:nvPr/>
          </p:nvSpPr>
          <p:spPr>
            <a:xfrm flipH="1">
              <a:off x="4039" y="1256"/>
              <a:ext cx="0" cy="33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</p:sp>
      </p:grpSp>
      <p:sp>
        <p:nvSpPr>
          <p:cNvPr id="51206" name="Rectangle 6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Transferring data over an internet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1207" name="TextBox 66"/>
          <p:cNvSpPr txBox="1"/>
          <p:nvPr/>
        </p:nvSpPr>
        <p:spPr>
          <a:xfrm>
            <a:off x="0" y="6273800"/>
            <a:ext cx="2471738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600">
                <a:latin typeface="Calibri" panose="020F0502020204030204" pitchFamily="34" charset="0"/>
                <a:ea typeface="宋体" panose="02010600030101010101" pitchFamily="2" charset="-122"/>
              </a:rPr>
              <a:t>PH: Internet packet header</a:t>
            </a:r>
            <a:endParaRPr lang="en-US" altLang="zh-CN" sz="160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600">
                <a:latin typeface="Calibri" panose="020F0502020204030204" pitchFamily="34" charset="0"/>
                <a:ea typeface="宋体" panose="02010600030101010101" pitchFamily="2" charset="-122"/>
              </a:rPr>
              <a:t>FH: LAN frame header</a:t>
            </a:r>
            <a:endParaRPr lang="en-US" altLang="zh-CN" sz="16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Outline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Client-Server</a:t>
            </a:r>
            <a:r>
              <a:rPr lang="en-US" altLang="zh-CN">
                <a:ea typeface="宋体" panose="02010600030101010101" pitchFamily="2" charset="-122"/>
              </a:rPr>
              <a:t>  Programming Model(CS Mode)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Networks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Suggested Reading: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11.1~11.2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Rectangle 67"/>
          <p:cNvSpPr/>
          <p:nvPr/>
        </p:nvSpPr>
        <p:spPr>
          <a:xfrm>
            <a:off x="3657600" y="4194175"/>
            <a:ext cx="2132013" cy="2511425"/>
          </a:xfrm>
          <a:prstGeom prst="rect">
            <a:avLst/>
          </a:prstGeom>
          <a:solidFill>
            <a:srgbClr val="FFC000">
              <a:alpha val="30196"/>
            </a:srgbClr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5848350" y="1522413"/>
            <a:ext cx="3151188" cy="3732213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28600" y="1508125"/>
            <a:ext cx="3132138" cy="3733800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5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3" name="Rectangle 3"/>
          <p:cNvSpPr/>
          <p:nvPr/>
        </p:nvSpPr>
        <p:spPr>
          <a:xfrm>
            <a:off x="2376488" y="2905125"/>
            <a:ext cx="812800" cy="552450"/>
          </a:xfrm>
          <a:prstGeom prst="rect">
            <a:avLst/>
          </a:prstGeom>
          <a:solidFill>
            <a:srgbClr val="99FFCC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protocol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software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3254" name="Rectangle 4"/>
          <p:cNvSpPr/>
          <p:nvPr/>
        </p:nvSpPr>
        <p:spPr>
          <a:xfrm>
            <a:off x="2376488" y="1857375"/>
            <a:ext cx="812800" cy="55245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client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3255" name="Rectangle 5"/>
          <p:cNvSpPr/>
          <p:nvPr/>
        </p:nvSpPr>
        <p:spPr>
          <a:xfrm>
            <a:off x="2376488" y="3917950"/>
            <a:ext cx="812800" cy="552450"/>
          </a:xfrm>
          <a:prstGeom prst="rect">
            <a:avLst/>
          </a:prstGeom>
          <a:solidFill>
            <a:srgbClr val="FF7C8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LAN1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adapter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3256" name="Line 6"/>
          <p:cNvSpPr/>
          <p:nvPr/>
        </p:nvSpPr>
        <p:spPr>
          <a:xfrm>
            <a:off x="2808288" y="4470400"/>
            <a:ext cx="0" cy="42545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53257" name="Text Box 7"/>
          <p:cNvSpPr txBox="1"/>
          <p:nvPr/>
        </p:nvSpPr>
        <p:spPr>
          <a:xfrm>
            <a:off x="2330450" y="1508125"/>
            <a:ext cx="835025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Host A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3258" name="Line 8"/>
          <p:cNvSpPr/>
          <p:nvPr/>
        </p:nvSpPr>
        <p:spPr>
          <a:xfrm>
            <a:off x="1033463" y="4965700"/>
            <a:ext cx="2971800" cy="0"/>
          </a:xfrm>
          <a:prstGeom prst="line">
            <a:avLst/>
          </a:prstGeom>
          <a:ln w="76200" cap="flat" cmpd="tri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071" name="Rectangle 9"/>
          <p:cNvSpPr/>
          <p:nvPr/>
        </p:nvSpPr>
        <p:spPr>
          <a:xfrm>
            <a:off x="625475" y="2544763"/>
            <a:ext cx="762000" cy="207962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data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3260" name="Text Box 18"/>
          <p:cNvSpPr txBox="1"/>
          <p:nvPr/>
        </p:nvSpPr>
        <p:spPr>
          <a:xfrm>
            <a:off x="279400" y="1535113"/>
            <a:ext cx="787400" cy="369887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Helvetica" pitchFamily="34" charset="0"/>
                <a:ea typeface="宋体" panose="02010600030101010101" pitchFamily="2" charset="-122"/>
              </a:rPr>
              <a:t>LAN1</a:t>
            </a:r>
            <a:endParaRPr lang="en-US" altLang="zh-CN" sz="18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3261" name="Line 19"/>
          <p:cNvSpPr/>
          <p:nvPr/>
        </p:nvSpPr>
        <p:spPr>
          <a:xfrm>
            <a:off x="5703888" y="4965700"/>
            <a:ext cx="2971800" cy="0"/>
          </a:xfrm>
          <a:prstGeom prst="line">
            <a:avLst/>
          </a:prstGeom>
          <a:ln w="76200" cap="flat" cmpd="tri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62" name="Text Box 20"/>
          <p:cNvSpPr txBox="1"/>
          <p:nvPr/>
        </p:nvSpPr>
        <p:spPr>
          <a:xfrm>
            <a:off x="8153400" y="1535113"/>
            <a:ext cx="787400" cy="369887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Helvetica" pitchFamily="34" charset="0"/>
                <a:ea typeface="宋体" panose="02010600030101010101" pitchFamily="2" charset="-122"/>
              </a:rPr>
              <a:t>LAN2</a:t>
            </a:r>
            <a:endParaRPr lang="en-US" altLang="zh-CN" sz="18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3263" name="Line 21"/>
          <p:cNvSpPr/>
          <p:nvPr/>
        </p:nvSpPr>
        <p:spPr>
          <a:xfrm>
            <a:off x="6389688" y="4470400"/>
            <a:ext cx="0" cy="42545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</p:sp>
      <p:sp>
        <p:nvSpPr>
          <p:cNvPr id="53264" name="Line 23"/>
          <p:cNvSpPr/>
          <p:nvPr/>
        </p:nvSpPr>
        <p:spPr>
          <a:xfrm>
            <a:off x="2808288" y="4895850"/>
            <a:ext cx="990600" cy="11113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53265" name="Line 24"/>
          <p:cNvSpPr/>
          <p:nvPr/>
        </p:nvSpPr>
        <p:spPr>
          <a:xfrm>
            <a:off x="5703888" y="4895850"/>
            <a:ext cx="685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45078" name="Text Box 31"/>
          <p:cNvSpPr txBox="1"/>
          <p:nvPr/>
        </p:nvSpPr>
        <p:spPr>
          <a:xfrm>
            <a:off x="228600" y="2476500"/>
            <a:ext cx="400050" cy="3048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(1)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3267" name="Rectangle 43"/>
          <p:cNvSpPr/>
          <p:nvPr/>
        </p:nvSpPr>
        <p:spPr>
          <a:xfrm>
            <a:off x="3798888" y="6000750"/>
            <a:ext cx="1905000" cy="552450"/>
          </a:xfrm>
          <a:prstGeom prst="rect">
            <a:avLst/>
          </a:prstGeom>
          <a:solidFill>
            <a:srgbClr val="99FFCC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protocol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software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3268" name="Rectangle 44"/>
          <p:cNvSpPr/>
          <p:nvPr/>
        </p:nvSpPr>
        <p:spPr>
          <a:xfrm>
            <a:off x="3798888" y="4689475"/>
            <a:ext cx="812800" cy="552450"/>
          </a:xfrm>
          <a:prstGeom prst="rect">
            <a:avLst/>
          </a:prstGeom>
          <a:solidFill>
            <a:srgbClr val="FF7C8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LAN1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adapter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3269" name="Rectangle 45"/>
          <p:cNvSpPr/>
          <p:nvPr/>
        </p:nvSpPr>
        <p:spPr>
          <a:xfrm>
            <a:off x="4891088" y="4689475"/>
            <a:ext cx="812800" cy="552450"/>
          </a:xfrm>
          <a:prstGeom prst="rect">
            <a:avLst/>
          </a:prstGeom>
          <a:solidFill>
            <a:srgbClr val="FF7C8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LAN2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adapter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3270" name="Line 46"/>
          <p:cNvSpPr/>
          <p:nvPr/>
        </p:nvSpPr>
        <p:spPr>
          <a:xfrm>
            <a:off x="4256088" y="5241925"/>
            <a:ext cx="0" cy="758825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53271" name="Line 47"/>
          <p:cNvSpPr/>
          <p:nvPr/>
        </p:nvSpPr>
        <p:spPr>
          <a:xfrm>
            <a:off x="5322888" y="5241925"/>
            <a:ext cx="0" cy="758825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</p:sp>
      <p:sp>
        <p:nvSpPr>
          <p:cNvPr id="53272" name="Text Box 48"/>
          <p:cNvSpPr txBox="1"/>
          <p:nvPr/>
        </p:nvSpPr>
        <p:spPr>
          <a:xfrm>
            <a:off x="4310063" y="4259263"/>
            <a:ext cx="838200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Router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3273" name="Line 50"/>
          <p:cNvSpPr/>
          <p:nvPr/>
        </p:nvSpPr>
        <p:spPr>
          <a:xfrm flipH="1">
            <a:off x="2808288" y="3457575"/>
            <a:ext cx="0" cy="449263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53274" name="Line 51"/>
          <p:cNvSpPr/>
          <p:nvPr/>
        </p:nvSpPr>
        <p:spPr>
          <a:xfrm flipH="1">
            <a:off x="2808288" y="2420938"/>
            <a:ext cx="0" cy="484187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53275" name="Rectangle 57"/>
          <p:cNvSpPr/>
          <p:nvPr/>
        </p:nvSpPr>
        <p:spPr>
          <a:xfrm>
            <a:off x="5980113" y="2905125"/>
            <a:ext cx="812800" cy="552450"/>
          </a:xfrm>
          <a:prstGeom prst="rect">
            <a:avLst/>
          </a:prstGeom>
          <a:solidFill>
            <a:srgbClr val="99FFCC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protocol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software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3276" name="Rectangle 58"/>
          <p:cNvSpPr/>
          <p:nvPr/>
        </p:nvSpPr>
        <p:spPr>
          <a:xfrm>
            <a:off x="5980113" y="1857375"/>
            <a:ext cx="812800" cy="55245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server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3277" name="Rectangle 59"/>
          <p:cNvSpPr/>
          <p:nvPr/>
        </p:nvSpPr>
        <p:spPr>
          <a:xfrm>
            <a:off x="5980113" y="3917950"/>
            <a:ext cx="812800" cy="552450"/>
          </a:xfrm>
          <a:prstGeom prst="rect">
            <a:avLst/>
          </a:prstGeom>
          <a:solidFill>
            <a:srgbClr val="FF7C8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LAN2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adapter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3278" name="Text Box 60"/>
          <p:cNvSpPr txBox="1"/>
          <p:nvPr/>
        </p:nvSpPr>
        <p:spPr>
          <a:xfrm>
            <a:off x="5932488" y="1508125"/>
            <a:ext cx="838200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Host B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3279" name="Line 61"/>
          <p:cNvSpPr/>
          <p:nvPr/>
        </p:nvSpPr>
        <p:spPr>
          <a:xfrm flipH="1">
            <a:off x="6411913" y="3457575"/>
            <a:ext cx="0" cy="449263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</p:sp>
      <p:sp>
        <p:nvSpPr>
          <p:cNvPr id="53280" name="Line 62"/>
          <p:cNvSpPr/>
          <p:nvPr/>
        </p:nvSpPr>
        <p:spPr>
          <a:xfrm flipH="1">
            <a:off x="6411913" y="2420938"/>
            <a:ext cx="0" cy="484187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</p:sp>
      <p:sp>
        <p:nvSpPr>
          <p:cNvPr id="53281" name="Rectangle 6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Transferring data over an internet (1)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4414838" y="1428750"/>
            <a:ext cx="4191000" cy="304165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 client on host A invokes a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system call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that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copies the data from the client’s virtual address space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into a kernel buffer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1" grpId="0" animBg="1"/>
      <p:bldP spid="45078" grpId="0"/>
      <p:bldP spid="38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Rectangle 67"/>
          <p:cNvSpPr/>
          <p:nvPr/>
        </p:nvSpPr>
        <p:spPr>
          <a:xfrm>
            <a:off x="3657600" y="4194175"/>
            <a:ext cx="2132013" cy="2511425"/>
          </a:xfrm>
          <a:prstGeom prst="rect">
            <a:avLst/>
          </a:prstGeom>
          <a:solidFill>
            <a:srgbClr val="FFC000">
              <a:alpha val="30196"/>
            </a:srgbClr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5848350" y="1522413"/>
            <a:ext cx="3151188" cy="3732213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28600" y="1508125"/>
            <a:ext cx="3132138" cy="3733800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0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01" name="Rectangle 3"/>
          <p:cNvSpPr/>
          <p:nvPr/>
        </p:nvSpPr>
        <p:spPr>
          <a:xfrm>
            <a:off x="2376488" y="2905125"/>
            <a:ext cx="812800" cy="552450"/>
          </a:xfrm>
          <a:prstGeom prst="rect">
            <a:avLst/>
          </a:prstGeom>
          <a:solidFill>
            <a:srgbClr val="99FFCC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protocol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software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5302" name="Rectangle 4"/>
          <p:cNvSpPr/>
          <p:nvPr/>
        </p:nvSpPr>
        <p:spPr>
          <a:xfrm>
            <a:off x="2376488" y="1857375"/>
            <a:ext cx="812800" cy="55245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client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5303" name="Rectangle 5"/>
          <p:cNvSpPr/>
          <p:nvPr/>
        </p:nvSpPr>
        <p:spPr>
          <a:xfrm>
            <a:off x="2376488" y="3917950"/>
            <a:ext cx="812800" cy="552450"/>
          </a:xfrm>
          <a:prstGeom prst="rect">
            <a:avLst/>
          </a:prstGeom>
          <a:solidFill>
            <a:srgbClr val="FF7C8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LAN1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adapter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5304" name="Line 6"/>
          <p:cNvSpPr/>
          <p:nvPr/>
        </p:nvSpPr>
        <p:spPr>
          <a:xfrm>
            <a:off x="2808288" y="4470400"/>
            <a:ext cx="0" cy="42545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55305" name="Text Box 7"/>
          <p:cNvSpPr txBox="1"/>
          <p:nvPr/>
        </p:nvSpPr>
        <p:spPr>
          <a:xfrm>
            <a:off x="2330450" y="1508125"/>
            <a:ext cx="835025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Host A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5306" name="Line 8"/>
          <p:cNvSpPr/>
          <p:nvPr/>
        </p:nvSpPr>
        <p:spPr>
          <a:xfrm>
            <a:off x="1033463" y="4965700"/>
            <a:ext cx="2971800" cy="0"/>
          </a:xfrm>
          <a:prstGeom prst="line">
            <a:avLst/>
          </a:prstGeom>
          <a:ln w="76200" cap="flat" cmpd="tri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307" name="Rectangle 9"/>
          <p:cNvSpPr/>
          <p:nvPr/>
        </p:nvSpPr>
        <p:spPr>
          <a:xfrm>
            <a:off x="625475" y="2544763"/>
            <a:ext cx="762000" cy="207962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data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5308" name="Text Box 18"/>
          <p:cNvSpPr txBox="1"/>
          <p:nvPr/>
        </p:nvSpPr>
        <p:spPr>
          <a:xfrm>
            <a:off x="279400" y="1535113"/>
            <a:ext cx="787400" cy="369887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Helvetica" pitchFamily="34" charset="0"/>
                <a:ea typeface="宋体" panose="02010600030101010101" pitchFamily="2" charset="-122"/>
              </a:rPr>
              <a:t>LAN1</a:t>
            </a:r>
            <a:endParaRPr lang="en-US" altLang="zh-CN" sz="18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5309" name="Line 19"/>
          <p:cNvSpPr/>
          <p:nvPr/>
        </p:nvSpPr>
        <p:spPr>
          <a:xfrm>
            <a:off x="5703888" y="4965700"/>
            <a:ext cx="2971800" cy="0"/>
          </a:xfrm>
          <a:prstGeom prst="line">
            <a:avLst/>
          </a:prstGeom>
          <a:ln w="76200" cap="flat" cmpd="tri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310" name="Text Box 20"/>
          <p:cNvSpPr txBox="1"/>
          <p:nvPr/>
        </p:nvSpPr>
        <p:spPr>
          <a:xfrm>
            <a:off x="8153400" y="1535113"/>
            <a:ext cx="787400" cy="369887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Helvetica" pitchFamily="34" charset="0"/>
                <a:ea typeface="宋体" panose="02010600030101010101" pitchFamily="2" charset="-122"/>
              </a:rPr>
              <a:t>LAN2</a:t>
            </a:r>
            <a:endParaRPr lang="en-US" altLang="zh-CN" sz="18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5311" name="Line 21"/>
          <p:cNvSpPr/>
          <p:nvPr/>
        </p:nvSpPr>
        <p:spPr>
          <a:xfrm>
            <a:off x="6389688" y="4470400"/>
            <a:ext cx="0" cy="42545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</p:sp>
      <p:sp>
        <p:nvSpPr>
          <p:cNvPr id="55312" name="Line 23"/>
          <p:cNvSpPr/>
          <p:nvPr/>
        </p:nvSpPr>
        <p:spPr>
          <a:xfrm>
            <a:off x="2808288" y="4895850"/>
            <a:ext cx="990600" cy="11113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55313" name="Line 24"/>
          <p:cNvSpPr/>
          <p:nvPr/>
        </p:nvSpPr>
        <p:spPr>
          <a:xfrm>
            <a:off x="5703888" y="4895850"/>
            <a:ext cx="685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55314" name="Text Box 31"/>
          <p:cNvSpPr txBox="1"/>
          <p:nvPr/>
        </p:nvSpPr>
        <p:spPr>
          <a:xfrm>
            <a:off x="228600" y="2476500"/>
            <a:ext cx="400050" cy="3048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(1)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28600" y="3443288"/>
            <a:ext cx="2073275" cy="304800"/>
            <a:chOff x="228600" y="3443005"/>
            <a:chExt cx="2073275" cy="304977"/>
          </a:xfrm>
        </p:grpSpPr>
        <p:sp>
          <p:nvSpPr>
            <p:cNvPr id="55340" name="Rectangle 13"/>
            <p:cNvSpPr/>
            <p:nvPr/>
          </p:nvSpPr>
          <p:spPr>
            <a:xfrm>
              <a:off x="625475" y="3526443"/>
              <a:ext cx="762000" cy="207154"/>
            </a:xfrm>
            <a:prstGeom prst="rect">
              <a:avLst/>
            </a:pr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data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341" name="Rectangle 14"/>
            <p:cNvSpPr/>
            <p:nvPr/>
          </p:nvSpPr>
          <p:spPr>
            <a:xfrm>
              <a:off x="1387475" y="3526443"/>
              <a:ext cx="457200" cy="207154"/>
            </a:xfrm>
            <a:prstGeom prst="rect">
              <a:avLst/>
            </a:pr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PH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342" name="Rectangle 27"/>
            <p:cNvSpPr/>
            <p:nvPr/>
          </p:nvSpPr>
          <p:spPr>
            <a:xfrm>
              <a:off x="1844675" y="3526443"/>
              <a:ext cx="457200" cy="207154"/>
            </a:xfrm>
            <a:prstGeom prst="rect">
              <a:avLst/>
            </a:prstGeom>
            <a:solidFill>
              <a:srgbClr val="CC99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FH1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343" name="Text Box 32"/>
            <p:cNvSpPr txBox="1"/>
            <p:nvPr/>
          </p:nvSpPr>
          <p:spPr>
            <a:xfrm>
              <a:off x="228600" y="3443005"/>
              <a:ext cx="400050" cy="3049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(2)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20700" y="3132138"/>
            <a:ext cx="1443038" cy="325437"/>
            <a:chOff x="520700" y="3132274"/>
            <a:chExt cx="1443038" cy="325116"/>
          </a:xfrm>
        </p:grpSpPr>
        <p:sp>
          <p:nvSpPr>
            <p:cNvPr id="55338" name="AutoShape 39"/>
            <p:cNvSpPr/>
            <p:nvPr/>
          </p:nvSpPr>
          <p:spPr>
            <a:xfrm rot="5400000">
              <a:off x="1200549" y="2813264"/>
              <a:ext cx="69051" cy="1219200"/>
            </a:xfrm>
            <a:prstGeom prst="leftBrace">
              <a:avLst>
                <a:gd name="adj1" fmla="val 133323"/>
                <a:gd name="adj2" fmla="val 50000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5339" name="Text Box 40"/>
            <p:cNvSpPr txBox="1"/>
            <p:nvPr/>
          </p:nvSpPr>
          <p:spPr>
            <a:xfrm>
              <a:off x="520700" y="3132274"/>
              <a:ext cx="1443038" cy="3049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b="1" i="1">
                  <a:latin typeface="Helvetica" pitchFamily="34" charset="0"/>
                  <a:ea typeface="宋体" panose="02010600030101010101" pitchFamily="2" charset="-122"/>
                </a:rPr>
                <a:t>internet packet</a:t>
              </a:r>
              <a:endParaRPr lang="en-US" altLang="zh-CN" sz="1400" b="1" i="1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5317" name="Rectangle 43"/>
          <p:cNvSpPr/>
          <p:nvPr/>
        </p:nvSpPr>
        <p:spPr>
          <a:xfrm>
            <a:off x="3798888" y="6000750"/>
            <a:ext cx="1905000" cy="552450"/>
          </a:xfrm>
          <a:prstGeom prst="rect">
            <a:avLst/>
          </a:prstGeom>
          <a:solidFill>
            <a:srgbClr val="99FFCC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protocol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software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5318" name="Rectangle 44"/>
          <p:cNvSpPr/>
          <p:nvPr/>
        </p:nvSpPr>
        <p:spPr>
          <a:xfrm>
            <a:off x="3798888" y="4689475"/>
            <a:ext cx="812800" cy="552450"/>
          </a:xfrm>
          <a:prstGeom prst="rect">
            <a:avLst/>
          </a:prstGeom>
          <a:solidFill>
            <a:srgbClr val="FF7C8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LAN1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adapter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5319" name="Rectangle 45"/>
          <p:cNvSpPr/>
          <p:nvPr/>
        </p:nvSpPr>
        <p:spPr>
          <a:xfrm>
            <a:off x="4891088" y="4689475"/>
            <a:ext cx="812800" cy="552450"/>
          </a:xfrm>
          <a:prstGeom prst="rect">
            <a:avLst/>
          </a:prstGeom>
          <a:solidFill>
            <a:srgbClr val="FF7C8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LAN2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adapter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5320" name="Line 46"/>
          <p:cNvSpPr/>
          <p:nvPr/>
        </p:nvSpPr>
        <p:spPr>
          <a:xfrm>
            <a:off x="4256088" y="5241925"/>
            <a:ext cx="0" cy="758825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55321" name="Line 47"/>
          <p:cNvSpPr/>
          <p:nvPr/>
        </p:nvSpPr>
        <p:spPr>
          <a:xfrm>
            <a:off x="5322888" y="5241925"/>
            <a:ext cx="0" cy="758825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</p:sp>
      <p:sp>
        <p:nvSpPr>
          <p:cNvPr id="55322" name="Text Box 48"/>
          <p:cNvSpPr txBox="1"/>
          <p:nvPr/>
        </p:nvSpPr>
        <p:spPr>
          <a:xfrm>
            <a:off x="4310063" y="4259263"/>
            <a:ext cx="838200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Router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5323" name="Line 50"/>
          <p:cNvSpPr/>
          <p:nvPr/>
        </p:nvSpPr>
        <p:spPr>
          <a:xfrm flipH="1">
            <a:off x="2808288" y="3457575"/>
            <a:ext cx="0" cy="449263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55324" name="Line 51"/>
          <p:cNvSpPr/>
          <p:nvPr/>
        </p:nvSpPr>
        <p:spPr>
          <a:xfrm flipH="1">
            <a:off x="2808288" y="2420938"/>
            <a:ext cx="0" cy="484187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grpSp>
        <p:nvGrpSpPr>
          <p:cNvPr id="5" name="组合 4"/>
          <p:cNvGrpSpPr/>
          <p:nvPr/>
        </p:nvGrpSpPr>
        <p:grpSpPr>
          <a:xfrm>
            <a:off x="609600" y="3787775"/>
            <a:ext cx="1676400" cy="304800"/>
            <a:chOff x="609600" y="3788263"/>
            <a:chExt cx="1676400" cy="304977"/>
          </a:xfrm>
        </p:grpSpPr>
        <p:sp>
          <p:nvSpPr>
            <p:cNvPr id="55336" name="AutoShape 52"/>
            <p:cNvSpPr/>
            <p:nvPr/>
          </p:nvSpPr>
          <p:spPr>
            <a:xfrm rot="5400000" flipH="1" flipV="1">
              <a:off x="1413274" y="2998973"/>
              <a:ext cx="69051" cy="1676400"/>
            </a:xfrm>
            <a:prstGeom prst="leftBrace">
              <a:avLst>
                <a:gd name="adj1" fmla="val 183319"/>
                <a:gd name="adj2" fmla="val 50000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5337" name="Text Box 53"/>
            <p:cNvSpPr txBox="1"/>
            <p:nvPr/>
          </p:nvSpPr>
          <p:spPr>
            <a:xfrm>
              <a:off x="644525" y="3788263"/>
              <a:ext cx="1181100" cy="3049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b="1" i="1">
                  <a:latin typeface="Helvetica" pitchFamily="34" charset="0"/>
                  <a:ea typeface="宋体" panose="02010600030101010101" pitchFamily="2" charset="-122"/>
                </a:rPr>
                <a:t>LAN1 frame</a:t>
              </a:r>
              <a:endParaRPr lang="en-US" altLang="zh-CN" sz="1400" b="1" i="1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5326" name="Rectangle 57"/>
          <p:cNvSpPr/>
          <p:nvPr/>
        </p:nvSpPr>
        <p:spPr>
          <a:xfrm>
            <a:off x="5980113" y="2905125"/>
            <a:ext cx="812800" cy="552450"/>
          </a:xfrm>
          <a:prstGeom prst="rect">
            <a:avLst/>
          </a:prstGeom>
          <a:solidFill>
            <a:srgbClr val="99FFCC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protocol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software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5327" name="Rectangle 58"/>
          <p:cNvSpPr/>
          <p:nvPr/>
        </p:nvSpPr>
        <p:spPr>
          <a:xfrm>
            <a:off x="5980113" y="1857375"/>
            <a:ext cx="812800" cy="55245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server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5328" name="Rectangle 59"/>
          <p:cNvSpPr/>
          <p:nvPr/>
        </p:nvSpPr>
        <p:spPr>
          <a:xfrm>
            <a:off x="5980113" y="3917950"/>
            <a:ext cx="812800" cy="552450"/>
          </a:xfrm>
          <a:prstGeom prst="rect">
            <a:avLst/>
          </a:prstGeom>
          <a:solidFill>
            <a:srgbClr val="FF7C8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LAN2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adapter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5329" name="Text Box 60"/>
          <p:cNvSpPr txBox="1"/>
          <p:nvPr/>
        </p:nvSpPr>
        <p:spPr>
          <a:xfrm>
            <a:off x="5932488" y="1508125"/>
            <a:ext cx="838200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Host B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5330" name="Line 61"/>
          <p:cNvSpPr/>
          <p:nvPr/>
        </p:nvSpPr>
        <p:spPr>
          <a:xfrm flipH="1">
            <a:off x="6411913" y="3457575"/>
            <a:ext cx="0" cy="449263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</p:sp>
      <p:sp>
        <p:nvSpPr>
          <p:cNvPr id="55331" name="Line 62"/>
          <p:cNvSpPr/>
          <p:nvPr/>
        </p:nvSpPr>
        <p:spPr>
          <a:xfrm flipH="1">
            <a:off x="6411913" y="2420938"/>
            <a:ext cx="0" cy="484187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</p:sp>
      <p:sp>
        <p:nvSpPr>
          <p:cNvPr id="55332" name="Rectangle 6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Transferring data over an internet (2)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5333" name="TextBox 66"/>
          <p:cNvSpPr txBox="1"/>
          <p:nvPr/>
        </p:nvSpPr>
        <p:spPr>
          <a:xfrm>
            <a:off x="0" y="6273800"/>
            <a:ext cx="2471738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6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PH: Internet packet header</a:t>
            </a:r>
            <a:endParaRPr lang="en-US" altLang="zh-CN" sz="160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6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FH: LAN frame header</a:t>
            </a:r>
            <a:endParaRPr lang="en-US" altLang="zh-CN" sz="160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 bwMode="auto">
          <a:xfrm>
            <a:off x="3671888" y="1447800"/>
            <a:ext cx="5330825" cy="48260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 protocol software on host A creates a LAN1 frame by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appending an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internet header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and a LAN1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frame header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to the data.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 internet header is addressed to internet host B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 LAN1 frame header is addressed to the router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It then passes the frame to the adapter.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3671888" y="1447800"/>
            <a:ext cx="5327650" cy="380047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800100" indent="-3429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The payload of the LAN1 frame is an internet packet,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whose payload is the actual user data.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This kind of 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encapsulation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is one of the fundamental insights of internetworking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Rectangle 67"/>
          <p:cNvSpPr/>
          <p:nvPr/>
        </p:nvSpPr>
        <p:spPr>
          <a:xfrm>
            <a:off x="3657600" y="4194175"/>
            <a:ext cx="2132013" cy="2511425"/>
          </a:xfrm>
          <a:prstGeom prst="rect">
            <a:avLst/>
          </a:prstGeom>
          <a:solidFill>
            <a:srgbClr val="FFC000">
              <a:alpha val="30196"/>
            </a:srgbClr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5848350" y="1522413"/>
            <a:ext cx="3151188" cy="3732213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28600" y="1508125"/>
            <a:ext cx="3132138" cy="3733800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4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9" name="Rectangle 3"/>
          <p:cNvSpPr/>
          <p:nvPr/>
        </p:nvSpPr>
        <p:spPr>
          <a:xfrm>
            <a:off x="2376488" y="2905125"/>
            <a:ext cx="812800" cy="552450"/>
          </a:xfrm>
          <a:prstGeom prst="rect">
            <a:avLst/>
          </a:prstGeom>
          <a:solidFill>
            <a:srgbClr val="99FFCC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protocol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software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7350" name="Rectangle 4"/>
          <p:cNvSpPr/>
          <p:nvPr/>
        </p:nvSpPr>
        <p:spPr>
          <a:xfrm>
            <a:off x="2376488" y="1857375"/>
            <a:ext cx="812800" cy="55245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client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7351" name="Rectangle 5"/>
          <p:cNvSpPr/>
          <p:nvPr/>
        </p:nvSpPr>
        <p:spPr>
          <a:xfrm>
            <a:off x="2376488" y="3917950"/>
            <a:ext cx="812800" cy="552450"/>
          </a:xfrm>
          <a:prstGeom prst="rect">
            <a:avLst/>
          </a:prstGeom>
          <a:solidFill>
            <a:srgbClr val="FF7C8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LAN1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adapter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7352" name="Line 6"/>
          <p:cNvSpPr/>
          <p:nvPr/>
        </p:nvSpPr>
        <p:spPr>
          <a:xfrm>
            <a:off x="2808288" y="4470400"/>
            <a:ext cx="0" cy="42545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57353" name="Text Box 7"/>
          <p:cNvSpPr txBox="1"/>
          <p:nvPr/>
        </p:nvSpPr>
        <p:spPr>
          <a:xfrm>
            <a:off x="2330450" y="1508125"/>
            <a:ext cx="835025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Host A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7354" name="Line 8"/>
          <p:cNvSpPr/>
          <p:nvPr/>
        </p:nvSpPr>
        <p:spPr>
          <a:xfrm>
            <a:off x="1033463" y="4965700"/>
            <a:ext cx="2971800" cy="0"/>
          </a:xfrm>
          <a:prstGeom prst="line">
            <a:avLst/>
          </a:prstGeom>
          <a:ln w="76200" cap="flat" cmpd="tri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55" name="Rectangle 9"/>
          <p:cNvSpPr/>
          <p:nvPr/>
        </p:nvSpPr>
        <p:spPr>
          <a:xfrm>
            <a:off x="625475" y="2544763"/>
            <a:ext cx="762000" cy="207962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data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7356" name="Rectangle 13"/>
          <p:cNvSpPr/>
          <p:nvPr/>
        </p:nvSpPr>
        <p:spPr>
          <a:xfrm>
            <a:off x="625475" y="3525838"/>
            <a:ext cx="762000" cy="207962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data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7357" name="Rectangle 14"/>
          <p:cNvSpPr/>
          <p:nvPr/>
        </p:nvSpPr>
        <p:spPr>
          <a:xfrm>
            <a:off x="1387475" y="3525838"/>
            <a:ext cx="457200" cy="207962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PH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7358" name="Text Box 18"/>
          <p:cNvSpPr txBox="1"/>
          <p:nvPr/>
        </p:nvSpPr>
        <p:spPr>
          <a:xfrm>
            <a:off x="279400" y="1535113"/>
            <a:ext cx="787400" cy="369887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Helvetica" pitchFamily="34" charset="0"/>
                <a:ea typeface="宋体" panose="02010600030101010101" pitchFamily="2" charset="-122"/>
              </a:rPr>
              <a:t>LAN1</a:t>
            </a:r>
            <a:endParaRPr lang="en-US" altLang="zh-CN" sz="18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7359" name="Line 19"/>
          <p:cNvSpPr/>
          <p:nvPr/>
        </p:nvSpPr>
        <p:spPr>
          <a:xfrm>
            <a:off x="5703888" y="4965700"/>
            <a:ext cx="2971800" cy="0"/>
          </a:xfrm>
          <a:prstGeom prst="line">
            <a:avLst/>
          </a:prstGeom>
          <a:ln w="76200" cap="flat" cmpd="tri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60" name="Text Box 20"/>
          <p:cNvSpPr txBox="1"/>
          <p:nvPr/>
        </p:nvSpPr>
        <p:spPr>
          <a:xfrm>
            <a:off x="8153400" y="1535113"/>
            <a:ext cx="787400" cy="369887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Helvetica" pitchFamily="34" charset="0"/>
                <a:ea typeface="宋体" panose="02010600030101010101" pitchFamily="2" charset="-122"/>
              </a:rPr>
              <a:t>LAN2</a:t>
            </a:r>
            <a:endParaRPr lang="en-US" altLang="zh-CN" sz="18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7361" name="Line 21"/>
          <p:cNvSpPr/>
          <p:nvPr/>
        </p:nvSpPr>
        <p:spPr>
          <a:xfrm>
            <a:off x="6389688" y="4470400"/>
            <a:ext cx="0" cy="42545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</p:sp>
      <p:sp>
        <p:nvSpPr>
          <p:cNvPr id="57362" name="Line 23"/>
          <p:cNvSpPr/>
          <p:nvPr/>
        </p:nvSpPr>
        <p:spPr>
          <a:xfrm>
            <a:off x="2808288" y="4895850"/>
            <a:ext cx="990600" cy="11113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57363" name="Line 24"/>
          <p:cNvSpPr/>
          <p:nvPr/>
        </p:nvSpPr>
        <p:spPr>
          <a:xfrm>
            <a:off x="5703888" y="4895850"/>
            <a:ext cx="685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57364" name="Rectangle 27"/>
          <p:cNvSpPr/>
          <p:nvPr/>
        </p:nvSpPr>
        <p:spPr>
          <a:xfrm>
            <a:off x="1844675" y="3525838"/>
            <a:ext cx="457200" cy="207962"/>
          </a:xfrm>
          <a:prstGeom prst="rect">
            <a:avLst/>
          </a:prstGeom>
          <a:solidFill>
            <a:srgbClr val="CC99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FH1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7365" name="Text Box 31"/>
          <p:cNvSpPr txBox="1"/>
          <p:nvPr/>
        </p:nvSpPr>
        <p:spPr>
          <a:xfrm>
            <a:off x="228600" y="2476500"/>
            <a:ext cx="400050" cy="3048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(1)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7366" name="Text Box 32"/>
          <p:cNvSpPr txBox="1"/>
          <p:nvPr/>
        </p:nvSpPr>
        <p:spPr>
          <a:xfrm>
            <a:off x="228600" y="3443288"/>
            <a:ext cx="400050" cy="3048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(2)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7367" name="AutoShape 39"/>
          <p:cNvSpPr/>
          <p:nvPr/>
        </p:nvSpPr>
        <p:spPr>
          <a:xfrm rot="5400000">
            <a:off x="1200150" y="2813050"/>
            <a:ext cx="69850" cy="1219200"/>
          </a:xfrm>
          <a:prstGeom prst="leftBrace">
            <a:avLst>
              <a:gd name="adj1" fmla="val 131797"/>
              <a:gd name="adj2" fmla="val 50000"/>
            </a:avLst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57368" name="Text Box 40"/>
          <p:cNvSpPr txBox="1"/>
          <p:nvPr/>
        </p:nvSpPr>
        <p:spPr>
          <a:xfrm>
            <a:off x="520700" y="3132138"/>
            <a:ext cx="1443038" cy="3048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i="1">
                <a:latin typeface="Helvetica" pitchFamily="34" charset="0"/>
                <a:ea typeface="宋体" panose="02010600030101010101" pitchFamily="2" charset="-122"/>
              </a:rPr>
              <a:t>internet packet</a:t>
            </a:r>
            <a:endParaRPr lang="en-US" altLang="zh-CN" sz="1400" b="1" i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7369" name="Rectangle 43"/>
          <p:cNvSpPr/>
          <p:nvPr/>
        </p:nvSpPr>
        <p:spPr>
          <a:xfrm>
            <a:off x="3798888" y="6000750"/>
            <a:ext cx="1905000" cy="552450"/>
          </a:xfrm>
          <a:prstGeom prst="rect">
            <a:avLst/>
          </a:prstGeom>
          <a:solidFill>
            <a:srgbClr val="99FFCC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protocol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software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7370" name="Rectangle 44"/>
          <p:cNvSpPr/>
          <p:nvPr/>
        </p:nvSpPr>
        <p:spPr>
          <a:xfrm>
            <a:off x="3798888" y="4689475"/>
            <a:ext cx="812800" cy="552450"/>
          </a:xfrm>
          <a:prstGeom prst="rect">
            <a:avLst/>
          </a:prstGeom>
          <a:solidFill>
            <a:srgbClr val="FF7C8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LAN1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adapter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7371" name="Rectangle 45"/>
          <p:cNvSpPr/>
          <p:nvPr/>
        </p:nvSpPr>
        <p:spPr>
          <a:xfrm>
            <a:off x="4891088" y="4689475"/>
            <a:ext cx="812800" cy="552450"/>
          </a:xfrm>
          <a:prstGeom prst="rect">
            <a:avLst/>
          </a:prstGeom>
          <a:solidFill>
            <a:srgbClr val="FF7C8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LAN2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adapter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7372" name="Line 46"/>
          <p:cNvSpPr/>
          <p:nvPr/>
        </p:nvSpPr>
        <p:spPr>
          <a:xfrm>
            <a:off x="4256088" y="5241925"/>
            <a:ext cx="0" cy="758825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57373" name="Line 47"/>
          <p:cNvSpPr/>
          <p:nvPr/>
        </p:nvSpPr>
        <p:spPr>
          <a:xfrm>
            <a:off x="5322888" y="5241925"/>
            <a:ext cx="0" cy="758825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</p:sp>
      <p:sp>
        <p:nvSpPr>
          <p:cNvPr id="57374" name="Text Box 48"/>
          <p:cNvSpPr txBox="1"/>
          <p:nvPr/>
        </p:nvSpPr>
        <p:spPr>
          <a:xfrm>
            <a:off x="4310063" y="4259263"/>
            <a:ext cx="838200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Router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30188" y="4537075"/>
            <a:ext cx="2068512" cy="304800"/>
            <a:chOff x="230188" y="4537759"/>
            <a:chExt cx="2068512" cy="303539"/>
          </a:xfrm>
        </p:grpSpPr>
        <p:sp>
          <p:nvSpPr>
            <p:cNvPr id="57389" name="Rectangle 25"/>
            <p:cNvSpPr/>
            <p:nvPr/>
          </p:nvSpPr>
          <p:spPr>
            <a:xfrm>
              <a:off x="625475" y="4619758"/>
              <a:ext cx="762000" cy="207154"/>
            </a:xfrm>
            <a:prstGeom prst="rect">
              <a:avLst/>
            </a:pr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data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390" name="Rectangle 26"/>
            <p:cNvSpPr/>
            <p:nvPr/>
          </p:nvSpPr>
          <p:spPr>
            <a:xfrm>
              <a:off x="1387475" y="4619758"/>
              <a:ext cx="457200" cy="207154"/>
            </a:xfrm>
            <a:prstGeom prst="rect">
              <a:avLst/>
            </a:pr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PH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391" name="Text Box 33"/>
            <p:cNvSpPr txBox="1"/>
            <p:nvPr/>
          </p:nvSpPr>
          <p:spPr>
            <a:xfrm>
              <a:off x="230188" y="4537759"/>
              <a:ext cx="400050" cy="30353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(3)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392" name="Rectangle 49"/>
            <p:cNvSpPr/>
            <p:nvPr/>
          </p:nvSpPr>
          <p:spPr>
            <a:xfrm>
              <a:off x="1841500" y="4619758"/>
              <a:ext cx="457200" cy="207154"/>
            </a:xfrm>
            <a:prstGeom prst="rect">
              <a:avLst/>
            </a:prstGeom>
            <a:solidFill>
              <a:srgbClr val="CC99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FH1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7376" name="Line 50"/>
          <p:cNvSpPr/>
          <p:nvPr/>
        </p:nvSpPr>
        <p:spPr>
          <a:xfrm flipH="1">
            <a:off x="2808288" y="3457575"/>
            <a:ext cx="0" cy="449263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57377" name="Line 51"/>
          <p:cNvSpPr/>
          <p:nvPr/>
        </p:nvSpPr>
        <p:spPr>
          <a:xfrm flipH="1">
            <a:off x="2808288" y="2420938"/>
            <a:ext cx="0" cy="484187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57378" name="AutoShape 52"/>
          <p:cNvSpPr/>
          <p:nvPr/>
        </p:nvSpPr>
        <p:spPr>
          <a:xfrm rot="5400000" flipH="1" flipV="1">
            <a:off x="1412875" y="2998788"/>
            <a:ext cx="69850" cy="1676400"/>
          </a:xfrm>
          <a:prstGeom prst="leftBrace">
            <a:avLst>
              <a:gd name="adj1" fmla="val 181222"/>
              <a:gd name="adj2" fmla="val 50000"/>
            </a:avLst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57379" name="Text Box 53"/>
          <p:cNvSpPr txBox="1"/>
          <p:nvPr/>
        </p:nvSpPr>
        <p:spPr>
          <a:xfrm>
            <a:off x="644525" y="3787775"/>
            <a:ext cx="1181100" cy="3048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i="1">
                <a:latin typeface="Helvetica" pitchFamily="34" charset="0"/>
                <a:ea typeface="宋体" panose="02010600030101010101" pitchFamily="2" charset="-122"/>
              </a:rPr>
              <a:t>LAN1 frame</a:t>
            </a:r>
            <a:endParaRPr lang="en-US" altLang="zh-CN" sz="1400" b="1" i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7380" name="Rectangle 57"/>
          <p:cNvSpPr/>
          <p:nvPr/>
        </p:nvSpPr>
        <p:spPr>
          <a:xfrm>
            <a:off x="5980113" y="2905125"/>
            <a:ext cx="812800" cy="552450"/>
          </a:xfrm>
          <a:prstGeom prst="rect">
            <a:avLst/>
          </a:prstGeom>
          <a:solidFill>
            <a:srgbClr val="99FFCC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protocol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software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7381" name="Rectangle 58"/>
          <p:cNvSpPr/>
          <p:nvPr/>
        </p:nvSpPr>
        <p:spPr>
          <a:xfrm>
            <a:off x="5980113" y="1857375"/>
            <a:ext cx="812800" cy="55245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server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7382" name="Rectangle 59"/>
          <p:cNvSpPr/>
          <p:nvPr/>
        </p:nvSpPr>
        <p:spPr>
          <a:xfrm>
            <a:off x="5980113" y="3917950"/>
            <a:ext cx="812800" cy="552450"/>
          </a:xfrm>
          <a:prstGeom prst="rect">
            <a:avLst/>
          </a:prstGeom>
          <a:solidFill>
            <a:srgbClr val="FF7C8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LAN2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adapter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7383" name="Text Box 60"/>
          <p:cNvSpPr txBox="1"/>
          <p:nvPr/>
        </p:nvSpPr>
        <p:spPr>
          <a:xfrm>
            <a:off x="5932488" y="1508125"/>
            <a:ext cx="838200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Host B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7384" name="Line 61"/>
          <p:cNvSpPr/>
          <p:nvPr/>
        </p:nvSpPr>
        <p:spPr>
          <a:xfrm flipH="1">
            <a:off x="6411913" y="3457575"/>
            <a:ext cx="0" cy="449263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</p:sp>
      <p:sp>
        <p:nvSpPr>
          <p:cNvPr id="57385" name="Line 62"/>
          <p:cNvSpPr/>
          <p:nvPr/>
        </p:nvSpPr>
        <p:spPr>
          <a:xfrm flipH="1">
            <a:off x="6411913" y="2420938"/>
            <a:ext cx="0" cy="484187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</p:sp>
      <p:sp>
        <p:nvSpPr>
          <p:cNvPr id="57386" name="Rectangle 6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Transferring data over an internet (3)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7387" name="TextBox 66"/>
          <p:cNvSpPr txBox="1"/>
          <p:nvPr/>
        </p:nvSpPr>
        <p:spPr>
          <a:xfrm>
            <a:off x="0" y="6273800"/>
            <a:ext cx="2471738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600">
                <a:latin typeface="Calibri" panose="020F0502020204030204" pitchFamily="34" charset="0"/>
                <a:ea typeface="宋体" panose="02010600030101010101" pitchFamily="2" charset="-122"/>
              </a:rPr>
              <a:t>PH: Internet packet header</a:t>
            </a:r>
            <a:endParaRPr lang="en-US" altLang="zh-CN" sz="160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600">
                <a:latin typeface="Calibri" panose="020F0502020204030204" pitchFamily="34" charset="0"/>
                <a:ea typeface="宋体" panose="02010600030101010101" pitchFamily="2" charset="-122"/>
              </a:rPr>
              <a:t>FH: LAN frame header</a:t>
            </a:r>
            <a:endParaRPr lang="en-US" altLang="zh-CN" sz="16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5867400" y="1482725"/>
            <a:ext cx="3132138" cy="37592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 LAN1 adapter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copies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the frame to the network</a:t>
            </a:r>
            <a:endParaRPr kumimoji="0" lang="en-US" altLang="zh-CN" sz="5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Rectangle 67"/>
          <p:cNvSpPr/>
          <p:nvPr/>
        </p:nvSpPr>
        <p:spPr>
          <a:xfrm>
            <a:off x="3657600" y="4194175"/>
            <a:ext cx="2132013" cy="2511425"/>
          </a:xfrm>
          <a:prstGeom prst="rect">
            <a:avLst/>
          </a:prstGeom>
          <a:solidFill>
            <a:srgbClr val="FFC000">
              <a:alpha val="30196"/>
            </a:srgbClr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5848350" y="1522413"/>
            <a:ext cx="3151188" cy="3732213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30505" y="1520825"/>
            <a:ext cx="3132138" cy="3733800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39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7" name="Rectangle 3"/>
          <p:cNvSpPr/>
          <p:nvPr/>
        </p:nvSpPr>
        <p:spPr>
          <a:xfrm>
            <a:off x="2376488" y="2905125"/>
            <a:ext cx="812800" cy="552450"/>
          </a:xfrm>
          <a:prstGeom prst="rect">
            <a:avLst/>
          </a:prstGeom>
          <a:solidFill>
            <a:srgbClr val="99FFCC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protocol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software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9398" name="Rectangle 4"/>
          <p:cNvSpPr/>
          <p:nvPr/>
        </p:nvSpPr>
        <p:spPr>
          <a:xfrm>
            <a:off x="2376488" y="1857375"/>
            <a:ext cx="812800" cy="55245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client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9399" name="Rectangle 5"/>
          <p:cNvSpPr/>
          <p:nvPr/>
        </p:nvSpPr>
        <p:spPr>
          <a:xfrm>
            <a:off x="2376488" y="3917950"/>
            <a:ext cx="812800" cy="552450"/>
          </a:xfrm>
          <a:prstGeom prst="rect">
            <a:avLst/>
          </a:prstGeom>
          <a:solidFill>
            <a:srgbClr val="FF7C8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LAN1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adapter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9400" name="Line 6"/>
          <p:cNvSpPr/>
          <p:nvPr/>
        </p:nvSpPr>
        <p:spPr>
          <a:xfrm>
            <a:off x="2808288" y="4470400"/>
            <a:ext cx="0" cy="42545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59401" name="Text Box 7"/>
          <p:cNvSpPr txBox="1"/>
          <p:nvPr/>
        </p:nvSpPr>
        <p:spPr>
          <a:xfrm>
            <a:off x="2330450" y="1508125"/>
            <a:ext cx="835025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Host A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9402" name="Line 8"/>
          <p:cNvSpPr/>
          <p:nvPr/>
        </p:nvSpPr>
        <p:spPr>
          <a:xfrm>
            <a:off x="1033463" y="4965700"/>
            <a:ext cx="2971800" cy="0"/>
          </a:xfrm>
          <a:prstGeom prst="line">
            <a:avLst/>
          </a:prstGeom>
          <a:ln w="76200" cap="flat" cmpd="tri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403" name="Rectangle 9"/>
          <p:cNvSpPr/>
          <p:nvPr/>
        </p:nvSpPr>
        <p:spPr>
          <a:xfrm>
            <a:off x="625475" y="2544763"/>
            <a:ext cx="762000" cy="207962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data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9404" name="Rectangle 13"/>
          <p:cNvSpPr/>
          <p:nvPr/>
        </p:nvSpPr>
        <p:spPr>
          <a:xfrm>
            <a:off x="625475" y="3525838"/>
            <a:ext cx="762000" cy="207962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data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9405" name="Rectangle 14"/>
          <p:cNvSpPr/>
          <p:nvPr/>
        </p:nvSpPr>
        <p:spPr>
          <a:xfrm>
            <a:off x="1387475" y="3525838"/>
            <a:ext cx="457200" cy="207962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PH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9406" name="Text Box 18"/>
          <p:cNvSpPr txBox="1"/>
          <p:nvPr/>
        </p:nvSpPr>
        <p:spPr>
          <a:xfrm>
            <a:off x="279400" y="1535113"/>
            <a:ext cx="787400" cy="369887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Helvetica" pitchFamily="34" charset="0"/>
                <a:ea typeface="宋体" panose="02010600030101010101" pitchFamily="2" charset="-122"/>
              </a:rPr>
              <a:t>LAN1</a:t>
            </a:r>
            <a:endParaRPr lang="en-US" altLang="zh-CN" sz="18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9407" name="Line 19"/>
          <p:cNvSpPr/>
          <p:nvPr/>
        </p:nvSpPr>
        <p:spPr>
          <a:xfrm>
            <a:off x="5703888" y="4965700"/>
            <a:ext cx="2971800" cy="0"/>
          </a:xfrm>
          <a:prstGeom prst="line">
            <a:avLst/>
          </a:prstGeom>
          <a:ln w="76200" cap="flat" cmpd="tri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408" name="Text Box 20"/>
          <p:cNvSpPr txBox="1"/>
          <p:nvPr/>
        </p:nvSpPr>
        <p:spPr>
          <a:xfrm>
            <a:off x="8153400" y="1535113"/>
            <a:ext cx="787400" cy="369887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Helvetica" pitchFamily="34" charset="0"/>
                <a:ea typeface="宋体" panose="02010600030101010101" pitchFamily="2" charset="-122"/>
              </a:rPr>
              <a:t>LAN2</a:t>
            </a:r>
            <a:endParaRPr lang="en-US" altLang="zh-CN" sz="18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9409" name="Line 21"/>
          <p:cNvSpPr/>
          <p:nvPr/>
        </p:nvSpPr>
        <p:spPr>
          <a:xfrm>
            <a:off x="6389688" y="4470400"/>
            <a:ext cx="0" cy="42545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</p:sp>
      <p:sp>
        <p:nvSpPr>
          <p:cNvPr id="59410" name="Line 23"/>
          <p:cNvSpPr/>
          <p:nvPr/>
        </p:nvSpPr>
        <p:spPr>
          <a:xfrm>
            <a:off x="2808288" y="4895850"/>
            <a:ext cx="990600" cy="11113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59411" name="Line 24"/>
          <p:cNvSpPr/>
          <p:nvPr/>
        </p:nvSpPr>
        <p:spPr>
          <a:xfrm>
            <a:off x="5703888" y="4895850"/>
            <a:ext cx="685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59412" name="Rectangle 25"/>
          <p:cNvSpPr/>
          <p:nvPr/>
        </p:nvSpPr>
        <p:spPr>
          <a:xfrm>
            <a:off x="625475" y="4619625"/>
            <a:ext cx="762000" cy="20796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data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9413" name="Rectangle 26"/>
          <p:cNvSpPr/>
          <p:nvPr/>
        </p:nvSpPr>
        <p:spPr>
          <a:xfrm>
            <a:off x="1387475" y="4619625"/>
            <a:ext cx="457200" cy="20796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PH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9414" name="Rectangle 27"/>
          <p:cNvSpPr/>
          <p:nvPr/>
        </p:nvSpPr>
        <p:spPr>
          <a:xfrm>
            <a:off x="1844675" y="3525838"/>
            <a:ext cx="457200" cy="207962"/>
          </a:xfrm>
          <a:prstGeom prst="rect">
            <a:avLst/>
          </a:prstGeom>
          <a:solidFill>
            <a:srgbClr val="CC99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FH1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9415" name="Text Box 31"/>
          <p:cNvSpPr txBox="1"/>
          <p:nvPr/>
        </p:nvSpPr>
        <p:spPr>
          <a:xfrm>
            <a:off x="228600" y="2476500"/>
            <a:ext cx="400050" cy="3048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(1)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9416" name="Text Box 32"/>
          <p:cNvSpPr txBox="1"/>
          <p:nvPr/>
        </p:nvSpPr>
        <p:spPr>
          <a:xfrm>
            <a:off x="228600" y="3443288"/>
            <a:ext cx="400050" cy="3048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(2)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9417" name="Text Box 33"/>
          <p:cNvSpPr txBox="1"/>
          <p:nvPr/>
        </p:nvSpPr>
        <p:spPr>
          <a:xfrm>
            <a:off x="230188" y="4537075"/>
            <a:ext cx="400050" cy="3048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(3)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70088" y="5365750"/>
            <a:ext cx="2076450" cy="304800"/>
            <a:chOff x="1970088" y="5366377"/>
            <a:chExt cx="2076450" cy="303539"/>
          </a:xfrm>
        </p:grpSpPr>
        <p:sp>
          <p:nvSpPr>
            <p:cNvPr id="59441" name="Rectangle 10"/>
            <p:cNvSpPr/>
            <p:nvPr/>
          </p:nvSpPr>
          <p:spPr>
            <a:xfrm>
              <a:off x="2370138" y="5448376"/>
              <a:ext cx="762000" cy="207154"/>
            </a:xfrm>
            <a:prstGeom prst="rect">
              <a:avLst/>
            </a:pr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data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42" name="Rectangle 11"/>
            <p:cNvSpPr/>
            <p:nvPr/>
          </p:nvSpPr>
          <p:spPr>
            <a:xfrm>
              <a:off x="3132138" y="5448376"/>
              <a:ext cx="457200" cy="207154"/>
            </a:xfrm>
            <a:prstGeom prst="rect">
              <a:avLst/>
            </a:pr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PH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43" name="Rectangle 12"/>
            <p:cNvSpPr/>
            <p:nvPr/>
          </p:nvSpPr>
          <p:spPr>
            <a:xfrm>
              <a:off x="3589338" y="5448376"/>
              <a:ext cx="457200" cy="207154"/>
            </a:xfrm>
            <a:prstGeom prst="rect">
              <a:avLst/>
            </a:prstGeom>
            <a:solidFill>
              <a:srgbClr val="CC99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FH1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44" name="Text Box 34"/>
            <p:cNvSpPr txBox="1"/>
            <p:nvPr/>
          </p:nvSpPr>
          <p:spPr>
            <a:xfrm>
              <a:off x="1970088" y="5366377"/>
              <a:ext cx="400050" cy="30353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(4)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9419" name="AutoShape 39"/>
          <p:cNvSpPr/>
          <p:nvPr/>
        </p:nvSpPr>
        <p:spPr>
          <a:xfrm rot="5400000">
            <a:off x="1200150" y="2813050"/>
            <a:ext cx="69850" cy="1219200"/>
          </a:xfrm>
          <a:prstGeom prst="leftBrace">
            <a:avLst>
              <a:gd name="adj1" fmla="val 131797"/>
              <a:gd name="adj2" fmla="val 50000"/>
            </a:avLst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59420" name="Text Box 40"/>
          <p:cNvSpPr txBox="1"/>
          <p:nvPr/>
        </p:nvSpPr>
        <p:spPr>
          <a:xfrm>
            <a:off x="520700" y="3132138"/>
            <a:ext cx="1443038" cy="3048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i="1">
                <a:latin typeface="Helvetica" pitchFamily="34" charset="0"/>
                <a:ea typeface="宋体" panose="02010600030101010101" pitchFamily="2" charset="-122"/>
              </a:rPr>
              <a:t>internet packet</a:t>
            </a:r>
            <a:endParaRPr lang="en-US" altLang="zh-CN" sz="1400" b="1" i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9421" name="Rectangle 43"/>
          <p:cNvSpPr/>
          <p:nvPr/>
        </p:nvSpPr>
        <p:spPr>
          <a:xfrm>
            <a:off x="3798888" y="6000750"/>
            <a:ext cx="1905000" cy="552450"/>
          </a:xfrm>
          <a:prstGeom prst="rect">
            <a:avLst/>
          </a:prstGeom>
          <a:solidFill>
            <a:srgbClr val="99FFCC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protocol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software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9422" name="Rectangle 44"/>
          <p:cNvSpPr/>
          <p:nvPr/>
        </p:nvSpPr>
        <p:spPr>
          <a:xfrm>
            <a:off x="3798888" y="4689475"/>
            <a:ext cx="812800" cy="552450"/>
          </a:xfrm>
          <a:prstGeom prst="rect">
            <a:avLst/>
          </a:prstGeom>
          <a:solidFill>
            <a:srgbClr val="FF7C8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LAN1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adapter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9423" name="Rectangle 45"/>
          <p:cNvSpPr/>
          <p:nvPr/>
        </p:nvSpPr>
        <p:spPr>
          <a:xfrm>
            <a:off x="4891088" y="4689475"/>
            <a:ext cx="812800" cy="552450"/>
          </a:xfrm>
          <a:prstGeom prst="rect">
            <a:avLst/>
          </a:prstGeom>
          <a:solidFill>
            <a:srgbClr val="FF7C8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LAN2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adapter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9424" name="Line 46"/>
          <p:cNvSpPr/>
          <p:nvPr/>
        </p:nvSpPr>
        <p:spPr>
          <a:xfrm>
            <a:off x="4256088" y="5241925"/>
            <a:ext cx="0" cy="758825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59425" name="Line 47"/>
          <p:cNvSpPr/>
          <p:nvPr/>
        </p:nvSpPr>
        <p:spPr>
          <a:xfrm>
            <a:off x="5322888" y="5241925"/>
            <a:ext cx="0" cy="758825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</p:sp>
      <p:sp>
        <p:nvSpPr>
          <p:cNvPr id="59426" name="Text Box 48"/>
          <p:cNvSpPr txBox="1"/>
          <p:nvPr/>
        </p:nvSpPr>
        <p:spPr>
          <a:xfrm>
            <a:off x="4310063" y="4259263"/>
            <a:ext cx="838200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Router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9427" name="Rectangle 49"/>
          <p:cNvSpPr/>
          <p:nvPr/>
        </p:nvSpPr>
        <p:spPr>
          <a:xfrm>
            <a:off x="1841500" y="4619625"/>
            <a:ext cx="457200" cy="207963"/>
          </a:xfrm>
          <a:prstGeom prst="rect">
            <a:avLst/>
          </a:prstGeom>
          <a:solidFill>
            <a:srgbClr val="CC99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FH1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9428" name="Line 50"/>
          <p:cNvSpPr/>
          <p:nvPr/>
        </p:nvSpPr>
        <p:spPr>
          <a:xfrm flipH="1">
            <a:off x="2808288" y="3457575"/>
            <a:ext cx="0" cy="449263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59429" name="Line 51"/>
          <p:cNvSpPr/>
          <p:nvPr/>
        </p:nvSpPr>
        <p:spPr>
          <a:xfrm flipH="1">
            <a:off x="2808288" y="2420938"/>
            <a:ext cx="0" cy="484187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59430" name="AutoShape 52"/>
          <p:cNvSpPr/>
          <p:nvPr/>
        </p:nvSpPr>
        <p:spPr>
          <a:xfrm rot="5400000" flipH="1" flipV="1">
            <a:off x="1412875" y="2998788"/>
            <a:ext cx="69850" cy="1676400"/>
          </a:xfrm>
          <a:prstGeom prst="leftBrace">
            <a:avLst>
              <a:gd name="adj1" fmla="val 181222"/>
              <a:gd name="adj2" fmla="val 50000"/>
            </a:avLst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59431" name="Text Box 53"/>
          <p:cNvSpPr txBox="1"/>
          <p:nvPr/>
        </p:nvSpPr>
        <p:spPr>
          <a:xfrm>
            <a:off x="644525" y="3787775"/>
            <a:ext cx="1181100" cy="3048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i="1">
                <a:latin typeface="Helvetica" pitchFamily="34" charset="0"/>
                <a:ea typeface="宋体" panose="02010600030101010101" pitchFamily="2" charset="-122"/>
              </a:rPr>
              <a:t>LAN1 frame</a:t>
            </a:r>
            <a:endParaRPr lang="en-US" altLang="zh-CN" sz="1400" b="1" i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9432" name="Rectangle 57"/>
          <p:cNvSpPr/>
          <p:nvPr/>
        </p:nvSpPr>
        <p:spPr>
          <a:xfrm>
            <a:off x="5980113" y="2905125"/>
            <a:ext cx="812800" cy="552450"/>
          </a:xfrm>
          <a:prstGeom prst="rect">
            <a:avLst/>
          </a:prstGeom>
          <a:solidFill>
            <a:srgbClr val="99FFCC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protocol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software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9433" name="Rectangle 58"/>
          <p:cNvSpPr/>
          <p:nvPr/>
        </p:nvSpPr>
        <p:spPr>
          <a:xfrm>
            <a:off x="5980113" y="1857375"/>
            <a:ext cx="812800" cy="55245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server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9434" name="Rectangle 59"/>
          <p:cNvSpPr/>
          <p:nvPr/>
        </p:nvSpPr>
        <p:spPr>
          <a:xfrm>
            <a:off x="5980113" y="3917950"/>
            <a:ext cx="812800" cy="552450"/>
          </a:xfrm>
          <a:prstGeom prst="rect">
            <a:avLst/>
          </a:prstGeom>
          <a:solidFill>
            <a:srgbClr val="FF7C8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LAN2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adapter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9435" name="Text Box 60"/>
          <p:cNvSpPr txBox="1"/>
          <p:nvPr/>
        </p:nvSpPr>
        <p:spPr>
          <a:xfrm>
            <a:off x="5932488" y="1508125"/>
            <a:ext cx="838200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Host B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9436" name="Line 61"/>
          <p:cNvSpPr/>
          <p:nvPr/>
        </p:nvSpPr>
        <p:spPr>
          <a:xfrm flipH="1">
            <a:off x="6411913" y="3457575"/>
            <a:ext cx="0" cy="449263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</p:sp>
      <p:sp>
        <p:nvSpPr>
          <p:cNvPr id="59437" name="Line 62"/>
          <p:cNvSpPr/>
          <p:nvPr/>
        </p:nvSpPr>
        <p:spPr>
          <a:xfrm flipH="1">
            <a:off x="6411913" y="2420938"/>
            <a:ext cx="0" cy="484187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</p:sp>
      <p:sp>
        <p:nvSpPr>
          <p:cNvPr id="59438" name="Rectangle 6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Transferring data over an internet (4)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9439" name="TextBox 66"/>
          <p:cNvSpPr txBox="1"/>
          <p:nvPr/>
        </p:nvSpPr>
        <p:spPr>
          <a:xfrm>
            <a:off x="0" y="6273800"/>
            <a:ext cx="2471738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600">
                <a:latin typeface="Calibri" panose="020F0502020204030204" pitchFamily="34" charset="0"/>
                <a:ea typeface="宋体" panose="02010600030101010101" pitchFamily="2" charset="-122"/>
              </a:rPr>
              <a:t>PH: Internet packet header</a:t>
            </a:r>
            <a:endParaRPr lang="en-US" altLang="zh-CN" sz="160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600">
                <a:latin typeface="Calibri" panose="020F0502020204030204" pitchFamily="34" charset="0"/>
                <a:ea typeface="宋体" panose="02010600030101010101" pitchFamily="2" charset="-122"/>
              </a:rPr>
              <a:t>FH: LAN frame header</a:t>
            </a:r>
            <a:endParaRPr lang="en-US" altLang="zh-CN" sz="16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3" name="Rectangle 3"/>
          <p:cNvSpPr txBox="1">
            <a:spLocks noChangeArrowheads="1"/>
          </p:cNvSpPr>
          <p:nvPr/>
        </p:nvSpPr>
        <p:spPr bwMode="auto">
          <a:xfrm>
            <a:off x="2241550" y="1524000"/>
            <a:ext cx="6750050" cy="238125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When the frame reaches the router,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 router’s LAN1 adapter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reads it from the wire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passes it to the protocol software</a:t>
            </a:r>
            <a:endParaRPr kumimoji="0" lang="en-US" altLang="zh-CN" sz="5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Rectangle 67"/>
          <p:cNvSpPr/>
          <p:nvPr/>
        </p:nvSpPr>
        <p:spPr>
          <a:xfrm>
            <a:off x="3657600" y="4194175"/>
            <a:ext cx="2132013" cy="2511425"/>
          </a:xfrm>
          <a:prstGeom prst="rect">
            <a:avLst/>
          </a:prstGeom>
          <a:solidFill>
            <a:srgbClr val="FFC000">
              <a:alpha val="30196"/>
            </a:srgbClr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5848350" y="1522413"/>
            <a:ext cx="3151188" cy="3732213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28600" y="1508125"/>
            <a:ext cx="3132138" cy="3733800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5" name="Rectangle 3"/>
          <p:cNvSpPr/>
          <p:nvPr/>
        </p:nvSpPr>
        <p:spPr>
          <a:xfrm>
            <a:off x="2376488" y="2905125"/>
            <a:ext cx="812800" cy="552450"/>
          </a:xfrm>
          <a:prstGeom prst="rect">
            <a:avLst/>
          </a:prstGeom>
          <a:solidFill>
            <a:srgbClr val="99FFCC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protocol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software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1446" name="Rectangle 4"/>
          <p:cNvSpPr/>
          <p:nvPr/>
        </p:nvSpPr>
        <p:spPr>
          <a:xfrm>
            <a:off x="2376488" y="1857375"/>
            <a:ext cx="812800" cy="55245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client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1447" name="Rectangle 5"/>
          <p:cNvSpPr/>
          <p:nvPr/>
        </p:nvSpPr>
        <p:spPr>
          <a:xfrm>
            <a:off x="2376488" y="3917950"/>
            <a:ext cx="812800" cy="552450"/>
          </a:xfrm>
          <a:prstGeom prst="rect">
            <a:avLst/>
          </a:prstGeom>
          <a:solidFill>
            <a:srgbClr val="FF7C8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LAN1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adapter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1448" name="Line 6"/>
          <p:cNvSpPr/>
          <p:nvPr/>
        </p:nvSpPr>
        <p:spPr>
          <a:xfrm>
            <a:off x="2808288" y="4470400"/>
            <a:ext cx="0" cy="42545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61449" name="Text Box 7"/>
          <p:cNvSpPr txBox="1"/>
          <p:nvPr/>
        </p:nvSpPr>
        <p:spPr>
          <a:xfrm>
            <a:off x="2330450" y="1508125"/>
            <a:ext cx="835025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Host A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1450" name="Line 8"/>
          <p:cNvSpPr/>
          <p:nvPr/>
        </p:nvSpPr>
        <p:spPr>
          <a:xfrm>
            <a:off x="1033463" y="4965700"/>
            <a:ext cx="2971800" cy="0"/>
          </a:xfrm>
          <a:prstGeom prst="line">
            <a:avLst/>
          </a:prstGeom>
          <a:ln w="76200" cap="flat" cmpd="tri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451" name="Rectangle 9"/>
          <p:cNvSpPr/>
          <p:nvPr/>
        </p:nvSpPr>
        <p:spPr>
          <a:xfrm>
            <a:off x="625475" y="2544763"/>
            <a:ext cx="762000" cy="207962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data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1452" name="Rectangle 10"/>
          <p:cNvSpPr/>
          <p:nvPr/>
        </p:nvSpPr>
        <p:spPr>
          <a:xfrm>
            <a:off x="2370138" y="5448300"/>
            <a:ext cx="762000" cy="20796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data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1453" name="Rectangle 11"/>
          <p:cNvSpPr/>
          <p:nvPr/>
        </p:nvSpPr>
        <p:spPr>
          <a:xfrm>
            <a:off x="3132138" y="5448300"/>
            <a:ext cx="457200" cy="20796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PH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1454" name="Rectangle 12"/>
          <p:cNvSpPr/>
          <p:nvPr/>
        </p:nvSpPr>
        <p:spPr>
          <a:xfrm>
            <a:off x="3589338" y="5448300"/>
            <a:ext cx="457200" cy="207963"/>
          </a:xfrm>
          <a:prstGeom prst="rect">
            <a:avLst/>
          </a:prstGeom>
          <a:solidFill>
            <a:srgbClr val="CC99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FH1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1455" name="Rectangle 13"/>
          <p:cNvSpPr/>
          <p:nvPr/>
        </p:nvSpPr>
        <p:spPr>
          <a:xfrm>
            <a:off x="625475" y="3525838"/>
            <a:ext cx="762000" cy="207962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data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1456" name="Rectangle 14"/>
          <p:cNvSpPr/>
          <p:nvPr/>
        </p:nvSpPr>
        <p:spPr>
          <a:xfrm>
            <a:off x="1387475" y="3525838"/>
            <a:ext cx="457200" cy="207962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PH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1457" name="Text Box 18"/>
          <p:cNvSpPr txBox="1"/>
          <p:nvPr/>
        </p:nvSpPr>
        <p:spPr>
          <a:xfrm>
            <a:off x="279400" y="1535113"/>
            <a:ext cx="787400" cy="369887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Helvetica" pitchFamily="34" charset="0"/>
                <a:ea typeface="宋体" panose="02010600030101010101" pitchFamily="2" charset="-122"/>
              </a:rPr>
              <a:t>LAN1</a:t>
            </a:r>
            <a:endParaRPr lang="en-US" altLang="zh-CN" sz="18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1458" name="Line 19"/>
          <p:cNvSpPr/>
          <p:nvPr/>
        </p:nvSpPr>
        <p:spPr>
          <a:xfrm>
            <a:off x="5703888" y="4965700"/>
            <a:ext cx="2971800" cy="0"/>
          </a:xfrm>
          <a:prstGeom prst="line">
            <a:avLst/>
          </a:prstGeom>
          <a:ln w="76200" cap="flat" cmpd="tri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459" name="Text Box 20"/>
          <p:cNvSpPr txBox="1"/>
          <p:nvPr/>
        </p:nvSpPr>
        <p:spPr>
          <a:xfrm>
            <a:off x="8153400" y="1535113"/>
            <a:ext cx="787400" cy="369887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Helvetica" pitchFamily="34" charset="0"/>
                <a:ea typeface="宋体" panose="02010600030101010101" pitchFamily="2" charset="-122"/>
              </a:rPr>
              <a:t>LAN2</a:t>
            </a:r>
            <a:endParaRPr lang="en-US" altLang="zh-CN" sz="18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1460" name="Line 21"/>
          <p:cNvSpPr/>
          <p:nvPr/>
        </p:nvSpPr>
        <p:spPr>
          <a:xfrm>
            <a:off x="6389688" y="4470400"/>
            <a:ext cx="0" cy="42545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</p:sp>
      <p:sp>
        <p:nvSpPr>
          <p:cNvPr id="61461" name="Line 23"/>
          <p:cNvSpPr/>
          <p:nvPr/>
        </p:nvSpPr>
        <p:spPr>
          <a:xfrm>
            <a:off x="2808288" y="4895850"/>
            <a:ext cx="990600" cy="11113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61462" name="Line 24"/>
          <p:cNvSpPr/>
          <p:nvPr/>
        </p:nvSpPr>
        <p:spPr>
          <a:xfrm>
            <a:off x="5703888" y="4895850"/>
            <a:ext cx="685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61463" name="Rectangle 25"/>
          <p:cNvSpPr/>
          <p:nvPr/>
        </p:nvSpPr>
        <p:spPr>
          <a:xfrm>
            <a:off x="625475" y="4619625"/>
            <a:ext cx="762000" cy="20796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data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1464" name="Rectangle 26"/>
          <p:cNvSpPr/>
          <p:nvPr/>
        </p:nvSpPr>
        <p:spPr>
          <a:xfrm>
            <a:off x="1387475" y="4619625"/>
            <a:ext cx="457200" cy="20796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PH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1465" name="Rectangle 27"/>
          <p:cNvSpPr/>
          <p:nvPr/>
        </p:nvSpPr>
        <p:spPr>
          <a:xfrm>
            <a:off x="1844675" y="3525838"/>
            <a:ext cx="457200" cy="207962"/>
          </a:xfrm>
          <a:prstGeom prst="rect">
            <a:avLst/>
          </a:prstGeom>
          <a:solidFill>
            <a:srgbClr val="CC99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FH1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1466" name="Text Box 31"/>
          <p:cNvSpPr txBox="1"/>
          <p:nvPr/>
        </p:nvSpPr>
        <p:spPr>
          <a:xfrm>
            <a:off x="228600" y="2476500"/>
            <a:ext cx="400050" cy="3048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(1)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1467" name="Text Box 32"/>
          <p:cNvSpPr txBox="1"/>
          <p:nvPr/>
        </p:nvSpPr>
        <p:spPr>
          <a:xfrm>
            <a:off x="228600" y="3443288"/>
            <a:ext cx="400050" cy="3048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(2)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1468" name="Text Box 33"/>
          <p:cNvSpPr txBox="1"/>
          <p:nvPr/>
        </p:nvSpPr>
        <p:spPr>
          <a:xfrm>
            <a:off x="230188" y="4537075"/>
            <a:ext cx="400050" cy="3048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(3)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1469" name="Text Box 34"/>
          <p:cNvSpPr txBox="1"/>
          <p:nvPr/>
        </p:nvSpPr>
        <p:spPr>
          <a:xfrm>
            <a:off x="1970088" y="5365750"/>
            <a:ext cx="400050" cy="3048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(4)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1470" name="AutoShape 39"/>
          <p:cNvSpPr/>
          <p:nvPr/>
        </p:nvSpPr>
        <p:spPr>
          <a:xfrm rot="5400000">
            <a:off x="1200150" y="2813050"/>
            <a:ext cx="69850" cy="1219200"/>
          </a:xfrm>
          <a:prstGeom prst="leftBrace">
            <a:avLst>
              <a:gd name="adj1" fmla="val 131797"/>
              <a:gd name="adj2" fmla="val 50000"/>
            </a:avLst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61471" name="Text Box 40"/>
          <p:cNvSpPr txBox="1"/>
          <p:nvPr/>
        </p:nvSpPr>
        <p:spPr>
          <a:xfrm>
            <a:off x="520700" y="3132138"/>
            <a:ext cx="1443038" cy="3048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i="1">
                <a:latin typeface="Helvetica" pitchFamily="34" charset="0"/>
                <a:ea typeface="宋体" panose="02010600030101010101" pitchFamily="2" charset="-122"/>
              </a:rPr>
              <a:t>internet packet</a:t>
            </a:r>
            <a:endParaRPr lang="en-US" altLang="zh-CN" sz="1400" b="1" i="1">
              <a:latin typeface="Helvetica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51488" y="5100638"/>
            <a:ext cx="2076450" cy="638175"/>
            <a:chOff x="5551488" y="5100241"/>
            <a:chExt cx="2076450" cy="638726"/>
          </a:xfrm>
        </p:grpSpPr>
        <p:sp>
          <p:nvSpPr>
            <p:cNvPr id="61494" name="Rectangle 15"/>
            <p:cNvSpPr/>
            <p:nvPr/>
          </p:nvSpPr>
          <p:spPr>
            <a:xfrm>
              <a:off x="5551488" y="5517428"/>
              <a:ext cx="762000" cy="207154"/>
            </a:xfrm>
            <a:prstGeom prst="rect">
              <a:avLst/>
            </a:pr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data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95" name="Rectangle 16"/>
            <p:cNvSpPr/>
            <p:nvPr/>
          </p:nvSpPr>
          <p:spPr>
            <a:xfrm>
              <a:off x="6313488" y="5517428"/>
              <a:ext cx="457200" cy="207154"/>
            </a:xfrm>
            <a:prstGeom prst="rect">
              <a:avLst/>
            </a:pr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PH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96" name="Rectangle 17"/>
            <p:cNvSpPr/>
            <p:nvPr/>
          </p:nvSpPr>
          <p:spPr>
            <a:xfrm>
              <a:off x="6770688" y="5517428"/>
              <a:ext cx="457200" cy="207154"/>
            </a:xfrm>
            <a:prstGeom prst="rect">
              <a:avLst/>
            </a:prstGeom>
            <a:solidFill>
              <a:srgbClr val="66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FH2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97" name="Text Box 35"/>
            <p:cNvSpPr txBox="1"/>
            <p:nvPr/>
          </p:nvSpPr>
          <p:spPr>
            <a:xfrm>
              <a:off x="7227888" y="5433990"/>
              <a:ext cx="400050" cy="3049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(5)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98" name="AutoShape 41"/>
            <p:cNvSpPr/>
            <p:nvPr/>
          </p:nvSpPr>
          <p:spPr>
            <a:xfrm rot="5400000">
              <a:off x="6388699" y="4595295"/>
              <a:ext cx="103577" cy="1625600"/>
            </a:xfrm>
            <a:prstGeom prst="leftBrace">
              <a:avLst>
                <a:gd name="adj1" fmla="val 118508"/>
                <a:gd name="adj2" fmla="val 50000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61499" name="Text Box 42"/>
            <p:cNvSpPr txBox="1"/>
            <p:nvPr/>
          </p:nvSpPr>
          <p:spPr>
            <a:xfrm>
              <a:off x="5848350" y="5100241"/>
              <a:ext cx="1181100" cy="3049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b="1" i="1">
                  <a:latin typeface="Helvetica" pitchFamily="34" charset="0"/>
                  <a:ea typeface="宋体" panose="02010600030101010101" pitchFamily="2" charset="-122"/>
                </a:rPr>
                <a:t>LAN2 frame</a:t>
              </a:r>
              <a:endParaRPr lang="en-US" altLang="zh-CN" sz="1400" b="1" i="1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1473" name="Rectangle 43"/>
          <p:cNvSpPr/>
          <p:nvPr/>
        </p:nvSpPr>
        <p:spPr>
          <a:xfrm>
            <a:off x="3798888" y="6000750"/>
            <a:ext cx="1905000" cy="552450"/>
          </a:xfrm>
          <a:prstGeom prst="rect">
            <a:avLst/>
          </a:prstGeom>
          <a:solidFill>
            <a:srgbClr val="99FFCC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protocol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software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1474" name="Rectangle 44"/>
          <p:cNvSpPr/>
          <p:nvPr/>
        </p:nvSpPr>
        <p:spPr>
          <a:xfrm>
            <a:off x="3798888" y="4689475"/>
            <a:ext cx="812800" cy="552450"/>
          </a:xfrm>
          <a:prstGeom prst="rect">
            <a:avLst/>
          </a:prstGeom>
          <a:solidFill>
            <a:srgbClr val="FF7C8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LAN1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adapter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1475" name="Rectangle 45"/>
          <p:cNvSpPr/>
          <p:nvPr/>
        </p:nvSpPr>
        <p:spPr>
          <a:xfrm>
            <a:off x="4891088" y="4689475"/>
            <a:ext cx="812800" cy="552450"/>
          </a:xfrm>
          <a:prstGeom prst="rect">
            <a:avLst/>
          </a:prstGeom>
          <a:solidFill>
            <a:srgbClr val="FF7C8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LAN2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adapter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1476" name="Line 46"/>
          <p:cNvSpPr/>
          <p:nvPr/>
        </p:nvSpPr>
        <p:spPr>
          <a:xfrm>
            <a:off x="4256088" y="5241925"/>
            <a:ext cx="0" cy="758825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61477" name="Line 47"/>
          <p:cNvSpPr/>
          <p:nvPr/>
        </p:nvSpPr>
        <p:spPr>
          <a:xfrm>
            <a:off x="5322888" y="5241925"/>
            <a:ext cx="0" cy="758825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</p:sp>
      <p:sp>
        <p:nvSpPr>
          <p:cNvPr id="61478" name="Text Box 48"/>
          <p:cNvSpPr txBox="1"/>
          <p:nvPr/>
        </p:nvSpPr>
        <p:spPr>
          <a:xfrm>
            <a:off x="4310063" y="4259263"/>
            <a:ext cx="838200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Router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1479" name="Rectangle 49"/>
          <p:cNvSpPr/>
          <p:nvPr/>
        </p:nvSpPr>
        <p:spPr>
          <a:xfrm>
            <a:off x="1841500" y="4619625"/>
            <a:ext cx="457200" cy="207963"/>
          </a:xfrm>
          <a:prstGeom prst="rect">
            <a:avLst/>
          </a:prstGeom>
          <a:solidFill>
            <a:srgbClr val="CC99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FH1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1480" name="Line 50"/>
          <p:cNvSpPr/>
          <p:nvPr/>
        </p:nvSpPr>
        <p:spPr>
          <a:xfrm flipH="1">
            <a:off x="2808288" y="3457575"/>
            <a:ext cx="0" cy="449263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61481" name="Line 51"/>
          <p:cNvSpPr/>
          <p:nvPr/>
        </p:nvSpPr>
        <p:spPr>
          <a:xfrm flipH="1">
            <a:off x="2808288" y="2420938"/>
            <a:ext cx="0" cy="484187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61482" name="AutoShape 52"/>
          <p:cNvSpPr/>
          <p:nvPr/>
        </p:nvSpPr>
        <p:spPr>
          <a:xfrm rot="5400000" flipH="1" flipV="1">
            <a:off x="1412875" y="2998788"/>
            <a:ext cx="69850" cy="1676400"/>
          </a:xfrm>
          <a:prstGeom prst="leftBrace">
            <a:avLst>
              <a:gd name="adj1" fmla="val 181222"/>
              <a:gd name="adj2" fmla="val 50000"/>
            </a:avLst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61483" name="Text Box 53"/>
          <p:cNvSpPr txBox="1"/>
          <p:nvPr/>
        </p:nvSpPr>
        <p:spPr>
          <a:xfrm>
            <a:off x="644525" y="3787775"/>
            <a:ext cx="1181100" cy="3048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i="1">
                <a:latin typeface="Helvetica" pitchFamily="34" charset="0"/>
                <a:ea typeface="宋体" panose="02010600030101010101" pitchFamily="2" charset="-122"/>
              </a:rPr>
              <a:t>LAN1 frame</a:t>
            </a:r>
            <a:endParaRPr lang="en-US" altLang="zh-CN" sz="1400" b="1" i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1484" name="Rectangle 57"/>
          <p:cNvSpPr/>
          <p:nvPr/>
        </p:nvSpPr>
        <p:spPr>
          <a:xfrm>
            <a:off x="5980113" y="2905125"/>
            <a:ext cx="812800" cy="552450"/>
          </a:xfrm>
          <a:prstGeom prst="rect">
            <a:avLst/>
          </a:prstGeom>
          <a:solidFill>
            <a:srgbClr val="99FFCC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protocol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software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1485" name="Rectangle 58"/>
          <p:cNvSpPr/>
          <p:nvPr/>
        </p:nvSpPr>
        <p:spPr>
          <a:xfrm>
            <a:off x="5980113" y="1857375"/>
            <a:ext cx="812800" cy="55245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server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1486" name="Rectangle 59"/>
          <p:cNvSpPr/>
          <p:nvPr/>
        </p:nvSpPr>
        <p:spPr>
          <a:xfrm>
            <a:off x="5980113" y="3917950"/>
            <a:ext cx="812800" cy="552450"/>
          </a:xfrm>
          <a:prstGeom prst="rect">
            <a:avLst/>
          </a:prstGeom>
          <a:solidFill>
            <a:srgbClr val="FF7C8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LAN2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adapter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1487" name="Text Box 60"/>
          <p:cNvSpPr txBox="1"/>
          <p:nvPr/>
        </p:nvSpPr>
        <p:spPr>
          <a:xfrm>
            <a:off x="5932488" y="1508125"/>
            <a:ext cx="838200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Host B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1488" name="Line 61"/>
          <p:cNvSpPr/>
          <p:nvPr/>
        </p:nvSpPr>
        <p:spPr>
          <a:xfrm flipH="1">
            <a:off x="6411913" y="3457575"/>
            <a:ext cx="0" cy="449263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</p:sp>
      <p:sp>
        <p:nvSpPr>
          <p:cNvPr id="61489" name="Line 62"/>
          <p:cNvSpPr/>
          <p:nvPr/>
        </p:nvSpPr>
        <p:spPr>
          <a:xfrm flipH="1">
            <a:off x="6411913" y="2420938"/>
            <a:ext cx="0" cy="484187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</p:sp>
      <p:sp>
        <p:nvSpPr>
          <p:cNvPr id="61490" name="Rectangle 6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Transferring data over an internet (5)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1491" name="TextBox 66"/>
          <p:cNvSpPr txBox="1"/>
          <p:nvPr/>
        </p:nvSpPr>
        <p:spPr>
          <a:xfrm>
            <a:off x="0" y="6273800"/>
            <a:ext cx="2471738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600">
                <a:latin typeface="Calibri" panose="020F0502020204030204" pitchFamily="34" charset="0"/>
                <a:ea typeface="宋体" panose="02010600030101010101" pitchFamily="2" charset="-122"/>
              </a:rPr>
              <a:t>PH: Internet packet header</a:t>
            </a:r>
            <a:endParaRPr lang="en-US" altLang="zh-CN" sz="160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600">
                <a:latin typeface="Calibri" panose="020F0502020204030204" pitchFamily="34" charset="0"/>
                <a:ea typeface="宋体" panose="02010600030101010101" pitchFamily="2" charset="-122"/>
              </a:rPr>
              <a:t>FH: LAN frame header</a:t>
            </a:r>
            <a:endParaRPr lang="en-US" altLang="zh-CN" sz="16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 bwMode="auto">
          <a:xfrm>
            <a:off x="241300" y="1385888"/>
            <a:ext cx="8758238" cy="26924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 router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fetches the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destination internet address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from the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internet packet header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uses this as an index into a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routing table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to determine where to forward the packet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which in this case is LAN2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 bwMode="auto">
          <a:xfrm>
            <a:off x="268288" y="1406525"/>
            <a:ext cx="8672513" cy="24257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 router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strips off(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移除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the old LAN1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frame header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prepends a new LAN2 frame header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addressed to host B(router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可以实现不同构的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ethernet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之间的传值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passes the resulting frame to the adapter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Rectangle 67"/>
          <p:cNvSpPr/>
          <p:nvPr/>
        </p:nvSpPr>
        <p:spPr>
          <a:xfrm>
            <a:off x="3657600" y="4194175"/>
            <a:ext cx="2132013" cy="2511425"/>
          </a:xfrm>
          <a:prstGeom prst="rect">
            <a:avLst/>
          </a:prstGeom>
          <a:solidFill>
            <a:srgbClr val="FFC000">
              <a:alpha val="30196"/>
            </a:srgbClr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5848350" y="1522413"/>
            <a:ext cx="3151188" cy="3732213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28600" y="1508125"/>
            <a:ext cx="3132138" cy="3733800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3" name="Rectangle 3"/>
          <p:cNvSpPr/>
          <p:nvPr/>
        </p:nvSpPr>
        <p:spPr>
          <a:xfrm>
            <a:off x="2376488" y="2905125"/>
            <a:ext cx="812800" cy="552450"/>
          </a:xfrm>
          <a:prstGeom prst="rect">
            <a:avLst/>
          </a:prstGeom>
          <a:solidFill>
            <a:srgbClr val="99FFCC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protocol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software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3494" name="Rectangle 4"/>
          <p:cNvSpPr/>
          <p:nvPr/>
        </p:nvSpPr>
        <p:spPr>
          <a:xfrm>
            <a:off x="2376488" y="1857375"/>
            <a:ext cx="812800" cy="55245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client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3495" name="Rectangle 5"/>
          <p:cNvSpPr/>
          <p:nvPr/>
        </p:nvSpPr>
        <p:spPr>
          <a:xfrm>
            <a:off x="2376488" y="3917950"/>
            <a:ext cx="812800" cy="552450"/>
          </a:xfrm>
          <a:prstGeom prst="rect">
            <a:avLst/>
          </a:prstGeom>
          <a:solidFill>
            <a:srgbClr val="FF7C8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LAN1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adapter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3496" name="Line 6"/>
          <p:cNvSpPr/>
          <p:nvPr/>
        </p:nvSpPr>
        <p:spPr>
          <a:xfrm>
            <a:off x="2808288" y="4470400"/>
            <a:ext cx="0" cy="42545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63497" name="Text Box 7"/>
          <p:cNvSpPr txBox="1"/>
          <p:nvPr/>
        </p:nvSpPr>
        <p:spPr>
          <a:xfrm>
            <a:off x="2330450" y="1508125"/>
            <a:ext cx="835025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Host A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3498" name="Line 8"/>
          <p:cNvSpPr/>
          <p:nvPr/>
        </p:nvSpPr>
        <p:spPr>
          <a:xfrm>
            <a:off x="1033463" y="4965700"/>
            <a:ext cx="2971800" cy="0"/>
          </a:xfrm>
          <a:prstGeom prst="line">
            <a:avLst/>
          </a:prstGeom>
          <a:ln w="76200" cap="flat" cmpd="tri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3499" name="Rectangle 9"/>
          <p:cNvSpPr/>
          <p:nvPr/>
        </p:nvSpPr>
        <p:spPr>
          <a:xfrm>
            <a:off x="625475" y="2544763"/>
            <a:ext cx="762000" cy="207962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data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3500" name="Rectangle 10"/>
          <p:cNvSpPr/>
          <p:nvPr/>
        </p:nvSpPr>
        <p:spPr>
          <a:xfrm>
            <a:off x="2370138" y="5448300"/>
            <a:ext cx="762000" cy="20796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data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3501" name="Rectangle 11"/>
          <p:cNvSpPr/>
          <p:nvPr/>
        </p:nvSpPr>
        <p:spPr>
          <a:xfrm>
            <a:off x="3132138" y="5448300"/>
            <a:ext cx="457200" cy="20796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PH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3502" name="Rectangle 12"/>
          <p:cNvSpPr/>
          <p:nvPr/>
        </p:nvSpPr>
        <p:spPr>
          <a:xfrm>
            <a:off x="3589338" y="5448300"/>
            <a:ext cx="457200" cy="207963"/>
          </a:xfrm>
          <a:prstGeom prst="rect">
            <a:avLst/>
          </a:prstGeom>
          <a:solidFill>
            <a:srgbClr val="CC99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FH1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3503" name="Rectangle 13"/>
          <p:cNvSpPr/>
          <p:nvPr/>
        </p:nvSpPr>
        <p:spPr>
          <a:xfrm>
            <a:off x="625475" y="3525838"/>
            <a:ext cx="762000" cy="207962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data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3504" name="Rectangle 14"/>
          <p:cNvSpPr/>
          <p:nvPr/>
        </p:nvSpPr>
        <p:spPr>
          <a:xfrm>
            <a:off x="1387475" y="3525838"/>
            <a:ext cx="457200" cy="207962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PH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3505" name="Rectangle 15"/>
          <p:cNvSpPr/>
          <p:nvPr/>
        </p:nvSpPr>
        <p:spPr>
          <a:xfrm>
            <a:off x="5551488" y="5518150"/>
            <a:ext cx="762000" cy="206375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data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3506" name="Rectangle 16"/>
          <p:cNvSpPr/>
          <p:nvPr/>
        </p:nvSpPr>
        <p:spPr>
          <a:xfrm>
            <a:off x="6313488" y="5518150"/>
            <a:ext cx="457200" cy="206375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PH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3507" name="Rectangle 17"/>
          <p:cNvSpPr/>
          <p:nvPr/>
        </p:nvSpPr>
        <p:spPr>
          <a:xfrm>
            <a:off x="6770688" y="5518150"/>
            <a:ext cx="457200" cy="206375"/>
          </a:xfrm>
          <a:prstGeom prst="rect">
            <a:avLst/>
          </a:prstGeom>
          <a:solidFill>
            <a:srgbClr val="66FF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FH2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3508" name="Text Box 18"/>
          <p:cNvSpPr txBox="1"/>
          <p:nvPr/>
        </p:nvSpPr>
        <p:spPr>
          <a:xfrm>
            <a:off x="279400" y="1535113"/>
            <a:ext cx="787400" cy="369887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Helvetica" pitchFamily="34" charset="0"/>
                <a:ea typeface="宋体" panose="02010600030101010101" pitchFamily="2" charset="-122"/>
              </a:rPr>
              <a:t>LAN1</a:t>
            </a:r>
            <a:endParaRPr lang="en-US" altLang="zh-CN" sz="18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3509" name="Line 19"/>
          <p:cNvSpPr/>
          <p:nvPr/>
        </p:nvSpPr>
        <p:spPr>
          <a:xfrm>
            <a:off x="5703888" y="4965700"/>
            <a:ext cx="2971800" cy="0"/>
          </a:xfrm>
          <a:prstGeom prst="line">
            <a:avLst/>
          </a:prstGeom>
          <a:ln w="76200" cap="flat" cmpd="tri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3510" name="Text Box 20"/>
          <p:cNvSpPr txBox="1"/>
          <p:nvPr/>
        </p:nvSpPr>
        <p:spPr>
          <a:xfrm>
            <a:off x="8153400" y="1535113"/>
            <a:ext cx="787400" cy="369887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Helvetica" pitchFamily="34" charset="0"/>
                <a:ea typeface="宋体" panose="02010600030101010101" pitchFamily="2" charset="-122"/>
              </a:rPr>
              <a:t>LAN2</a:t>
            </a:r>
            <a:endParaRPr lang="en-US" altLang="zh-CN" sz="18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3511" name="Line 21"/>
          <p:cNvSpPr/>
          <p:nvPr/>
        </p:nvSpPr>
        <p:spPr>
          <a:xfrm>
            <a:off x="6389688" y="4470400"/>
            <a:ext cx="0" cy="42545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</p:sp>
      <p:sp>
        <p:nvSpPr>
          <p:cNvPr id="63512" name="Line 23"/>
          <p:cNvSpPr/>
          <p:nvPr/>
        </p:nvSpPr>
        <p:spPr>
          <a:xfrm>
            <a:off x="2808288" y="4895850"/>
            <a:ext cx="990600" cy="11113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63513" name="Line 24"/>
          <p:cNvSpPr/>
          <p:nvPr/>
        </p:nvSpPr>
        <p:spPr>
          <a:xfrm>
            <a:off x="5703888" y="4895850"/>
            <a:ext cx="685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63514" name="Rectangle 25"/>
          <p:cNvSpPr/>
          <p:nvPr/>
        </p:nvSpPr>
        <p:spPr>
          <a:xfrm>
            <a:off x="625475" y="4619625"/>
            <a:ext cx="762000" cy="20796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data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3515" name="Rectangle 26"/>
          <p:cNvSpPr/>
          <p:nvPr/>
        </p:nvSpPr>
        <p:spPr>
          <a:xfrm>
            <a:off x="1387475" y="4619625"/>
            <a:ext cx="457200" cy="20796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PH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3516" name="Rectangle 27"/>
          <p:cNvSpPr/>
          <p:nvPr/>
        </p:nvSpPr>
        <p:spPr>
          <a:xfrm>
            <a:off x="1844675" y="3525838"/>
            <a:ext cx="457200" cy="207962"/>
          </a:xfrm>
          <a:prstGeom prst="rect">
            <a:avLst/>
          </a:prstGeom>
          <a:solidFill>
            <a:srgbClr val="CC99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FH1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3517" name="Text Box 31"/>
          <p:cNvSpPr txBox="1"/>
          <p:nvPr/>
        </p:nvSpPr>
        <p:spPr>
          <a:xfrm>
            <a:off x="228600" y="2476500"/>
            <a:ext cx="400050" cy="3048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(1)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3518" name="Text Box 32"/>
          <p:cNvSpPr txBox="1"/>
          <p:nvPr/>
        </p:nvSpPr>
        <p:spPr>
          <a:xfrm>
            <a:off x="228600" y="3443288"/>
            <a:ext cx="400050" cy="3048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(2)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3519" name="Text Box 33"/>
          <p:cNvSpPr txBox="1"/>
          <p:nvPr/>
        </p:nvSpPr>
        <p:spPr>
          <a:xfrm>
            <a:off x="230188" y="4537075"/>
            <a:ext cx="400050" cy="3048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(3)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3520" name="Text Box 34"/>
          <p:cNvSpPr txBox="1"/>
          <p:nvPr/>
        </p:nvSpPr>
        <p:spPr>
          <a:xfrm>
            <a:off x="1970088" y="5365750"/>
            <a:ext cx="400050" cy="3048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(4)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3521" name="Text Box 35"/>
          <p:cNvSpPr txBox="1"/>
          <p:nvPr/>
        </p:nvSpPr>
        <p:spPr>
          <a:xfrm>
            <a:off x="7227888" y="5434013"/>
            <a:ext cx="400050" cy="3048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(5)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751638" y="4537075"/>
            <a:ext cx="2076450" cy="304800"/>
            <a:chOff x="6751638" y="4537759"/>
            <a:chExt cx="2076450" cy="303539"/>
          </a:xfrm>
        </p:grpSpPr>
        <p:sp>
          <p:nvSpPr>
            <p:cNvPr id="63547" name="Rectangle 28"/>
            <p:cNvSpPr/>
            <p:nvPr/>
          </p:nvSpPr>
          <p:spPr>
            <a:xfrm>
              <a:off x="7151688" y="4619758"/>
              <a:ext cx="762000" cy="207154"/>
            </a:xfrm>
            <a:prstGeom prst="rect">
              <a:avLst/>
            </a:pr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data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548" name="Rectangle 29"/>
            <p:cNvSpPr/>
            <p:nvPr/>
          </p:nvSpPr>
          <p:spPr>
            <a:xfrm>
              <a:off x="7913688" y="4619758"/>
              <a:ext cx="457200" cy="207154"/>
            </a:xfrm>
            <a:prstGeom prst="rect">
              <a:avLst/>
            </a:pr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PH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549" name="Rectangle 30"/>
            <p:cNvSpPr/>
            <p:nvPr/>
          </p:nvSpPr>
          <p:spPr>
            <a:xfrm>
              <a:off x="8370888" y="4619758"/>
              <a:ext cx="457200" cy="207154"/>
            </a:xfrm>
            <a:prstGeom prst="rect">
              <a:avLst/>
            </a:prstGeom>
            <a:solidFill>
              <a:srgbClr val="66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FH2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550" name="Text Box 36"/>
            <p:cNvSpPr txBox="1"/>
            <p:nvPr/>
          </p:nvSpPr>
          <p:spPr>
            <a:xfrm>
              <a:off x="6751638" y="4537759"/>
              <a:ext cx="400050" cy="30353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(6)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3523" name="AutoShape 39"/>
          <p:cNvSpPr/>
          <p:nvPr/>
        </p:nvSpPr>
        <p:spPr>
          <a:xfrm rot="5400000">
            <a:off x="1200150" y="2813050"/>
            <a:ext cx="69850" cy="1219200"/>
          </a:xfrm>
          <a:prstGeom prst="leftBrace">
            <a:avLst>
              <a:gd name="adj1" fmla="val 131797"/>
              <a:gd name="adj2" fmla="val 50000"/>
            </a:avLst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63524" name="Text Box 40"/>
          <p:cNvSpPr txBox="1"/>
          <p:nvPr/>
        </p:nvSpPr>
        <p:spPr>
          <a:xfrm>
            <a:off x="520700" y="3132138"/>
            <a:ext cx="1443038" cy="3048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i="1">
                <a:latin typeface="Helvetica" pitchFamily="34" charset="0"/>
                <a:ea typeface="宋体" panose="02010600030101010101" pitchFamily="2" charset="-122"/>
              </a:rPr>
              <a:t>internet packet</a:t>
            </a:r>
            <a:endParaRPr lang="en-US" altLang="zh-CN" sz="1400" b="1" i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3525" name="AutoShape 41"/>
          <p:cNvSpPr/>
          <p:nvPr/>
        </p:nvSpPr>
        <p:spPr>
          <a:xfrm rot="5400000">
            <a:off x="6388100" y="4594225"/>
            <a:ext cx="103188" cy="1625600"/>
          </a:xfrm>
          <a:prstGeom prst="leftBrace">
            <a:avLst>
              <a:gd name="adj1" fmla="val 118955"/>
              <a:gd name="adj2" fmla="val 50000"/>
            </a:avLst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63526" name="Text Box 42"/>
          <p:cNvSpPr txBox="1"/>
          <p:nvPr/>
        </p:nvSpPr>
        <p:spPr>
          <a:xfrm>
            <a:off x="5848350" y="5100638"/>
            <a:ext cx="1181100" cy="3048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i="1">
                <a:latin typeface="Helvetica" pitchFamily="34" charset="0"/>
                <a:ea typeface="宋体" panose="02010600030101010101" pitchFamily="2" charset="-122"/>
              </a:rPr>
              <a:t>LAN2 frame</a:t>
            </a:r>
            <a:endParaRPr lang="en-US" altLang="zh-CN" sz="1400" b="1" i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3527" name="Rectangle 43"/>
          <p:cNvSpPr/>
          <p:nvPr/>
        </p:nvSpPr>
        <p:spPr>
          <a:xfrm>
            <a:off x="3798888" y="6000750"/>
            <a:ext cx="1905000" cy="552450"/>
          </a:xfrm>
          <a:prstGeom prst="rect">
            <a:avLst/>
          </a:prstGeom>
          <a:solidFill>
            <a:srgbClr val="99FFCC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protocol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software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3528" name="Rectangle 44"/>
          <p:cNvSpPr/>
          <p:nvPr/>
        </p:nvSpPr>
        <p:spPr>
          <a:xfrm>
            <a:off x="3798888" y="4689475"/>
            <a:ext cx="812800" cy="552450"/>
          </a:xfrm>
          <a:prstGeom prst="rect">
            <a:avLst/>
          </a:prstGeom>
          <a:solidFill>
            <a:srgbClr val="FF7C8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LAN1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adapter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3529" name="Rectangle 45"/>
          <p:cNvSpPr/>
          <p:nvPr/>
        </p:nvSpPr>
        <p:spPr>
          <a:xfrm>
            <a:off x="4891088" y="4689475"/>
            <a:ext cx="812800" cy="552450"/>
          </a:xfrm>
          <a:prstGeom prst="rect">
            <a:avLst/>
          </a:prstGeom>
          <a:solidFill>
            <a:srgbClr val="FF7C8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LAN2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adapter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3530" name="Line 46"/>
          <p:cNvSpPr/>
          <p:nvPr/>
        </p:nvSpPr>
        <p:spPr>
          <a:xfrm>
            <a:off x="4256088" y="5241925"/>
            <a:ext cx="0" cy="758825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63531" name="Line 47"/>
          <p:cNvSpPr/>
          <p:nvPr/>
        </p:nvSpPr>
        <p:spPr>
          <a:xfrm>
            <a:off x="5322888" y="5241925"/>
            <a:ext cx="0" cy="758825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</p:sp>
      <p:sp>
        <p:nvSpPr>
          <p:cNvPr id="63532" name="Text Box 48"/>
          <p:cNvSpPr txBox="1"/>
          <p:nvPr/>
        </p:nvSpPr>
        <p:spPr>
          <a:xfrm>
            <a:off x="4310063" y="4259263"/>
            <a:ext cx="838200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Router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3533" name="Rectangle 49"/>
          <p:cNvSpPr/>
          <p:nvPr/>
        </p:nvSpPr>
        <p:spPr>
          <a:xfrm>
            <a:off x="1841500" y="4619625"/>
            <a:ext cx="457200" cy="207963"/>
          </a:xfrm>
          <a:prstGeom prst="rect">
            <a:avLst/>
          </a:prstGeom>
          <a:solidFill>
            <a:srgbClr val="CC99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FH1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3534" name="Line 50"/>
          <p:cNvSpPr/>
          <p:nvPr/>
        </p:nvSpPr>
        <p:spPr>
          <a:xfrm flipH="1">
            <a:off x="2808288" y="3457575"/>
            <a:ext cx="0" cy="449263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63535" name="Line 51"/>
          <p:cNvSpPr/>
          <p:nvPr/>
        </p:nvSpPr>
        <p:spPr>
          <a:xfrm flipH="1">
            <a:off x="2808288" y="2420938"/>
            <a:ext cx="0" cy="484187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63536" name="AutoShape 52"/>
          <p:cNvSpPr/>
          <p:nvPr/>
        </p:nvSpPr>
        <p:spPr>
          <a:xfrm rot="5400000" flipH="1" flipV="1">
            <a:off x="1412875" y="2998788"/>
            <a:ext cx="69850" cy="1676400"/>
          </a:xfrm>
          <a:prstGeom prst="leftBrace">
            <a:avLst>
              <a:gd name="adj1" fmla="val 181222"/>
              <a:gd name="adj2" fmla="val 50000"/>
            </a:avLst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63537" name="Text Box 53"/>
          <p:cNvSpPr txBox="1"/>
          <p:nvPr/>
        </p:nvSpPr>
        <p:spPr>
          <a:xfrm>
            <a:off x="644525" y="3787775"/>
            <a:ext cx="1181100" cy="3048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i="1">
                <a:latin typeface="Helvetica" pitchFamily="34" charset="0"/>
                <a:ea typeface="宋体" panose="02010600030101010101" pitchFamily="2" charset="-122"/>
              </a:rPr>
              <a:t>LAN1 frame</a:t>
            </a:r>
            <a:endParaRPr lang="en-US" altLang="zh-CN" sz="1400" b="1" i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3538" name="Rectangle 57"/>
          <p:cNvSpPr/>
          <p:nvPr/>
        </p:nvSpPr>
        <p:spPr>
          <a:xfrm>
            <a:off x="5980113" y="2905125"/>
            <a:ext cx="812800" cy="552450"/>
          </a:xfrm>
          <a:prstGeom prst="rect">
            <a:avLst/>
          </a:prstGeom>
          <a:solidFill>
            <a:srgbClr val="99FFCC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protocol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software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3539" name="Rectangle 58"/>
          <p:cNvSpPr/>
          <p:nvPr/>
        </p:nvSpPr>
        <p:spPr>
          <a:xfrm>
            <a:off x="5980113" y="1857375"/>
            <a:ext cx="812800" cy="55245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server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3540" name="Rectangle 59"/>
          <p:cNvSpPr/>
          <p:nvPr/>
        </p:nvSpPr>
        <p:spPr>
          <a:xfrm>
            <a:off x="5980113" y="3917950"/>
            <a:ext cx="812800" cy="552450"/>
          </a:xfrm>
          <a:prstGeom prst="rect">
            <a:avLst/>
          </a:prstGeom>
          <a:solidFill>
            <a:srgbClr val="FF7C8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LAN2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adapter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3541" name="Text Box 60"/>
          <p:cNvSpPr txBox="1"/>
          <p:nvPr/>
        </p:nvSpPr>
        <p:spPr>
          <a:xfrm>
            <a:off x="5932488" y="1508125"/>
            <a:ext cx="838200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Host B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3542" name="Line 61"/>
          <p:cNvSpPr/>
          <p:nvPr/>
        </p:nvSpPr>
        <p:spPr>
          <a:xfrm flipH="1">
            <a:off x="6411913" y="3457575"/>
            <a:ext cx="0" cy="449263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</p:sp>
      <p:sp>
        <p:nvSpPr>
          <p:cNvPr id="63543" name="Line 62"/>
          <p:cNvSpPr/>
          <p:nvPr/>
        </p:nvSpPr>
        <p:spPr>
          <a:xfrm flipH="1">
            <a:off x="6411913" y="2420938"/>
            <a:ext cx="0" cy="484187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</p:sp>
      <p:sp>
        <p:nvSpPr>
          <p:cNvPr id="63544" name="Rectangle 6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Transferring data over an internet (6)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3545" name="TextBox 66"/>
          <p:cNvSpPr txBox="1"/>
          <p:nvPr/>
        </p:nvSpPr>
        <p:spPr>
          <a:xfrm>
            <a:off x="0" y="6273800"/>
            <a:ext cx="2471738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600">
                <a:latin typeface="Calibri" panose="020F0502020204030204" pitchFamily="34" charset="0"/>
                <a:ea typeface="宋体" panose="02010600030101010101" pitchFamily="2" charset="-122"/>
              </a:rPr>
              <a:t>PH: Internet packet header</a:t>
            </a:r>
            <a:endParaRPr lang="en-US" altLang="zh-CN" sz="160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600">
                <a:latin typeface="Calibri" panose="020F0502020204030204" pitchFamily="34" charset="0"/>
                <a:ea typeface="宋体" panose="02010600030101010101" pitchFamily="2" charset="-122"/>
              </a:rPr>
              <a:t>FH: LAN frame header</a:t>
            </a:r>
            <a:endParaRPr lang="en-US" altLang="zh-CN" sz="16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 bwMode="auto">
          <a:xfrm>
            <a:off x="234950" y="1495425"/>
            <a:ext cx="3106738" cy="37465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 router’s LAN2 adapter copies the frame to the network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Rectangle 67"/>
          <p:cNvSpPr/>
          <p:nvPr/>
        </p:nvSpPr>
        <p:spPr>
          <a:xfrm>
            <a:off x="3657600" y="4194175"/>
            <a:ext cx="2132013" cy="2511425"/>
          </a:xfrm>
          <a:prstGeom prst="rect">
            <a:avLst/>
          </a:prstGeom>
          <a:solidFill>
            <a:srgbClr val="FFC000">
              <a:alpha val="30196"/>
            </a:srgbClr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5848350" y="1522413"/>
            <a:ext cx="3151188" cy="3732213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28600" y="1508125"/>
            <a:ext cx="3132138" cy="3733800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4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1" name="Rectangle 3"/>
          <p:cNvSpPr/>
          <p:nvPr/>
        </p:nvSpPr>
        <p:spPr>
          <a:xfrm>
            <a:off x="2376488" y="2905125"/>
            <a:ext cx="812800" cy="552450"/>
          </a:xfrm>
          <a:prstGeom prst="rect">
            <a:avLst/>
          </a:prstGeom>
          <a:solidFill>
            <a:srgbClr val="99FFCC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protocol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software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5542" name="Rectangle 4"/>
          <p:cNvSpPr/>
          <p:nvPr/>
        </p:nvSpPr>
        <p:spPr>
          <a:xfrm>
            <a:off x="2376488" y="1857375"/>
            <a:ext cx="812800" cy="55245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client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5543" name="Rectangle 5"/>
          <p:cNvSpPr/>
          <p:nvPr/>
        </p:nvSpPr>
        <p:spPr>
          <a:xfrm>
            <a:off x="2376488" y="3917950"/>
            <a:ext cx="812800" cy="552450"/>
          </a:xfrm>
          <a:prstGeom prst="rect">
            <a:avLst/>
          </a:prstGeom>
          <a:solidFill>
            <a:srgbClr val="FF7C8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LAN1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adapter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5544" name="Line 6"/>
          <p:cNvSpPr/>
          <p:nvPr/>
        </p:nvSpPr>
        <p:spPr>
          <a:xfrm>
            <a:off x="2808288" y="4470400"/>
            <a:ext cx="0" cy="42545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65545" name="Text Box 7"/>
          <p:cNvSpPr txBox="1"/>
          <p:nvPr/>
        </p:nvSpPr>
        <p:spPr>
          <a:xfrm>
            <a:off x="2330450" y="1508125"/>
            <a:ext cx="835025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Host A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5546" name="Line 8"/>
          <p:cNvSpPr/>
          <p:nvPr/>
        </p:nvSpPr>
        <p:spPr>
          <a:xfrm>
            <a:off x="1033463" y="4965700"/>
            <a:ext cx="2971800" cy="0"/>
          </a:xfrm>
          <a:prstGeom prst="line">
            <a:avLst/>
          </a:prstGeom>
          <a:ln w="76200" cap="flat" cmpd="tri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5547" name="Rectangle 9"/>
          <p:cNvSpPr/>
          <p:nvPr/>
        </p:nvSpPr>
        <p:spPr>
          <a:xfrm>
            <a:off x="625475" y="2544763"/>
            <a:ext cx="762000" cy="207962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data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5548" name="Rectangle 10"/>
          <p:cNvSpPr/>
          <p:nvPr/>
        </p:nvSpPr>
        <p:spPr>
          <a:xfrm>
            <a:off x="2370138" y="5448300"/>
            <a:ext cx="762000" cy="20796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data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5549" name="Rectangle 11"/>
          <p:cNvSpPr/>
          <p:nvPr/>
        </p:nvSpPr>
        <p:spPr>
          <a:xfrm>
            <a:off x="3132138" y="5448300"/>
            <a:ext cx="457200" cy="20796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PH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5550" name="Rectangle 12"/>
          <p:cNvSpPr/>
          <p:nvPr/>
        </p:nvSpPr>
        <p:spPr>
          <a:xfrm>
            <a:off x="3589338" y="5448300"/>
            <a:ext cx="457200" cy="207963"/>
          </a:xfrm>
          <a:prstGeom prst="rect">
            <a:avLst/>
          </a:prstGeom>
          <a:solidFill>
            <a:srgbClr val="CC99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FH1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5551" name="Rectangle 13"/>
          <p:cNvSpPr/>
          <p:nvPr/>
        </p:nvSpPr>
        <p:spPr>
          <a:xfrm>
            <a:off x="625475" y="3525838"/>
            <a:ext cx="762000" cy="207962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data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5552" name="Rectangle 14"/>
          <p:cNvSpPr/>
          <p:nvPr/>
        </p:nvSpPr>
        <p:spPr>
          <a:xfrm>
            <a:off x="1387475" y="3525838"/>
            <a:ext cx="457200" cy="207962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PH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5553" name="Rectangle 15"/>
          <p:cNvSpPr/>
          <p:nvPr/>
        </p:nvSpPr>
        <p:spPr>
          <a:xfrm>
            <a:off x="5551488" y="5518150"/>
            <a:ext cx="762000" cy="206375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data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5554" name="Rectangle 16"/>
          <p:cNvSpPr/>
          <p:nvPr/>
        </p:nvSpPr>
        <p:spPr>
          <a:xfrm>
            <a:off x="6313488" y="5518150"/>
            <a:ext cx="457200" cy="206375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PH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5555" name="Rectangle 17"/>
          <p:cNvSpPr/>
          <p:nvPr/>
        </p:nvSpPr>
        <p:spPr>
          <a:xfrm>
            <a:off x="6770688" y="5518150"/>
            <a:ext cx="457200" cy="206375"/>
          </a:xfrm>
          <a:prstGeom prst="rect">
            <a:avLst/>
          </a:prstGeom>
          <a:solidFill>
            <a:srgbClr val="66FF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FH2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5556" name="Text Box 18"/>
          <p:cNvSpPr txBox="1"/>
          <p:nvPr/>
        </p:nvSpPr>
        <p:spPr>
          <a:xfrm>
            <a:off x="279400" y="1535113"/>
            <a:ext cx="787400" cy="369887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Helvetica" pitchFamily="34" charset="0"/>
                <a:ea typeface="宋体" panose="02010600030101010101" pitchFamily="2" charset="-122"/>
              </a:rPr>
              <a:t>LAN1</a:t>
            </a:r>
            <a:endParaRPr lang="en-US" altLang="zh-CN" sz="18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5557" name="Line 19"/>
          <p:cNvSpPr/>
          <p:nvPr/>
        </p:nvSpPr>
        <p:spPr>
          <a:xfrm>
            <a:off x="5703888" y="4965700"/>
            <a:ext cx="2971800" cy="0"/>
          </a:xfrm>
          <a:prstGeom prst="line">
            <a:avLst/>
          </a:prstGeom>
          <a:ln w="76200" cap="flat" cmpd="tri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5558" name="Text Box 20"/>
          <p:cNvSpPr txBox="1"/>
          <p:nvPr/>
        </p:nvSpPr>
        <p:spPr>
          <a:xfrm>
            <a:off x="8153400" y="1535113"/>
            <a:ext cx="787400" cy="369887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Helvetica" pitchFamily="34" charset="0"/>
                <a:ea typeface="宋体" panose="02010600030101010101" pitchFamily="2" charset="-122"/>
              </a:rPr>
              <a:t>LAN2</a:t>
            </a:r>
            <a:endParaRPr lang="en-US" altLang="zh-CN" sz="18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5559" name="Line 21"/>
          <p:cNvSpPr/>
          <p:nvPr/>
        </p:nvSpPr>
        <p:spPr>
          <a:xfrm>
            <a:off x="6389688" y="4470400"/>
            <a:ext cx="0" cy="42545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</p:sp>
      <p:sp>
        <p:nvSpPr>
          <p:cNvPr id="65560" name="Line 23"/>
          <p:cNvSpPr/>
          <p:nvPr/>
        </p:nvSpPr>
        <p:spPr>
          <a:xfrm>
            <a:off x="2808288" y="4895850"/>
            <a:ext cx="990600" cy="11113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65561" name="Line 24"/>
          <p:cNvSpPr/>
          <p:nvPr/>
        </p:nvSpPr>
        <p:spPr>
          <a:xfrm>
            <a:off x="5703888" y="4895850"/>
            <a:ext cx="685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65562" name="Rectangle 25"/>
          <p:cNvSpPr/>
          <p:nvPr/>
        </p:nvSpPr>
        <p:spPr>
          <a:xfrm>
            <a:off x="625475" y="4619625"/>
            <a:ext cx="762000" cy="20796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data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5563" name="Rectangle 26"/>
          <p:cNvSpPr/>
          <p:nvPr/>
        </p:nvSpPr>
        <p:spPr>
          <a:xfrm>
            <a:off x="1387475" y="4619625"/>
            <a:ext cx="457200" cy="20796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PH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5564" name="Rectangle 27"/>
          <p:cNvSpPr/>
          <p:nvPr/>
        </p:nvSpPr>
        <p:spPr>
          <a:xfrm>
            <a:off x="1844675" y="3525838"/>
            <a:ext cx="457200" cy="207962"/>
          </a:xfrm>
          <a:prstGeom prst="rect">
            <a:avLst/>
          </a:prstGeom>
          <a:solidFill>
            <a:srgbClr val="CC99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FH1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5565" name="Rectangle 28"/>
          <p:cNvSpPr/>
          <p:nvPr/>
        </p:nvSpPr>
        <p:spPr>
          <a:xfrm>
            <a:off x="7151688" y="4619625"/>
            <a:ext cx="762000" cy="20796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data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5566" name="Rectangle 29"/>
          <p:cNvSpPr/>
          <p:nvPr/>
        </p:nvSpPr>
        <p:spPr>
          <a:xfrm>
            <a:off x="7913688" y="4619625"/>
            <a:ext cx="457200" cy="20796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PH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5567" name="Rectangle 30"/>
          <p:cNvSpPr/>
          <p:nvPr/>
        </p:nvSpPr>
        <p:spPr>
          <a:xfrm>
            <a:off x="8370888" y="4619625"/>
            <a:ext cx="457200" cy="207963"/>
          </a:xfrm>
          <a:prstGeom prst="rect">
            <a:avLst/>
          </a:prstGeom>
          <a:solidFill>
            <a:srgbClr val="66FF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FH2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5568" name="Text Box 31"/>
          <p:cNvSpPr txBox="1"/>
          <p:nvPr/>
        </p:nvSpPr>
        <p:spPr>
          <a:xfrm>
            <a:off x="228600" y="2476500"/>
            <a:ext cx="400050" cy="3048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(1)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5569" name="Text Box 32"/>
          <p:cNvSpPr txBox="1"/>
          <p:nvPr/>
        </p:nvSpPr>
        <p:spPr>
          <a:xfrm>
            <a:off x="228600" y="3443288"/>
            <a:ext cx="400050" cy="3048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(2)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5570" name="Text Box 33"/>
          <p:cNvSpPr txBox="1"/>
          <p:nvPr/>
        </p:nvSpPr>
        <p:spPr>
          <a:xfrm>
            <a:off x="230188" y="4537075"/>
            <a:ext cx="400050" cy="3048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(3)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5571" name="Text Box 34"/>
          <p:cNvSpPr txBox="1"/>
          <p:nvPr/>
        </p:nvSpPr>
        <p:spPr>
          <a:xfrm>
            <a:off x="1970088" y="5365750"/>
            <a:ext cx="400050" cy="3048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(4)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5572" name="Text Box 35"/>
          <p:cNvSpPr txBox="1"/>
          <p:nvPr/>
        </p:nvSpPr>
        <p:spPr>
          <a:xfrm>
            <a:off x="7227888" y="5434013"/>
            <a:ext cx="400050" cy="3048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(5)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5573" name="Text Box 36"/>
          <p:cNvSpPr txBox="1"/>
          <p:nvPr/>
        </p:nvSpPr>
        <p:spPr>
          <a:xfrm>
            <a:off x="6751638" y="4537075"/>
            <a:ext cx="400050" cy="3048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(6)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5574" name="AutoShape 39"/>
          <p:cNvSpPr/>
          <p:nvPr/>
        </p:nvSpPr>
        <p:spPr>
          <a:xfrm rot="5400000">
            <a:off x="1200150" y="2813050"/>
            <a:ext cx="69850" cy="1219200"/>
          </a:xfrm>
          <a:prstGeom prst="leftBrace">
            <a:avLst>
              <a:gd name="adj1" fmla="val 131797"/>
              <a:gd name="adj2" fmla="val 50000"/>
            </a:avLst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65575" name="Text Box 40"/>
          <p:cNvSpPr txBox="1"/>
          <p:nvPr/>
        </p:nvSpPr>
        <p:spPr>
          <a:xfrm>
            <a:off x="520700" y="3132138"/>
            <a:ext cx="1443038" cy="3048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i="1">
                <a:latin typeface="Helvetica" pitchFamily="34" charset="0"/>
                <a:ea typeface="宋体" panose="02010600030101010101" pitchFamily="2" charset="-122"/>
              </a:rPr>
              <a:t>internet packet</a:t>
            </a:r>
            <a:endParaRPr lang="en-US" altLang="zh-CN" sz="1400" b="1" i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5576" name="AutoShape 41"/>
          <p:cNvSpPr/>
          <p:nvPr/>
        </p:nvSpPr>
        <p:spPr>
          <a:xfrm rot="5400000">
            <a:off x="6388100" y="4594225"/>
            <a:ext cx="103188" cy="1625600"/>
          </a:xfrm>
          <a:prstGeom prst="leftBrace">
            <a:avLst>
              <a:gd name="adj1" fmla="val 118955"/>
              <a:gd name="adj2" fmla="val 50000"/>
            </a:avLst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65577" name="Text Box 42"/>
          <p:cNvSpPr txBox="1"/>
          <p:nvPr/>
        </p:nvSpPr>
        <p:spPr>
          <a:xfrm>
            <a:off x="5848350" y="5100638"/>
            <a:ext cx="1181100" cy="3048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i="1">
                <a:latin typeface="Helvetica" pitchFamily="34" charset="0"/>
                <a:ea typeface="宋体" panose="02010600030101010101" pitchFamily="2" charset="-122"/>
              </a:rPr>
              <a:t>LAN2 frame</a:t>
            </a:r>
            <a:endParaRPr lang="en-US" altLang="zh-CN" sz="1400" b="1" i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5578" name="Rectangle 43"/>
          <p:cNvSpPr/>
          <p:nvPr/>
        </p:nvSpPr>
        <p:spPr>
          <a:xfrm>
            <a:off x="3798888" y="6000750"/>
            <a:ext cx="1905000" cy="552450"/>
          </a:xfrm>
          <a:prstGeom prst="rect">
            <a:avLst/>
          </a:prstGeom>
          <a:solidFill>
            <a:srgbClr val="99FFCC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protocol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software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5579" name="Rectangle 44"/>
          <p:cNvSpPr/>
          <p:nvPr/>
        </p:nvSpPr>
        <p:spPr>
          <a:xfrm>
            <a:off x="3798888" y="4689475"/>
            <a:ext cx="812800" cy="552450"/>
          </a:xfrm>
          <a:prstGeom prst="rect">
            <a:avLst/>
          </a:prstGeom>
          <a:solidFill>
            <a:srgbClr val="FF7C8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LAN1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adapter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5580" name="Rectangle 45"/>
          <p:cNvSpPr/>
          <p:nvPr/>
        </p:nvSpPr>
        <p:spPr>
          <a:xfrm>
            <a:off x="4891088" y="4689475"/>
            <a:ext cx="812800" cy="552450"/>
          </a:xfrm>
          <a:prstGeom prst="rect">
            <a:avLst/>
          </a:prstGeom>
          <a:solidFill>
            <a:srgbClr val="FF7C8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LAN2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adapter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5581" name="Line 46"/>
          <p:cNvSpPr/>
          <p:nvPr/>
        </p:nvSpPr>
        <p:spPr>
          <a:xfrm>
            <a:off x="4256088" y="5241925"/>
            <a:ext cx="0" cy="758825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65582" name="Line 47"/>
          <p:cNvSpPr/>
          <p:nvPr/>
        </p:nvSpPr>
        <p:spPr>
          <a:xfrm>
            <a:off x="5322888" y="5241925"/>
            <a:ext cx="0" cy="758825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</p:sp>
      <p:sp>
        <p:nvSpPr>
          <p:cNvPr id="65583" name="Text Box 48"/>
          <p:cNvSpPr txBox="1"/>
          <p:nvPr/>
        </p:nvSpPr>
        <p:spPr>
          <a:xfrm>
            <a:off x="4310063" y="4259263"/>
            <a:ext cx="838200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Router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5584" name="Rectangle 49"/>
          <p:cNvSpPr/>
          <p:nvPr/>
        </p:nvSpPr>
        <p:spPr>
          <a:xfrm>
            <a:off x="1841500" y="4619625"/>
            <a:ext cx="457200" cy="207963"/>
          </a:xfrm>
          <a:prstGeom prst="rect">
            <a:avLst/>
          </a:prstGeom>
          <a:solidFill>
            <a:srgbClr val="CC99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FH1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5585" name="Line 50"/>
          <p:cNvSpPr/>
          <p:nvPr/>
        </p:nvSpPr>
        <p:spPr>
          <a:xfrm flipH="1">
            <a:off x="2808288" y="3457575"/>
            <a:ext cx="0" cy="449263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65586" name="Line 51"/>
          <p:cNvSpPr/>
          <p:nvPr/>
        </p:nvSpPr>
        <p:spPr>
          <a:xfrm flipH="1">
            <a:off x="2808288" y="2420938"/>
            <a:ext cx="0" cy="484187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65587" name="AutoShape 52"/>
          <p:cNvSpPr/>
          <p:nvPr/>
        </p:nvSpPr>
        <p:spPr>
          <a:xfrm rot="5400000" flipH="1" flipV="1">
            <a:off x="1412875" y="2998788"/>
            <a:ext cx="69850" cy="1676400"/>
          </a:xfrm>
          <a:prstGeom prst="leftBrace">
            <a:avLst>
              <a:gd name="adj1" fmla="val 181222"/>
              <a:gd name="adj2" fmla="val 50000"/>
            </a:avLst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65588" name="Text Box 53"/>
          <p:cNvSpPr txBox="1"/>
          <p:nvPr/>
        </p:nvSpPr>
        <p:spPr>
          <a:xfrm>
            <a:off x="644525" y="3787775"/>
            <a:ext cx="1181100" cy="3048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i="1">
                <a:latin typeface="Helvetica" pitchFamily="34" charset="0"/>
                <a:ea typeface="宋体" panose="02010600030101010101" pitchFamily="2" charset="-122"/>
              </a:rPr>
              <a:t>LAN1 frame</a:t>
            </a:r>
            <a:endParaRPr lang="en-US" altLang="zh-CN" sz="1400" b="1" i="1">
              <a:latin typeface="Helvetica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770688" y="3443288"/>
            <a:ext cx="2057400" cy="304800"/>
            <a:chOff x="6770688" y="3443005"/>
            <a:chExt cx="2057400" cy="304977"/>
          </a:xfrm>
        </p:grpSpPr>
        <p:sp>
          <p:nvSpPr>
            <p:cNvPr id="65599" name="Text Box 37"/>
            <p:cNvSpPr txBox="1"/>
            <p:nvPr/>
          </p:nvSpPr>
          <p:spPr>
            <a:xfrm>
              <a:off x="6770688" y="3443005"/>
              <a:ext cx="400050" cy="3049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(7)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600" name="Rectangle 54"/>
            <p:cNvSpPr/>
            <p:nvPr/>
          </p:nvSpPr>
          <p:spPr>
            <a:xfrm>
              <a:off x="7151688" y="3537951"/>
              <a:ext cx="762000" cy="207154"/>
            </a:xfrm>
            <a:prstGeom prst="rect">
              <a:avLst/>
            </a:pr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data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601" name="Rectangle 55"/>
            <p:cNvSpPr/>
            <p:nvPr/>
          </p:nvSpPr>
          <p:spPr>
            <a:xfrm>
              <a:off x="7913688" y="3537951"/>
              <a:ext cx="457200" cy="207154"/>
            </a:xfrm>
            <a:prstGeom prst="rect">
              <a:avLst/>
            </a:pr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PH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602" name="Rectangle 56"/>
            <p:cNvSpPr/>
            <p:nvPr/>
          </p:nvSpPr>
          <p:spPr>
            <a:xfrm>
              <a:off x="8370888" y="3537951"/>
              <a:ext cx="457200" cy="207154"/>
            </a:xfrm>
            <a:prstGeom prst="rect">
              <a:avLst/>
            </a:prstGeom>
            <a:solidFill>
              <a:srgbClr val="66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FH2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5590" name="Rectangle 57"/>
          <p:cNvSpPr/>
          <p:nvPr/>
        </p:nvSpPr>
        <p:spPr>
          <a:xfrm>
            <a:off x="5980113" y="2905125"/>
            <a:ext cx="812800" cy="552450"/>
          </a:xfrm>
          <a:prstGeom prst="rect">
            <a:avLst/>
          </a:prstGeom>
          <a:solidFill>
            <a:srgbClr val="99FFCC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protocol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software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5591" name="Rectangle 58"/>
          <p:cNvSpPr/>
          <p:nvPr/>
        </p:nvSpPr>
        <p:spPr>
          <a:xfrm>
            <a:off x="5980113" y="1857375"/>
            <a:ext cx="812800" cy="55245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server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5592" name="Rectangle 59"/>
          <p:cNvSpPr/>
          <p:nvPr/>
        </p:nvSpPr>
        <p:spPr>
          <a:xfrm>
            <a:off x="5980113" y="3917950"/>
            <a:ext cx="812800" cy="552450"/>
          </a:xfrm>
          <a:prstGeom prst="rect">
            <a:avLst/>
          </a:prstGeom>
          <a:solidFill>
            <a:srgbClr val="FF7C8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LAN2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adapter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5593" name="Text Box 60"/>
          <p:cNvSpPr txBox="1"/>
          <p:nvPr/>
        </p:nvSpPr>
        <p:spPr>
          <a:xfrm>
            <a:off x="5932488" y="1508125"/>
            <a:ext cx="838200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Host B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5594" name="Line 61"/>
          <p:cNvSpPr/>
          <p:nvPr/>
        </p:nvSpPr>
        <p:spPr>
          <a:xfrm flipH="1">
            <a:off x="6411913" y="3457575"/>
            <a:ext cx="0" cy="449263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</p:sp>
      <p:sp>
        <p:nvSpPr>
          <p:cNvPr id="65595" name="Line 62"/>
          <p:cNvSpPr/>
          <p:nvPr/>
        </p:nvSpPr>
        <p:spPr>
          <a:xfrm flipH="1">
            <a:off x="6411913" y="2420938"/>
            <a:ext cx="0" cy="484187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</p:sp>
      <p:sp>
        <p:nvSpPr>
          <p:cNvPr id="65596" name="Rectangle 6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Transferring data over an internet (7)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5597" name="TextBox 66"/>
          <p:cNvSpPr txBox="1"/>
          <p:nvPr/>
        </p:nvSpPr>
        <p:spPr>
          <a:xfrm>
            <a:off x="0" y="6273800"/>
            <a:ext cx="2471738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600">
                <a:latin typeface="Calibri" panose="020F0502020204030204" pitchFamily="34" charset="0"/>
                <a:ea typeface="宋体" panose="02010600030101010101" pitchFamily="2" charset="-122"/>
              </a:rPr>
              <a:t>PH: Internet packet header</a:t>
            </a:r>
            <a:endParaRPr lang="en-US" altLang="zh-CN" sz="160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600">
                <a:latin typeface="Calibri" panose="020F0502020204030204" pitchFamily="34" charset="0"/>
                <a:ea typeface="宋体" panose="02010600030101010101" pitchFamily="2" charset="-122"/>
              </a:rPr>
              <a:t>FH: LAN frame header</a:t>
            </a:r>
            <a:endParaRPr lang="en-US" altLang="zh-CN" sz="16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 bwMode="auto">
          <a:xfrm>
            <a:off x="236538" y="1511300"/>
            <a:ext cx="3330575" cy="374332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When the frame reaches host B,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its adapter reads the frame from the wire and passes it to the protocol software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Rectangle 67"/>
          <p:cNvSpPr/>
          <p:nvPr/>
        </p:nvSpPr>
        <p:spPr>
          <a:xfrm>
            <a:off x="3657600" y="4194175"/>
            <a:ext cx="2132013" cy="2511425"/>
          </a:xfrm>
          <a:prstGeom prst="rect">
            <a:avLst/>
          </a:prstGeom>
          <a:solidFill>
            <a:srgbClr val="FFC000">
              <a:alpha val="30196"/>
            </a:srgbClr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5848350" y="1522413"/>
            <a:ext cx="3151188" cy="3732213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28600" y="1508125"/>
            <a:ext cx="3132138" cy="3733800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8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9" name="Rectangle 3"/>
          <p:cNvSpPr/>
          <p:nvPr/>
        </p:nvSpPr>
        <p:spPr>
          <a:xfrm>
            <a:off x="2376488" y="2905125"/>
            <a:ext cx="812800" cy="552450"/>
          </a:xfrm>
          <a:prstGeom prst="rect">
            <a:avLst/>
          </a:prstGeom>
          <a:solidFill>
            <a:srgbClr val="99FFCC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protocol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software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7590" name="Rectangle 4"/>
          <p:cNvSpPr/>
          <p:nvPr/>
        </p:nvSpPr>
        <p:spPr>
          <a:xfrm>
            <a:off x="2376488" y="1857375"/>
            <a:ext cx="812800" cy="55245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client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7591" name="Rectangle 5"/>
          <p:cNvSpPr/>
          <p:nvPr/>
        </p:nvSpPr>
        <p:spPr>
          <a:xfrm>
            <a:off x="2376488" y="3917950"/>
            <a:ext cx="812800" cy="552450"/>
          </a:xfrm>
          <a:prstGeom prst="rect">
            <a:avLst/>
          </a:prstGeom>
          <a:solidFill>
            <a:srgbClr val="FF7C8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LAN1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adapter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7592" name="Line 6"/>
          <p:cNvSpPr/>
          <p:nvPr/>
        </p:nvSpPr>
        <p:spPr>
          <a:xfrm>
            <a:off x="2808288" y="4470400"/>
            <a:ext cx="0" cy="42545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67593" name="Text Box 7"/>
          <p:cNvSpPr txBox="1"/>
          <p:nvPr/>
        </p:nvSpPr>
        <p:spPr>
          <a:xfrm>
            <a:off x="2330450" y="1508125"/>
            <a:ext cx="835025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Host A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7594" name="Line 8"/>
          <p:cNvSpPr/>
          <p:nvPr/>
        </p:nvSpPr>
        <p:spPr>
          <a:xfrm>
            <a:off x="1033463" y="4965700"/>
            <a:ext cx="2971800" cy="0"/>
          </a:xfrm>
          <a:prstGeom prst="line">
            <a:avLst/>
          </a:prstGeom>
          <a:ln w="76200" cap="flat" cmpd="tri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7595" name="Rectangle 9"/>
          <p:cNvSpPr/>
          <p:nvPr/>
        </p:nvSpPr>
        <p:spPr>
          <a:xfrm>
            <a:off x="625475" y="2544763"/>
            <a:ext cx="762000" cy="207962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data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7596" name="Rectangle 10"/>
          <p:cNvSpPr/>
          <p:nvPr/>
        </p:nvSpPr>
        <p:spPr>
          <a:xfrm>
            <a:off x="2370138" y="5448300"/>
            <a:ext cx="762000" cy="20796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data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7597" name="Rectangle 11"/>
          <p:cNvSpPr/>
          <p:nvPr/>
        </p:nvSpPr>
        <p:spPr>
          <a:xfrm>
            <a:off x="3132138" y="5448300"/>
            <a:ext cx="457200" cy="20796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PH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7598" name="Rectangle 12"/>
          <p:cNvSpPr/>
          <p:nvPr/>
        </p:nvSpPr>
        <p:spPr>
          <a:xfrm>
            <a:off x="3589338" y="5448300"/>
            <a:ext cx="457200" cy="207963"/>
          </a:xfrm>
          <a:prstGeom prst="rect">
            <a:avLst/>
          </a:prstGeom>
          <a:solidFill>
            <a:srgbClr val="CC99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FH1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7599" name="Rectangle 13"/>
          <p:cNvSpPr/>
          <p:nvPr/>
        </p:nvSpPr>
        <p:spPr>
          <a:xfrm>
            <a:off x="625475" y="3525838"/>
            <a:ext cx="762000" cy="207962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data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7600" name="Rectangle 14"/>
          <p:cNvSpPr/>
          <p:nvPr/>
        </p:nvSpPr>
        <p:spPr>
          <a:xfrm>
            <a:off x="1387475" y="3525838"/>
            <a:ext cx="457200" cy="207962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PH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7601" name="Rectangle 15"/>
          <p:cNvSpPr/>
          <p:nvPr/>
        </p:nvSpPr>
        <p:spPr>
          <a:xfrm>
            <a:off x="5551488" y="5518150"/>
            <a:ext cx="762000" cy="206375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data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7602" name="Rectangle 16"/>
          <p:cNvSpPr/>
          <p:nvPr/>
        </p:nvSpPr>
        <p:spPr>
          <a:xfrm>
            <a:off x="6313488" y="5518150"/>
            <a:ext cx="457200" cy="206375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PH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7603" name="Rectangle 17"/>
          <p:cNvSpPr/>
          <p:nvPr/>
        </p:nvSpPr>
        <p:spPr>
          <a:xfrm>
            <a:off x="6770688" y="5518150"/>
            <a:ext cx="457200" cy="206375"/>
          </a:xfrm>
          <a:prstGeom prst="rect">
            <a:avLst/>
          </a:prstGeom>
          <a:solidFill>
            <a:srgbClr val="66FF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FH2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7604" name="Text Box 18"/>
          <p:cNvSpPr txBox="1"/>
          <p:nvPr/>
        </p:nvSpPr>
        <p:spPr>
          <a:xfrm>
            <a:off x="279400" y="1535113"/>
            <a:ext cx="787400" cy="369887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Helvetica" pitchFamily="34" charset="0"/>
                <a:ea typeface="宋体" panose="02010600030101010101" pitchFamily="2" charset="-122"/>
              </a:rPr>
              <a:t>LAN1</a:t>
            </a:r>
            <a:endParaRPr lang="en-US" altLang="zh-CN" sz="18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7605" name="Line 19"/>
          <p:cNvSpPr/>
          <p:nvPr/>
        </p:nvSpPr>
        <p:spPr>
          <a:xfrm>
            <a:off x="5703888" y="4965700"/>
            <a:ext cx="2971800" cy="0"/>
          </a:xfrm>
          <a:prstGeom prst="line">
            <a:avLst/>
          </a:prstGeom>
          <a:ln w="76200" cap="flat" cmpd="tri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7606" name="Text Box 20"/>
          <p:cNvSpPr txBox="1"/>
          <p:nvPr/>
        </p:nvSpPr>
        <p:spPr>
          <a:xfrm>
            <a:off x="8153400" y="1535113"/>
            <a:ext cx="787400" cy="369887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Helvetica" pitchFamily="34" charset="0"/>
                <a:ea typeface="宋体" panose="02010600030101010101" pitchFamily="2" charset="-122"/>
              </a:rPr>
              <a:t>LAN2</a:t>
            </a:r>
            <a:endParaRPr lang="en-US" altLang="zh-CN" sz="18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7607" name="Line 21"/>
          <p:cNvSpPr/>
          <p:nvPr/>
        </p:nvSpPr>
        <p:spPr>
          <a:xfrm>
            <a:off x="6389688" y="4470400"/>
            <a:ext cx="0" cy="42545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</p:sp>
      <p:sp>
        <p:nvSpPr>
          <p:cNvPr id="73756" name="Rectangle 22"/>
          <p:cNvSpPr/>
          <p:nvPr/>
        </p:nvSpPr>
        <p:spPr>
          <a:xfrm>
            <a:off x="7151688" y="2559050"/>
            <a:ext cx="762000" cy="20796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data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7609" name="Line 23"/>
          <p:cNvSpPr/>
          <p:nvPr/>
        </p:nvSpPr>
        <p:spPr>
          <a:xfrm>
            <a:off x="2808288" y="4895850"/>
            <a:ext cx="990600" cy="11113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67610" name="Line 24"/>
          <p:cNvSpPr/>
          <p:nvPr/>
        </p:nvSpPr>
        <p:spPr>
          <a:xfrm>
            <a:off x="5703888" y="4895850"/>
            <a:ext cx="685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67611" name="Rectangle 25"/>
          <p:cNvSpPr/>
          <p:nvPr/>
        </p:nvSpPr>
        <p:spPr>
          <a:xfrm>
            <a:off x="625475" y="4619625"/>
            <a:ext cx="762000" cy="20796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data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7612" name="Rectangle 26"/>
          <p:cNvSpPr/>
          <p:nvPr/>
        </p:nvSpPr>
        <p:spPr>
          <a:xfrm>
            <a:off x="1387475" y="4619625"/>
            <a:ext cx="457200" cy="20796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PH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7613" name="Rectangle 27"/>
          <p:cNvSpPr/>
          <p:nvPr/>
        </p:nvSpPr>
        <p:spPr>
          <a:xfrm>
            <a:off x="1844675" y="3525838"/>
            <a:ext cx="457200" cy="207962"/>
          </a:xfrm>
          <a:prstGeom prst="rect">
            <a:avLst/>
          </a:prstGeom>
          <a:solidFill>
            <a:srgbClr val="CC99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FH1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7614" name="Rectangle 28"/>
          <p:cNvSpPr/>
          <p:nvPr/>
        </p:nvSpPr>
        <p:spPr>
          <a:xfrm>
            <a:off x="7151688" y="4619625"/>
            <a:ext cx="762000" cy="20796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data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7615" name="Rectangle 29"/>
          <p:cNvSpPr/>
          <p:nvPr/>
        </p:nvSpPr>
        <p:spPr>
          <a:xfrm>
            <a:off x="7913688" y="4619625"/>
            <a:ext cx="457200" cy="20796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PH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7616" name="Rectangle 30"/>
          <p:cNvSpPr/>
          <p:nvPr/>
        </p:nvSpPr>
        <p:spPr>
          <a:xfrm>
            <a:off x="8370888" y="4619625"/>
            <a:ext cx="457200" cy="207963"/>
          </a:xfrm>
          <a:prstGeom prst="rect">
            <a:avLst/>
          </a:prstGeom>
          <a:solidFill>
            <a:srgbClr val="66FF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FH2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7617" name="Text Box 31"/>
          <p:cNvSpPr txBox="1"/>
          <p:nvPr/>
        </p:nvSpPr>
        <p:spPr>
          <a:xfrm>
            <a:off x="228600" y="2476500"/>
            <a:ext cx="400050" cy="3048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(1)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7618" name="Text Box 32"/>
          <p:cNvSpPr txBox="1"/>
          <p:nvPr/>
        </p:nvSpPr>
        <p:spPr>
          <a:xfrm>
            <a:off x="228600" y="3443288"/>
            <a:ext cx="400050" cy="3048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(2)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7619" name="Text Box 33"/>
          <p:cNvSpPr txBox="1"/>
          <p:nvPr/>
        </p:nvSpPr>
        <p:spPr>
          <a:xfrm>
            <a:off x="230188" y="4537075"/>
            <a:ext cx="400050" cy="3048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(3)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7620" name="Text Box 34"/>
          <p:cNvSpPr txBox="1"/>
          <p:nvPr/>
        </p:nvSpPr>
        <p:spPr>
          <a:xfrm>
            <a:off x="1970088" y="5365750"/>
            <a:ext cx="400050" cy="3048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(4)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7621" name="Text Box 35"/>
          <p:cNvSpPr txBox="1"/>
          <p:nvPr/>
        </p:nvSpPr>
        <p:spPr>
          <a:xfrm>
            <a:off x="7227888" y="5434013"/>
            <a:ext cx="400050" cy="3048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(5)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7622" name="Text Box 36"/>
          <p:cNvSpPr txBox="1"/>
          <p:nvPr/>
        </p:nvSpPr>
        <p:spPr>
          <a:xfrm>
            <a:off x="6751638" y="4537075"/>
            <a:ext cx="400050" cy="3048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(6)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7623" name="Text Box 37"/>
          <p:cNvSpPr txBox="1"/>
          <p:nvPr/>
        </p:nvSpPr>
        <p:spPr>
          <a:xfrm>
            <a:off x="6770688" y="3443288"/>
            <a:ext cx="400050" cy="3048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(7)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3772" name="Text Box 38"/>
          <p:cNvSpPr txBox="1"/>
          <p:nvPr/>
        </p:nvSpPr>
        <p:spPr>
          <a:xfrm>
            <a:off x="6770688" y="2476500"/>
            <a:ext cx="400050" cy="3048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(8)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7625" name="AutoShape 39"/>
          <p:cNvSpPr/>
          <p:nvPr/>
        </p:nvSpPr>
        <p:spPr>
          <a:xfrm rot="5400000">
            <a:off x="1200150" y="2813050"/>
            <a:ext cx="69850" cy="1219200"/>
          </a:xfrm>
          <a:prstGeom prst="leftBrace">
            <a:avLst>
              <a:gd name="adj1" fmla="val 131797"/>
              <a:gd name="adj2" fmla="val 50000"/>
            </a:avLst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67626" name="Text Box 40"/>
          <p:cNvSpPr txBox="1"/>
          <p:nvPr/>
        </p:nvSpPr>
        <p:spPr>
          <a:xfrm>
            <a:off x="520700" y="3132138"/>
            <a:ext cx="1443038" cy="3048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i="1">
                <a:latin typeface="Helvetica" pitchFamily="34" charset="0"/>
                <a:ea typeface="宋体" panose="02010600030101010101" pitchFamily="2" charset="-122"/>
              </a:rPr>
              <a:t>internet packet</a:t>
            </a:r>
            <a:endParaRPr lang="en-US" altLang="zh-CN" sz="1400" b="1" i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7627" name="AutoShape 41"/>
          <p:cNvSpPr/>
          <p:nvPr/>
        </p:nvSpPr>
        <p:spPr>
          <a:xfrm rot="5400000">
            <a:off x="6388100" y="4594225"/>
            <a:ext cx="103188" cy="1625600"/>
          </a:xfrm>
          <a:prstGeom prst="leftBrace">
            <a:avLst>
              <a:gd name="adj1" fmla="val 118955"/>
              <a:gd name="adj2" fmla="val 50000"/>
            </a:avLst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67628" name="Text Box 42"/>
          <p:cNvSpPr txBox="1"/>
          <p:nvPr/>
        </p:nvSpPr>
        <p:spPr>
          <a:xfrm>
            <a:off x="5848350" y="5100638"/>
            <a:ext cx="1181100" cy="3048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i="1">
                <a:latin typeface="Helvetica" pitchFamily="34" charset="0"/>
                <a:ea typeface="宋体" panose="02010600030101010101" pitchFamily="2" charset="-122"/>
              </a:rPr>
              <a:t>LAN2 frame</a:t>
            </a:r>
            <a:endParaRPr lang="en-US" altLang="zh-CN" sz="1400" b="1" i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7629" name="Rectangle 43"/>
          <p:cNvSpPr/>
          <p:nvPr/>
        </p:nvSpPr>
        <p:spPr>
          <a:xfrm>
            <a:off x="3798888" y="6000750"/>
            <a:ext cx="1905000" cy="552450"/>
          </a:xfrm>
          <a:prstGeom prst="rect">
            <a:avLst/>
          </a:prstGeom>
          <a:solidFill>
            <a:srgbClr val="99FFCC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protocol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software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7630" name="Rectangle 44"/>
          <p:cNvSpPr/>
          <p:nvPr/>
        </p:nvSpPr>
        <p:spPr>
          <a:xfrm>
            <a:off x="3798888" y="4689475"/>
            <a:ext cx="812800" cy="552450"/>
          </a:xfrm>
          <a:prstGeom prst="rect">
            <a:avLst/>
          </a:prstGeom>
          <a:solidFill>
            <a:srgbClr val="FF7C8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LAN1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adapter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7631" name="Rectangle 45"/>
          <p:cNvSpPr/>
          <p:nvPr/>
        </p:nvSpPr>
        <p:spPr>
          <a:xfrm>
            <a:off x="4891088" y="4689475"/>
            <a:ext cx="812800" cy="552450"/>
          </a:xfrm>
          <a:prstGeom prst="rect">
            <a:avLst/>
          </a:prstGeom>
          <a:solidFill>
            <a:srgbClr val="FF7C8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LAN2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adapter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7632" name="Line 46"/>
          <p:cNvSpPr/>
          <p:nvPr/>
        </p:nvSpPr>
        <p:spPr>
          <a:xfrm>
            <a:off x="4256088" y="5241925"/>
            <a:ext cx="0" cy="758825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67633" name="Line 47"/>
          <p:cNvSpPr/>
          <p:nvPr/>
        </p:nvSpPr>
        <p:spPr>
          <a:xfrm>
            <a:off x="5322888" y="5241925"/>
            <a:ext cx="0" cy="758825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</p:sp>
      <p:sp>
        <p:nvSpPr>
          <p:cNvPr id="67634" name="Text Box 48"/>
          <p:cNvSpPr txBox="1"/>
          <p:nvPr/>
        </p:nvSpPr>
        <p:spPr>
          <a:xfrm>
            <a:off x="4310063" y="4259263"/>
            <a:ext cx="838200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Router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7635" name="Rectangle 49"/>
          <p:cNvSpPr/>
          <p:nvPr/>
        </p:nvSpPr>
        <p:spPr>
          <a:xfrm>
            <a:off x="1841500" y="4619625"/>
            <a:ext cx="457200" cy="207963"/>
          </a:xfrm>
          <a:prstGeom prst="rect">
            <a:avLst/>
          </a:prstGeom>
          <a:solidFill>
            <a:srgbClr val="CC99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FH1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7636" name="Line 50"/>
          <p:cNvSpPr/>
          <p:nvPr/>
        </p:nvSpPr>
        <p:spPr>
          <a:xfrm flipH="1">
            <a:off x="2808288" y="3457575"/>
            <a:ext cx="0" cy="449263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67637" name="Line 51"/>
          <p:cNvSpPr/>
          <p:nvPr/>
        </p:nvSpPr>
        <p:spPr>
          <a:xfrm flipH="1">
            <a:off x="2808288" y="2420938"/>
            <a:ext cx="0" cy="484187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67638" name="AutoShape 52"/>
          <p:cNvSpPr/>
          <p:nvPr/>
        </p:nvSpPr>
        <p:spPr>
          <a:xfrm rot="5400000" flipH="1" flipV="1">
            <a:off x="1412875" y="2998788"/>
            <a:ext cx="69850" cy="1676400"/>
          </a:xfrm>
          <a:prstGeom prst="leftBrace">
            <a:avLst>
              <a:gd name="adj1" fmla="val 181222"/>
              <a:gd name="adj2" fmla="val 50000"/>
            </a:avLst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67639" name="Text Box 53"/>
          <p:cNvSpPr txBox="1"/>
          <p:nvPr/>
        </p:nvSpPr>
        <p:spPr>
          <a:xfrm>
            <a:off x="644525" y="3787775"/>
            <a:ext cx="1181100" cy="3048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i="1">
                <a:latin typeface="Helvetica" pitchFamily="34" charset="0"/>
                <a:ea typeface="宋体" panose="02010600030101010101" pitchFamily="2" charset="-122"/>
              </a:rPr>
              <a:t>LAN1 frame</a:t>
            </a:r>
            <a:endParaRPr lang="en-US" altLang="zh-CN" sz="1400" b="1" i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7640" name="Rectangle 54"/>
          <p:cNvSpPr/>
          <p:nvPr/>
        </p:nvSpPr>
        <p:spPr>
          <a:xfrm>
            <a:off x="7151688" y="3538538"/>
            <a:ext cx="762000" cy="206375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data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7641" name="Rectangle 55"/>
          <p:cNvSpPr/>
          <p:nvPr/>
        </p:nvSpPr>
        <p:spPr>
          <a:xfrm>
            <a:off x="7913688" y="3538538"/>
            <a:ext cx="457200" cy="206375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PH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7642" name="Rectangle 56"/>
          <p:cNvSpPr/>
          <p:nvPr/>
        </p:nvSpPr>
        <p:spPr>
          <a:xfrm>
            <a:off x="8370888" y="3538538"/>
            <a:ext cx="457200" cy="206375"/>
          </a:xfrm>
          <a:prstGeom prst="rect">
            <a:avLst/>
          </a:prstGeom>
          <a:solidFill>
            <a:srgbClr val="66FF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FH2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7643" name="Rectangle 57"/>
          <p:cNvSpPr/>
          <p:nvPr/>
        </p:nvSpPr>
        <p:spPr>
          <a:xfrm>
            <a:off x="5980113" y="2905125"/>
            <a:ext cx="812800" cy="552450"/>
          </a:xfrm>
          <a:prstGeom prst="rect">
            <a:avLst/>
          </a:prstGeom>
          <a:solidFill>
            <a:srgbClr val="99FFCC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protocol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software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7644" name="Rectangle 58"/>
          <p:cNvSpPr/>
          <p:nvPr/>
        </p:nvSpPr>
        <p:spPr>
          <a:xfrm>
            <a:off x="5980113" y="1857375"/>
            <a:ext cx="812800" cy="55245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server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7645" name="Rectangle 59"/>
          <p:cNvSpPr/>
          <p:nvPr/>
        </p:nvSpPr>
        <p:spPr>
          <a:xfrm>
            <a:off x="5980113" y="3917950"/>
            <a:ext cx="812800" cy="552450"/>
          </a:xfrm>
          <a:prstGeom prst="rect">
            <a:avLst/>
          </a:prstGeom>
          <a:solidFill>
            <a:srgbClr val="FF7C8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LAN2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adapter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7646" name="Text Box 60"/>
          <p:cNvSpPr txBox="1"/>
          <p:nvPr/>
        </p:nvSpPr>
        <p:spPr>
          <a:xfrm>
            <a:off x="5932488" y="1508125"/>
            <a:ext cx="838200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Host B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7647" name="Line 61"/>
          <p:cNvSpPr/>
          <p:nvPr/>
        </p:nvSpPr>
        <p:spPr>
          <a:xfrm flipH="1">
            <a:off x="6411913" y="3457575"/>
            <a:ext cx="0" cy="449263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67648" name="Line 62"/>
          <p:cNvSpPr/>
          <p:nvPr/>
        </p:nvSpPr>
        <p:spPr>
          <a:xfrm flipH="1">
            <a:off x="6411913" y="2420938"/>
            <a:ext cx="0" cy="484187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67649" name="Rectangle 6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Transferring data over an internet (8)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7650" name="TextBox 66"/>
          <p:cNvSpPr txBox="1"/>
          <p:nvPr/>
        </p:nvSpPr>
        <p:spPr>
          <a:xfrm>
            <a:off x="0" y="6273800"/>
            <a:ext cx="2471738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600">
                <a:latin typeface="Calibri" panose="020F0502020204030204" pitchFamily="34" charset="0"/>
                <a:ea typeface="宋体" panose="02010600030101010101" pitchFamily="2" charset="-122"/>
              </a:rPr>
              <a:t>PH: Internet packet header</a:t>
            </a:r>
            <a:endParaRPr lang="en-US" altLang="zh-CN" sz="160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600">
                <a:latin typeface="Calibri" panose="020F0502020204030204" pitchFamily="34" charset="0"/>
                <a:ea typeface="宋体" panose="02010600030101010101" pitchFamily="2" charset="-122"/>
              </a:rPr>
              <a:t>FH: LAN frame header</a:t>
            </a:r>
            <a:endParaRPr lang="en-US" altLang="zh-CN" sz="16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 bwMode="auto">
          <a:xfrm>
            <a:off x="228600" y="1508125"/>
            <a:ext cx="5561013" cy="519747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Finally, the protocol software on host B strips off the packet header and frame header.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 protocol software will eventually copy the resulting data into the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server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’s virtual address space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when the server invokes a system call that reads the data.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56" grpId="0" animBg="1"/>
      <p:bldP spid="73772" grpId="0"/>
      <p:bldP spid="69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Other issues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963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We are glossing over a number of important questions: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What if different networks have different maximum frame sizes? (segmentation)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How do routers know where to forward frames?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How are routers informed when the network topology changes?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What if packets get lost?</a:t>
            </a:r>
            <a:endParaRPr lang="en-US" alt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Other issues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1683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These questions form the heart of the area of computer systems known as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computer networking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 client-server transaction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Most network applications are based on the client-server model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server</a:t>
            </a:r>
            <a:r>
              <a:rPr lang="en-US" altLang="zh-CN">
                <a:ea typeface="宋体" panose="02010600030101010101" pitchFamily="2" charset="-122"/>
              </a:rPr>
              <a:t> process and one or more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client</a:t>
            </a:r>
            <a:r>
              <a:rPr lang="en-US" altLang="zh-CN" i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processes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Server manages some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resource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Server provides</a:t>
            </a:r>
            <a:r>
              <a:rPr lang="en-US" altLang="zh-CN" i="1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service</a:t>
            </a:r>
            <a:r>
              <a:rPr lang="en-US" altLang="zh-CN">
                <a:ea typeface="宋体" panose="02010600030101010101" pitchFamily="2" charset="-122"/>
              </a:rPr>
              <a:t> by manipulating resource for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clients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Server activated by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request</a:t>
            </a:r>
            <a:r>
              <a:rPr lang="en-US" altLang="zh-CN">
                <a:ea typeface="宋体" panose="02010600030101010101" pitchFamily="2" charset="-122"/>
              </a:rPr>
              <a:t> from client 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0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>
                <a:latin typeface="+mj-lt"/>
                <a:ea typeface="宋体" panose="02010600030101010101" pitchFamily="2" charset="-122"/>
                <a:cs typeface="+mj-cs"/>
              </a:rPr>
              <a:t>The </a:t>
            </a:r>
            <a:r>
              <a:rPr lang="en-US" altLang="zh-CN">
                <a:solidFill>
                  <a:srgbClr val="FF0000"/>
                </a:solidFill>
                <a:latin typeface="+mj-lt"/>
                <a:ea typeface="宋体" panose="02010600030101010101" pitchFamily="2" charset="-122"/>
                <a:cs typeface="+mj-cs"/>
              </a:rPr>
              <a:t>Global IP</a:t>
            </a:r>
            <a:r>
              <a:rPr lang="en-US" altLang="zh-CN">
                <a:latin typeface="+mj-lt"/>
                <a:ea typeface="宋体" panose="02010600030101010101" pitchFamily="2" charset="-122"/>
                <a:cs typeface="+mj-cs"/>
              </a:rPr>
              <a:t> Internet</a:t>
            </a:r>
            <a:endParaRPr lang="en-US" altLang="zh-CN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Outline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577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Global IP Internet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IP addresses(IP </a:t>
            </a:r>
            <a:r>
              <a:rPr lang="zh-CN" altLang="en-US">
                <a:ea typeface="宋体" panose="02010600030101010101" pitchFamily="2" charset="-122"/>
              </a:rPr>
              <a:t>地址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Domain Names(</a:t>
            </a:r>
            <a:r>
              <a:rPr lang="zh-CN" altLang="en-US">
                <a:ea typeface="宋体" panose="02010600030101010101" pitchFamily="2" charset="-122"/>
              </a:rPr>
              <a:t>域名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Internet Connections(</a:t>
            </a:r>
            <a:r>
              <a:rPr lang="zh-CN" altLang="en-US">
                <a:ea typeface="宋体" panose="02010600030101010101" pitchFamily="2" charset="-122"/>
              </a:rPr>
              <a:t>网络连接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Suggested Reading: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11.3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OSI, TCP/IP &amp; Protocol Stack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77826" name="组合 2"/>
          <p:cNvGrpSpPr/>
          <p:nvPr/>
        </p:nvGrpSpPr>
        <p:grpSpPr>
          <a:xfrm>
            <a:off x="304800" y="1600200"/>
            <a:ext cx="2513013" cy="5105400"/>
            <a:chOff x="459581" y="2343150"/>
            <a:chExt cx="1763317" cy="3472399"/>
          </a:xfrm>
        </p:grpSpPr>
        <p:sp>
          <p:nvSpPr>
            <p:cNvPr id="77844" name="矩形 3"/>
            <p:cNvSpPr/>
            <p:nvPr/>
          </p:nvSpPr>
          <p:spPr>
            <a:xfrm>
              <a:off x="459581" y="2343150"/>
              <a:ext cx="1749029" cy="400050"/>
            </a:xfrm>
            <a:prstGeom prst="rect">
              <a:avLst/>
            </a:prstGeom>
            <a:solidFill>
              <a:srgbClr val="FCFFFF"/>
            </a:solidFill>
            <a:ln w="9525" cap="flat" cmpd="sng">
              <a:solidFill>
                <a:srgbClr val="E0E9F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>
                  <a:latin typeface="Calibri" panose="020F0502020204030204" pitchFamily="34" charset="0"/>
                  <a:ea typeface="宋体" panose="02010600030101010101" pitchFamily="2" charset="-122"/>
                </a:rPr>
                <a:t>7th Application</a:t>
              </a:r>
              <a:endParaRPr lang="zh-CN" altLang="en-US" sz="2400" b="1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7845" name="矩形 4"/>
            <p:cNvSpPr/>
            <p:nvPr/>
          </p:nvSpPr>
          <p:spPr>
            <a:xfrm>
              <a:off x="459581" y="2743200"/>
              <a:ext cx="1749029" cy="400050"/>
            </a:xfrm>
            <a:prstGeom prst="rect">
              <a:avLst/>
            </a:prstGeom>
            <a:solidFill>
              <a:srgbClr val="E6F5FF"/>
            </a:solidFill>
            <a:ln w="9525">
              <a:noFill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>
                  <a:latin typeface="Calibri" panose="020F0502020204030204" pitchFamily="34" charset="0"/>
                  <a:ea typeface="宋体" panose="02010600030101010101" pitchFamily="2" charset="-122"/>
                </a:rPr>
                <a:t>6th Presentation</a:t>
              </a:r>
              <a:endParaRPr lang="zh-CN" altLang="en-US" sz="2400" b="1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7846" name="矩形 5"/>
            <p:cNvSpPr/>
            <p:nvPr/>
          </p:nvSpPr>
          <p:spPr>
            <a:xfrm>
              <a:off x="459581" y="3543300"/>
              <a:ext cx="1749029" cy="400050"/>
            </a:xfrm>
            <a:prstGeom prst="rect">
              <a:avLst/>
            </a:prstGeom>
            <a:solidFill>
              <a:srgbClr val="84C3F8"/>
            </a:solidFill>
            <a:ln w="9525">
              <a:noFill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>
                  <a:latin typeface="Calibri" panose="020F0502020204030204" pitchFamily="34" charset="0"/>
                  <a:ea typeface="宋体" panose="02010600030101010101" pitchFamily="2" charset="-122"/>
                </a:rPr>
                <a:t>4th Transport</a:t>
              </a:r>
              <a:endParaRPr lang="zh-CN" altLang="en-US" sz="2400" b="1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7847" name="矩形 6"/>
            <p:cNvSpPr/>
            <p:nvPr/>
          </p:nvSpPr>
          <p:spPr>
            <a:xfrm>
              <a:off x="459581" y="3943350"/>
              <a:ext cx="1749029" cy="400050"/>
            </a:xfrm>
            <a:prstGeom prst="rect">
              <a:avLst/>
            </a:prstGeom>
            <a:solidFill>
              <a:srgbClr val="32AAF4"/>
            </a:solidFill>
            <a:ln w="9525">
              <a:noFill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>
                  <a:latin typeface="Calibri" panose="020F0502020204030204" pitchFamily="34" charset="0"/>
                  <a:ea typeface="宋体" panose="02010600030101010101" pitchFamily="2" charset="-122"/>
                </a:rPr>
                <a:t>3th Network</a:t>
              </a:r>
              <a:endParaRPr lang="zh-CN" altLang="en-US" sz="2400" b="1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7848" name="矩形 7"/>
            <p:cNvSpPr/>
            <p:nvPr/>
          </p:nvSpPr>
          <p:spPr>
            <a:xfrm>
              <a:off x="459581" y="4343400"/>
              <a:ext cx="1749029" cy="400050"/>
            </a:xfrm>
            <a:prstGeom prst="rect">
              <a:avLst/>
            </a:prstGeom>
            <a:solidFill>
              <a:srgbClr val="257FDB"/>
            </a:solidFill>
            <a:ln w="9525">
              <a:noFill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>
                  <a:latin typeface="Calibri" panose="020F0502020204030204" pitchFamily="34" charset="0"/>
                  <a:ea typeface="宋体" panose="02010600030101010101" pitchFamily="2" charset="-122"/>
                </a:rPr>
                <a:t>2nd Link</a:t>
              </a:r>
              <a:endParaRPr lang="zh-CN" altLang="en-US" sz="2400" b="1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7849" name="矩形 8"/>
            <p:cNvSpPr/>
            <p:nvPr/>
          </p:nvSpPr>
          <p:spPr>
            <a:xfrm>
              <a:off x="459581" y="4743450"/>
              <a:ext cx="1749029" cy="400050"/>
            </a:xfrm>
            <a:prstGeom prst="rect">
              <a:avLst/>
            </a:prstGeom>
            <a:solidFill>
              <a:srgbClr val="1A5BBF"/>
            </a:solidFill>
            <a:ln w="9525">
              <a:noFill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>
                  <a:latin typeface="Calibri" panose="020F0502020204030204" pitchFamily="34" charset="0"/>
                  <a:ea typeface="宋体" panose="02010600030101010101" pitchFamily="2" charset="-122"/>
                </a:rPr>
                <a:t>1st Physical</a:t>
              </a:r>
              <a:endParaRPr lang="zh-CN" altLang="en-US" sz="2400" b="1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7850" name="矩形 24"/>
            <p:cNvSpPr/>
            <p:nvPr/>
          </p:nvSpPr>
          <p:spPr>
            <a:xfrm>
              <a:off x="459581" y="3143250"/>
              <a:ext cx="1749029" cy="400050"/>
            </a:xfrm>
            <a:prstGeom prst="rect">
              <a:avLst/>
            </a:prstGeom>
            <a:solidFill>
              <a:srgbClr val="C9E1FC"/>
            </a:solidFill>
            <a:ln w="9525">
              <a:noFill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>
                  <a:latin typeface="Calibri" panose="020F0502020204030204" pitchFamily="34" charset="0"/>
                  <a:ea typeface="宋体" panose="02010600030101010101" pitchFamily="2" charset="-122"/>
                </a:rPr>
                <a:t>5th Session</a:t>
              </a:r>
              <a:endParaRPr lang="zh-CN" altLang="en-US" sz="2400" b="1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7851" name="TextBox 1"/>
            <p:cNvSpPr txBox="1"/>
            <p:nvPr/>
          </p:nvSpPr>
          <p:spPr>
            <a:xfrm>
              <a:off x="466726" y="5292329"/>
              <a:ext cx="1756172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b="1">
                  <a:latin typeface="Calibri" panose="020F0502020204030204" pitchFamily="34" charset="0"/>
                  <a:ea typeface="宋体" panose="02010600030101010101" pitchFamily="2" charset="-122"/>
                </a:rPr>
                <a:t>OSI</a:t>
              </a:r>
              <a:endParaRPr lang="zh-CN" altLang="en-US" b="1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7827" name="组合 1"/>
          <p:cNvGrpSpPr/>
          <p:nvPr/>
        </p:nvGrpSpPr>
        <p:grpSpPr>
          <a:xfrm>
            <a:off x="2971800" y="1752600"/>
            <a:ext cx="5867400" cy="4876800"/>
            <a:chOff x="2470548" y="2343150"/>
            <a:chExt cx="4444603" cy="3472399"/>
          </a:xfrm>
        </p:grpSpPr>
        <p:sp>
          <p:nvSpPr>
            <p:cNvPr id="77828" name="矩形 9"/>
            <p:cNvSpPr/>
            <p:nvPr/>
          </p:nvSpPr>
          <p:spPr>
            <a:xfrm>
              <a:off x="2478882" y="2343150"/>
              <a:ext cx="1319275" cy="1200150"/>
            </a:xfrm>
            <a:prstGeom prst="rect">
              <a:avLst/>
            </a:prstGeom>
            <a:solidFill>
              <a:srgbClr val="E4F0AF"/>
            </a:solidFill>
            <a:ln w="9525">
              <a:noFill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>
                  <a:latin typeface="Calibri" panose="020F0502020204030204" pitchFamily="34" charset="0"/>
                  <a:ea typeface="宋体" panose="02010600030101010101" pitchFamily="2" charset="-122"/>
                </a:rPr>
                <a:t>Application</a:t>
              </a:r>
              <a:endParaRPr lang="zh-CN" altLang="en-US" sz="2400" b="1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3807777" y="2343150"/>
              <a:ext cx="683045" cy="1200419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HTTP</a:t>
              </a: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3805372" y="3543569"/>
              <a:ext cx="1675144" cy="400140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TCP</a:t>
              </a: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3798157" y="4343849"/>
              <a:ext cx="1693182" cy="799149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Ethernet</a:t>
              </a: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5466086" y="3543569"/>
              <a:ext cx="1438243" cy="400140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UDP</a:t>
              </a: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3798157" y="3943709"/>
              <a:ext cx="3106172" cy="400140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IP</a:t>
              </a: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5487732" y="4343849"/>
              <a:ext cx="648171" cy="799149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PPP</a:t>
              </a: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6140713" y="4343849"/>
              <a:ext cx="763616" cy="799149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…</a:t>
              </a: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4498037" y="2343150"/>
              <a:ext cx="743172" cy="1200419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SMTP</a:t>
              </a: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248425" y="2343150"/>
              <a:ext cx="684248" cy="1200419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POP3</a:t>
              </a: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5933875" y="2343150"/>
              <a:ext cx="521904" cy="1200419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FTP</a:t>
              </a: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6455779" y="2343150"/>
              <a:ext cx="448549" cy="1200419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…</a:t>
              </a: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840" name="矩形 23"/>
            <p:cNvSpPr/>
            <p:nvPr/>
          </p:nvSpPr>
          <p:spPr>
            <a:xfrm>
              <a:off x="2478882" y="3543300"/>
              <a:ext cx="1319275" cy="400050"/>
            </a:xfrm>
            <a:prstGeom prst="rect">
              <a:avLst/>
            </a:prstGeom>
            <a:solidFill>
              <a:srgbClr val="CFE47A"/>
            </a:solidFill>
            <a:ln w="9525">
              <a:noFill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>
                  <a:latin typeface="Calibri" panose="020F0502020204030204" pitchFamily="34" charset="0"/>
                  <a:ea typeface="宋体" panose="02010600030101010101" pitchFamily="2" charset="-122"/>
                </a:rPr>
                <a:t>Transport</a:t>
              </a:r>
              <a:endParaRPr lang="zh-CN" altLang="en-US" sz="2400" b="1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7841" name="矩形 25"/>
            <p:cNvSpPr/>
            <p:nvPr/>
          </p:nvSpPr>
          <p:spPr>
            <a:xfrm>
              <a:off x="2478882" y="3943350"/>
              <a:ext cx="1319275" cy="400050"/>
            </a:xfrm>
            <a:prstGeom prst="rect">
              <a:avLst/>
            </a:prstGeom>
            <a:solidFill>
              <a:srgbClr val="B0D751"/>
            </a:solidFill>
            <a:ln w="9525">
              <a:noFill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>
                  <a:latin typeface="Calibri" panose="020F0502020204030204" pitchFamily="34" charset="0"/>
                  <a:ea typeface="宋体" panose="02010600030101010101" pitchFamily="2" charset="-122"/>
                </a:rPr>
                <a:t>Network</a:t>
              </a:r>
              <a:endParaRPr lang="zh-CN" altLang="en-US" sz="2400" b="1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7842" name="矩形 26"/>
            <p:cNvSpPr/>
            <p:nvPr/>
          </p:nvSpPr>
          <p:spPr>
            <a:xfrm>
              <a:off x="2478882" y="4343400"/>
              <a:ext cx="1319275" cy="800100"/>
            </a:xfrm>
            <a:prstGeom prst="rect">
              <a:avLst/>
            </a:prstGeom>
            <a:solidFill>
              <a:srgbClr val="77BD00"/>
            </a:solidFill>
            <a:ln w="9525">
              <a:noFill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>
                  <a:latin typeface="Calibri" panose="020F0502020204030204" pitchFamily="34" charset="0"/>
                  <a:ea typeface="宋体" panose="02010600030101010101" pitchFamily="2" charset="-122"/>
                </a:rPr>
                <a:t>Link </a:t>
              </a:r>
              <a:endParaRPr lang="zh-CN" altLang="en-US" sz="2400" b="1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7843" name="TextBox 28"/>
            <p:cNvSpPr txBox="1"/>
            <p:nvPr/>
          </p:nvSpPr>
          <p:spPr>
            <a:xfrm>
              <a:off x="2470548" y="5292329"/>
              <a:ext cx="4444603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b="1">
                  <a:solidFill>
                    <a:srgbClr val="FF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TCP/IP</a:t>
              </a:r>
              <a:endParaRPr lang="en-US" altLang="zh-CN" b="1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Global IP Internet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885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Most famous example of an internet.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Based on the TCP/IP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protocol family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IP </a:t>
            </a:r>
            <a:r>
              <a:rPr lang="en-US" altLang="zh-CN">
                <a:ea typeface="宋体" panose="02010600030101010101" pitchFamily="2" charset="-122"/>
              </a:rPr>
              <a:t>(Internet protocol) : 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provides basic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naming scheme </a:t>
            </a:r>
            <a:r>
              <a:rPr lang="en-US" altLang="zh-CN">
                <a:ea typeface="宋体" panose="02010600030101010101" pitchFamily="2" charset="-122"/>
              </a:rPr>
              <a:t>and unreliable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delivery capability</a:t>
            </a:r>
            <a:r>
              <a:rPr lang="en-US" altLang="zh-CN">
                <a:ea typeface="宋体" panose="02010600030101010101" pitchFamily="2" charset="-122"/>
              </a:rPr>
              <a:t> of packets (datagrams) from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host-to-host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8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Global IP Internet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0899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Based on the TCP/IP protocol family.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UDP</a:t>
            </a:r>
            <a:r>
              <a:rPr lang="en-US" altLang="zh-CN">
                <a:ea typeface="宋体" panose="02010600030101010101" pitchFamily="2" charset="-122"/>
              </a:rPr>
              <a:t> (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Unreliable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Datagram</a:t>
            </a:r>
            <a:r>
              <a:rPr lang="en-US" altLang="zh-CN">
                <a:ea typeface="宋体" panose="02010600030101010101" pitchFamily="2" charset="-122"/>
              </a:rPr>
              <a:t> Protocol)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uses IP to provide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unreliable datagram delivery </a:t>
            </a:r>
            <a:r>
              <a:rPr lang="en-US" altLang="zh-CN">
                <a:ea typeface="宋体" panose="02010600030101010101" pitchFamily="2" charset="-122"/>
              </a:rPr>
              <a:t>from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process-to-process</a:t>
            </a:r>
            <a:r>
              <a:rPr lang="en-US" altLang="zh-CN">
                <a:ea typeface="宋体" panose="02010600030101010101" pitchFamily="2" charset="-122"/>
              </a:rPr>
              <a:t>.(</a:t>
            </a:r>
            <a:r>
              <a:rPr lang="zh-CN" altLang="en-US">
                <a:ea typeface="宋体" panose="02010600030101010101" pitchFamily="2" charset="-122"/>
              </a:rPr>
              <a:t>主要用于进程之间的传递信息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TCP</a:t>
            </a:r>
            <a:r>
              <a:rPr lang="en-US" altLang="zh-CN">
                <a:ea typeface="宋体" panose="02010600030101010101" pitchFamily="2" charset="-122"/>
              </a:rPr>
              <a:t> (Transmission Control Protocol)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uses IP to provide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reliable byte streams </a:t>
            </a:r>
            <a:r>
              <a:rPr lang="en-US" altLang="zh-CN">
                <a:ea typeface="宋体" panose="02010600030101010101" pitchFamily="2" charset="-122"/>
              </a:rPr>
              <a:t>(like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files</a:t>
            </a:r>
            <a:r>
              <a:rPr lang="en-US" altLang="zh-CN">
                <a:ea typeface="宋体" panose="02010600030101010101" pitchFamily="2" charset="-122"/>
              </a:rPr>
              <a:t>) from process-to-process.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Accessed via a mix of Unix file I/O and functions from the Berkeley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sockets interface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46" name="Rectangle 2"/>
          <p:cNvSpPr/>
          <p:nvPr/>
        </p:nvSpPr>
        <p:spPr>
          <a:xfrm>
            <a:off x="2814638" y="3314700"/>
            <a:ext cx="1284287" cy="609600"/>
          </a:xfrm>
          <a:prstGeom prst="rect">
            <a:avLst/>
          </a:prstGeom>
          <a:solidFill>
            <a:srgbClr val="99FFCC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TCP/IP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2947" name="Line 3"/>
          <p:cNvSpPr/>
          <p:nvPr/>
        </p:nvSpPr>
        <p:spPr>
          <a:xfrm>
            <a:off x="3462338" y="2933700"/>
            <a:ext cx="0" cy="381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82948" name="Line 4"/>
          <p:cNvSpPr/>
          <p:nvPr/>
        </p:nvSpPr>
        <p:spPr>
          <a:xfrm>
            <a:off x="3462338" y="3924300"/>
            <a:ext cx="0" cy="381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82949" name="Rectangle 5"/>
          <p:cNvSpPr/>
          <p:nvPr/>
        </p:nvSpPr>
        <p:spPr>
          <a:xfrm>
            <a:off x="2814638" y="2324100"/>
            <a:ext cx="1284287" cy="609600"/>
          </a:xfrm>
          <a:prstGeom prst="rect">
            <a:avLst/>
          </a:prstGeom>
          <a:solidFill>
            <a:srgbClr val="CC99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client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2950" name="Rectangle 6"/>
          <p:cNvSpPr/>
          <p:nvPr/>
        </p:nvSpPr>
        <p:spPr>
          <a:xfrm>
            <a:off x="2814638" y="4305300"/>
            <a:ext cx="1284287" cy="609600"/>
          </a:xfrm>
          <a:prstGeom prst="rect">
            <a:avLst/>
          </a:prstGeom>
          <a:solidFill>
            <a:srgbClr val="99FFCC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Network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adapter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2951" name="Line 7"/>
          <p:cNvSpPr/>
          <p:nvPr/>
        </p:nvSpPr>
        <p:spPr>
          <a:xfrm>
            <a:off x="3462338" y="4914900"/>
            <a:ext cx="12700" cy="431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82952" name="AutoShape 8"/>
          <p:cNvSpPr/>
          <p:nvPr/>
        </p:nvSpPr>
        <p:spPr>
          <a:xfrm>
            <a:off x="2700338" y="5346700"/>
            <a:ext cx="5448300" cy="355600"/>
          </a:xfrm>
          <a:prstGeom prst="roundRect">
            <a:avLst>
              <a:gd name="adj" fmla="val 16667"/>
            </a:avLst>
          </a:prstGeom>
          <a:solidFill>
            <a:srgbClr val="FF7C80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Global IP Internet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2953" name="Rectangle 9"/>
          <p:cNvSpPr/>
          <p:nvPr/>
        </p:nvSpPr>
        <p:spPr>
          <a:xfrm>
            <a:off x="6700838" y="3314700"/>
            <a:ext cx="1284287" cy="609600"/>
          </a:xfrm>
          <a:prstGeom prst="rect">
            <a:avLst/>
          </a:prstGeom>
          <a:solidFill>
            <a:srgbClr val="99FFCC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TCP/IP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2954" name="Line 10"/>
          <p:cNvSpPr/>
          <p:nvPr/>
        </p:nvSpPr>
        <p:spPr>
          <a:xfrm>
            <a:off x="7386638" y="2933700"/>
            <a:ext cx="1587" cy="381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82955" name="Line 11"/>
          <p:cNvSpPr/>
          <p:nvPr/>
        </p:nvSpPr>
        <p:spPr>
          <a:xfrm>
            <a:off x="7386638" y="3924300"/>
            <a:ext cx="1587" cy="381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82956" name="Rectangle 12"/>
          <p:cNvSpPr/>
          <p:nvPr/>
        </p:nvSpPr>
        <p:spPr>
          <a:xfrm>
            <a:off x="6700838" y="2324100"/>
            <a:ext cx="1284287" cy="609600"/>
          </a:xfrm>
          <a:prstGeom prst="rect">
            <a:avLst/>
          </a:prstGeom>
          <a:solidFill>
            <a:srgbClr val="CC99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server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2957" name="Rectangle 13"/>
          <p:cNvSpPr/>
          <p:nvPr/>
        </p:nvSpPr>
        <p:spPr>
          <a:xfrm>
            <a:off x="6700838" y="4305300"/>
            <a:ext cx="1284287" cy="609600"/>
          </a:xfrm>
          <a:prstGeom prst="rect">
            <a:avLst/>
          </a:prstGeom>
          <a:solidFill>
            <a:srgbClr val="99FFCC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Network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adapter</a:t>
            </a:r>
            <a:endParaRPr lang="en-US" altLang="zh-CN" sz="1600" b="1">
              <a:solidFill>
                <a:srgbClr val="FF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2958" name="Line 14"/>
          <p:cNvSpPr/>
          <p:nvPr/>
        </p:nvSpPr>
        <p:spPr>
          <a:xfrm>
            <a:off x="7386638" y="4914900"/>
            <a:ext cx="0" cy="4191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82959" name="Text Box 15"/>
          <p:cNvSpPr txBox="1"/>
          <p:nvPr/>
        </p:nvSpPr>
        <p:spPr>
          <a:xfrm>
            <a:off x="2443163" y="1905000"/>
            <a:ext cx="2005012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Internet client host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2960" name="Text Box 16"/>
          <p:cNvSpPr txBox="1"/>
          <p:nvPr/>
        </p:nvSpPr>
        <p:spPr>
          <a:xfrm>
            <a:off x="6296025" y="1905000"/>
            <a:ext cx="2082800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Internet server host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2961" name="Text Box 17"/>
          <p:cNvSpPr txBox="1"/>
          <p:nvPr/>
        </p:nvSpPr>
        <p:spPr>
          <a:xfrm>
            <a:off x="639763" y="2811463"/>
            <a:ext cx="1844675" cy="58102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 i="1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sockets interface</a:t>
            </a:r>
            <a:endParaRPr lang="en-US" altLang="zh-CN" sz="1600" b="1" i="1">
              <a:solidFill>
                <a:srgbClr val="FF0000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 i="1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(system calls)</a:t>
            </a:r>
            <a:endParaRPr lang="en-US" altLang="zh-CN" sz="1600" b="1" i="1">
              <a:solidFill>
                <a:srgbClr val="FF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2962" name="Text Box 18"/>
          <p:cNvSpPr txBox="1"/>
          <p:nvPr/>
        </p:nvSpPr>
        <p:spPr>
          <a:xfrm>
            <a:off x="454025" y="3800475"/>
            <a:ext cx="1992313" cy="58102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 i="1">
                <a:latin typeface="Helvetica" pitchFamily="34" charset="0"/>
                <a:ea typeface="宋体" panose="02010600030101010101" pitchFamily="2" charset="-122"/>
              </a:rPr>
              <a:t>hardware interface</a:t>
            </a:r>
            <a:endParaRPr lang="en-US" altLang="zh-CN" sz="1600" b="1" i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 i="1">
                <a:latin typeface="Helvetica" pitchFamily="34" charset="0"/>
                <a:ea typeface="宋体" panose="02010600030101010101" pitchFamily="2" charset="-122"/>
              </a:rPr>
              <a:t>(interrupts)</a:t>
            </a:r>
            <a:endParaRPr lang="en-US" altLang="zh-CN" sz="1600" b="1" i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2963" name="Text Box 19"/>
          <p:cNvSpPr txBox="1"/>
          <p:nvPr/>
        </p:nvSpPr>
        <p:spPr>
          <a:xfrm>
            <a:off x="4267200" y="2444750"/>
            <a:ext cx="1174750" cy="33972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 i="1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User code</a:t>
            </a:r>
            <a:endParaRPr lang="en-US" altLang="zh-CN" sz="1600" b="1" i="1">
              <a:solidFill>
                <a:srgbClr val="FF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2964" name="Text Box 20"/>
          <p:cNvSpPr txBox="1"/>
          <p:nvPr/>
        </p:nvSpPr>
        <p:spPr>
          <a:xfrm>
            <a:off x="4205288" y="3433763"/>
            <a:ext cx="1357312" cy="33972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 i="1">
                <a:latin typeface="Helvetica" pitchFamily="34" charset="0"/>
                <a:ea typeface="宋体" panose="02010600030101010101" pitchFamily="2" charset="-122"/>
              </a:rPr>
              <a:t>Kernel code</a:t>
            </a:r>
            <a:endParaRPr lang="en-US" altLang="zh-CN" sz="1600" b="1" i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2965" name="Text Box 21"/>
          <p:cNvSpPr txBox="1"/>
          <p:nvPr/>
        </p:nvSpPr>
        <p:spPr>
          <a:xfrm>
            <a:off x="4175125" y="4302125"/>
            <a:ext cx="1463675" cy="584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 i="1">
                <a:latin typeface="Helvetica" pitchFamily="34" charset="0"/>
                <a:ea typeface="宋体" panose="02010600030101010101" pitchFamily="2" charset="-122"/>
              </a:rPr>
              <a:t>Hardware </a:t>
            </a:r>
            <a:br>
              <a:rPr lang="en-US" altLang="zh-CN" sz="1600" b="1" i="1">
                <a:latin typeface="Helvetica" pitchFamily="34" charset="0"/>
                <a:ea typeface="宋体" panose="02010600030101010101" pitchFamily="2" charset="-122"/>
              </a:rPr>
            </a:br>
            <a:r>
              <a:rPr lang="en-US" altLang="zh-CN" sz="1600" b="1" i="1">
                <a:latin typeface="Helvetica" pitchFamily="34" charset="0"/>
                <a:ea typeface="宋体" panose="02010600030101010101" pitchFamily="2" charset="-122"/>
              </a:rPr>
              <a:t>and firmware</a:t>
            </a:r>
            <a:endParaRPr lang="en-US" altLang="zh-CN" sz="1600" b="1" i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2966" name="Line 22"/>
          <p:cNvSpPr/>
          <p:nvPr/>
        </p:nvSpPr>
        <p:spPr>
          <a:xfrm>
            <a:off x="2509838" y="3098800"/>
            <a:ext cx="19685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82967" name="Rectangle 23"/>
          <p:cNvSpPr/>
          <p:nvPr/>
        </p:nvSpPr>
        <p:spPr>
          <a:xfrm>
            <a:off x="2725738" y="2247900"/>
            <a:ext cx="1447800" cy="28194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82968" name="Rectangle 24"/>
          <p:cNvSpPr/>
          <p:nvPr/>
        </p:nvSpPr>
        <p:spPr>
          <a:xfrm>
            <a:off x="6624638" y="2247900"/>
            <a:ext cx="1447800" cy="28194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82969" name="Line 25"/>
          <p:cNvSpPr/>
          <p:nvPr/>
        </p:nvSpPr>
        <p:spPr>
          <a:xfrm>
            <a:off x="2497138" y="4102100"/>
            <a:ext cx="19685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82970" name="Rectangle 26"/>
          <p:cNvSpPr>
            <a:spLocks noGrp="1"/>
          </p:cNvSpPr>
          <p:nvPr>
            <p:ph type="title"/>
          </p:nvPr>
        </p:nvSpPr>
        <p:spPr>
          <a:xfrm>
            <a:off x="457200" y="304800"/>
            <a:ext cx="8077200" cy="1066800"/>
          </a:xfrm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Hardware and software organization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of an Internet application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4035" y="1805305"/>
            <a:ext cx="9626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C/S</a:t>
            </a:r>
            <a:r>
              <a:rPr lang="zh-CN" altLang="en-US">
                <a:ea typeface="宋体" panose="02010600030101010101" pitchFamily="2" charset="-122"/>
              </a:rPr>
              <a:t>架构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9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Programmer’s view of the Internet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499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Hosts are mapped to a set of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32</a:t>
            </a:r>
            <a:r>
              <a:rPr lang="en-US" altLang="zh-CN">
                <a:ea typeface="宋体" panose="02010600030101010101" pitchFamily="2" charset="-122"/>
              </a:rPr>
              <a:t>-bit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IP addresses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0xca7828bc</a:t>
            </a:r>
            <a:r>
              <a:rPr lang="en-US" altLang="zh-CN">
                <a:ea typeface="宋体" panose="02010600030101010101" pitchFamily="2" charset="-122"/>
              </a:rPr>
              <a:t> (ICS server)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The set of IP addresses is mapped to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 set of identifiers</a:t>
            </a:r>
            <a:r>
              <a:rPr lang="en-US" altLang="zh-CN">
                <a:ea typeface="宋体" panose="02010600030101010101" pitchFamily="2" charset="-122"/>
              </a:rPr>
              <a:t> called Internet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domain names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0xca7828bc</a:t>
            </a:r>
            <a:r>
              <a:rPr lang="en-US" altLang="zh-CN">
                <a:ea typeface="宋体" panose="02010600030101010101" pitchFamily="2" charset="-122"/>
              </a:rPr>
              <a:t> is mapped to  ipads.se.sjtu.edu.cn 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A process on one host communicates with a process on another host over 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connection(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连接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 i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0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Dotted decimal notation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704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By convention, each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byte(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将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32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位的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IP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地址分成四个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个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byte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的数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,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用隔点隔开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r>
              <a:rPr lang="en-US" altLang="zh-CN">
                <a:ea typeface="宋体" panose="02010600030101010101" pitchFamily="2" charset="-122"/>
              </a:rPr>
              <a:t> in a 32-bit IP address is represented by its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decimal</a:t>
            </a:r>
            <a:r>
              <a:rPr lang="en-US" altLang="zh-CN">
                <a:ea typeface="宋体" panose="02010600030101010101" pitchFamily="2" charset="-122"/>
              </a:rPr>
              <a:t> value and separated by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 period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lnSpc>
                <a:spcPct val="140000"/>
              </a:lnSpc>
            </a:pPr>
            <a:r>
              <a:rPr lang="en-US" altLang="zh-CN" sz="2400">
                <a:ea typeface="宋体" panose="02010600030101010101" pitchFamily="2" charset="-122"/>
              </a:rPr>
              <a:t>IP address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0xca7828bc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= 202.120.40.188</a:t>
            </a:r>
            <a:endParaRPr lang="en-US" altLang="zh-CN" sz="18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0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IP Addresses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9091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001000" cy="22098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32-bit IP addresses are stored in an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IP address struct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IP addresses are always stored in memory in network byte order (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big-endian</a:t>
            </a:r>
            <a:r>
              <a:rPr lang="en-US" altLang="zh-CN">
                <a:ea typeface="宋体" panose="02010600030101010101" pitchFamily="2" charset="-122"/>
              </a:rPr>
              <a:t> byte order)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152400" y="3657600"/>
            <a:ext cx="8915400" cy="13843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/* Internet address structure */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struct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in_addr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{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uint32_t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s_addr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;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/* network byte order (big-endian) */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};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5690" y="5285105"/>
            <a:ext cx="50285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注意在</a:t>
            </a:r>
            <a:r>
              <a:rPr lang="en-US" altLang="zh-CN"/>
              <a:t>network</a:t>
            </a:r>
            <a:r>
              <a:rPr lang="zh-CN" altLang="en-US">
                <a:ea typeface="宋体" panose="02010600030101010101" pitchFamily="2" charset="-122"/>
              </a:rPr>
              <a:t>中存储</a:t>
            </a:r>
            <a:r>
              <a:rPr lang="en-US" altLang="zh-CN">
                <a:ea typeface="宋体" panose="02010600030101010101" pitchFamily="2" charset="-122"/>
              </a:rPr>
              <a:t>IP</a:t>
            </a:r>
            <a:r>
              <a:rPr lang="zh-CN" altLang="en-US">
                <a:ea typeface="宋体" panose="02010600030101010101" pitchFamily="2" charset="-122"/>
              </a:rPr>
              <a:t>地址的时候是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大端法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存储。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1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Utility Functions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1139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001000" cy="144780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the following functions convert between network and host byte order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No equivalent function for 64-bit value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381000" y="3048000"/>
            <a:ext cx="8534400" cy="310832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#include &lt;arpa/inet.h&gt;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uint32_t htonl(uint32_t hostlong);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uint16_t htons(uint16_t hostshort);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Returns: value in network byte order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uint32_t ntohl(uint32_t netlong);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uint16_t ntohs(uint16_t netshort);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Returns: value in host byte order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47790" y="3099435"/>
            <a:ext cx="17640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‘n’</a:t>
            </a:r>
            <a:r>
              <a:rPr lang="zh-CN" altLang="en-US">
                <a:ea typeface="宋体" panose="02010600030101010101" pitchFamily="2" charset="-122"/>
              </a:rPr>
              <a:t>表示</a:t>
            </a:r>
            <a:r>
              <a:rPr lang="en-US" altLang="zh-CN">
                <a:ea typeface="宋体" panose="02010600030101010101" pitchFamily="2" charset="-122"/>
              </a:rPr>
              <a:t>network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‘h’</a:t>
            </a:r>
            <a:r>
              <a:rPr lang="zh-CN" altLang="en-US">
                <a:ea typeface="宋体" panose="02010600030101010101" pitchFamily="2" charset="-122"/>
              </a:rPr>
              <a:t>表示的是</a:t>
            </a:r>
            <a:r>
              <a:rPr lang="en-US" altLang="zh-CN">
                <a:ea typeface="宋体" panose="02010600030101010101" pitchFamily="2" charset="-122"/>
              </a:rPr>
              <a:t>host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 client-server transaction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20483" name="Group 5"/>
          <p:cNvGrpSpPr/>
          <p:nvPr/>
        </p:nvGrpSpPr>
        <p:grpSpPr>
          <a:xfrm>
            <a:off x="533400" y="2011363"/>
            <a:ext cx="7543800" cy="3313112"/>
            <a:chOff x="485" y="2080"/>
            <a:chExt cx="4752" cy="1765"/>
          </a:xfrm>
        </p:grpSpPr>
        <p:sp>
          <p:nvSpPr>
            <p:cNvPr id="20484" name="Oval 6"/>
            <p:cNvSpPr/>
            <p:nvPr/>
          </p:nvSpPr>
          <p:spPr>
            <a:xfrm>
              <a:off x="1008" y="2170"/>
              <a:ext cx="758" cy="502"/>
            </a:xfrm>
            <a:prstGeom prst="ellipse">
              <a:avLst/>
            </a:prstGeom>
            <a:solidFill>
              <a:srgbClr val="99FFCC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1430" tIns="45716" rIns="91430" bIns="45716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3130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client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 defTabSz="913130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process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85" name="Line 7"/>
            <p:cNvSpPr/>
            <p:nvPr/>
          </p:nvSpPr>
          <p:spPr>
            <a:xfrm flipH="1">
              <a:off x="1699" y="2287"/>
              <a:ext cx="1613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</p:sp>
        <p:sp>
          <p:nvSpPr>
            <p:cNvPr id="20486" name="Oval 8"/>
            <p:cNvSpPr/>
            <p:nvPr/>
          </p:nvSpPr>
          <p:spPr>
            <a:xfrm>
              <a:off x="3264" y="2170"/>
              <a:ext cx="758" cy="502"/>
            </a:xfrm>
            <a:prstGeom prst="ellipse">
              <a:avLst/>
            </a:prstGeom>
            <a:solidFill>
              <a:srgbClr val="99FFCC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1430" tIns="45716" rIns="91430" bIns="45716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3130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server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 defTabSz="913130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process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87" name="Text Box 9"/>
            <p:cNvSpPr txBox="1"/>
            <p:nvPr/>
          </p:nvSpPr>
          <p:spPr>
            <a:xfrm>
              <a:off x="1691" y="2080"/>
              <a:ext cx="1497" cy="17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i="1">
                  <a:latin typeface="Helvetica" pitchFamily="34" charset="0"/>
                  <a:ea typeface="宋体" panose="02010600030101010101" pitchFamily="2" charset="-122"/>
                </a:rPr>
                <a:t>1. </a:t>
              </a:r>
              <a:r>
                <a:rPr lang="en-US" altLang="zh-CN" sz="1600" b="1" i="1">
                  <a:latin typeface="Helvetica" pitchFamily="34" charset="0"/>
                  <a:ea typeface="宋体" panose="02010600030101010101" pitchFamily="2" charset="-122"/>
                </a:rPr>
                <a:t>client </a:t>
              </a:r>
              <a:r>
                <a:rPr lang="en-US" altLang="zh-CN" sz="1600" b="1" i="1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sends</a:t>
              </a:r>
              <a:r>
                <a:rPr lang="en-US" altLang="zh-CN" sz="1600" b="1" i="1">
                  <a:latin typeface="Helvetica" pitchFamily="34" charset="0"/>
                  <a:ea typeface="宋体" panose="02010600030101010101" pitchFamily="2" charset="-122"/>
                </a:rPr>
                <a:t> request</a:t>
              </a:r>
              <a:endParaRPr lang="en-US" altLang="zh-CN" sz="1600" b="1" i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88" name="Text Box 10"/>
            <p:cNvSpPr txBox="1"/>
            <p:nvPr/>
          </p:nvSpPr>
          <p:spPr>
            <a:xfrm>
              <a:off x="3930" y="2582"/>
              <a:ext cx="679" cy="44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i="1">
                  <a:latin typeface="Helvetica" pitchFamily="34" charset="0"/>
                  <a:ea typeface="宋体" panose="02010600030101010101" pitchFamily="2" charset="-122"/>
                </a:rPr>
                <a:t>2. </a:t>
              </a:r>
              <a:r>
                <a:rPr lang="en-US" altLang="zh-CN" sz="1600" b="1" i="1">
                  <a:latin typeface="Helvetica" pitchFamily="34" charset="0"/>
                  <a:ea typeface="宋体" panose="02010600030101010101" pitchFamily="2" charset="-122"/>
                </a:rPr>
                <a:t>server </a:t>
              </a:r>
              <a:endParaRPr lang="en-US" altLang="zh-CN" sz="1600" b="1" i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i="1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handles</a:t>
              </a:r>
              <a:endParaRPr lang="en-US" altLang="zh-CN" sz="1600" b="1" i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i="1">
                  <a:latin typeface="Helvetica" pitchFamily="34" charset="0"/>
                  <a:ea typeface="宋体" panose="02010600030101010101" pitchFamily="2" charset="-122"/>
                </a:rPr>
                <a:t>request</a:t>
              </a:r>
              <a:endParaRPr lang="en-US" altLang="zh-CN" sz="1600" b="1" i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89" name="Line 11"/>
            <p:cNvSpPr/>
            <p:nvPr/>
          </p:nvSpPr>
          <p:spPr>
            <a:xfrm flipH="1">
              <a:off x="1707" y="2567"/>
              <a:ext cx="1613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20490" name="Text Box 12"/>
            <p:cNvSpPr txBox="1"/>
            <p:nvPr/>
          </p:nvSpPr>
          <p:spPr>
            <a:xfrm>
              <a:off x="1684" y="2591"/>
              <a:ext cx="1652" cy="17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i="1">
                  <a:latin typeface="Helvetica" pitchFamily="34" charset="0"/>
                  <a:ea typeface="宋体" panose="02010600030101010101" pitchFamily="2" charset="-122"/>
                </a:rPr>
                <a:t>3. </a:t>
              </a:r>
              <a:r>
                <a:rPr lang="en-US" altLang="zh-CN" sz="1600" b="1" i="1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server sends response</a:t>
              </a:r>
              <a:endParaRPr lang="en-US" altLang="zh-CN" sz="1600" b="1" i="1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91" name="Text Box 13"/>
            <p:cNvSpPr txBox="1"/>
            <p:nvPr/>
          </p:nvSpPr>
          <p:spPr>
            <a:xfrm>
              <a:off x="485" y="2576"/>
              <a:ext cx="684" cy="44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i="1">
                  <a:latin typeface="Helvetica" pitchFamily="34" charset="0"/>
                  <a:ea typeface="宋体" panose="02010600030101010101" pitchFamily="2" charset="-122"/>
                </a:rPr>
                <a:t>4. </a:t>
              </a:r>
              <a:r>
                <a:rPr lang="en-US" altLang="zh-CN" sz="1600" b="1" i="1">
                  <a:latin typeface="Helvetica" pitchFamily="34" charset="0"/>
                  <a:ea typeface="宋体" panose="02010600030101010101" pitchFamily="2" charset="-122"/>
                </a:rPr>
                <a:t>client </a:t>
              </a:r>
              <a:endParaRPr lang="en-US" altLang="zh-CN" sz="1600" b="1" i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i="1">
                  <a:latin typeface="Helvetica" pitchFamily="34" charset="0"/>
                  <a:ea typeface="宋体" panose="02010600030101010101" pitchFamily="2" charset="-122"/>
                </a:rPr>
                <a:t>handles</a:t>
              </a:r>
              <a:endParaRPr lang="en-US" altLang="zh-CN" sz="1600" b="1" i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i="1">
                  <a:latin typeface="Helvetica" pitchFamily="34" charset="0"/>
                  <a:ea typeface="宋体" panose="02010600030101010101" pitchFamily="2" charset="-122"/>
                </a:rPr>
                <a:t>response</a:t>
              </a:r>
              <a:endParaRPr lang="en-US" altLang="zh-CN" sz="1600" b="1" i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92" name="Line 14"/>
            <p:cNvSpPr/>
            <p:nvPr/>
          </p:nvSpPr>
          <p:spPr>
            <a:xfrm>
              <a:off x="4024" y="2425"/>
              <a:ext cx="527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20493" name="AutoShape 15"/>
            <p:cNvSpPr/>
            <p:nvPr/>
          </p:nvSpPr>
          <p:spPr>
            <a:xfrm>
              <a:off x="4551" y="2234"/>
              <a:ext cx="686" cy="359"/>
            </a:xfrm>
            <a:prstGeom prst="flowChartMagneticDisk">
              <a:avLst/>
            </a:prstGeom>
            <a:solidFill>
              <a:srgbClr val="66FFFF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resource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94" name="Text Box 16"/>
            <p:cNvSpPr txBox="1"/>
            <p:nvPr/>
          </p:nvSpPr>
          <p:spPr>
            <a:xfrm>
              <a:off x="806" y="3504"/>
              <a:ext cx="4090" cy="34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Note: clients and servers are processes running on hosts 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(can be the </a:t>
              </a:r>
              <a:r>
                <a:rPr lang="en-US" altLang="zh-CN" sz="1800" b="1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same or different hosts</a:t>
              </a: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).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IP Address vs. Dotted Decimal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Functions for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converting between binary IP addresses and dotted decimal strings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: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inet_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pton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:  converts a dotted decimal string to an IP address in network byte order.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inet_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ntop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:  converts an IP address in network by order to its corresponding dotted decimal string.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“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n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” denotes network representation. “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p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” denotes presentation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.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2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Utility Functions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5235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153400" cy="4419600"/>
          </a:xfrm>
          <a:solidFill>
            <a:srgbClr val="FFFFCC">
              <a:alpha val="100000"/>
            </a:srgbClr>
          </a:solidFill>
          <a:ln>
            <a:solidFill>
              <a:schemeClr val="tx1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#include &lt;arpa/inet.h&gt;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int inet_pton(AF_INET, const char *src, void *dst);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r">
              <a:lnSpc>
                <a:spcPct val="90000"/>
              </a:lnSpc>
              <a:buNone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Returns:1 if OK, 0 if src is invalid dotted decimal, -1 on error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r">
              <a:lnSpc>
                <a:spcPct val="90000"/>
              </a:lnSpc>
              <a:buNone/>
            </a:pP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const char *inet_ntop(AF_INET, const void </a:t>
            </a:r>
            <a:r>
              <a:rPr lang="zh-CN" altLang="en-US" sz="2000" b="1">
                <a:latin typeface="Courier New" panose="02070309020205020404" pitchFamily="49" charset="0"/>
                <a:ea typeface="宋体" panose="02010600030101010101" pitchFamily="2" charset="-122"/>
              </a:rPr>
              <a:t>*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src, char *dst, socklen_t size);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r">
              <a:lnSpc>
                <a:spcPct val="90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Returns: pointer to a dotted decimal string if OK, NULL on error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7282" name="Group 2"/>
          <p:cNvGrpSpPr/>
          <p:nvPr/>
        </p:nvGrpSpPr>
        <p:grpSpPr>
          <a:xfrm>
            <a:off x="523875" y="1714500"/>
            <a:ext cx="8005763" cy="4459288"/>
            <a:chOff x="243" y="692"/>
            <a:chExt cx="5447" cy="3325"/>
          </a:xfrm>
        </p:grpSpPr>
        <p:sp>
          <p:nvSpPr>
            <p:cNvPr id="97289" name="Text Box 3"/>
            <p:cNvSpPr txBox="1"/>
            <p:nvPr/>
          </p:nvSpPr>
          <p:spPr>
            <a:xfrm>
              <a:off x="845" y="1276"/>
              <a:ext cx="326" cy="25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1430" tIns="45716" rIns="91430" bIns="45716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3130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mil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7290" name="Line 4"/>
            <p:cNvSpPr/>
            <p:nvPr/>
          </p:nvSpPr>
          <p:spPr>
            <a:xfrm flipV="1">
              <a:off x="1009" y="922"/>
              <a:ext cx="930" cy="373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7291" name="Text Box 5"/>
            <p:cNvSpPr txBox="1"/>
            <p:nvPr/>
          </p:nvSpPr>
          <p:spPr>
            <a:xfrm>
              <a:off x="1432" y="1276"/>
              <a:ext cx="371" cy="25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1430" tIns="45716" rIns="91430" bIns="45716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3130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edu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7292" name="Text Box 6"/>
            <p:cNvSpPr txBox="1"/>
            <p:nvPr/>
          </p:nvSpPr>
          <p:spPr>
            <a:xfrm>
              <a:off x="2041" y="1276"/>
              <a:ext cx="369" cy="25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1430" tIns="45716" rIns="91430" bIns="45716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3130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gov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7293" name="Text Box 7"/>
            <p:cNvSpPr txBox="1"/>
            <p:nvPr/>
          </p:nvSpPr>
          <p:spPr>
            <a:xfrm>
              <a:off x="2627" y="1276"/>
              <a:ext cx="409" cy="25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1430" tIns="45716" rIns="91430" bIns="45716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3130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com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7294" name="Line 8"/>
            <p:cNvSpPr/>
            <p:nvPr/>
          </p:nvSpPr>
          <p:spPr>
            <a:xfrm flipV="1">
              <a:off x="1680" y="922"/>
              <a:ext cx="259" cy="373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7295" name="Line 9"/>
            <p:cNvSpPr/>
            <p:nvPr/>
          </p:nvSpPr>
          <p:spPr>
            <a:xfrm flipH="1" flipV="1">
              <a:off x="1939" y="922"/>
              <a:ext cx="268" cy="373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7296" name="Line 10"/>
            <p:cNvSpPr/>
            <p:nvPr/>
          </p:nvSpPr>
          <p:spPr>
            <a:xfrm>
              <a:off x="1939" y="922"/>
              <a:ext cx="859" cy="38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7297" name="Text Box 11"/>
            <p:cNvSpPr txBox="1"/>
            <p:nvPr/>
          </p:nvSpPr>
          <p:spPr>
            <a:xfrm>
              <a:off x="1406" y="1862"/>
              <a:ext cx="410" cy="25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1430" tIns="45716" rIns="91430" bIns="45716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3130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cmu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7298" name="Text Box 12"/>
            <p:cNvSpPr txBox="1"/>
            <p:nvPr/>
          </p:nvSpPr>
          <p:spPr>
            <a:xfrm>
              <a:off x="1933" y="1862"/>
              <a:ext cx="684" cy="25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1430" tIns="45716" rIns="91430" bIns="45716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3130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berkeley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7299" name="Text Box 13"/>
            <p:cNvSpPr txBox="1"/>
            <p:nvPr/>
          </p:nvSpPr>
          <p:spPr>
            <a:xfrm>
              <a:off x="907" y="1862"/>
              <a:ext cx="334" cy="25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1430" tIns="45716" rIns="91430" bIns="45716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3130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mit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7300" name="Line 14"/>
            <p:cNvSpPr/>
            <p:nvPr/>
          </p:nvSpPr>
          <p:spPr>
            <a:xfrm>
              <a:off x="1632" y="1507"/>
              <a:ext cx="0" cy="373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7301" name="Text Box 15"/>
            <p:cNvSpPr txBox="1"/>
            <p:nvPr/>
          </p:nvSpPr>
          <p:spPr>
            <a:xfrm>
              <a:off x="1009" y="2445"/>
              <a:ext cx="278" cy="25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1430" tIns="45716" rIns="91430" bIns="45716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3130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cs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7302" name="Text Box 16"/>
            <p:cNvSpPr txBox="1"/>
            <p:nvPr/>
          </p:nvSpPr>
          <p:spPr>
            <a:xfrm>
              <a:off x="1951" y="2445"/>
              <a:ext cx="355" cy="25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1430" tIns="45716" rIns="91430" bIns="45716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3130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ece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7303" name="Line 17"/>
            <p:cNvSpPr/>
            <p:nvPr/>
          </p:nvSpPr>
          <p:spPr>
            <a:xfrm>
              <a:off x="1632" y="2092"/>
              <a:ext cx="421" cy="373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7304" name="Line 18"/>
            <p:cNvSpPr/>
            <p:nvPr/>
          </p:nvSpPr>
          <p:spPr>
            <a:xfrm flipH="1">
              <a:off x="730" y="2677"/>
              <a:ext cx="415" cy="397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7305" name="Text Box 19"/>
            <p:cNvSpPr txBox="1"/>
            <p:nvPr/>
          </p:nvSpPr>
          <p:spPr>
            <a:xfrm>
              <a:off x="243" y="3598"/>
              <a:ext cx="895" cy="4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1430" tIns="45716" rIns="91430" bIns="45716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3130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whaleshark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 defTabSz="913130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128.2.210.175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7306" name="Line 20"/>
            <p:cNvSpPr/>
            <p:nvPr/>
          </p:nvSpPr>
          <p:spPr>
            <a:xfrm flipV="1">
              <a:off x="1197" y="1490"/>
              <a:ext cx="437" cy="39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7307" name="Line 21"/>
            <p:cNvSpPr/>
            <p:nvPr/>
          </p:nvSpPr>
          <p:spPr>
            <a:xfrm>
              <a:off x="1634" y="1490"/>
              <a:ext cx="419" cy="39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7308" name="Line 22"/>
            <p:cNvSpPr/>
            <p:nvPr/>
          </p:nvSpPr>
          <p:spPr>
            <a:xfrm flipV="1">
              <a:off x="1197" y="2092"/>
              <a:ext cx="435" cy="373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7309" name="Text Box 23"/>
            <p:cNvSpPr txBox="1"/>
            <p:nvPr/>
          </p:nvSpPr>
          <p:spPr>
            <a:xfrm>
              <a:off x="531" y="3030"/>
              <a:ext cx="320" cy="25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1430" tIns="45716" rIns="91430" bIns="45716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3130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ics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7310" name="Line 24"/>
            <p:cNvSpPr/>
            <p:nvPr/>
          </p:nvSpPr>
          <p:spPr>
            <a:xfrm>
              <a:off x="677" y="3262"/>
              <a:ext cx="0" cy="373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7311" name="Text Box 25"/>
            <p:cNvSpPr txBox="1"/>
            <p:nvPr/>
          </p:nvSpPr>
          <p:spPr>
            <a:xfrm>
              <a:off x="1436" y="692"/>
              <a:ext cx="1047" cy="25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1430" tIns="45716" rIns="91430" bIns="45716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3130">
                <a:spcBef>
                  <a:spcPct val="0"/>
                </a:spcBef>
                <a:buNone/>
              </a:pPr>
              <a:r>
                <a:rPr lang="en-US" altLang="zh-CN" sz="1600" b="1" i="1">
                  <a:latin typeface="Helvetica" pitchFamily="34" charset="0"/>
                  <a:ea typeface="宋体" panose="02010600030101010101" pitchFamily="2" charset="-122"/>
                </a:rPr>
                <a:t>unnamed root</a:t>
              </a:r>
              <a:endParaRPr lang="en-US" altLang="zh-CN" sz="1600" b="1" i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7312" name="Line 26"/>
            <p:cNvSpPr/>
            <p:nvPr/>
          </p:nvSpPr>
          <p:spPr>
            <a:xfrm>
              <a:off x="1193" y="2677"/>
              <a:ext cx="373" cy="373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7313" name="Text Box 27"/>
            <p:cNvSpPr txBox="1"/>
            <p:nvPr/>
          </p:nvSpPr>
          <p:spPr>
            <a:xfrm>
              <a:off x="1473" y="3032"/>
              <a:ext cx="333" cy="25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1430" tIns="45716" rIns="91430" bIns="45716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3130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pdl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7314" name="Line 28"/>
            <p:cNvSpPr/>
            <p:nvPr/>
          </p:nvSpPr>
          <p:spPr>
            <a:xfrm>
              <a:off x="1646" y="3270"/>
              <a:ext cx="8" cy="38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7315" name="Text Box 29"/>
            <p:cNvSpPr txBox="1"/>
            <p:nvPr/>
          </p:nvSpPr>
          <p:spPr>
            <a:xfrm>
              <a:off x="1231" y="3604"/>
              <a:ext cx="869" cy="41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1430" tIns="45716" rIns="91430" bIns="45716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3130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www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 defTabSz="913130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128.2.131.66 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7316" name="Text Box 30"/>
            <p:cNvSpPr txBox="1"/>
            <p:nvPr/>
          </p:nvSpPr>
          <p:spPr>
            <a:xfrm>
              <a:off x="2850" y="1869"/>
              <a:ext cx="640" cy="25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1430" tIns="45716" rIns="91430" bIns="45716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3130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amazon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7317" name="Line 31"/>
            <p:cNvSpPr/>
            <p:nvPr/>
          </p:nvSpPr>
          <p:spPr>
            <a:xfrm>
              <a:off x="2888" y="1491"/>
              <a:ext cx="256" cy="397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7318" name="Line 32"/>
            <p:cNvSpPr/>
            <p:nvPr/>
          </p:nvSpPr>
          <p:spPr>
            <a:xfrm>
              <a:off x="3184" y="2115"/>
              <a:ext cx="0" cy="373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7319" name="Text Box 33"/>
            <p:cNvSpPr txBox="1"/>
            <p:nvPr/>
          </p:nvSpPr>
          <p:spPr>
            <a:xfrm>
              <a:off x="2733" y="2436"/>
              <a:ext cx="903" cy="41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1430" tIns="45716" rIns="91430" bIns="45716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3130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www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 defTabSz="913130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176.32.98.166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7320" name="Text Box 34"/>
            <p:cNvSpPr txBox="1"/>
            <p:nvPr/>
          </p:nvSpPr>
          <p:spPr>
            <a:xfrm>
              <a:off x="3727" y="1212"/>
              <a:ext cx="1749" cy="25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i="1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first-leve</a:t>
              </a:r>
              <a:r>
                <a:rPr lang="en-US" altLang="zh-CN" sz="1600" b="1" i="1">
                  <a:latin typeface="Helvetica" pitchFamily="34" charset="0"/>
                  <a:ea typeface="宋体" panose="02010600030101010101" pitchFamily="2" charset="-122"/>
                </a:rPr>
                <a:t>l domain names</a:t>
              </a:r>
              <a:endParaRPr lang="en-US" altLang="zh-CN" sz="1600" b="1" i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7321" name="Text Box 35"/>
            <p:cNvSpPr txBox="1"/>
            <p:nvPr/>
          </p:nvSpPr>
          <p:spPr>
            <a:xfrm>
              <a:off x="3721" y="1854"/>
              <a:ext cx="1969" cy="25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i="1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second-level</a:t>
              </a:r>
              <a:r>
                <a:rPr lang="en-US" altLang="zh-CN" sz="1600" b="1" i="1">
                  <a:latin typeface="Helvetica" pitchFamily="34" charset="0"/>
                  <a:ea typeface="宋体" panose="02010600030101010101" pitchFamily="2" charset="-122"/>
                </a:rPr>
                <a:t> domain names</a:t>
              </a:r>
              <a:endParaRPr lang="en-US" altLang="zh-CN" sz="1600" b="1" i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7322" name="Text Box 36"/>
            <p:cNvSpPr txBox="1"/>
            <p:nvPr/>
          </p:nvSpPr>
          <p:spPr>
            <a:xfrm>
              <a:off x="3726" y="2431"/>
              <a:ext cx="1795" cy="25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i="1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third-level</a:t>
              </a:r>
              <a:r>
                <a:rPr lang="en-US" altLang="zh-CN" sz="1600" b="1" i="1">
                  <a:latin typeface="Helvetica" pitchFamily="34" charset="0"/>
                  <a:ea typeface="宋体" panose="02010600030101010101" pitchFamily="2" charset="-122"/>
                </a:rPr>
                <a:t> domain names</a:t>
              </a:r>
              <a:endParaRPr lang="en-US" altLang="zh-CN" sz="1600" b="1" i="1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7283" name="Rectangle 3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Internet Domain Names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7284" name="文本框 1"/>
          <p:cNvSpPr txBox="1"/>
          <p:nvPr/>
        </p:nvSpPr>
        <p:spPr>
          <a:xfrm>
            <a:off x="4897438" y="900113"/>
            <a:ext cx="3921125" cy="1016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ICANN</a:t>
            </a:r>
            <a:endParaRPr lang="en-US" altLang="zh-CN" sz="2000" b="1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Internet Corporation for </a:t>
            </a:r>
            <a:endParaRPr lang="en-US" altLang="zh-CN" sz="2000" b="1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Assigned Names and Numbers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97285" name="直接箭头连接符 3"/>
          <p:cNvCxnSpPr/>
          <p:nvPr/>
        </p:nvCxnSpPr>
        <p:spPr>
          <a:xfrm>
            <a:off x="5943600" y="1444625"/>
            <a:ext cx="914400" cy="914400"/>
          </a:xfrm>
          <a:prstGeom prst="straightConnector1">
            <a:avLst/>
          </a:prstGeom>
          <a:ln w="9525">
            <a:noFill/>
          </a:ln>
        </p:spPr>
      </p:cxnSp>
      <p:cxnSp>
        <p:nvCxnSpPr>
          <p:cNvPr id="97286" name="直接箭头连接符 5"/>
          <p:cNvCxnSpPr>
            <a:stCxn id="97284" idx="2"/>
            <a:endCxn id="97320" idx="0"/>
          </p:cNvCxnSpPr>
          <p:nvPr/>
        </p:nvCxnSpPr>
        <p:spPr>
          <a:xfrm>
            <a:off x="6858000" y="1916113"/>
            <a:ext cx="71438" cy="4953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97287" name="文本框 44"/>
          <p:cNvSpPr txBox="1"/>
          <p:nvPr/>
        </p:nvSpPr>
        <p:spPr>
          <a:xfrm>
            <a:off x="3816350" y="4879975"/>
            <a:ext cx="3152775" cy="708025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ICANN agents</a:t>
            </a:r>
            <a:endParaRPr lang="en-US" altLang="zh-CN" sz="2000" b="1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First-come, first-serve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97288" name="直接箭头连接符 9"/>
          <p:cNvCxnSpPr>
            <a:stCxn id="97287" idx="0"/>
          </p:cNvCxnSpPr>
          <p:nvPr/>
        </p:nvCxnSpPr>
        <p:spPr>
          <a:xfrm flipV="1">
            <a:off x="5392738" y="3592513"/>
            <a:ext cx="334962" cy="128746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" name="文本框 1"/>
          <p:cNvSpPr txBox="1"/>
          <p:nvPr/>
        </p:nvSpPr>
        <p:spPr>
          <a:xfrm>
            <a:off x="5181600" y="5661660"/>
            <a:ext cx="22275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此树状结构描述的是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一个域名的形成过程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，层数越低，范围越大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2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3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Domain Naming System (DNS)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 Internet maintains a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mapping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between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IP addresses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and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domain names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b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b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in a huge distributed database called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DNS</a:t>
            </a:r>
            <a:endParaRPr kumimoji="0" lang="en-US" altLang="zh-CN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Conceptually, we can think of the DNS database as being millions of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host entry structures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Each host entry is an equivalence class of domain names and IP addresses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3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Properties of DNS host entries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318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686800" cy="4800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1-1: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mapping between domain name and IP address: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715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nslookup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whaleshark.ics.cs.cmu.edu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715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Address: 128.2.210.175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715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M-1: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Multiple domain names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mapped to the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same IP address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715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nslookup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cs.mit.edu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715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Address: 18.62.1.6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715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nslookup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eecs.mit.edu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715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Address: 18.62.1.6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74950" y="4130040"/>
            <a:ext cx="63169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这种情况一般是说某个域名对应的网站可能有别名，如该网站的缩写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Properties of DNS host entries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523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305800" cy="4800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M-N: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Multiple domain names mapped to multiple IP addresses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715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nslookup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www.twitter.com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715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Address: 199.16.156.6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715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Address: 199.16.156.70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715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Address: 199.16.156.102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715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Address: 199.16.156.230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715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nslookup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twitter.com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715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Address: 199.16.156.6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715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Address: 199.16.156.70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715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Address: 199.16.156.102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715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Address: 199.16.156.230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01795" y="3204845"/>
            <a:ext cx="483997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这种情况一般出现在大型网站中。因为大型网站的</a:t>
            </a:r>
            <a:endParaRPr lang="zh-CN" altLang="en-US"/>
          </a:p>
          <a:p>
            <a:r>
              <a:rPr lang="zh-CN" altLang="en-US">
                <a:ea typeface="宋体" panose="02010600030101010101" pitchFamily="2" charset="-122"/>
              </a:rPr>
              <a:t>网站名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zh-CN" altLang="en-US">
                <a:ea typeface="宋体" panose="02010600030101010101" pitchFamily="2" charset="-122"/>
              </a:rPr>
              <a:t>域名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r>
              <a:rPr lang="zh-CN" altLang="en-US">
                <a:ea typeface="宋体" panose="02010600030101010101" pitchFamily="2" charset="-122"/>
              </a:rPr>
              <a:t>可能只有一个，但是需要多个</a:t>
            </a:r>
            <a:r>
              <a:rPr lang="en-US" altLang="zh-CN">
                <a:ea typeface="宋体" panose="02010600030101010101" pitchFamily="2" charset="-122"/>
              </a:rPr>
              <a:t>host</a:t>
            </a:r>
            <a:r>
              <a:rPr lang="zh-CN" altLang="en-US">
                <a:ea typeface="宋体" panose="02010600030101010101" pitchFamily="2" charset="-122"/>
              </a:rPr>
              <a:t>主机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来共同实现其功能，而同时一个</a:t>
            </a:r>
            <a:r>
              <a:rPr lang="en-US" altLang="zh-CN">
                <a:ea typeface="宋体" panose="02010600030101010101" pitchFamily="2" charset="-122"/>
              </a:rPr>
              <a:t>host</a:t>
            </a:r>
            <a:r>
              <a:rPr lang="zh-CN" altLang="en-US">
                <a:ea typeface="宋体" panose="02010600030101010101" pitchFamily="2" charset="-122"/>
              </a:rPr>
              <a:t>能够接收的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client</a:t>
            </a:r>
            <a:r>
              <a:rPr lang="zh-CN" altLang="en-US">
                <a:ea typeface="宋体" panose="02010600030101010101" pitchFamily="2" charset="-122"/>
              </a:rPr>
              <a:t>可能也有多个，股会出现</a:t>
            </a:r>
            <a:r>
              <a:rPr lang="en-US" altLang="zh-CN">
                <a:ea typeface="宋体" panose="02010600030101010101" pitchFamily="2" charset="-122"/>
              </a:rPr>
              <a:t>M-N</a:t>
            </a:r>
            <a:r>
              <a:rPr lang="zh-CN" altLang="en-US">
                <a:ea typeface="宋体" panose="02010600030101010101" pitchFamily="2" charset="-122"/>
              </a:rPr>
              <a:t>的情况。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这种情况下，可以将这个网站的域名看做是其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所有</a:t>
            </a:r>
            <a:r>
              <a:rPr lang="en-US" altLang="zh-CN">
                <a:ea typeface="宋体" panose="02010600030101010101" pitchFamily="2" charset="-122"/>
              </a:rPr>
              <a:t>host</a:t>
            </a:r>
            <a:r>
              <a:rPr lang="zh-CN" altLang="en-US">
                <a:ea typeface="宋体" panose="02010600030101010101" pitchFamily="2" charset="-122"/>
              </a:rPr>
              <a:t>主机名的一种映射。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4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Properties of DNS host entries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5236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1-?: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Some valid domain name don’t map to any IP address: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715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nslookup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edu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715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 Can’t find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edu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No answer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715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nslookup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ics.cs.cmu.edu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715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 Can’t find ics.cs.cmu.edu: No answer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5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Properties of DNS host entries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1140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Each host has a locally defined domain name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localhost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provides a convenient and portable way to reference clients and server that are running on the same machine, which can be especially useful for debugging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5715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nslookup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localhost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715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127.0.0.1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715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715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hostname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715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whaleshark.ics.cs.cmu.edu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6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95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Internet connections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9571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Clients and servers communicate by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sending streams of bytes of connections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point-to-point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it connects a pair of processes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full-duplex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data can flow in both directions at the same time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reliable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data sent by source process will eventually be received by the destination process in the same order it was sent even with catastrophic failure</a:t>
            </a:r>
            <a:endParaRPr lang="en-US" altLang="zh-CN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16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Internet connections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1619" name="Rectangle 3"/>
          <p:cNvSpPr>
            <a:spLocks noGrp="1"/>
          </p:cNvSpPr>
          <p:nvPr>
            <p:ph idx="1"/>
          </p:nvPr>
        </p:nvSpPr>
        <p:spPr>
          <a:xfrm>
            <a:off x="381000" y="1447800"/>
            <a:ext cx="8153400" cy="46482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socket</a:t>
            </a:r>
            <a:r>
              <a:rPr lang="en-US" altLang="zh-CN">
                <a:ea typeface="宋体" panose="02010600030101010101" pitchFamily="2" charset="-122"/>
              </a:rPr>
              <a:t> is an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endpoint of a connection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Socket address is an 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IP address:port</a:t>
            </a:r>
            <a:r>
              <a:rPr lang="en-US" altLang="zh-CN">
                <a:ea typeface="宋体" panose="02010600030101010101" pitchFamily="2" charset="-122"/>
              </a:rPr>
              <a:t> pair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port </a:t>
            </a:r>
            <a:r>
              <a:rPr lang="en-US" altLang="zh-CN">
                <a:ea typeface="宋体" panose="02010600030101010101" pitchFamily="2" charset="-122"/>
              </a:rPr>
              <a:t>is 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16-bit integer</a:t>
            </a:r>
            <a:r>
              <a:rPr lang="en-US" altLang="zh-CN">
                <a:ea typeface="宋体" panose="02010600030101010101" pitchFamily="2" charset="-122"/>
              </a:rPr>
              <a:t> that identifies a process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ephemeral port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assigned automatically on client when client makes a connection request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18050" y="5069840"/>
            <a:ext cx="42868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用到</a:t>
            </a:r>
            <a:r>
              <a:rPr lang="en-US" altLang="zh-CN"/>
              <a:t>port</a:t>
            </a:r>
            <a:r>
              <a:rPr lang="zh-CN" altLang="en-US">
                <a:ea typeface="宋体" panose="02010600030101010101" pitchFamily="2" charset="-122"/>
              </a:rPr>
              <a:t>是因为，一个</a:t>
            </a:r>
            <a:r>
              <a:rPr lang="en-US" altLang="zh-CN">
                <a:ea typeface="宋体" panose="02010600030101010101" pitchFamily="2" charset="-122"/>
              </a:rPr>
              <a:t>IP</a:t>
            </a:r>
            <a:r>
              <a:rPr lang="zh-CN" altLang="en-US">
                <a:ea typeface="宋体" panose="02010600030101010101" pitchFamily="2" charset="-122"/>
              </a:rPr>
              <a:t>地址是可以找到一台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host</a:t>
            </a:r>
            <a:r>
              <a:rPr lang="zh-CN" altLang="en-US">
                <a:ea typeface="宋体" panose="02010600030101010101" pitchFamily="2" charset="-122"/>
              </a:rPr>
              <a:t>主机的，但是一个主机上可能接有多个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server</a:t>
            </a:r>
            <a:r>
              <a:rPr lang="zh-CN" altLang="en-US">
                <a:ea typeface="宋体" panose="02010600030101010101" pitchFamily="2" charset="-122"/>
              </a:rPr>
              <a:t>，要用</a:t>
            </a:r>
            <a:r>
              <a:rPr lang="en-US" altLang="zh-CN">
                <a:ea typeface="宋体" panose="02010600030101010101" pitchFamily="2" charset="-122"/>
              </a:rPr>
              <a:t>port</a:t>
            </a:r>
            <a:r>
              <a:rPr lang="zh-CN" altLang="en-US">
                <a:ea typeface="宋体" panose="02010600030101010101" pitchFamily="2" charset="-122"/>
              </a:rPr>
              <a:t>进行区分。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0" name="Text Box 20"/>
          <p:cNvSpPr txBox="1"/>
          <p:nvPr/>
        </p:nvSpPr>
        <p:spPr>
          <a:xfrm>
            <a:off x="3878263" y="1600200"/>
            <a:ext cx="1085850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CPU chip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grpSp>
        <p:nvGrpSpPr>
          <p:cNvPr id="22531" name="Group 52"/>
          <p:cNvGrpSpPr/>
          <p:nvPr/>
        </p:nvGrpSpPr>
        <p:grpSpPr>
          <a:xfrm>
            <a:off x="609600" y="1600200"/>
            <a:ext cx="7696200" cy="4800600"/>
            <a:chOff x="624" y="672"/>
            <a:chExt cx="4608" cy="3360"/>
          </a:xfrm>
        </p:grpSpPr>
        <p:sp>
          <p:nvSpPr>
            <p:cNvPr id="22533" name="AutoShape 2"/>
            <p:cNvSpPr/>
            <p:nvPr/>
          </p:nvSpPr>
          <p:spPr>
            <a:xfrm flipV="1">
              <a:off x="3640" y="2624"/>
              <a:ext cx="312" cy="432"/>
            </a:xfrm>
            <a:prstGeom prst="upArrow">
              <a:avLst>
                <a:gd name="adj1" fmla="val 36666"/>
                <a:gd name="adj2" fmla="val 44871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22534" name="Rectangle 4"/>
            <p:cNvSpPr/>
            <p:nvPr/>
          </p:nvSpPr>
          <p:spPr>
            <a:xfrm>
              <a:off x="4419" y="1632"/>
              <a:ext cx="573" cy="57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main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memory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35" name="AutoShape 5"/>
            <p:cNvSpPr/>
            <p:nvPr/>
          </p:nvSpPr>
          <p:spPr>
            <a:xfrm>
              <a:off x="3459" y="1728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22536" name="Rectangle 6"/>
            <p:cNvSpPr/>
            <p:nvPr/>
          </p:nvSpPr>
          <p:spPr>
            <a:xfrm>
              <a:off x="2883" y="1748"/>
              <a:ext cx="573" cy="36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I/O 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bridge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37" name="AutoShape 7"/>
            <p:cNvSpPr/>
            <p:nvPr/>
          </p:nvSpPr>
          <p:spPr>
            <a:xfrm>
              <a:off x="1965" y="1728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22538" name="Rectangle 8"/>
            <p:cNvSpPr/>
            <p:nvPr/>
          </p:nvSpPr>
          <p:spPr>
            <a:xfrm>
              <a:off x="768" y="1748"/>
              <a:ext cx="1180" cy="36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MI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39" name="Rectangle 9"/>
            <p:cNvSpPr/>
            <p:nvPr/>
          </p:nvSpPr>
          <p:spPr>
            <a:xfrm>
              <a:off x="1345" y="912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22540" name="Rectangle 10"/>
            <p:cNvSpPr/>
            <p:nvPr/>
          </p:nvSpPr>
          <p:spPr>
            <a:xfrm>
              <a:off x="1345" y="1008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22541" name="Rectangle 11"/>
            <p:cNvSpPr/>
            <p:nvPr/>
          </p:nvSpPr>
          <p:spPr>
            <a:xfrm>
              <a:off x="1345" y="1104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22542" name="Rectangle 12"/>
            <p:cNvSpPr/>
            <p:nvPr/>
          </p:nvSpPr>
          <p:spPr>
            <a:xfrm>
              <a:off x="1345" y="1200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22543" name="Rectangle 13"/>
            <p:cNvSpPr/>
            <p:nvPr/>
          </p:nvSpPr>
          <p:spPr>
            <a:xfrm>
              <a:off x="1345" y="1296"/>
              <a:ext cx="431" cy="9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22544" name="AutoShape 14"/>
            <p:cNvSpPr/>
            <p:nvPr/>
          </p:nvSpPr>
          <p:spPr>
            <a:xfrm>
              <a:off x="1832" y="912"/>
              <a:ext cx="280" cy="240"/>
            </a:xfrm>
            <a:prstGeom prst="rightArrow">
              <a:avLst>
                <a:gd name="adj1" fmla="val 50000"/>
                <a:gd name="adj2" fmla="val 29166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22545" name="AutoShape 15"/>
            <p:cNvSpPr/>
            <p:nvPr/>
          </p:nvSpPr>
          <p:spPr>
            <a:xfrm flipH="1">
              <a:off x="1776" y="1152"/>
              <a:ext cx="280" cy="240"/>
            </a:xfrm>
            <a:prstGeom prst="rightArrow">
              <a:avLst>
                <a:gd name="adj1" fmla="val 50000"/>
                <a:gd name="adj2" fmla="val 29166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22546" name="Rectangle 16"/>
            <p:cNvSpPr/>
            <p:nvPr/>
          </p:nvSpPr>
          <p:spPr>
            <a:xfrm>
              <a:off x="2112" y="816"/>
              <a:ext cx="336" cy="672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ALU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47" name="Text Box 17"/>
            <p:cNvSpPr txBox="1"/>
            <p:nvPr/>
          </p:nvSpPr>
          <p:spPr>
            <a:xfrm>
              <a:off x="1187" y="699"/>
              <a:ext cx="768" cy="23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register file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48" name="AutoShape 18"/>
            <p:cNvSpPr/>
            <p:nvPr/>
          </p:nvSpPr>
          <p:spPr>
            <a:xfrm>
              <a:off x="1392" y="1440"/>
              <a:ext cx="384" cy="288"/>
            </a:xfrm>
            <a:prstGeom prst="upDownArrow">
              <a:avLst>
                <a:gd name="adj1" fmla="val 50000"/>
                <a:gd name="adj2" fmla="val 20000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22549" name="Rectangle 19"/>
            <p:cNvSpPr/>
            <p:nvPr/>
          </p:nvSpPr>
          <p:spPr>
            <a:xfrm>
              <a:off x="672" y="672"/>
              <a:ext cx="1872" cy="1536"/>
            </a:xfrm>
            <a:prstGeom prst="rect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22550" name="Text Box 21"/>
            <p:cNvSpPr txBox="1"/>
            <p:nvPr/>
          </p:nvSpPr>
          <p:spPr>
            <a:xfrm>
              <a:off x="2541" y="1284"/>
              <a:ext cx="778" cy="23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system bus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51" name="Line 22"/>
            <p:cNvSpPr/>
            <p:nvPr/>
          </p:nvSpPr>
          <p:spPr>
            <a:xfrm flipH="1">
              <a:off x="2448" y="1520"/>
              <a:ext cx="216" cy="25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552" name="Text Box 23"/>
            <p:cNvSpPr txBox="1"/>
            <p:nvPr/>
          </p:nvSpPr>
          <p:spPr>
            <a:xfrm>
              <a:off x="3500" y="1284"/>
              <a:ext cx="832" cy="23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memory bus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53" name="Line 24"/>
            <p:cNvSpPr/>
            <p:nvPr/>
          </p:nvSpPr>
          <p:spPr>
            <a:xfrm>
              <a:off x="3888" y="1488"/>
              <a:ext cx="0" cy="2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554" name="AutoShape 25"/>
            <p:cNvSpPr/>
            <p:nvPr/>
          </p:nvSpPr>
          <p:spPr>
            <a:xfrm>
              <a:off x="3024" y="2160"/>
              <a:ext cx="312" cy="432"/>
            </a:xfrm>
            <a:prstGeom prst="upArrow">
              <a:avLst>
                <a:gd name="adj1" fmla="val 36666"/>
                <a:gd name="adj2" fmla="val 44871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22555" name="Rectangle 26"/>
            <p:cNvSpPr/>
            <p:nvPr/>
          </p:nvSpPr>
          <p:spPr>
            <a:xfrm>
              <a:off x="3376" y="3080"/>
              <a:ext cx="816" cy="32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disk 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controller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56" name="AutoShape 27"/>
            <p:cNvSpPr/>
            <p:nvPr/>
          </p:nvSpPr>
          <p:spPr>
            <a:xfrm flipV="1">
              <a:off x="2252" y="2624"/>
              <a:ext cx="312" cy="432"/>
            </a:xfrm>
            <a:prstGeom prst="upArrow">
              <a:avLst>
                <a:gd name="adj1" fmla="val 36666"/>
                <a:gd name="adj2" fmla="val 44871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22557" name="Rectangle 28"/>
            <p:cNvSpPr/>
            <p:nvPr/>
          </p:nvSpPr>
          <p:spPr>
            <a:xfrm>
              <a:off x="1988" y="3080"/>
              <a:ext cx="816" cy="32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graphics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adapter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58" name="AutoShape 29"/>
            <p:cNvSpPr/>
            <p:nvPr/>
          </p:nvSpPr>
          <p:spPr>
            <a:xfrm flipV="1">
              <a:off x="1196" y="2624"/>
              <a:ext cx="312" cy="432"/>
            </a:xfrm>
            <a:prstGeom prst="upArrow">
              <a:avLst>
                <a:gd name="adj1" fmla="val 36666"/>
                <a:gd name="adj2" fmla="val 44871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22559" name="Rectangle 30"/>
            <p:cNvSpPr/>
            <p:nvPr/>
          </p:nvSpPr>
          <p:spPr>
            <a:xfrm>
              <a:off x="980" y="3072"/>
              <a:ext cx="720" cy="32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USB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controller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60" name="Line 31"/>
            <p:cNvSpPr/>
            <p:nvPr/>
          </p:nvSpPr>
          <p:spPr>
            <a:xfrm>
              <a:off x="1124" y="3408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22561" name="Line 32"/>
            <p:cNvSpPr/>
            <p:nvPr/>
          </p:nvSpPr>
          <p:spPr>
            <a:xfrm>
              <a:off x="1604" y="3408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22562" name="Text Box 33"/>
            <p:cNvSpPr txBox="1"/>
            <p:nvPr/>
          </p:nvSpPr>
          <p:spPr>
            <a:xfrm>
              <a:off x="863" y="3541"/>
              <a:ext cx="501" cy="23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mouse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63" name="Text Box 34"/>
            <p:cNvSpPr txBox="1"/>
            <p:nvPr/>
          </p:nvSpPr>
          <p:spPr>
            <a:xfrm>
              <a:off x="1295" y="3541"/>
              <a:ext cx="648" cy="23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keyboard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64" name="Line 35"/>
            <p:cNvSpPr/>
            <p:nvPr/>
          </p:nvSpPr>
          <p:spPr>
            <a:xfrm>
              <a:off x="2420" y="3408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565" name="Text Box 36"/>
            <p:cNvSpPr txBox="1"/>
            <p:nvPr/>
          </p:nvSpPr>
          <p:spPr>
            <a:xfrm>
              <a:off x="2121" y="3541"/>
              <a:ext cx="564" cy="23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monitor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66" name="Line 37"/>
            <p:cNvSpPr/>
            <p:nvPr/>
          </p:nvSpPr>
          <p:spPr>
            <a:xfrm>
              <a:off x="3792" y="3408"/>
              <a:ext cx="0" cy="24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22567" name="AutoShape 38"/>
            <p:cNvSpPr/>
            <p:nvPr/>
          </p:nvSpPr>
          <p:spPr>
            <a:xfrm>
              <a:off x="3600" y="3648"/>
              <a:ext cx="384" cy="384"/>
            </a:xfrm>
            <a:prstGeom prst="can">
              <a:avLst>
                <a:gd name="adj" fmla="val 25000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disk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68" name="AutoShape 39"/>
            <p:cNvSpPr/>
            <p:nvPr/>
          </p:nvSpPr>
          <p:spPr>
            <a:xfrm>
              <a:off x="624" y="2488"/>
              <a:ext cx="4584" cy="248"/>
            </a:xfrm>
            <a:prstGeom prst="leftRightArrow">
              <a:avLst>
                <a:gd name="adj1" fmla="val 48611"/>
                <a:gd name="adj2" fmla="val 95500"/>
              </a:avLst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22569" name="Rectangle 40"/>
            <p:cNvSpPr/>
            <p:nvPr/>
          </p:nvSpPr>
          <p:spPr>
            <a:xfrm>
              <a:off x="1302" y="2595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22570" name="Rectangle 41"/>
            <p:cNvSpPr/>
            <p:nvPr/>
          </p:nvSpPr>
          <p:spPr>
            <a:xfrm>
              <a:off x="2358" y="2589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22571" name="Rectangle 42"/>
            <p:cNvSpPr/>
            <p:nvPr/>
          </p:nvSpPr>
          <p:spPr>
            <a:xfrm>
              <a:off x="3748" y="2583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22572" name="Text Box 43"/>
            <p:cNvSpPr txBox="1"/>
            <p:nvPr/>
          </p:nvSpPr>
          <p:spPr>
            <a:xfrm>
              <a:off x="2952" y="2669"/>
              <a:ext cx="523" cy="23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I/O bus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73" name="Rectangle 44"/>
            <p:cNvSpPr/>
            <p:nvPr/>
          </p:nvSpPr>
          <p:spPr>
            <a:xfrm>
              <a:off x="3129" y="2544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22574" name="Rectangle 45"/>
            <p:cNvSpPr/>
            <p:nvPr/>
          </p:nvSpPr>
          <p:spPr>
            <a:xfrm>
              <a:off x="4320" y="2496"/>
              <a:ext cx="80" cy="25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22575" name="Rectangle 46"/>
            <p:cNvSpPr/>
            <p:nvPr/>
          </p:nvSpPr>
          <p:spPr>
            <a:xfrm>
              <a:off x="4512" y="2496"/>
              <a:ext cx="80" cy="25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22576" name="AutoShape 47"/>
            <p:cNvSpPr/>
            <p:nvPr/>
          </p:nvSpPr>
          <p:spPr>
            <a:xfrm>
              <a:off x="4696" y="2496"/>
              <a:ext cx="176" cy="576"/>
            </a:xfrm>
            <a:prstGeom prst="downArrow">
              <a:avLst>
                <a:gd name="adj1" fmla="val 50000"/>
                <a:gd name="adj2" fmla="val 81818"/>
              </a:avLst>
            </a:prstGeom>
            <a:solidFill>
              <a:srgbClr val="FF0066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77" name="Text Box 48"/>
            <p:cNvSpPr txBox="1"/>
            <p:nvPr/>
          </p:nvSpPr>
          <p:spPr>
            <a:xfrm>
              <a:off x="4015" y="2283"/>
              <a:ext cx="1043" cy="23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Expansion slots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78" name="Rectangle 49"/>
            <p:cNvSpPr/>
            <p:nvPr/>
          </p:nvSpPr>
          <p:spPr>
            <a:xfrm>
              <a:off x="4320" y="3072"/>
              <a:ext cx="816" cy="328"/>
            </a:xfrm>
            <a:prstGeom prst="rect">
              <a:avLst/>
            </a:prstGeom>
            <a:solidFill>
              <a:srgbClr val="FF0066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solidFill>
                    <a:schemeClr val="bg1"/>
                  </a:solidFill>
                  <a:latin typeface="Helvetica" pitchFamily="34" charset="0"/>
                  <a:ea typeface="宋体" panose="02010600030101010101" pitchFamily="2" charset="-122"/>
                </a:rPr>
                <a:t>network</a:t>
              </a:r>
              <a:endParaRPr lang="en-US" altLang="zh-CN" sz="1600" b="1">
                <a:solidFill>
                  <a:schemeClr val="bg1"/>
                </a:solidFill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solidFill>
                    <a:schemeClr val="bg1"/>
                  </a:solidFill>
                  <a:latin typeface="Helvetica" pitchFamily="34" charset="0"/>
                  <a:ea typeface="宋体" panose="02010600030101010101" pitchFamily="2" charset="-122"/>
                </a:rPr>
                <a:t>adapter</a:t>
              </a:r>
              <a:endParaRPr lang="en-US" altLang="zh-CN" sz="1600" b="1">
                <a:solidFill>
                  <a:schemeClr val="bg1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79" name="Line 50"/>
            <p:cNvSpPr/>
            <p:nvPr/>
          </p:nvSpPr>
          <p:spPr>
            <a:xfrm>
              <a:off x="4752" y="3408"/>
              <a:ext cx="0" cy="24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22580" name="AutoShape 51"/>
            <p:cNvSpPr/>
            <p:nvPr/>
          </p:nvSpPr>
          <p:spPr>
            <a:xfrm>
              <a:off x="4248" y="3664"/>
              <a:ext cx="984" cy="360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solidFill>
                    <a:schemeClr val="bg1"/>
                  </a:solidFill>
                  <a:latin typeface="Helvetica" pitchFamily="34" charset="0"/>
                  <a:ea typeface="宋体" panose="02010600030101010101" pitchFamily="2" charset="-122"/>
                </a:rPr>
                <a:t>network</a:t>
              </a:r>
              <a:endParaRPr lang="en-US" altLang="zh-CN" sz="1600" b="1">
                <a:solidFill>
                  <a:schemeClr val="bg1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532" name="Rectangle 5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Hardware organization of a network host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6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Internet connections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3667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419600"/>
          </a:xfrm>
        </p:spPr>
        <p:txBody>
          <a:bodyPr vert="horz" wrap="square" lIns="91440" tIns="45720" rIns="91440" bIns="45720" anchor="t" anchorCtr="0"/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well-known port: 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associated with some service provided by a server 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e.g.,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port 80</a:t>
            </a:r>
            <a:r>
              <a:rPr lang="en-US" altLang="zh-CN">
                <a:ea typeface="宋体" panose="02010600030101010101" pitchFamily="2" charset="-122"/>
              </a:rPr>
              <a:t> is associated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with Web servers</a:t>
            </a:r>
            <a:r>
              <a:rPr lang="en-US" altLang="zh-CN">
                <a:ea typeface="宋体" panose="02010600030101010101" pitchFamily="2" charset="-122"/>
              </a:rPr>
              <a:t>, port 25 is associated with email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with well-known name such as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http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(web service),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smtp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(email) contained in a file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/etc/services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A connection is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uniquely identified</a:t>
            </a:r>
            <a:r>
              <a:rPr lang="en-US" altLang="zh-CN">
                <a:ea typeface="宋体" panose="02010600030101010101" pitchFamily="2" charset="-122"/>
              </a:rPr>
              <a:t> by the socket addresses of its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endpoints</a:t>
            </a:r>
            <a:r>
              <a:rPr lang="en-US" altLang="zh-CN">
                <a:ea typeface="宋体" panose="02010600030101010101" pitchFamily="2" charset="-122"/>
              </a:rPr>
              <a:t> (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socket pair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(cliaddr:cliport, servaddr:servport)</a:t>
            </a:r>
            <a:endParaRPr lang="en-US" altLang="zh-CN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5714" name="Group 2"/>
          <p:cNvGrpSpPr/>
          <p:nvPr/>
        </p:nvGrpSpPr>
        <p:grpSpPr>
          <a:xfrm>
            <a:off x="484188" y="2205038"/>
            <a:ext cx="8224837" cy="2551112"/>
            <a:chOff x="305" y="1389"/>
            <a:chExt cx="5181" cy="1607"/>
          </a:xfrm>
        </p:grpSpPr>
        <p:sp>
          <p:nvSpPr>
            <p:cNvPr id="115716" name="Rectangle 15"/>
            <p:cNvSpPr/>
            <p:nvPr/>
          </p:nvSpPr>
          <p:spPr>
            <a:xfrm>
              <a:off x="4246" y="1890"/>
              <a:ext cx="923" cy="652"/>
            </a:xfrm>
            <a:prstGeom prst="rect">
              <a:avLst/>
            </a:prstGeom>
            <a:solidFill>
              <a:srgbClr val="FFFFCC"/>
            </a:solidFill>
            <a:ln w="12700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115717" name="Rectangle 16"/>
            <p:cNvSpPr/>
            <p:nvPr/>
          </p:nvSpPr>
          <p:spPr>
            <a:xfrm>
              <a:off x="502" y="1890"/>
              <a:ext cx="923" cy="652"/>
            </a:xfrm>
            <a:prstGeom prst="rect">
              <a:avLst/>
            </a:prstGeom>
            <a:solidFill>
              <a:srgbClr val="FFFFCC"/>
            </a:solidFill>
            <a:ln w="12700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115718" name="Text Box 3"/>
            <p:cNvSpPr txBox="1"/>
            <p:nvPr/>
          </p:nvSpPr>
          <p:spPr>
            <a:xfrm>
              <a:off x="1247" y="2191"/>
              <a:ext cx="3226" cy="36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connection socket pair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Courier New" panose="02070309020205020404" pitchFamily="49" charset="0"/>
                  <a:ea typeface="宋体" panose="02010600030101010101" pitchFamily="2" charset="-122"/>
                </a:rPr>
                <a:t>(128.2.194.242:51213, 208.216.181.15:80)</a:t>
              </a:r>
              <a:endPara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15719" name="Oval 4"/>
            <p:cNvSpPr/>
            <p:nvPr/>
          </p:nvSpPr>
          <p:spPr>
            <a:xfrm>
              <a:off x="4276" y="1958"/>
              <a:ext cx="811" cy="502"/>
            </a:xfrm>
            <a:prstGeom prst="ellipse">
              <a:avLst/>
            </a:prstGeom>
            <a:solidFill>
              <a:srgbClr val="99FFCC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1430" tIns="45716" rIns="91430" bIns="45716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3130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server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 defTabSz="913130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(port 80)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5720" name="Oval 5"/>
            <p:cNvSpPr/>
            <p:nvPr/>
          </p:nvSpPr>
          <p:spPr>
            <a:xfrm>
              <a:off x="588" y="1958"/>
              <a:ext cx="811" cy="502"/>
            </a:xfrm>
            <a:prstGeom prst="ellipse">
              <a:avLst/>
            </a:prstGeom>
            <a:solidFill>
              <a:srgbClr val="99FFCC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1430" tIns="45716" rIns="91430" bIns="45716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3130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client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5721" name="Line 6"/>
            <p:cNvSpPr/>
            <p:nvPr/>
          </p:nvSpPr>
          <p:spPr>
            <a:xfrm>
              <a:off x="1435" y="2212"/>
              <a:ext cx="280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15722" name="Oval 7"/>
            <p:cNvSpPr>
              <a:spLocks noChangeAspect="1"/>
            </p:cNvSpPr>
            <p:nvPr/>
          </p:nvSpPr>
          <p:spPr>
            <a:xfrm>
              <a:off x="1354" y="2171"/>
              <a:ext cx="81" cy="81"/>
            </a:xfrm>
            <a:prstGeom prst="ellipse">
              <a:avLst/>
            </a:prstGeom>
            <a:solidFill>
              <a:schemeClr val="tx1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115723" name="Oval 8"/>
            <p:cNvSpPr>
              <a:spLocks noChangeAspect="1"/>
            </p:cNvSpPr>
            <p:nvPr/>
          </p:nvSpPr>
          <p:spPr>
            <a:xfrm>
              <a:off x="4239" y="2171"/>
              <a:ext cx="81" cy="81"/>
            </a:xfrm>
            <a:prstGeom prst="ellipse">
              <a:avLst/>
            </a:prstGeom>
            <a:solidFill>
              <a:schemeClr val="tx1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115724" name="Text Box 9"/>
            <p:cNvSpPr txBox="1"/>
            <p:nvPr/>
          </p:nvSpPr>
          <p:spPr>
            <a:xfrm>
              <a:off x="764" y="1389"/>
              <a:ext cx="1766" cy="40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client socket address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Courier New" panose="02070309020205020404" pitchFamily="49" charset="0"/>
                  <a:ea typeface="宋体" panose="02010600030101010101" pitchFamily="2" charset="-122"/>
                </a:rPr>
                <a:t>128.2.194.242:51213</a:t>
              </a:r>
              <a:endPara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15725" name="Text Box 10"/>
            <p:cNvSpPr txBox="1"/>
            <p:nvPr/>
          </p:nvSpPr>
          <p:spPr>
            <a:xfrm>
              <a:off x="3249" y="1389"/>
              <a:ext cx="1838" cy="40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server socket address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Courier New" panose="02070309020205020404" pitchFamily="49" charset="0"/>
                  <a:ea typeface="宋体" panose="02010600030101010101" pitchFamily="2" charset="-122"/>
                </a:rPr>
                <a:t>208.216.181.15:80</a:t>
              </a:r>
              <a:endPara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15726" name="Line 11"/>
            <p:cNvSpPr/>
            <p:nvPr/>
          </p:nvSpPr>
          <p:spPr>
            <a:xfrm flipH="1">
              <a:off x="1435" y="1776"/>
              <a:ext cx="191" cy="39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115727" name="Line 12"/>
            <p:cNvSpPr/>
            <p:nvPr/>
          </p:nvSpPr>
          <p:spPr>
            <a:xfrm>
              <a:off x="4060" y="1776"/>
              <a:ext cx="191" cy="39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115728" name="Text Box 13"/>
            <p:cNvSpPr txBox="1"/>
            <p:nvPr/>
          </p:nvSpPr>
          <p:spPr>
            <a:xfrm>
              <a:off x="305" y="2589"/>
              <a:ext cx="1441" cy="40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client host address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Courier New" panose="02070309020205020404" pitchFamily="49" charset="0"/>
                  <a:ea typeface="宋体" panose="02010600030101010101" pitchFamily="2" charset="-122"/>
                </a:rPr>
                <a:t>128.2.194.242 </a:t>
              </a:r>
              <a:endParaRPr lang="en-US" altLang="zh-CN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15729" name="Text Box 14"/>
            <p:cNvSpPr txBox="1"/>
            <p:nvPr/>
          </p:nvSpPr>
          <p:spPr>
            <a:xfrm>
              <a:off x="3988" y="2589"/>
              <a:ext cx="1498" cy="40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server host address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Courier New" panose="02070309020205020404" pitchFamily="49" charset="0"/>
                  <a:ea typeface="宋体" panose="02010600030101010101" pitchFamily="2" charset="-122"/>
                </a:rPr>
                <a:t>208.216.181.15</a:t>
              </a:r>
              <a:endPara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5715" name="Rectangle 17"/>
          <p:cNvSpPr>
            <a:spLocks noGrp="1"/>
          </p:cNvSpPr>
          <p:nvPr>
            <p:ph type="title"/>
          </p:nvPr>
        </p:nvSpPr>
        <p:spPr>
          <a:xfrm>
            <a:off x="457200" y="228600"/>
            <a:ext cx="8077200" cy="1143000"/>
          </a:xfrm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Putting it all together: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Anatomy of an Internet connection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7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 client-server transaction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117763" name="Group 5"/>
          <p:cNvGrpSpPr/>
          <p:nvPr/>
        </p:nvGrpSpPr>
        <p:grpSpPr>
          <a:xfrm>
            <a:off x="533400" y="2011363"/>
            <a:ext cx="7543800" cy="3313112"/>
            <a:chOff x="485" y="2080"/>
            <a:chExt cx="4752" cy="1765"/>
          </a:xfrm>
        </p:grpSpPr>
        <p:sp>
          <p:nvSpPr>
            <p:cNvPr id="117764" name="Oval 6"/>
            <p:cNvSpPr/>
            <p:nvPr/>
          </p:nvSpPr>
          <p:spPr>
            <a:xfrm>
              <a:off x="1008" y="2170"/>
              <a:ext cx="758" cy="502"/>
            </a:xfrm>
            <a:prstGeom prst="ellipse">
              <a:avLst/>
            </a:prstGeom>
            <a:solidFill>
              <a:srgbClr val="99FFCC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1430" tIns="45716" rIns="91430" bIns="45716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3130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client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 defTabSz="913130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process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7765" name="Line 7"/>
            <p:cNvSpPr/>
            <p:nvPr/>
          </p:nvSpPr>
          <p:spPr>
            <a:xfrm flipH="1">
              <a:off x="1699" y="2287"/>
              <a:ext cx="1613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</p:sp>
        <p:sp>
          <p:nvSpPr>
            <p:cNvPr id="117766" name="Oval 8"/>
            <p:cNvSpPr/>
            <p:nvPr/>
          </p:nvSpPr>
          <p:spPr>
            <a:xfrm>
              <a:off x="3264" y="2170"/>
              <a:ext cx="758" cy="502"/>
            </a:xfrm>
            <a:prstGeom prst="ellipse">
              <a:avLst/>
            </a:prstGeom>
            <a:solidFill>
              <a:srgbClr val="99FFCC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1430" tIns="45716" rIns="91430" bIns="45716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3130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server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 defTabSz="913130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process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7767" name="Text Box 9"/>
            <p:cNvSpPr txBox="1"/>
            <p:nvPr/>
          </p:nvSpPr>
          <p:spPr>
            <a:xfrm>
              <a:off x="1691" y="2080"/>
              <a:ext cx="1497" cy="17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i="1">
                  <a:latin typeface="Helvetica" pitchFamily="34" charset="0"/>
                  <a:ea typeface="宋体" panose="02010600030101010101" pitchFamily="2" charset="-122"/>
                </a:rPr>
                <a:t>1. </a:t>
              </a:r>
              <a:r>
                <a:rPr lang="en-US" altLang="zh-CN" sz="1600" b="1" i="1">
                  <a:latin typeface="Helvetica" pitchFamily="34" charset="0"/>
                  <a:ea typeface="宋体" panose="02010600030101010101" pitchFamily="2" charset="-122"/>
                </a:rPr>
                <a:t>client sends request</a:t>
              </a:r>
              <a:endParaRPr lang="en-US" altLang="zh-CN" sz="1600" b="1" i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7768" name="Text Box 10"/>
            <p:cNvSpPr txBox="1"/>
            <p:nvPr/>
          </p:nvSpPr>
          <p:spPr>
            <a:xfrm>
              <a:off x="3930" y="2582"/>
              <a:ext cx="679" cy="44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i="1">
                  <a:latin typeface="Helvetica" pitchFamily="34" charset="0"/>
                  <a:ea typeface="宋体" panose="02010600030101010101" pitchFamily="2" charset="-122"/>
                </a:rPr>
                <a:t>2. </a:t>
              </a:r>
              <a:r>
                <a:rPr lang="en-US" altLang="zh-CN" sz="1600" b="1" i="1">
                  <a:latin typeface="Helvetica" pitchFamily="34" charset="0"/>
                  <a:ea typeface="宋体" panose="02010600030101010101" pitchFamily="2" charset="-122"/>
                </a:rPr>
                <a:t>server </a:t>
              </a:r>
              <a:endParaRPr lang="en-US" altLang="zh-CN" sz="1600" b="1" i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i="1">
                  <a:latin typeface="Helvetica" pitchFamily="34" charset="0"/>
                  <a:ea typeface="宋体" panose="02010600030101010101" pitchFamily="2" charset="-122"/>
                </a:rPr>
                <a:t>handles</a:t>
              </a:r>
              <a:endParaRPr lang="en-US" altLang="zh-CN" sz="1600" b="1" i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i="1">
                  <a:latin typeface="Helvetica" pitchFamily="34" charset="0"/>
                  <a:ea typeface="宋体" panose="02010600030101010101" pitchFamily="2" charset="-122"/>
                </a:rPr>
                <a:t>request</a:t>
              </a:r>
              <a:endParaRPr lang="en-US" altLang="zh-CN" sz="1600" b="1" i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7769" name="Line 11"/>
            <p:cNvSpPr/>
            <p:nvPr/>
          </p:nvSpPr>
          <p:spPr>
            <a:xfrm flipH="1">
              <a:off x="1707" y="2567"/>
              <a:ext cx="1613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117770" name="Text Box 12"/>
            <p:cNvSpPr txBox="1"/>
            <p:nvPr/>
          </p:nvSpPr>
          <p:spPr>
            <a:xfrm>
              <a:off x="1684" y="2591"/>
              <a:ext cx="1652" cy="17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i="1">
                  <a:latin typeface="Helvetica" pitchFamily="34" charset="0"/>
                  <a:ea typeface="宋体" panose="02010600030101010101" pitchFamily="2" charset="-122"/>
                </a:rPr>
                <a:t>3. </a:t>
              </a:r>
              <a:r>
                <a:rPr lang="en-US" altLang="zh-CN" sz="1600" b="1" i="1">
                  <a:latin typeface="Helvetica" pitchFamily="34" charset="0"/>
                  <a:ea typeface="宋体" panose="02010600030101010101" pitchFamily="2" charset="-122"/>
                </a:rPr>
                <a:t>server sends response</a:t>
              </a:r>
              <a:endParaRPr lang="en-US" altLang="zh-CN" sz="1600" b="1" i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7771" name="Text Box 13"/>
            <p:cNvSpPr txBox="1"/>
            <p:nvPr/>
          </p:nvSpPr>
          <p:spPr>
            <a:xfrm>
              <a:off x="485" y="2576"/>
              <a:ext cx="684" cy="44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i="1">
                  <a:latin typeface="Helvetica" pitchFamily="34" charset="0"/>
                  <a:ea typeface="宋体" panose="02010600030101010101" pitchFamily="2" charset="-122"/>
                </a:rPr>
                <a:t>4. </a:t>
              </a:r>
              <a:r>
                <a:rPr lang="en-US" altLang="zh-CN" sz="1600" b="1" i="1">
                  <a:latin typeface="Helvetica" pitchFamily="34" charset="0"/>
                  <a:ea typeface="宋体" panose="02010600030101010101" pitchFamily="2" charset="-122"/>
                </a:rPr>
                <a:t>client </a:t>
              </a:r>
              <a:endParaRPr lang="en-US" altLang="zh-CN" sz="1600" b="1" i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i="1">
                  <a:latin typeface="Helvetica" pitchFamily="34" charset="0"/>
                  <a:ea typeface="宋体" panose="02010600030101010101" pitchFamily="2" charset="-122"/>
                </a:rPr>
                <a:t>handles</a:t>
              </a:r>
              <a:endParaRPr lang="en-US" altLang="zh-CN" sz="1600" b="1" i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i="1">
                  <a:latin typeface="Helvetica" pitchFamily="34" charset="0"/>
                  <a:ea typeface="宋体" panose="02010600030101010101" pitchFamily="2" charset="-122"/>
                </a:rPr>
                <a:t>response</a:t>
              </a:r>
              <a:endParaRPr lang="en-US" altLang="zh-CN" sz="1600" b="1" i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7772" name="Line 14"/>
            <p:cNvSpPr/>
            <p:nvPr/>
          </p:nvSpPr>
          <p:spPr>
            <a:xfrm>
              <a:off x="4024" y="2425"/>
              <a:ext cx="527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17773" name="AutoShape 15"/>
            <p:cNvSpPr/>
            <p:nvPr/>
          </p:nvSpPr>
          <p:spPr>
            <a:xfrm>
              <a:off x="4551" y="2234"/>
              <a:ext cx="686" cy="359"/>
            </a:xfrm>
            <a:prstGeom prst="flowChartMagneticDisk">
              <a:avLst/>
            </a:prstGeom>
            <a:solidFill>
              <a:srgbClr val="66FFFF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resource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7774" name="Text Box 16"/>
            <p:cNvSpPr txBox="1"/>
            <p:nvPr/>
          </p:nvSpPr>
          <p:spPr>
            <a:xfrm>
              <a:off x="806" y="3504"/>
              <a:ext cx="4090" cy="34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Note: </a:t>
              </a:r>
              <a:r>
                <a:rPr lang="en-US" altLang="zh-CN" sz="1800" b="1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clients and servers are processes running</a:t>
              </a: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 on hosts 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(</a:t>
              </a:r>
              <a:r>
                <a:rPr lang="en-US" altLang="zh-CN" sz="1800" b="1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can be the same or different hosts</a:t>
              </a: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).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0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98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Clients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9811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64820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Examples of client programs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Web browsers, ftp, telnet, ssh</a:t>
            </a:r>
            <a:endParaRPr lang="en-US" altLang="zh-CN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/>
            <a:endParaRPr lang="en-US" altLang="zh-CN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How does the client find the server?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address of the server process has two parts: 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IP-address:port</a:t>
            </a:r>
            <a:endParaRPr lang="en-US" altLang="zh-CN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IP address </a:t>
            </a:r>
            <a:r>
              <a:rPr lang="en-US" altLang="zh-CN">
                <a:ea typeface="宋体" panose="02010600030101010101" pitchFamily="2" charset="-122"/>
              </a:rPr>
              <a:t>is a unique 32-bit positive integer that identifies the host (adapter).</a:t>
            </a:r>
            <a:endParaRPr lang="en-US" altLang="zh-CN">
              <a:ea typeface="宋体" panose="02010600030101010101" pitchFamily="2" charset="-122"/>
            </a:endParaRPr>
          </a:p>
          <a:p>
            <a:pPr lvl="3"/>
            <a:r>
              <a:rPr lang="en-US" altLang="zh-CN" sz="1800">
                <a:ea typeface="宋体" panose="02010600030101010101" pitchFamily="2" charset="-122"/>
              </a:rPr>
              <a:t>dotted decimal form: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0x8002C2F2 = 128.2.194.242</a:t>
            </a: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port</a:t>
            </a:r>
            <a:r>
              <a:rPr lang="en-US" altLang="zh-CN">
                <a:ea typeface="宋体" panose="02010600030101010101" pitchFamily="2" charset="-122"/>
              </a:rPr>
              <a:t> is 16-bit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positive</a:t>
            </a:r>
            <a:r>
              <a:rPr lang="en-US" altLang="zh-CN">
                <a:ea typeface="宋体" panose="02010600030101010101" pitchFamily="2" charset="-122"/>
              </a:rPr>
              <a:t> integer associated with a service (and thus a server process) on that machine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1858" name="Rectangle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495800"/>
          </a:xfrm>
        </p:spPr>
        <p:txBody>
          <a:bodyPr vert="horz" wrap="square" lIns="91294" tIns="45647" rIns="91294" bIns="45647" anchor="t" anchorCtr="0"/>
          <a:p>
            <a:pPr>
              <a:lnSpc>
                <a:spcPct val="160000"/>
              </a:lnSpc>
            </a:pPr>
            <a:r>
              <a:rPr lang="en-US" altLang="zh-CN">
                <a:ea typeface="宋体" panose="02010600030101010101" pitchFamily="2" charset="-122"/>
              </a:rPr>
              <a:t>Servers are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long-running</a:t>
            </a:r>
            <a:r>
              <a:rPr lang="en-US" altLang="zh-CN">
                <a:ea typeface="宋体" panose="02010600030101010101" pitchFamily="2" charset="-122"/>
              </a:rPr>
              <a:t> processes (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daemons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60000"/>
              </a:lnSpc>
            </a:pPr>
            <a:r>
              <a:rPr lang="en-US" altLang="zh-CN">
                <a:ea typeface="宋体" panose="02010600030101010101" pitchFamily="2" charset="-122"/>
              </a:rPr>
              <a:t>Created at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boot-time (typically)</a:t>
            </a:r>
            <a:r>
              <a:rPr lang="en-US" altLang="zh-CN">
                <a:ea typeface="宋体" panose="02010600030101010101" pitchFamily="2" charset="-122"/>
              </a:rPr>
              <a:t> by 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init</a:t>
            </a:r>
            <a:r>
              <a:rPr lang="en-US" altLang="zh-CN">
                <a:ea typeface="宋体" panose="02010600030101010101" pitchFamily="2" charset="-122"/>
              </a:rPr>
              <a:t> process (process 1)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60000"/>
              </a:lnSpc>
            </a:pPr>
            <a:r>
              <a:rPr lang="en-US" altLang="zh-CN">
                <a:ea typeface="宋体" panose="02010600030101010101" pitchFamily="2" charset="-122"/>
              </a:rPr>
              <a:t>Run continuously until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the machine is turned off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</a:pPr>
            <a:r>
              <a:rPr lang="en-US" altLang="zh-CN">
                <a:ea typeface="宋体" panose="02010600030101010101" pitchFamily="2" charset="-122"/>
              </a:rPr>
              <a:t>A machine that runs a server process is also often  referred to as a “server”.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1859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Servers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5" name="Rectang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305800" cy="573088"/>
          </a:xfrm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Example: Echo Client and Server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62884" name="Text Box 4"/>
          <p:cNvSpPr txBox="1">
            <a:spLocks noChangeArrowheads="1"/>
          </p:cNvSpPr>
          <p:nvPr/>
        </p:nvSpPr>
        <p:spPr bwMode="auto">
          <a:xfrm>
            <a:off x="2514600" y="2181225"/>
            <a:ext cx="5978525" cy="3397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</a:ln>
          <a:effectLst/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2000" kern="1200" cap="none" spc="0" normalizeH="0" baseline="0" noProof="0" dirty="0">
                <a:latin typeface="Courier New" panose="02070309020205020404" pitchFamily="49" charset="0"/>
                <a:ea typeface="+mn-ea"/>
                <a:cs typeface="+mn-cs"/>
              </a:rPr>
              <a:t>server&gt; </a:t>
            </a:r>
            <a:r>
              <a:rPr kumimoji="0" lang="en-US" sz="2000" i="1" kern="1200" cap="none" spc="0" normalizeH="0" baseline="0" noProof="0" dirty="0">
                <a:latin typeface="Courier New" panose="02070309020205020404" pitchFamily="49" charset="0"/>
                <a:ea typeface="+mn-ea"/>
                <a:cs typeface="+mn-cs"/>
              </a:rPr>
              <a:t>./</a:t>
            </a:r>
            <a:r>
              <a:rPr kumimoji="0" lang="en-US" sz="2000" i="1" kern="1200" cap="none" spc="0" normalizeH="0" baseline="0" noProof="0" dirty="0" err="1">
                <a:latin typeface="Courier New" panose="02070309020205020404" pitchFamily="49" charset="0"/>
                <a:ea typeface="+mn-ea"/>
                <a:cs typeface="+mn-cs"/>
              </a:rPr>
              <a:t>echoserveri</a:t>
            </a:r>
            <a:r>
              <a:rPr kumimoji="0" lang="en-US" sz="2000" i="1" kern="1200" cap="none" spc="0" normalizeH="0" baseline="0" noProof="0" dirty="0">
                <a:latin typeface="Courier New" panose="02070309020205020404" pitchFamily="49" charset="0"/>
                <a:ea typeface="+mn-ea"/>
                <a:cs typeface="+mn-cs"/>
              </a:rPr>
              <a:t> 15213</a:t>
            </a:r>
            <a:endParaRPr kumimoji="0" lang="en-US" sz="2000" i="1" kern="1200" cap="none" spc="0" normalizeH="0" baseline="0" noProof="0" dirty="0"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123907" name="Text Box 5"/>
          <p:cNvSpPr txBox="1"/>
          <p:nvPr/>
        </p:nvSpPr>
        <p:spPr>
          <a:xfrm>
            <a:off x="7086600" y="1600200"/>
            <a:ext cx="1447800" cy="42545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</a:rPr>
              <a:t>On Server</a:t>
            </a:r>
            <a:endParaRPr lang="en-US" altLang="zh-CN" sz="2400" b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3908" name="Text Box 6"/>
          <p:cNvSpPr txBox="1"/>
          <p:nvPr/>
        </p:nvSpPr>
        <p:spPr>
          <a:xfrm>
            <a:off x="381000" y="1600200"/>
            <a:ext cx="1366838" cy="42545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</a:rPr>
              <a:t>On Client</a:t>
            </a:r>
            <a:endParaRPr lang="en-US" altLang="zh-CN" sz="2400" b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514600" y="5453063"/>
            <a:ext cx="5978525" cy="3381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</a:ln>
          <a:effectLst/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2000" i="1" kern="1200" cap="none" spc="0" normalizeH="0" baseline="0" noProof="0" dirty="0">
                <a:latin typeface="Courier New" panose="02070309020205020404" pitchFamily="49" charset="0"/>
                <a:ea typeface="+mn-ea"/>
                <a:cs typeface="+mn-cs"/>
              </a:rPr>
              <a:t>Connection closed</a:t>
            </a:r>
            <a:endParaRPr kumimoji="0" lang="en-US" sz="2000" i="1" kern="1200" cap="none" spc="0" normalizeH="0" baseline="0" noProof="0" dirty="0"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514600" y="4200525"/>
            <a:ext cx="5978525" cy="3397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</a:ln>
          <a:effectLst/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2000" i="1" kern="1200" cap="none" spc="0" normalizeH="0" baseline="0" noProof="0" dirty="0">
                <a:latin typeface="Courier New" panose="02070309020205020404" pitchFamily="49" charset="0"/>
                <a:ea typeface="+mn-ea"/>
                <a:cs typeface="+mn-cs"/>
              </a:rPr>
              <a:t>server received 12 bytes</a:t>
            </a:r>
            <a:endParaRPr kumimoji="0" lang="en-US" sz="2000" i="1" kern="1200" cap="none" spc="0" normalizeH="0" baseline="0" noProof="0" dirty="0"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514600" y="3057525"/>
            <a:ext cx="5978525" cy="5683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</a:ln>
          <a:effectLst/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2000" i="1" kern="1200" cap="none" spc="0" normalizeH="0" baseline="0" noProof="0" dirty="0">
                <a:latin typeface="Courier New" panose="02070309020205020404" pitchFamily="49" charset="0"/>
                <a:ea typeface="+mn-ea"/>
                <a:cs typeface="+mn-cs"/>
              </a:rPr>
              <a:t>server connected to BRYANT-TP4.VLSI.CS.CMU.EDU (128.2.213.29)</a:t>
            </a:r>
            <a:endParaRPr kumimoji="0" lang="en-US" sz="2000" i="1" kern="1200" cap="none" spc="0" normalizeH="0" baseline="0" noProof="0" dirty="0"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123912" name="Text Box 3"/>
          <p:cNvSpPr txBox="1"/>
          <p:nvPr/>
        </p:nvSpPr>
        <p:spPr>
          <a:xfrm>
            <a:off x="457200" y="4605338"/>
            <a:ext cx="7848600" cy="738187"/>
          </a:xfrm>
          <a:prstGeom prst="rect">
            <a:avLst/>
          </a:prstGeom>
          <a:solidFill>
            <a:srgbClr val="F1C7C7"/>
          </a:solidFill>
          <a:ln w="12700">
            <a:noFill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echo: HELLO THERE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type: ^D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23913" name="Text Box 3"/>
          <p:cNvSpPr txBox="1"/>
          <p:nvPr/>
        </p:nvSpPr>
        <p:spPr>
          <a:xfrm>
            <a:off x="457200" y="3748088"/>
            <a:ext cx="7848600" cy="338137"/>
          </a:xfrm>
          <a:prstGeom prst="rect">
            <a:avLst/>
          </a:prstGeom>
          <a:solidFill>
            <a:srgbClr val="F1C7C7"/>
          </a:solidFill>
          <a:ln w="12700">
            <a:noFill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type: hello there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23914" name="Text Box 3"/>
          <p:cNvSpPr txBox="1"/>
          <p:nvPr/>
        </p:nvSpPr>
        <p:spPr>
          <a:xfrm>
            <a:off x="457200" y="2635250"/>
            <a:ext cx="7848600" cy="338138"/>
          </a:xfrm>
          <a:prstGeom prst="rect">
            <a:avLst/>
          </a:prstGeom>
          <a:solidFill>
            <a:srgbClr val="F1C7C7"/>
          </a:solidFill>
          <a:ln w="12700">
            <a:noFill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client&gt; echoclient greatwhite.ics.cs.cmu.edu 15213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Computer networks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6482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network</a:t>
            </a:r>
            <a:r>
              <a:rPr lang="en-US" altLang="zh-CN">
                <a:ea typeface="宋体" panose="02010600030101010101" pitchFamily="2" charset="-122"/>
              </a:rPr>
              <a:t> is a hierarchical system of boxes and wires organized by geographical proximity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At the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lowest level</a:t>
            </a:r>
            <a:r>
              <a:rPr lang="en-US" altLang="zh-CN">
                <a:ea typeface="宋体" panose="02010600030101010101" pitchFamily="2" charset="-122"/>
              </a:rPr>
              <a:t> is a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LAN (Local Area Network)</a:t>
            </a:r>
            <a:r>
              <a:rPr lang="en-US" altLang="zh-CN">
                <a:ea typeface="宋体" panose="02010600030101010101" pitchFamily="2" charset="-122"/>
              </a:rPr>
              <a:t> that spans a building or campus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The most popular LAN technology is Ethernet(</a:t>
            </a:r>
            <a:r>
              <a:rPr lang="zh-CN" altLang="en-US">
                <a:ea typeface="宋体" panose="02010600030101010101" pitchFamily="2" charset="-122"/>
              </a:rPr>
              <a:t>以太网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developed in the mid-1970s at Xerox PARC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resilient, evolving from 3Mb/s to 10Gb/s 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Lowest level: Ethernet segment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5316538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Ethernet segment consists of a collection of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hosts</a:t>
            </a:r>
            <a:r>
              <a:rPr lang="en-US" altLang="zh-CN">
                <a:ea typeface="宋体" panose="02010600030101010101" pitchFamily="2" charset="-122"/>
              </a:rPr>
              <a:t> connected by wires (twisted pairs) to 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hub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Spans room or floor in a building.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26628" name="Group 4"/>
          <p:cNvGrpSpPr/>
          <p:nvPr/>
        </p:nvGrpSpPr>
        <p:grpSpPr>
          <a:xfrm>
            <a:off x="2362200" y="4114800"/>
            <a:ext cx="3438525" cy="1787525"/>
            <a:chOff x="1629" y="1610"/>
            <a:chExt cx="2166" cy="1126"/>
          </a:xfrm>
        </p:grpSpPr>
        <p:sp>
          <p:nvSpPr>
            <p:cNvPr id="26630" name="Line 5"/>
            <p:cNvSpPr/>
            <p:nvPr/>
          </p:nvSpPr>
          <p:spPr>
            <a:xfrm>
              <a:off x="2082" y="1811"/>
              <a:ext cx="528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31" name="Line 6"/>
            <p:cNvSpPr/>
            <p:nvPr/>
          </p:nvSpPr>
          <p:spPr>
            <a:xfrm>
              <a:off x="2706" y="1811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32" name="Line 7"/>
            <p:cNvSpPr/>
            <p:nvPr/>
          </p:nvSpPr>
          <p:spPr>
            <a:xfrm flipH="1">
              <a:off x="2850" y="1811"/>
              <a:ext cx="432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33" name="Rectangle 8"/>
            <p:cNvSpPr/>
            <p:nvPr/>
          </p:nvSpPr>
          <p:spPr>
            <a:xfrm>
              <a:off x="1871" y="1622"/>
              <a:ext cx="428" cy="239"/>
            </a:xfrm>
            <a:prstGeom prst="rect">
              <a:avLst/>
            </a:prstGeom>
            <a:solidFill>
              <a:srgbClr val="CC99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host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34" name="Rectangle 9"/>
            <p:cNvSpPr/>
            <p:nvPr/>
          </p:nvSpPr>
          <p:spPr>
            <a:xfrm>
              <a:off x="2489" y="1610"/>
              <a:ext cx="428" cy="239"/>
            </a:xfrm>
            <a:prstGeom prst="rect">
              <a:avLst/>
            </a:prstGeom>
            <a:solidFill>
              <a:srgbClr val="CC99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host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35" name="Rectangle 10"/>
            <p:cNvSpPr/>
            <p:nvPr/>
          </p:nvSpPr>
          <p:spPr>
            <a:xfrm>
              <a:off x="3107" y="1610"/>
              <a:ext cx="428" cy="239"/>
            </a:xfrm>
            <a:prstGeom prst="rect">
              <a:avLst/>
            </a:prstGeom>
            <a:solidFill>
              <a:srgbClr val="CC99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host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36" name="AutoShape 11"/>
            <p:cNvSpPr/>
            <p:nvPr/>
          </p:nvSpPr>
          <p:spPr>
            <a:xfrm>
              <a:off x="2448" y="1995"/>
              <a:ext cx="576" cy="259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hub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37" name="Text Box 12"/>
            <p:cNvSpPr txBox="1"/>
            <p:nvPr/>
          </p:nvSpPr>
          <p:spPr>
            <a:xfrm>
              <a:off x="3065" y="1844"/>
              <a:ext cx="730" cy="58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100 Mb/s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or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1Gb/s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38" name="Text Box 13"/>
            <p:cNvSpPr txBox="1"/>
            <p:nvPr/>
          </p:nvSpPr>
          <p:spPr>
            <a:xfrm>
              <a:off x="1629" y="1892"/>
              <a:ext cx="730" cy="58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100 Mb/s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or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1Gb/s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39" name="Text Box 14"/>
            <p:cNvSpPr txBox="1"/>
            <p:nvPr/>
          </p:nvSpPr>
          <p:spPr>
            <a:xfrm>
              <a:off x="3302" y="2505"/>
              <a:ext cx="476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 i="1">
                  <a:latin typeface="Helvetica" pitchFamily="34" charset="0"/>
                  <a:ea typeface="宋体" panose="02010600030101010101" pitchFamily="2" charset="-122"/>
                </a:rPr>
                <a:t>ports</a:t>
              </a:r>
              <a:endParaRPr lang="en-US" altLang="zh-CN" sz="1800" b="1" i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40" name="Line 15"/>
            <p:cNvSpPr/>
            <p:nvPr/>
          </p:nvSpPr>
          <p:spPr>
            <a:xfrm flipH="1" flipV="1">
              <a:off x="2928" y="2003"/>
              <a:ext cx="432" cy="57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26641" name="Line 16"/>
            <p:cNvSpPr/>
            <p:nvPr/>
          </p:nvSpPr>
          <p:spPr>
            <a:xfrm flipH="1" flipV="1">
              <a:off x="2688" y="2003"/>
              <a:ext cx="672" cy="57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26642" name="Line 17"/>
            <p:cNvSpPr/>
            <p:nvPr/>
          </p:nvSpPr>
          <p:spPr>
            <a:xfrm flipH="1" flipV="1">
              <a:off x="2496" y="2003"/>
              <a:ext cx="864" cy="57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</p:sp>
      </p:grpSp>
      <p:sp>
        <p:nvSpPr>
          <p:cNvPr id="2" name="文本框 1"/>
          <p:cNvSpPr txBox="1"/>
          <p:nvPr/>
        </p:nvSpPr>
        <p:spPr>
          <a:xfrm>
            <a:off x="5902325" y="1579563"/>
            <a:ext cx="2701925" cy="3169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400" b="0" kern="1200" cap="none" spc="0" normalizeH="0" baseline="0" noProof="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Hub</a:t>
            </a:r>
            <a:r>
              <a:rPr kumimoji="0" lang="en-US" altLang="zh-CN" sz="2400" b="0" kern="1200" cap="none" spc="0" normalizeH="0" baseline="0" noProof="0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kern="1200" cap="none" spc="0" normalizeH="0" baseline="0" noProof="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slavishly</a:t>
            </a:r>
            <a:r>
              <a:rPr kumimoji="0" lang="en-US" altLang="zh-CN" sz="2400" b="0" kern="1200" cap="none" spc="0" normalizeH="0" baseline="0" noProof="0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copies each bit from each port to every other port(</a:t>
            </a:r>
            <a:r>
              <a:rPr kumimoji="0" lang="zh-CN" altLang="en-US" sz="2400" b="0" kern="1200" cap="none" spc="0" normalizeH="0" baseline="0" noProof="0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广播机制</a:t>
            </a:r>
            <a:r>
              <a:rPr kumimoji="0" lang="en-US" altLang="zh-CN" sz="2400" b="0" kern="1200" cap="none" spc="0" normalizeH="0" baseline="0" noProof="0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2400" b="0" kern="1200" cap="none" spc="0" normalizeH="0" baseline="0" noProof="0" dirty="0"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b="0" kern="1200" cap="none" spc="0" normalizeH="0" baseline="0" noProof="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Every host sees every bit</a:t>
            </a:r>
            <a:endParaRPr kumimoji="0" lang="en-US" altLang="zh-CN" sz="2000" b="0" kern="1200" cap="none" spc="0" normalizeH="0" baseline="0" noProof="0" dirty="0"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b="0" kern="1200" cap="none" spc="0" normalizeH="0" baseline="0" noProof="0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NOTE: Hubs are on their way out</a:t>
            </a:r>
            <a:endParaRPr kumimoji="0" lang="en-US" altLang="zh-CN" sz="2000" b="0" kern="1200" cap="none" spc="0" normalizeH="0" baseline="0" noProof="0" dirty="0"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35675" y="4930775"/>
            <a:ext cx="304546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对于每个</a:t>
            </a:r>
            <a:r>
              <a:rPr lang="en-US" altLang="zh-CN">
                <a:ea typeface="宋体" panose="02010600030101010101" pitchFamily="2" charset="-122"/>
              </a:rPr>
              <a:t>host</a:t>
            </a:r>
            <a:r>
              <a:rPr lang="zh-CN" altLang="en-US">
                <a:ea typeface="宋体" panose="02010600030101010101" pitchFamily="2" charset="-122"/>
              </a:rPr>
              <a:t>，都能看见所有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由同一个</a:t>
            </a:r>
            <a:r>
              <a:rPr lang="en-US" altLang="zh-CN">
                <a:ea typeface="宋体" panose="02010600030101010101" pitchFamily="2" charset="-122"/>
              </a:rPr>
              <a:t>hub</a:t>
            </a:r>
            <a:r>
              <a:rPr lang="zh-CN" altLang="en-US">
                <a:ea typeface="宋体" panose="02010600030101010101" pitchFamily="2" charset="-122"/>
              </a:rPr>
              <a:t>连接的所有的</a:t>
            </a:r>
            <a:r>
              <a:rPr lang="en-US" altLang="zh-CN">
                <a:ea typeface="宋体" panose="02010600030101010101" pitchFamily="2" charset="-122"/>
              </a:rPr>
              <a:t>host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的所有的</a:t>
            </a:r>
            <a:r>
              <a:rPr lang="en-US" altLang="zh-CN">
                <a:ea typeface="宋体" panose="02010600030101010101" pitchFamily="2" charset="-122"/>
              </a:rPr>
              <a:t>bits </a:t>
            </a:r>
            <a:r>
              <a:rPr lang="zh-CN" altLang="en-US">
                <a:ea typeface="宋体" panose="02010600030101010101" pitchFamily="2" charset="-122"/>
              </a:rPr>
              <a:t>信息，但是其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底层逻辑会将这其中的属于这个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host</a:t>
            </a:r>
            <a:r>
              <a:rPr lang="zh-CN" altLang="en-US">
                <a:ea typeface="宋体" panose="02010600030101010101" pitchFamily="2" charset="-122"/>
              </a:rPr>
              <a:t>自己的信息过滤掉，因为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没必要。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Lowest level: Ethernet segment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Operation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Each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Ethernet adapter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has a unique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48-bit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address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E.g.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00:16:ea:e3:54:e6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Hosts send bits to any other host in chunks called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frames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. </a:t>
            </a:r>
            <a:endParaRPr kumimoji="0" lang="en-US" altLang="zh-CN" sz="24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Each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frame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includes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some fixed number of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header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bits that identify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 source and destination of the frame 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 frame length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followed by a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payload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of data bits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Next level: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Bridged</a:t>
            </a:r>
            <a:r>
              <a:rPr lang="en-US" altLang="zh-CN">
                <a:ea typeface="宋体" panose="02010600030101010101" pitchFamily="2" charset="-122"/>
              </a:rPr>
              <a:t> Ethernet segment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Spans building or campus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Bridges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cleverly</a:t>
            </a:r>
            <a:r>
              <a:rPr lang="en-US" altLang="zh-CN">
                <a:ea typeface="宋体" panose="02010600030101010101" pitchFamily="2" charset="-122"/>
              </a:rPr>
              <a:t> learn which hosts are reachable from which ports and then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selectively</a:t>
            </a:r>
            <a:r>
              <a:rPr lang="en-US" altLang="zh-CN">
                <a:ea typeface="宋体" panose="02010600030101010101" pitchFamily="2" charset="-122"/>
              </a:rPr>
              <a:t> copy frames from port to port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4495800"/>
            <a:ext cx="84010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rgbClr val="FF0000"/>
                </a:solidFill>
              </a:rPr>
              <a:t>bridge</a:t>
            </a:r>
            <a:r>
              <a:rPr lang="zh-CN" altLang="en-US" sz="2000">
                <a:solidFill>
                  <a:srgbClr val="FF0000"/>
                </a:solidFill>
                <a:ea typeface="宋体" panose="02010600030101010101" pitchFamily="2" charset="-122"/>
              </a:rPr>
              <a:t>能够成功进行连接的前提条件：其连接的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ethernet</a:t>
            </a:r>
            <a:r>
              <a:rPr lang="zh-CN" altLang="en-US" sz="2000">
                <a:solidFill>
                  <a:srgbClr val="FF0000"/>
                </a:solidFill>
                <a:ea typeface="宋体" panose="02010600030101010101" pitchFamily="2" charset="-122"/>
              </a:rPr>
              <a:t>之间是同构的。</a:t>
            </a:r>
            <a:endParaRPr lang="zh-CN" altLang="en-US" sz="20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mI2Y2RmNTUyOTczOGJhOTliNTg4NWMyMmQ4YTkzNjMifQ=="/>
</p:tagLst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0</TotalTime>
  <Words>16296</Words>
  <Application>WPS 演示</Application>
  <PresentationFormat/>
  <Paragraphs>1594</Paragraphs>
  <Slides>55</Slides>
  <Notes>54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6" baseType="lpstr">
      <vt:lpstr>Arial</vt:lpstr>
      <vt:lpstr>宋体</vt:lpstr>
      <vt:lpstr>Wingdings</vt:lpstr>
      <vt:lpstr>Comic Sans MS</vt:lpstr>
      <vt:lpstr>Times New Roman</vt:lpstr>
      <vt:lpstr>Helvetica</vt:lpstr>
      <vt:lpstr>Courier New</vt:lpstr>
      <vt:lpstr>微软雅黑</vt:lpstr>
      <vt:lpstr>Arial Unicode MS</vt:lpstr>
      <vt:lpstr>Calibri</vt:lpstr>
      <vt:lpstr>icfp99</vt:lpstr>
      <vt:lpstr>Introduction to Networks</vt:lpstr>
      <vt:lpstr>Outline</vt:lpstr>
      <vt:lpstr>A client-server transaction</vt:lpstr>
      <vt:lpstr>A client-server transaction</vt:lpstr>
      <vt:lpstr>Hardware organization of a network host</vt:lpstr>
      <vt:lpstr>Computer networks</vt:lpstr>
      <vt:lpstr>Lowest level: Ethernet segment</vt:lpstr>
      <vt:lpstr>Lowest level: Ethernet segment</vt:lpstr>
      <vt:lpstr>Next level: Bridged Ethernet segment</vt:lpstr>
      <vt:lpstr>Next level: Bridged Ethernet segment</vt:lpstr>
      <vt:lpstr>Conceptual view of LANs</vt:lpstr>
      <vt:lpstr>Computer networks</vt:lpstr>
      <vt:lpstr>Next level: internets</vt:lpstr>
      <vt:lpstr>Logical Structure of an internet</vt:lpstr>
      <vt:lpstr>The notion of an internet protocol(协议)</vt:lpstr>
      <vt:lpstr>The notion of an internet protocol</vt:lpstr>
      <vt:lpstr>What does an internet protocol do?</vt:lpstr>
      <vt:lpstr>What does an internet protocol do?</vt:lpstr>
      <vt:lpstr>Transferring data over an internet</vt:lpstr>
      <vt:lpstr>Transferring data over an internet (1)</vt:lpstr>
      <vt:lpstr>Transferring data over an internet (2)</vt:lpstr>
      <vt:lpstr>Transferring data over an internet (3)</vt:lpstr>
      <vt:lpstr>Transferring data over an internet (4)</vt:lpstr>
      <vt:lpstr>Transferring data over an internet (5)</vt:lpstr>
      <vt:lpstr>Transferring data over an internet (6)</vt:lpstr>
      <vt:lpstr>Transferring data over an internet (7)</vt:lpstr>
      <vt:lpstr>Transferring data over an internet (8)</vt:lpstr>
      <vt:lpstr>Other issues</vt:lpstr>
      <vt:lpstr>Other issues</vt:lpstr>
      <vt:lpstr>The Global IP Internet</vt:lpstr>
      <vt:lpstr>Outline</vt:lpstr>
      <vt:lpstr>OSI, TCP/IP &amp; Protocol Stack</vt:lpstr>
      <vt:lpstr>Global IP Internet</vt:lpstr>
      <vt:lpstr>Global IP Internet</vt:lpstr>
      <vt:lpstr>Hardware and software organization  of an Internet application</vt:lpstr>
      <vt:lpstr>Programmer’s view of the Internet</vt:lpstr>
      <vt:lpstr>Dotted decimal notation</vt:lpstr>
      <vt:lpstr>IP Addresses</vt:lpstr>
      <vt:lpstr>Utility Functions</vt:lpstr>
      <vt:lpstr>IP Address vs. Dotted Decimal</vt:lpstr>
      <vt:lpstr>Utility Functions</vt:lpstr>
      <vt:lpstr>Internet Domain Names</vt:lpstr>
      <vt:lpstr>Domain Naming System (DNS)</vt:lpstr>
      <vt:lpstr>Properties of DNS host entries</vt:lpstr>
      <vt:lpstr>Properties of DNS host entries</vt:lpstr>
      <vt:lpstr>Properties of DNS host entries</vt:lpstr>
      <vt:lpstr>Properties of DNS host entries</vt:lpstr>
      <vt:lpstr>Internet connections</vt:lpstr>
      <vt:lpstr>Internet connections</vt:lpstr>
      <vt:lpstr>Internet connections</vt:lpstr>
      <vt:lpstr>Putting it all together:  Anatomy of an Internet connection</vt:lpstr>
      <vt:lpstr>A client-server transaction</vt:lpstr>
      <vt:lpstr>Clients</vt:lpstr>
      <vt:lpstr>Servers</vt:lpstr>
      <vt:lpstr>Example: Echo Client and Server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李昱翰</cp:lastModifiedBy>
  <cp:revision>472</cp:revision>
  <dcterms:created xsi:type="dcterms:W3CDTF">2000-01-15T07:54:00Z</dcterms:created>
  <dcterms:modified xsi:type="dcterms:W3CDTF">2022-05-04T02:12:30Z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DCA6EA51BDE549C39D39BC5349337A7C</vt:lpwstr>
  </property>
  <property fmtid="{D5CDD505-2E9C-101B-9397-08002B2CF9AE}" pid="3" name="KSOProductBuildVer">
    <vt:lpwstr>2052-11.1.0.11636</vt:lpwstr>
  </property>
</Properties>
</file>