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5" r:id="rId3"/>
    <p:sldId id="720" r:id="rId5"/>
    <p:sldId id="1067" r:id="rId6"/>
    <p:sldId id="1068" r:id="rId7"/>
    <p:sldId id="1069" r:id="rId8"/>
    <p:sldId id="1070" r:id="rId9"/>
    <p:sldId id="1074" r:id="rId10"/>
    <p:sldId id="1071" r:id="rId11"/>
    <p:sldId id="1073" r:id="rId12"/>
    <p:sldId id="1075" r:id="rId13"/>
    <p:sldId id="1077" r:id="rId14"/>
    <p:sldId id="1078" r:id="rId15"/>
    <p:sldId id="1079" r:id="rId16"/>
    <p:sldId id="1080" r:id="rId17"/>
    <p:sldId id="1081" r:id="rId18"/>
    <p:sldId id="1082" r:id="rId19"/>
    <p:sldId id="1083" r:id="rId20"/>
    <p:sldId id="1084" r:id="rId21"/>
    <p:sldId id="1085" r:id="rId22"/>
    <p:sldId id="1086" r:id="rId23"/>
    <p:sldId id="1087" r:id="rId24"/>
    <p:sldId id="1094" r:id="rId25"/>
    <p:sldId id="1088" r:id="rId26"/>
    <p:sldId id="1089" r:id="rId27"/>
    <p:sldId id="1090" r:id="rId28"/>
    <p:sldId id="1091" r:id="rId29"/>
    <p:sldId id="1092" r:id="rId30"/>
    <p:sldId id="1093" r:id="rId31"/>
    <p:sldId id="990" r:id="rId32"/>
    <p:sldId id="991" r:id="rId33"/>
    <p:sldId id="992" r:id="rId34"/>
    <p:sldId id="993" r:id="rId35"/>
    <p:sldId id="994" r:id="rId36"/>
    <p:sldId id="995" r:id="rId37"/>
    <p:sldId id="996" r:id="rId38"/>
    <p:sldId id="1027" r:id="rId39"/>
    <p:sldId id="1028" r:id="rId40"/>
    <p:sldId id="1029" r:id="rId41"/>
    <p:sldId id="1030" r:id="rId42"/>
    <p:sldId id="1031" r:id="rId43"/>
    <p:sldId id="1032" r:id="rId44"/>
    <p:sldId id="1033" r:id="rId45"/>
    <p:sldId id="1034" r:id="rId46"/>
    <p:sldId id="1035" r:id="rId47"/>
    <p:sldId id="1036" r:id="rId48"/>
    <p:sldId id="1037" r:id="rId49"/>
    <p:sldId id="1038" r:id="rId50"/>
    <p:sldId id="1039" r:id="rId51"/>
    <p:sldId id="1040" r:id="rId52"/>
    <p:sldId id="1041" r:id="rId53"/>
    <p:sldId id="1042" r:id="rId54"/>
    <p:sldId id="1043" r:id="rId55"/>
    <p:sldId id="1044" r:id="rId56"/>
    <p:sldId id="1045" r:id="rId57"/>
    <p:sldId id="1046" r:id="rId58"/>
    <p:sldId id="1047" r:id="rId59"/>
    <p:sldId id="1048" r:id="rId60"/>
    <p:sldId id="1049" r:id="rId61"/>
    <p:sldId id="1050" r:id="rId62"/>
    <p:sldId id="1051" r:id="rId63"/>
    <p:sldId id="1052" r:id="rId64"/>
    <p:sldId id="1053" r:id="rId65"/>
    <p:sldId id="1055" r:id="rId66"/>
    <p:sldId id="1054" r:id="rId67"/>
    <p:sldId id="1062" r:id="rId68"/>
    <p:sldId id="1056" r:id="rId69"/>
    <p:sldId id="1064" r:id="rId70"/>
    <p:sldId id="1058" r:id="rId71"/>
    <p:sldId id="1059" r:id="rId72"/>
    <p:sldId id="1060" r:id="rId73"/>
    <p:sldId id="1061" r:id="rId74"/>
    <p:sldId id="1065" r:id="rId75"/>
    <p:sldId id="1066" r:id="rId7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90"/>
    <p:restoredTop sz="94589"/>
  </p:normalViewPr>
  <p:slideViewPr>
    <p:cSldViewPr showGuides="1">
      <p:cViewPr varScale="1">
        <p:scale>
          <a:sx n="94" d="100"/>
          <a:sy n="94" d="100"/>
        </p:scale>
        <p:origin x="831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786405-B15D-45AD-A498-6D0044331B9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B95129-37EB-49B6-9FB3-9668ABBD1AF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661EF4-CC31-4813-BD95-CF8754F1FE0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13558-7BF2-4E89-9E51-D3D01E9AD7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A1155-F40D-4986-9BFC-E05CA08515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  <a:buNone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Memory Hierarchy (</a:t>
            </a:r>
            <a:r>
              <a:rPr lang="en-US" altLang="zh-CN" sz="3600" dirty="0">
                <a:latin typeface="+mj-lt"/>
                <a:ea typeface="方正姚体" pitchFamily="2" charset="-122"/>
                <a:cs typeface="+mj-cs"/>
              </a:rPr>
              <a:t>Ⅲ</a:t>
            </a: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)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use middle bits as index?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220" name="Rectangle 5" descr="Wide upward diagonal"/>
          <p:cNvSpPr>
            <a:spLocks noChangeArrowheads="1"/>
          </p:cNvSpPr>
          <p:nvPr/>
        </p:nvSpPr>
        <p:spPr bwMode="auto">
          <a:xfrm>
            <a:off x="1524000" y="2471738"/>
            <a:ext cx="1219200" cy="258763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1" name="Rectangle 6" descr="Dark vertical"/>
          <p:cNvSpPr>
            <a:spLocks noChangeArrowheads="1"/>
          </p:cNvSpPr>
          <p:nvPr/>
        </p:nvSpPr>
        <p:spPr bwMode="auto">
          <a:xfrm>
            <a:off x="1524000" y="2730500"/>
            <a:ext cx="1219200" cy="2587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2" name="Rectangle 7" descr="Large grid"/>
          <p:cNvSpPr>
            <a:spLocks noChangeArrowheads="1"/>
          </p:cNvSpPr>
          <p:nvPr/>
        </p:nvSpPr>
        <p:spPr bwMode="auto">
          <a:xfrm>
            <a:off x="1524000" y="2989263"/>
            <a:ext cx="1219200" cy="2571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3" name="Rectangle 8" descr="Wide downward diagonal"/>
          <p:cNvSpPr>
            <a:spLocks noChangeArrowheads="1"/>
          </p:cNvSpPr>
          <p:nvPr/>
        </p:nvSpPr>
        <p:spPr bwMode="auto">
          <a:xfrm>
            <a:off x="1524000" y="3246438"/>
            <a:ext cx="1219200" cy="25876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5" name="Text Box 9"/>
          <p:cNvSpPr txBox="1"/>
          <p:nvPr/>
        </p:nvSpPr>
        <p:spPr>
          <a:xfrm>
            <a:off x="814388" y="1828800"/>
            <a:ext cx="2233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4-</a:t>
            </a:r>
            <a:r>
              <a:rPr lang="en-US" altLang="zh-CN" dirty="0">
                <a:ea typeface="宋体" panose="02010600030101010101" pitchFamily="2" charset="-122"/>
              </a:rPr>
              <a:t>line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6" name="Rectangle 44"/>
          <p:cNvSpPr/>
          <p:nvPr/>
        </p:nvSpPr>
        <p:spPr>
          <a:xfrm>
            <a:off x="990600" y="2471738"/>
            <a:ext cx="457200" cy="2587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00</a:t>
            </a:r>
            <a:endParaRPr lang="zh-CN" altLang="en-US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7" name="Rectangle 45"/>
          <p:cNvSpPr/>
          <p:nvPr/>
        </p:nvSpPr>
        <p:spPr>
          <a:xfrm>
            <a:off x="990600" y="2730500"/>
            <a:ext cx="457200" cy="2587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01</a:t>
            </a:r>
            <a:endParaRPr lang="zh-CN" altLang="en-US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8" name="Rectangle 46"/>
          <p:cNvSpPr/>
          <p:nvPr/>
        </p:nvSpPr>
        <p:spPr>
          <a:xfrm>
            <a:off x="990600" y="2989263"/>
            <a:ext cx="457200" cy="2571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endParaRPr lang="zh-CN" altLang="en-US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9" name="Rectangle 47"/>
          <p:cNvSpPr/>
          <p:nvPr/>
        </p:nvSpPr>
        <p:spPr>
          <a:xfrm>
            <a:off x="990600" y="3246438"/>
            <a:ext cx="457200" cy="2587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endParaRPr lang="zh-CN" altLang="en-US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2540" name="组合 5"/>
          <p:cNvGrpSpPr/>
          <p:nvPr/>
        </p:nvGrpSpPr>
        <p:grpSpPr>
          <a:xfrm>
            <a:off x="4732338" y="1524000"/>
            <a:ext cx="1973262" cy="5029200"/>
            <a:chOff x="3886200" y="1524000"/>
            <a:chExt cx="1973263" cy="5029200"/>
          </a:xfrm>
        </p:grpSpPr>
        <p:grpSp>
          <p:nvGrpSpPr>
            <p:cNvPr id="22578" name="组合 2"/>
            <p:cNvGrpSpPr/>
            <p:nvPr/>
          </p:nvGrpSpPr>
          <p:grpSpPr>
            <a:xfrm>
              <a:off x="4984591" y="2420938"/>
              <a:ext cx="654209" cy="4132262"/>
              <a:chOff x="4343400" y="2420938"/>
              <a:chExt cx="1223963" cy="4132262"/>
            </a:xfrm>
          </p:grpSpPr>
          <p:sp>
            <p:nvSpPr>
              <p:cNvPr id="137225" name="Rectangle 10" descr="Wide upward diagonal"/>
              <p:cNvSpPr>
                <a:spLocks noChangeArrowheads="1"/>
              </p:cNvSpPr>
              <p:nvPr/>
            </p:nvSpPr>
            <p:spPr bwMode="auto">
              <a:xfrm>
                <a:off x="4343699" y="2420938"/>
                <a:ext cx="1217725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26" name="Rectangle 11" descr="Wide upward diagonal"/>
              <p:cNvSpPr>
                <a:spLocks noChangeArrowheads="1"/>
              </p:cNvSpPr>
              <p:nvPr/>
            </p:nvSpPr>
            <p:spPr bwMode="auto">
              <a:xfrm>
                <a:off x="4343699" y="2679700"/>
                <a:ext cx="1217725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27" name="Rectangle 12" descr="Wide upward diagonal"/>
              <p:cNvSpPr>
                <a:spLocks noChangeArrowheads="1"/>
              </p:cNvSpPr>
              <p:nvPr/>
            </p:nvSpPr>
            <p:spPr bwMode="auto">
              <a:xfrm>
                <a:off x="4343699" y="2936875"/>
                <a:ext cx="1217725" cy="258763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28" name="Rectangle 13" descr="Wide upward diagonal"/>
              <p:cNvSpPr>
                <a:spLocks noChangeArrowheads="1"/>
              </p:cNvSpPr>
              <p:nvPr/>
            </p:nvSpPr>
            <p:spPr bwMode="auto">
              <a:xfrm>
                <a:off x="4343699" y="3195638"/>
                <a:ext cx="1217725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29" name="Rectangle 14" descr="Dark vertical"/>
              <p:cNvSpPr>
                <a:spLocks noChangeArrowheads="1"/>
              </p:cNvSpPr>
              <p:nvPr/>
            </p:nvSpPr>
            <p:spPr bwMode="auto">
              <a:xfrm>
                <a:off x="4349639" y="3470275"/>
                <a:ext cx="1217725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0" name="Rectangle 15" descr="Dark vertical"/>
              <p:cNvSpPr>
                <a:spLocks noChangeArrowheads="1"/>
              </p:cNvSpPr>
              <p:nvPr/>
            </p:nvSpPr>
            <p:spPr bwMode="auto">
              <a:xfrm>
                <a:off x="4343699" y="3713163"/>
                <a:ext cx="1217725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1" name="Rectangle 16" descr="Dark vertical"/>
              <p:cNvSpPr>
                <a:spLocks noChangeArrowheads="1"/>
              </p:cNvSpPr>
              <p:nvPr/>
            </p:nvSpPr>
            <p:spPr bwMode="auto">
              <a:xfrm>
                <a:off x="4343699" y="3970338"/>
                <a:ext cx="1217725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2" name="Rectangle 17" descr="Dark vertical"/>
              <p:cNvSpPr>
                <a:spLocks noChangeArrowheads="1"/>
              </p:cNvSpPr>
              <p:nvPr/>
            </p:nvSpPr>
            <p:spPr bwMode="auto">
              <a:xfrm>
                <a:off x="4343699" y="4229100"/>
                <a:ext cx="1217725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3" name="Rectangle 18" descr="Large grid"/>
              <p:cNvSpPr>
                <a:spLocks noChangeArrowheads="1"/>
              </p:cNvSpPr>
              <p:nvPr/>
            </p:nvSpPr>
            <p:spPr bwMode="auto">
              <a:xfrm>
                <a:off x="4343699" y="4487863"/>
                <a:ext cx="1217725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4" name="Rectangle 19" descr="Large grid"/>
              <p:cNvSpPr>
                <a:spLocks noChangeArrowheads="1"/>
              </p:cNvSpPr>
              <p:nvPr/>
            </p:nvSpPr>
            <p:spPr bwMode="auto">
              <a:xfrm>
                <a:off x="4343699" y="4745038"/>
                <a:ext cx="1217725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5" name="Rectangle 20" descr="Large grid"/>
              <p:cNvSpPr>
                <a:spLocks noChangeArrowheads="1"/>
              </p:cNvSpPr>
              <p:nvPr/>
            </p:nvSpPr>
            <p:spPr bwMode="auto">
              <a:xfrm>
                <a:off x="4343699" y="5003800"/>
                <a:ext cx="1217725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6" name="Rectangle 21" descr="Large grid"/>
              <p:cNvSpPr>
                <a:spLocks noChangeArrowheads="1"/>
              </p:cNvSpPr>
              <p:nvPr/>
            </p:nvSpPr>
            <p:spPr bwMode="auto">
              <a:xfrm>
                <a:off x="4343699" y="5262563"/>
                <a:ext cx="1217725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7" name="Rectangle 22" descr="Wide downward diagonal"/>
              <p:cNvSpPr>
                <a:spLocks noChangeArrowheads="1"/>
              </p:cNvSpPr>
              <p:nvPr/>
            </p:nvSpPr>
            <p:spPr bwMode="auto">
              <a:xfrm>
                <a:off x="4343699" y="5519738"/>
                <a:ext cx="1217725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8" name="Rectangle 23" descr="Wide downward diagonal"/>
              <p:cNvSpPr>
                <a:spLocks noChangeArrowheads="1"/>
              </p:cNvSpPr>
              <p:nvPr/>
            </p:nvSpPr>
            <p:spPr bwMode="auto">
              <a:xfrm>
                <a:off x="4343699" y="5778500"/>
                <a:ext cx="1217725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39" name="Rectangle 24" descr="Wide downward diagonal"/>
              <p:cNvSpPr>
                <a:spLocks noChangeArrowheads="1"/>
              </p:cNvSpPr>
              <p:nvPr/>
            </p:nvSpPr>
            <p:spPr bwMode="auto">
              <a:xfrm>
                <a:off x="4343699" y="6037263"/>
                <a:ext cx="1217725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240" name="Rectangle 25" descr="Wide downward diagonal"/>
              <p:cNvSpPr>
                <a:spLocks noChangeArrowheads="1"/>
              </p:cNvSpPr>
              <p:nvPr/>
            </p:nvSpPr>
            <p:spPr bwMode="auto">
              <a:xfrm>
                <a:off x="4343699" y="6294438"/>
                <a:ext cx="1217725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611" name="Text Box 26"/>
            <p:cNvSpPr txBox="1">
              <a:spLocks noChangeArrowheads="1"/>
            </p:cNvSpPr>
            <p:nvPr/>
          </p:nvSpPr>
          <p:spPr bwMode="auto">
            <a:xfrm>
              <a:off x="3886200" y="1524000"/>
              <a:ext cx="1973263" cy="8318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High-Order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Bit Indexing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2580" name="组合 3"/>
            <p:cNvGrpSpPr/>
            <p:nvPr/>
          </p:nvGrpSpPr>
          <p:grpSpPr>
            <a:xfrm>
              <a:off x="4343400" y="2420938"/>
              <a:ext cx="457200" cy="4132262"/>
              <a:chOff x="4343400" y="2420938"/>
              <a:chExt cx="457200" cy="4132262"/>
            </a:xfrm>
          </p:grpSpPr>
          <p:sp>
            <p:nvSpPr>
              <p:cNvPr id="22581" name="Rectangle 48"/>
              <p:cNvSpPr/>
              <p:nvPr/>
            </p:nvSpPr>
            <p:spPr>
              <a:xfrm>
                <a:off x="4343400" y="24209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2" name="Rectangle 49"/>
              <p:cNvSpPr/>
              <p:nvPr/>
            </p:nvSpPr>
            <p:spPr>
              <a:xfrm>
                <a:off x="4343400" y="2679700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3" name="Rectangle 50"/>
              <p:cNvSpPr/>
              <p:nvPr/>
            </p:nvSpPr>
            <p:spPr>
              <a:xfrm>
                <a:off x="4343400" y="2936875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4" name="Rectangle 51"/>
              <p:cNvSpPr/>
              <p:nvPr/>
            </p:nvSpPr>
            <p:spPr>
              <a:xfrm>
                <a:off x="4343400" y="31956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5" name="Rectangle 52"/>
              <p:cNvSpPr/>
              <p:nvPr/>
            </p:nvSpPr>
            <p:spPr>
              <a:xfrm>
                <a:off x="4343400" y="34544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6" name="Rectangle 53"/>
              <p:cNvSpPr/>
              <p:nvPr/>
            </p:nvSpPr>
            <p:spPr>
              <a:xfrm>
                <a:off x="4343400" y="37131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7" name="Rectangle 54"/>
              <p:cNvSpPr/>
              <p:nvPr/>
            </p:nvSpPr>
            <p:spPr>
              <a:xfrm>
                <a:off x="4343400" y="39703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8" name="Rectangle 55"/>
              <p:cNvSpPr/>
              <p:nvPr/>
            </p:nvSpPr>
            <p:spPr>
              <a:xfrm>
                <a:off x="4343400" y="42291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9" name="Rectangle 56"/>
              <p:cNvSpPr/>
              <p:nvPr/>
            </p:nvSpPr>
            <p:spPr>
              <a:xfrm>
                <a:off x="4343400" y="44878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0" name="Rectangle 57"/>
              <p:cNvSpPr/>
              <p:nvPr/>
            </p:nvSpPr>
            <p:spPr>
              <a:xfrm>
                <a:off x="4343400" y="47450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1" name="Rectangle 58"/>
              <p:cNvSpPr/>
              <p:nvPr/>
            </p:nvSpPr>
            <p:spPr>
              <a:xfrm>
                <a:off x="4343400" y="50038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2" name="Rectangle 59"/>
              <p:cNvSpPr/>
              <p:nvPr/>
            </p:nvSpPr>
            <p:spPr>
              <a:xfrm>
                <a:off x="4343400" y="52625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3" name="Rectangle 60"/>
              <p:cNvSpPr/>
              <p:nvPr/>
            </p:nvSpPr>
            <p:spPr>
              <a:xfrm>
                <a:off x="4343400" y="55197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4" name="Rectangle 61"/>
              <p:cNvSpPr/>
              <p:nvPr/>
            </p:nvSpPr>
            <p:spPr>
              <a:xfrm>
                <a:off x="4343400" y="5778500"/>
                <a:ext cx="457200" cy="25876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5" name="Rectangle 62"/>
              <p:cNvSpPr/>
              <p:nvPr/>
            </p:nvSpPr>
            <p:spPr>
              <a:xfrm>
                <a:off x="4343400" y="6037263"/>
                <a:ext cx="457200" cy="257175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6" name="Rectangle 63"/>
              <p:cNvSpPr/>
              <p:nvPr/>
            </p:nvSpPr>
            <p:spPr>
              <a:xfrm>
                <a:off x="4343400" y="6294438"/>
                <a:ext cx="457200" cy="25876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2400" b="1" u="sng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endPara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43"/>
          <p:cNvSpPr txBox="1">
            <a:spLocks noChangeArrowheads="1"/>
          </p:cNvSpPr>
          <p:nvPr/>
        </p:nvSpPr>
        <p:spPr bwMode="auto">
          <a:xfrm>
            <a:off x="662940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Middle-Order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Bit Indexing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543" name="组合 81"/>
          <p:cNvGrpSpPr/>
          <p:nvPr/>
        </p:nvGrpSpPr>
        <p:grpSpPr>
          <a:xfrm>
            <a:off x="7219950" y="2420938"/>
            <a:ext cx="1162050" cy="4132262"/>
            <a:chOff x="6610350" y="2420938"/>
            <a:chExt cx="1162050" cy="4132262"/>
          </a:xfrm>
        </p:grpSpPr>
        <p:grpSp>
          <p:nvGrpSpPr>
            <p:cNvPr id="22545" name="组合 82"/>
            <p:cNvGrpSpPr/>
            <p:nvPr/>
          </p:nvGrpSpPr>
          <p:grpSpPr>
            <a:xfrm>
              <a:off x="7124700" y="2420938"/>
              <a:ext cx="647700" cy="4108450"/>
              <a:chOff x="7124700" y="2420938"/>
              <a:chExt cx="1219200" cy="4108450"/>
            </a:xfrm>
          </p:grpSpPr>
          <p:sp>
            <p:nvSpPr>
              <p:cNvPr id="100" name="Rectangle 27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24209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28" descr="Dark vertical"/>
              <p:cNvSpPr>
                <a:spLocks noChangeArrowheads="1"/>
              </p:cNvSpPr>
              <p:nvPr/>
            </p:nvSpPr>
            <p:spPr bwMode="auto">
              <a:xfrm>
                <a:off x="7124700" y="2679700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Rectangle 29" descr="Large grid"/>
              <p:cNvSpPr>
                <a:spLocks noChangeArrowheads="1"/>
              </p:cNvSpPr>
              <p:nvPr/>
            </p:nvSpPr>
            <p:spPr bwMode="auto">
              <a:xfrm>
                <a:off x="7124700" y="2936875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Rectangle 30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3195638"/>
                <a:ext cx="1219200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31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34544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Rectangle 32" descr="Dark vertical"/>
              <p:cNvSpPr>
                <a:spLocks noChangeArrowheads="1"/>
              </p:cNvSpPr>
              <p:nvPr/>
            </p:nvSpPr>
            <p:spPr bwMode="auto">
              <a:xfrm>
                <a:off x="7124700" y="3713163"/>
                <a:ext cx="1219200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Rectangle 33" descr="Large grid"/>
              <p:cNvSpPr>
                <a:spLocks noChangeArrowheads="1"/>
              </p:cNvSpPr>
              <p:nvPr/>
            </p:nvSpPr>
            <p:spPr bwMode="auto">
              <a:xfrm>
                <a:off x="7124700" y="3970338"/>
                <a:ext cx="1219200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Rectangle 34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4229100"/>
                <a:ext cx="1219200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Rectangle 35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4487863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Rectangle 36" descr="Dark vertical"/>
              <p:cNvSpPr>
                <a:spLocks noChangeArrowheads="1"/>
              </p:cNvSpPr>
              <p:nvPr/>
            </p:nvSpPr>
            <p:spPr bwMode="auto">
              <a:xfrm>
                <a:off x="7124700" y="47450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Rectangle 37" descr="Large grid"/>
              <p:cNvSpPr>
                <a:spLocks noChangeArrowheads="1"/>
              </p:cNvSpPr>
              <p:nvPr/>
            </p:nvSpPr>
            <p:spPr bwMode="auto">
              <a:xfrm>
                <a:off x="7124700" y="5003800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Rectangle 38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5262563"/>
                <a:ext cx="1219200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Rectangle 39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5519738"/>
                <a:ext cx="1219200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Rectangle 40" descr="Dark vertical"/>
              <p:cNvSpPr>
                <a:spLocks noChangeArrowheads="1"/>
              </p:cNvSpPr>
              <p:nvPr/>
            </p:nvSpPr>
            <p:spPr bwMode="auto">
              <a:xfrm>
                <a:off x="7124700" y="57785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Rectangle 41" descr="Large grid"/>
              <p:cNvSpPr>
                <a:spLocks noChangeArrowheads="1"/>
              </p:cNvSpPr>
              <p:nvPr/>
            </p:nvSpPr>
            <p:spPr bwMode="auto">
              <a:xfrm>
                <a:off x="7124700" y="603726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Rectangle 42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627221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546" name="Rectangle 64"/>
            <p:cNvSpPr/>
            <p:nvPr/>
          </p:nvSpPr>
          <p:spPr>
            <a:xfrm>
              <a:off x="6610350" y="24209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Rectangle 65"/>
            <p:cNvSpPr/>
            <p:nvPr/>
          </p:nvSpPr>
          <p:spPr>
            <a:xfrm>
              <a:off x="6610350" y="2679700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Rectangle 66"/>
            <p:cNvSpPr/>
            <p:nvPr/>
          </p:nvSpPr>
          <p:spPr>
            <a:xfrm>
              <a:off x="6610350" y="2936875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Rectangle 67"/>
            <p:cNvSpPr/>
            <p:nvPr/>
          </p:nvSpPr>
          <p:spPr>
            <a:xfrm>
              <a:off x="6610350" y="31956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Rectangle 68"/>
            <p:cNvSpPr/>
            <p:nvPr/>
          </p:nvSpPr>
          <p:spPr>
            <a:xfrm>
              <a:off x="6610350" y="34544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Rectangle 69"/>
            <p:cNvSpPr/>
            <p:nvPr/>
          </p:nvSpPr>
          <p:spPr>
            <a:xfrm>
              <a:off x="6610350" y="37131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Rectangle 70"/>
            <p:cNvSpPr/>
            <p:nvPr/>
          </p:nvSpPr>
          <p:spPr>
            <a:xfrm>
              <a:off x="6610350" y="39703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Rectangle 71"/>
            <p:cNvSpPr/>
            <p:nvPr/>
          </p:nvSpPr>
          <p:spPr>
            <a:xfrm>
              <a:off x="6610350" y="42291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Rectangle 72"/>
            <p:cNvSpPr/>
            <p:nvPr/>
          </p:nvSpPr>
          <p:spPr>
            <a:xfrm>
              <a:off x="6610350" y="44878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Rectangle 73"/>
            <p:cNvSpPr/>
            <p:nvPr/>
          </p:nvSpPr>
          <p:spPr>
            <a:xfrm>
              <a:off x="6610350" y="47450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Rectangle 74"/>
            <p:cNvSpPr/>
            <p:nvPr/>
          </p:nvSpPr>
          <p:spPr>
            <a:xfrm>
              <a:off x="6610350" y="50038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7" name="Rectangle 75"/>
            <p:cNvSpPr/>
            <p:nvPr/>
          </p:nvSpPr>
          <p:spPr>
            <a:xfrm>
              <a:off x="6610350" y="52625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Rectangle 76"/>
            <p:cNvSpPr/>
            <p:nvPr/>
          </p:nvSpPr>
          <p:spPr>
            <a:xfrm>
              <a:off x="6610350" y="55197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Rectangle 77"/>
            <p:cNvSpPr/>
            <p:nvPr/>
          </p:nvSpPr>
          <p:spPr>
            <a:xfrm>
              <a:off x="6610350" y="57785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0" name="Rectangle 78"/>
            <p:cNvSpPr/>
            <p:nvPr/>
          </p:nvSpPr>
          <p:spPr>
            <a:xfrm>
              <a:off x="6610350" y="60372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1" name="Rectangle 79"/>
            <p:cNvSpPr/>
            <p:nvPr/>
          </p:nvSpPr>
          <p:spPr>
            <a:xfrm>
              <a:off x="6610350" y="62944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2400" y="4067175"/>
            <a:ext cx="46482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High-Order Bit Indexing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Adjacent memory lines would map to same cache entry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Poor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use of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spatial locality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Set associative</a:t>
            </a:r>
            <a:r>
              <a:rPr lang="en-US" altLang="zh-CN" dirty="0">
                <a:ea typeface="宋体" panose="02010600030101010101" pitchFamily="2" charset="-122"/>
              </a:rPr>
              <a:t>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Characterized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by more than one line</a:t>
            </a:r>
            <a:r>
              <a:rPr lang="en-US" altLang="zh-CN" dirty="0">
                <a:ea typeface="宋体" panose="02010600030101010101" pitchFamily="2" charset="-122"/>
              </a:rPr>
              <a:t> per set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4581" name="Group 4"/>
          <p:cNvGrpSpPr/>
          <p:nvPr/>
        </p:nvGrpSpPr>
        <p:grpSpPr>
          <a:xfrm>
            <a:off x="590550" y="2209800"/>
            <a:ext cx="7964488" cy="3733800"/>
            <a:chOff x="944" y="1392"/>
            <a:chExt cx="4453" cy="2034"/>
          </a:xfrm>
        </p:grpSpPr>
        <p:sp>
          <p:nvSpPr>
            <p:cNvPr id="24582" name="Rectangle 5"/>
            <p:cNvSpPr/>
            <p:nvPr/>
          </p:nvSpPr>
          <p:spPr>
            <a:xfrm>
              <a:off x="1498" y="1392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Rectangle 6"/>
            <p:cNvSpPr/>
            <p:nvPr/>
          </p:nvSpPr>
          <p:spPr>
            <a:xfrm>
              <a:off x="1642" y="1458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Rectangle 7"/>
            <p:cNvSpPr/>
            <p:nvPr/>
          </p:nvSpPr>
          <p:spPr>
            <a:xfrm>
              <a:off x="2074" y="1458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Text Box 8"/>
            <p:cNvSpPr txBox="1"/>
            <p:nvPr/>
          </p:nvSpPr>
          <p:spPr>
            <a:xfrm>
              <a:off x="1083" y="1559"/>
              <a:ext cx="402" cy="18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set 0: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AutoShape 9"/>
            <p:cNvSpPr/>
            <p:nvPr/>
          </p:nvSpPr>
          <p:spPr>
            <a:xfrm>
              <a:off x="4234" y="1392"/>
              <a:ext cx="91" cy="585"/>
            </a:xfrm>
            <a:prstGeom prst="rightBrace">
              <a:avLst>
                <a:gd name="adj1" fmla="val 53571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4587" name="Text Box 10"/>
            <p:cNvSpPr txBox="1"/>
            <p:nvPr/>
          </p:nvSpPr>
          <p:spPr>
            <a:xfrm>
              <a:off x="4361" y="1587"/>
              <a:ext cx="1036" cy="18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 dirty="0">
                  <a:latin typeface="Helvetica" pitchFamily="34" charset="0"/>
                  <a:ea typeface="宋体" panose="02010600030101010101" pitchFamily="2" charset="-122"/>
                </a:rPr>
                <a:t>E=2</a:t>
              </a: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  lines per set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Rectangle 11"/>
            <p:cNvSpPr/>
            <p:nvPr/>
          </p:nvSpPr>
          <p:spPr>
            <a:xfrm>
              <a:off x="1496" y="2064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Text Box 12"/>
            <p:cNvSpPr txBox="1"/>
            <p:nvPr/>
          </p:nvSpPr>
          <p:spPr>
            <a:xfrm>
              <a:off x="1081" y="2231"/>
              <a:ext cx="401" cy="18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set 1: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Rectangle 13"/>
            <p:cNvSpPr/>
            <p:nvPr/>
          </p:nvSpPr>
          <p:spPr>
            <a:xfrm>
              <a:off x="1496" y="2841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1" name="Text Box 14"/>
            <p:cNvSpPr txBox="1"/>
            <p:nvPr/>
          </p:nvSpPr>
          <p:spPr>
            <a:xfrm>
              <a:off x="944" y="3008"/>
              <a:ext cx="515" cy="1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set S-1: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2" name="Rectangle 15"/>
            <p:cNvSpPr/>
            <p:nvPr/>
          </p:nvSpPr>
          <p:spPr>
            <a:xfrm>
              <a:off x="2650" y="2649"/>
              <a:ext cx="432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• • •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3" name="Rectangle 16"/>
            <p:cNvSpPr/>
            <p:nvPr/>
          </p:nvSpPr>
          <p:spPr>
            <a:xfrm>
              <a:off x="2794" y="145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Rectangle 17"/>
            <p:cNvSpPr/>
            <p:nvPr/>
          </p:nvSpPr>
          <p:spPr>
            <a:xfrm>
              <a:off x="1642" y="1698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5" name="Rectangle 18"/>
            <p:cNvSpPr/>
            <p:nvPr/>
          </p:nvSpPr>
          <p:spPr>
            <a:xfrm>
              <a:off x="2074" y="1698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Rectangle 19"/>
            <p:cNvSpPr/>
            <p:nvPr/>
          </p:nvSpPr>
          <p:spPr>
            <a:xfrm>
              <a:off x="2794" y="169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7" name="Rectangle 20"/>
            <p:cNvSpPr/>
            <p:nvPr/>
          </p:nvSpPr>
          <p:spPr>
            <a:xfrm>
              <a:off x="1642" y="2130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8" name="Rectangle 21"/>
            <p:cNvSpPr/>
            <p:nvPr/>
          </p:nvSpPr>
          <p:spPr>
            <a:xfrm>
              <a:off x="2074" y="2130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9" name="Rectangle 22"/>
            <p:cNvSpPr/>
            <p:nvPr/>
          </p:nvSpPr>
          <p:spPr>
            <a:xfrm>
              <a:off x="2794" y="2130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0" name="Rectangle 23"/>
            <p:cNvSpPr/>
            <p:nvPr/>
          </p:nvSpPr>
          <p:spPr>
            <a:xfrm>
              <a:off x="1642" y="2370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1" name="Rectangle 24"/>
            <p:cNvSpPr/>
            <p:nvPr/>
          </p:nvSpPr>
          <p:spPr>
            <a:xfrm>
              <a:off x="2074" y="2370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2" name="Rectangle 25"/>
            <p:cNvSpPr/>
            <p:nvPr/>
          </p:nvSpPr>
          <p:spPr>
            <a:xfrm>
              <a:off x="2794" y="2370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3" name="Rectangle 26"/>
            <p:cNvSpPr/>
            <p:nvPr/>
          </p:nvSpPr>
          <p:spPr>
            <a:xfrm>
              <a:off x="1642" y="2898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4" name="Rectangle 27"/>
            <p:cNvSpPr/>
            <p:nvPr/>
          </p:nvSpPr>
          <p:spPr>
            <a:xfrm>
              <a:off x="2074" y="2898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5" name="Rectangle 28"/>
            <p:cNvSpPr/>
            <p:nvPr/>
          </p:nvSpPr>
          <p:spPr>
            <a:xfrm>
              <a:off x="2794" y="289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6" name="Rectangle 29"/>
            <p:cNvSpPr/>
            <p:nvPr/>
          </p:nvSpPr>
          <p:spPr>
            <a:xfrm>
              <a:off x="1642" y="3138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7" name="Rectangle 30"/>
            <p:cNvSpPr/>
            <p:nvPr/>
          </p:nvSpPr>
          <p:spPr>
            <a:xfrm>
              <a:off x="2074" y="3138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8" name="Rectangle 31"/>
            <p:cNvSpPr/>
            <p:nvPr/>
          </p:nvSpPr>
          <p:spPr>
            <a:xfrm>
              <a:off x="2794" y="313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set associative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14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selection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identical to direct-mapped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6629" name="Group 4"/>
          <p:cNvGrpSpPr/>
          <p:nvPr/>
        </p:nvGrpSpPr>
        <p:grpSpPr>
          <a:xfrm>
            <a:off x="0" y="2568575"/>
            <a:ext cx="8770938" cy="3527425"/>
            <a:chOff x="0" y="1330"/>
            <a:chExt cx="5525" cy="2222"/>
          </a:xfrm>
        </p:grpSpPr>
        <p:sp>
          <p:nvSpPr>
            <p:cNvPr id="26630" name="Rectangle 5"/>
            <p:cNvSpPr/>
            <p:nvPr/>
          </p:nvSpPr>
          <p:spPr>
            <a:xfrm>
              <a:off x="2837" y="1330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Rectangle 6"/>
            <p:cNvSpPr/>
            <p:nvPr/>
          </p:nvSpPr>
          <p:spPr>
            <a:xfrm>
              <a:off x="2981" y="1378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Rectangle 7"/>
            <p:cNvSpPr/>
            <p:nvPr/>
          </p:nvSpPr>
          <p:spPr>
            <a:xfrm>
              <a:off x="2981" y="1627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Rectangle 8"/>
            <p:cNvSpPr/>
            <p:nvPr/>
          </p:nvSpPr>
          <p:spPr>
            <a:xfrm>
              <a:off x="3413" y="1378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Rectangle 9"/>
            <p:cNvSpPr/>
            <p:nvPr/>
          </p:nvSpPr>
          <p:spPr>
            <a:xfrm>
              <a:off x="3413" y="1627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Text Box 10"/>
            <p:cNvSpPr txBox="1"/>
            <p:nvPr/>
          </p:nvSpPr>
          <p:spPr>
            <a:xfrm>
              <a:off x="2397" y="1483"/>
              <a:ext cx="45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set 0: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Rectangle 11"/>
            <p:cNvSpPr/>
            <p:nvPr/>
          </p:nvSpPr>
          <p:spPr>
            <a:xfrm>
              <a:off x="2835" y="2002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Rectangle 12"/>
            <p:cNvSpPr/>
            <p:nvPr/>
          </p:nvSpPr>
          <p:spPr>
            <a:xfrm>
              <a:off x="2979" y="2050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Rectangle 13"/>
            <p:cNvSpPr/>
            <p:nvPr/>
          </p:nvSpPr>
          <p:spPr>
            <a:xfrm>
              <a:off x="2979" y="2299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Rectangle 14"/>
            <p:cNvSpPr/>
            <p:nvPr/>
          </p:nvSpPr>
          <p:spPr>
            <a:xfrm>
              <a:off x="3411" y="2050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Rectangle 15"/>
            <p:cNvSpPr/>
            <p:nvPr/>
          </p:nvSpPr>
          <p:spPr>
            <a:xfrm>
              <a:off x="3411" y="2299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Text Box 16"/>
            <p:cNvSpPr txBox="1"/>
            <p:nvPr/>
          </p:nvSpPr>
          <p:spPr>
            <a:xfrm>
              <a:off x="2395" y="2155"/>
              <a:ext cx="45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set 1: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Rectangle 17"/>
            <p:cNvSpPr/>
            <p:nvPr/>
          </p:nvSpPr>
          <p:spPr>
            <a:xfrm>
              <a:off x="2835" y="2779"/>
              <a:ext cx="2688" cy="58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Rectangle 18"/>
            <p:cNvSpPr/>
            <p:nvPr/>
          </p:nvSpPr>
          <p:spPr>
            <a:xfrm>
              <a:off x="2979" y="2827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Rectangle 19"/>
            <p:cNvSpPr/>
            <p:nvPr/>
          </p:nvSpPr>
          <p:spPr>
            <a:xfrm>
              <a:off x="2979" y="3076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Rectangle 20"/>
            <p:cNvSpPr/>
            <p:nvPr/>
          </p:nvSpPr>
          <p:spPr>
            <a:xfrm>
              <a:off x="3411" y="2827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Rectangle 21"/>
            <p:cNvSpPr/>
            <p:nvPr/>
          </p:nvSpPr>
          <p:spPr>
            <a:xfrm>
              <a:off x="3411" y="3076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Text Box 22"/>
            <p:cNvSpPr txBox="1"/>
            <p:nvPr/>
          </p:nvSpPr>
          <p:spPr>
            <a:xfrm>
              <a:off x="2251" y="2962"/>
              <a:ext cx="579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set S-1: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Rectangle 23"/>
            <p:cNvSpPr/>
            <p:nvPr/>
          </p:nvSpPr>
          <p:spPr>
            <a:xfrm>
              <a:off x="3989" y="2587"/>
              <a:ext cx="432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• • •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Rectangle 24"/>
            <p:cNvSpPr/>
            <p:nvPr/>
          </p:nvSpPr>
          <p:spPr>
            <a:xfrm>
              <a:off x="276" y="2997"/>
              <a:ext cx="42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 bits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Rectangle 25"/>
            <p:cNvSpPr/>
            <p:nvPr/>
          </p:nvSpPr>
          <p:spPr>
            <a:xfrm>
              <a:off x="968" y="2997"/>
              <a:ext cx="44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 bits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Rectangle 26"/>
            <p:cNvSpPr/>
            <p:nvPr/>
          </p:nvSpPr>
          <p:spPr>
            <a:xfrm>
              <a:off x="1525" y="3188"/>
              <a:ext cx="720" cy="14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Rectangle 27"/>
            <p:cNvSpPr/>
            <p:nvPr/>
          </p:nvSpPr>
          <p:spPr>
            <a:xfrm>
              <a:off x="805" y="3188"/>
              <a:ext cx="720" cy="14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0 0  0 0 1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Rectangle 28"/>
            <p:cNvSpPr/>
            <p:nvPr/>
          </p:nvSpPr>
          <p:spPr>
            <a:xfrm>
              <a:off x="85" y="3188"/>
              <a:ext cx="720" cy="14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Text Box 29"/>
            <p:cNvSpPr txBox="1"/>
            <p:nvPr/>
          </p:nvSpPr>
          <p:spPr>
            <a:xfrm>
              <a:off x="2181" y="3332"/>
              <a:ext cx="160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Text Box 30"/>
            <p:cNvSpPr txBox="1"/>
            <p:nvPr/>
          </p:nvSpPr>
          <p:spPr>
            <a:xfrm>
              <a:off x="0" y="3332"/>
              <a:ext cx="258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m-1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Rectangle 31"/>
            <p:cNvSpPr/>
            <p:nvPr/>
          </p:nvSpPr>
          <p:spPr>
            <a:xfrm>
              <a:off x="1669" y="3006"/>
              <a:ext cx="4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 bits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Rectangle 32"/>
            <p:cNvSpPr/>
            <p:nvPr/>
          </p:nvSpPr>
          <p:spPr>
            <a:xfrm>
              <a:off x="321" y="3342"/>
              <a:ext cx="3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Rectangle 33"/>
            <p:cNvSpPr/>
            <p:nvPr/>
          </p:nvSpPr>
          <p:spPr>
            <a:xfrm>
              <a:off x="853" y="3342"/>
              <a:ext cx="66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set index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9" name="Rectangle 34"/>
            <p:cNvSpPr/>
            <p:nvPr/>
          </p:nvSpPr>
          <p:spPr>
            <a:xfrm>
              <a:off x="1477" y="3342"/>
              <a:ext cx="83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block offset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AutoShape 35"/>
            <p:cNvSpPr/>
            <p:nvPr/>
          </p:nvSpPr>
          <p:spPr>
            <a:xfrm rot="-5400000">
              <a:off x="1069" y="2672"/>
              <a:ext cx="192" cy="720"/>
            </a:xfrm>
            <a:prstGeom prst="rightBrace">
              <a:avLst>
                <a:gd name="adj1" fmla="val 31250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6661" name="Line 36"/>
            <p:cNvSpPr/>
            <p:nvPr/>
          </p:nvSpPr>
          <p:spPr>
            <a:xfrm flipH="1" flipV="1">
              <a:off x="1163" y="2290"/>
              <a:ext cx="2" cy="6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2" name="Line 37"/>
            <p:cNvSpPr/>
            <p:nvPr/>
          </p:nvSpPr>
          <p:spPr>
            <a:xfrm>
              <a:off x="1165" y="2290"/>
              <a:ext cx="11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3" name="Text Box 38"/>
            <p:cNvSpPr txBox="1"/>
            <p:nvPr/>
          </p:nvSpPr>
          <p:spPr>
            <a:xfrm>
              <a:off x="1280" y="2098"/>
              <a:ext cx="863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Selected set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Rectangle 39"/>
            <p:cNvSpPr/>
            <p:nvPr/>
          </p:nvSpPr>
          <p:spPr>
            <a:xfrm>
              <a:off x="4101" y="137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5" name="Rectangle 40"/>
            <p:cNvSpPr/>
            <p:nvPr/>
          </p:nvSpPr>
          <p:spPr>
            <a:xfrm>
              <a:off x="4101" y="161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6" name="Rectangle 41"/>
            <p:cNvSpPr/>
            <p:nvPr/>
          </p:nvSpPr>
          <p:spPr>
            <a:xfrm>
              <a:off x="4101" y="2050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7" name="Rectangle 42"/>
            <p:cNvSpPr/>
            <p:nvPr/>
          </p:nvSpPr>
          <p:spPr>
            <a:xfrm>
              <a:off x="4101" y="2290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8" name="Rectangle 43"/>
            <p:cNvSpPr/>
            <p:nvPr/>
          </p:nvSpPr>
          <p:spPr>
            <a:xfrm>
              <a:off x="4101" y="281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9" name="Rectangle 44"/>
            <p:cNvSpPr/>
            <p:nvPr/>
          </p:nvSpPr>
          <p:spPr>
            <a:xfrm>
              <a:off x="4101" y="3058"/>
              <a:ext cx="129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block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4060" y="2571750"/>
            <a:ext cx="32499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这个步骤与</a:t>
            </a:r>
            <a:r>
              <a:rPr lang="en-US" altLang="zh-CN"/>
              <a:t>direct-mapped</a:t>
            </a:r>
            <a:endParaRPr lang="en-US" altLang="zh-CN"/>
          </a:p>
          <a:p>
            <a:r>
              <a:rPr lang="zh-CN" altLang="en-US"/>
              <a:t>是一样的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set associative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371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Line matching and word selection(</a:t>
            </a:r>
            <a:r>
              <a:rPr lang="zh-CN" altLang="en-US" dirty="0">
                <a:ea typeface="宋体" panose="02010600030101010101" pitchFamily="2" charset="-122"/>
              </a:rPr>
              <a:t>必须检查所有的</a:t>
            </a:r>
            <a:r>
              <a:rPr lang="en-US" altLang="zh-CN" dirty="0">
                <a:ea typeface="宋体" panose="02010600030101010101" pitchFamily="2" charset="-122"/>
              </a:rPr>
              <a:t>line</a:t>
            </a:r>
            <a:r>
              <a:rPr lang="zh-CN" altLang="en-US" dirty="0">
                <a:ea typeface="宋体" panose="02010600030101010101" pitchFamily="2" charset="-122"/>
              </a:rPr>
              <a:t>，至少有一个匹配才行，不然下一个</a:t>
            </a:r>
            <a:r>
              <a:rPr lang="en-US" altLang="zh-CN" dirty="0">
                <a:ea typeface="宋体" panose="02010600030101010101" pitchFamily="2" charset="-122"/>
              </a:rPr>
              <a:t>set)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must compare the tag in each valid line in the selected set.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8677" name="Group 4"/>
          <p:cNvGrpSpPr/>
          <p:nvPr/>
        </p:nvGrpSpPr>
        <p:grpSpPr>
          <a:xfrm>
            <a:off x="0" y="2841625"/>
            <a:ext cx="9067800" cy="3433763"/>
            <a:chOff x="0" y="1261"/>
            <a:chExt cx="5712" cy="2358"/>
          </a:xfrm>
        </p:grpSpPr>
        <p:sp>
          <p:nvSpPr>
            <p:cNvPr id="28678" name="Text Box 5"/>
            <p:cNvSpPr txBox="1"/>
            <p:nvPr/>
          </p:nvSpPr>
          <p:spPr>
            <a:xfrm>
              <a:off x="3884" y="2362"/>
              <a:ext cx="1828" cy="73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(3) </a:t>
              </a: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If (1) and (2), then 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hit, and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 block  offset selects 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starting byte.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8679" name="Group 6"/>
            <p:cNvGrpSpPr/>
            <p:nvPr/>
          </p:nvGrpSpPr>
          <p:grpSpPr>
            <a:xfrm>
              <a:off x="0" y="1261"/>
              <a:ext cx="4996" cy="2358"/>
              <a:chOff x="0" y="1261"/>
              <a:chExt cx="4996" cy="2358"/>
            </a:xfrm>
          </p:grpSpPr>
          <p:sp>
            <p:nvSpPr>
              <p:cNvPr id="28680" name="Rectangle 7"/>
              <p:cNvSpPr/>
              <p:nvPr/>
            </p:nvSpPr>
            <p:spPr>
              <a:xfrm>
                <a:off x="1332" y="1729"/>
                <a:ext cx="3664" cy="583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1" name="Rectangle 8"/>
              <p:cNvSpPr/>
              <p:nvPr/>
            </p:nvSpPr>
            <p:spPr>
              <a:xfrm>
                <a:off x="341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2" name="Rectangle 9"/>
              <p:cNvSpPr/>
              <p:nvPr/>
            </p:nvSpPr>
            <p:spPr>
              <a:xfrm>
                <a:off x="2580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3" name="Rectangle 10"/>
              <p:cNvSpPr/>
              <p:nvPr/>
            </p:nvSpPr>
            <p:spPr>
              <a:xfrm>
                <a:off x="147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4" name="Rectangle 11"/>
              <p:cNvSpPr/>
              <p:nvPr/>
            </p:nvSpPr>
            <p:spPr>
              <a:xfrm>
                <a:off x="1908" y="2045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0110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5" name="Rectangle 12"/>
              <p:cNvSpPr/>
              <p:nvPr/>
            </p:nvSpPr>
            <p:spPr>
              <a:xfrm>
                <a:off x="286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6" name="Rectangle 13"/>
              <p:cNvSpPr/>
              <p:nvPr/>
            </p:nvSpPr>
            <p:spPr>
              <a:xfrm>
                <a:off x="312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7" name="Rectangle 14"/>
              <p:cNvSpPr/>
              <p:nvPr/>
            </p:nvSpPr>
            <p:spPr>
              <a:xfrm>
                <a:off x="451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600" b="1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8" name="Rectangle 15"/>
              <p:cNvSpPr/>
              <p:nvPr/>
            </p:nvSpPr>
            <p:spPr>
              <a:xfrm>
                <a:off x="368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9" name="Rectangle 16"/>
              <p:cNvSpPr/>
              <p:nvPr/>
            </p:nvSpPr>
            <p:spPr>
              <a:xfrm>
                <a:off x="397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0" name="Rectangle 17"/>
              <p:cNvSpPr/>
              <p:nvPr/>
            </p:nvSpPr>
            <p:spPr>
              <a:xfrm>
                <a:off x="422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1" name="Rectangle 18"/>
              <p:cNvSpPr/>
              <p:nvPr/>
            </p:nvSpPr>
            <p:spPr>
              <a:xfrm>
                <a:off x="3670" y="2044"/>
                <a:ext cx="1152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2" name="Rectangle 19"/>
              <p:cNvSpPr/>
              <p:nvPr/>
            </p:nvSpPr>
            <p:spPr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3" name="Rectangle 20"/>
              <p:cNvSpPr/>
              <p:nvPr/>
            </p:nvSpPr>
            <p:spPr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4" name="Rectangle 21"/>
              <p:cNvSpPr/>
              <p:nvPr/>
            </p:nvSpPr>
            <p:spPr>
              <a:xfrm>
                <a:off x="149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5" name="Rectangle 22"/>
              <p:cNvSpPr/>
              <p:nvPr/>
            </p:nvSpPr>
            <p:spPr>
              <a:xfrm>
                <a:off x="1924" y="1797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1001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6" name="Rectangle 23"/>
              <p:cNvSpPr/>
              <p:nvPr/>
            </p:nvSpPr>
            <p:spPr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7" name="Rectangle 24"/>
              <p:cNvSpPr/>
              <p:nvPr/>
            </p:nvSpPr>
            <p:spPr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8" name="Rectangle 25"/>
              <p:cNvSpPr/>
              <p:nvPr/>
            </p:nvSpPr>
            <p:spPr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9" name="Rectangle 26"/>
              <p:cNvSpPr/>
              <p:nvPr/>
            </p:nvSpPr>
            <p:spPr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0" name="Rectangle 27"/>
              <p:cNvSpPr/>
              <p:nvPr/>
            </p:nvSpPr>
            <p:spPr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1" name="Rectangle 28"/>
              <p:cNvSpPr/>
              <p:nvPr/>
            </p:nvSpPr>
            <p:spPr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2" name="Rectangle 29"/>
              <p:cNvSpPr/>
              <p:nvPr/>
            </p:nvSpPr>
            <p:spPr>
              <a:xfrm>
                <a:off x="2031" y="3044"/>
                <a:ext cx="421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 bits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3" name="Rectangle 30"/>
              <p:cNvSpPr/>
              <p:nvPr/>
            </p:nvSpPr>
            <p:spPr>
              <a:xfrm>
                <a:off x="2723" y="3044"/>
                <a:ext cx="449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s bits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4" name="Rectangle 31"/>
              <p:cNvSpPr/>
              <p:nvPr/>
            </p:nvSpPr>
            <p:spPr>
              <a:xfrm>
                <a:off x="3280" y="3236"/>
                <a:ext cx="720" cy="1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100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5" name="Rectangle 32"/>
              <p:cNvSpPr/>
              <p:nvPr/>
            </p:nvSpPr>
            <p:spPr>
              <a:xfrm>
                <a:off x="2560" y="3236"/>
                <a:ext cx="720" cy="1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i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6" name="Rectangle 33"/>
              <p:cNvSpPr/>
              <p:nvPr/>
            </p:nvSpPr>
            <p:spPr>
              <a:xfrm>
                <a:off x="1840" y="3236"/>
                <a:ext cx="720" cy="1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0110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7" name="Text Box 34"/>
              <p:cNvSpPr txBox="1"/>
              <p:nvPr/>
            </p:nvSpPr>
            <p:spPr>
              <a:xfrm>
                <a:off x="3936" y="3374"/>
                <a:ext cx="160" cy="1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8" name="Text Box 35"/>
              <p:cNvSpPr txBox="1"/>
              <p:nvPr/>
            </p:nvSpPr>
            <p:spPr>
              <a:xfrm>
                <a:off x="1779" y="3374"/>
                <a:ext cx="258" cy="1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000" b="1" dirty="0">
                    <a:latin typeface="Helvetica" pitchFamily="34" charset="0"/>
                    <a:ea typeface="宋体" panose="02010600030101010101" pitchFamily="2" charset="-122"/>
                  </a:rPr>
                  <a:t>m-1</a:t>
                </a:r>
                <a:endParaRPr lang="en-US" altLang="zh-CN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9" name="Rectangle 36"/>
              <p:cNvSpPr/>
              <p:nvPr/>
            </p:nvSpPr>
            <p:spPr>
              <a:xfrm>
                <a:off x="3424" y="3054"/>
                <a:ext cx="45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b bits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0" name="Rectangle 37"/>
              <p:cNvSpPr/>
              <p:nvPr/>
            </p:nvSpPr>
            <p:spPr>
              <a:xfrm>
                <a:off x="2076" y="3390"/>
                <a:ext cx="30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tag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1" name="Rectangle 38"/>
              <p:cNvSpPr/>
              <p:nvPr/>
            </p:nvSpPr>
            <p:spPr>
              <a:xfrm>
                <a:off x="2608" y="3390"/>
                <a:ext cx="669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set index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2" name="Rectangle 39"/>
              <p:cNvSpPr/>
              <p:nvPr/>
            </p:nvSpPr>
            <p:spPr>
              <a:xfrm>
                <a:off x="3232" y="3390"/>
                <a:ext cx="833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block offset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3" name="Text Box 40"/>
              <p:cNvSpPr txBox="1"/>
              <p:nvPr/>
            </p:nvSpPr>
            <p:spPr>
              <a:xfrm>
                <a:off x="371" y="1928"/>
                <a:ext cx="1051" cy="2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selected set (i):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4" name="Text Box 41"/>
              <p:cNvSpPr txBox="1"/>
              <p:nvPr/>
            </p:nvSpPr>
            <p:spPr>
              <a:xfrm>
                <a:off x="1462" y="1270"/>
                <a:ext cx="340" cy="2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=1?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5" name="AutoShape 42"/>
              <p:cNvSpPr/>
              <p:nvPr/>
            </p:nvSpPr>
            <p:spPr>
              <a:xfrm rot="-5400000">
                <a:off x="3602" y="2688"/>
                <a:ext cx="96" cy="700"/>
              </a:xfrm>
              <a:prstGeom prst="rightBrace">
                <a:avLst>
                  <a:gd name="adj1" fmla="val 60763"/>
                  <a:gd name="adj2" fmla="val 50000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16" name="AutoShape 43"/>
              <p:cNvSpPr/>
              <p:nvPr/>
            </p:nvSpPr>
            <p:spPr>
              <a:xfrm rot="-5400000">
                <a:off x="2142" y="2688"/>
                <a:ext cx="96" cy="700"/>
              </a:xfrm>
              <a:prstGeom prst="rightBrace">
                <a:avLst>
                  <a:gd name="adj1" fmla="val 60763"/>
                  <a:gd name="adj2" fmla="val 50000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17" name="Text Box 44"/>
              <p:cNvSpPr txBox="1"/>
              <p:nvPr/>
            </p:nvSpPr>
            <p:spPr>
              <a:xfrm>
                <a:off x="2047" y="2545"/>
                <a:ext cx="305" cy="2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= ?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8" name="Line 45"/>
              <p:cNvSpPr/>
              <p:nvPr/>
            </p:nvSpPr>
            <p:spPr>
              <a:xfrm>
                <a:off x="2192" y="2756"/>
                <a:ext cx="0" cy="23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28719" name="Line 46"/>
              <p:cNvSpPr/>
              <p:nvPr/>
            </p:nvSpPr>
            <p:spPr>
              <a:xfrm flipV="1">
                <a:off x="3644" y="2774"/>
                <a:ext cx="20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0" name="Line 47"/>
              <p:cNvSpPr/>
              <p:nvPr/>
            </p:nvSpPr>
            <p:spPr>
              <a:xfrm>
                <a:off x="3648" y="2778"/>
                <a:ext cx="0" cy="23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1" name="Text Box 48"/>
              <p:cNvSpPr txBox="1"/>
              <p:nvPr/>
            </p:nvSpPr>
            <p:spPr>
              <a:xfrm>
                <a:off x="0" y="2426"/>
                <a:ext cx="2076" cy="7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(2) </a:t>
                </a: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The tag bits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in one  </a:t>
                </a:r>
                <a:endParaRPr lang="en-US" altLang="zh-CN" sz="16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of the cache lines must </a:t>
                </a:r>
                <a:endParaRPr lang="en-US" altLang="zh-CN" sz="16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match the tag bits in</a:t>
                </a:r>
                <a:endParaRPr lang="en-US" altLang="zh-CN" sz="16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the address</a:t>
                </a:r>
                <a:endParaRPr lang="en-US" altLang="zh-CN" sz="16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22" name="Line 49"/>
              <p:cNvSpPr/>
              <p:nvPr/>
            </p:nvSpPr>
            <p:spPr>
              <a:xfrm flipV="1">
                <a:off x="1550" y="1505"/>
                <a:ext cx="0" cy="2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723" name="Line 50"/>
              <p:cNvSpPr/>
              <p:nvPr/>
            </p:nvSpPr>
            <p:spPr>
              <a:xfrm flipV="1">
                <a:off x="1670" y="1505"/>
                <a:ext cx="0" cy="53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724" name="Text Box 51"/>
              <p:cNvSpPr txBox="1"/>
              <p:nvPr/>
            </p:nvSpPr>
            <p:spPr>
              <a:xfrm>
                <a:off x="1785" y="1261"/>
                <a:ext cx="1839" cy="2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(1) </a:t>
                </a: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The valid bit must be set.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25" name="Line 52"/>
              <p:cNvSpPr/>
              <p:nvPr/>
            </p:nvSpPr>
            <p:spPr>
              <a:xfrm flipH="1">
                <a:off x="2408" y="2227"/>
                <a:ext cx="0" cy="37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726" name="Line 53"/>
              <p:cNvSpPr/>
              <p:nvPr/>
            </p:nvSpPr>
            <p:spPr>
              <a:xfrm>
                <a:off x="2023" y="1987"/>
                <a:ext cx="0" cy="61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727" name="Line 54"/>
              <p:cNvSpPr/>
              <p:nvPr/>
            </p:nvSpPr>
            <p:spPr>
              <a:xfrm flipV="1">
                <a:off x="3844" y="2245"/>
                <a:ext cx="0" cy="52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728" name="Rectangle 55"/>
              <p:cNvSpPr/>
              <p:nvPr/>
            </p:nvSpPr>
            <p:spPr>
              <a:xfrm>
                <a:off x="3430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29" name="Rectangle 56"/>
              <p:cNvSpPr/>
              <p:nvPr/>
            </p:nvSpPr>
            <p:spPr>
              <a:xfrm>
                <a:off x="2598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0" name="Rectangle 57"/>
              <p:cNvSpPr/>
              <p:nvPr/>
            </p:nvSpPr>
            <p:spPr>
              <a:xfrm>
                <a:off x="2886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1" name="Rectangle 58"/>
              <p:cNvSpPr/>
              <p:nvPr/>
            </p:nvSpPr>
            <p:spPr>
              <a:xfrm>
                <a:off x="3142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2" name="Rectangle 59"/>
              <p:cNvSpPr/>
              <p:nvPr/>
            </p:nvSpPr>
            <p:spPr>
              <a:xfrm>
                <a:off x="4534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3" name="Rectangle 60"/>
              <p:cNvSpPr/>
              <p:nvPr/>
            </p:nvSpPr>
            <p:spPr>
              <a:xfrm>
                <a:off x="3702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4" name="Rectangle 61"/>
              <p:cNvSpPr/>
              <p:nvPr/>
            </p:nvSpPr>
            <p:spPr>
              <a:xfrm>
                <a:off x="3990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5" name="Rectangle 62"/>
              <p:cNvSpPr/>
              <p:nvPr/>
            </p:nvSpPr>
            <p:spPr>
              <a:xfrm>
                <a:off x="4246" y="1586"/>
                <a:ext cx="288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33045" y="5812155"/>
            <a:ext cx="2735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这个步骤比较浪费时间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Associative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Cache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16 lines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4-byte line size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2-way set associative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30725" name="Group 5"/>
          <p:cNvGrpSpPr/>
          <p:nvPr/>
        </p:nvGrpSpPr>
        <p:grpSpPr>
          <a:xfrm>
            <a:off x="874713" y="3733800"/>
            <a:ext cx="7050087" cy="1295400"/>
            <a:chOff x="1077" y="1764"/>
            <a:chExt cx="3685" cy="632"/>
          </a:xfrm>
        </p:grpSpPr>
        <p:grpSp>
          <p:nvGrpSpPr>
            <p:cNvPr id="30726" name="Group 6"/>
            <p:cNvGrpSpPr/>
            <p:nvPr/>
          </p:nvGrpSpPr>
          <p:grpSpPr>
            <a:xfrm>
              <a:off x="1078" y="2012"/>
              <a:ext cx="3684" cy="384"/>
              <a:chOff x="1219" y="2880"/>
              <a:chExt cx="3684" cy="384"/>
            </a:xfrm>
          </p:grpSpPr>
          <p:grpSp>
            <p:nvGrpSpPr>
              <p:cNvPr id="30736" name="Group 7"/>
              <p:cNvGrpSpPr/>
              <p:nvPr/>
            </p:nvGrpSpPr>
            <p:grpSpPr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30770" name="Rectangle 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71" name="Rectangle 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37" name="Group 10"/>
              <p:cNvGrpSpPr/>
              <p:nvPr/>
            </p:nvGrpSpPr>
            <p:grpSpPr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30768" name="Rectangle 1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69" name="Rectangle 1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38" name="Group 13"/>
              <p:cNvGrpSpPr/>
              <p:nvPr/>
            </p:nvGrpSpPr>
            <p:grpSpPr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30766" name="Rectangle 14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67" name="Rectangle 15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39" name="Group 16"/>
              <p:cNvGrpSpPr/>
              <p:nvPr/>
            </p:nvGrpSpPr>
            <p:grpSpPr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30764" name="Rectangle 1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65" name="Rectangle 1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0" name="Group 19"/>
              <p:cNvGrpSpPr/>
              <p:nvPr/>
            </p:nvGrpSpPr>
            <p:grpSpPr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30762" name="Rectangle 2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63" name="Rectangle 2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1" name="Group 22"/>
              <p:cNvGrpSpPr/>
              <p:nvPr/>
            </p:nvGrpSpPr>
            <p:grpSpPr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30760" name="Rectangle 2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61" name="Rectangle 2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2" name="Group 25"/>
              <p:cNvGrpSpPr/>
              <p:nvPr/>
            </p:nvGrpSpPr>
            <p:grpSpPr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30758" name="Rectangle 2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9" name="Rectangle 2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3" name="Group 28"/>
              <p:cNvGrpSpPr/>
              <p:nvPr/>
            </p:nvGrpSpPr>
            <p:grpSpPr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30756" name="Rectangle 29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7" name="Rectangle 30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4" name="Group 31"/>
              <p:cNvGrpSpPr/>
              <p:nvPr/>
            </p:nvGrpSpPr>
            <p:grpSpPr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30754" name="Rectangle 32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5" name="Rectangle 33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5" name="Group 34"/>
              <p:cNvGrpSpPr/>
              <p:nvPr/>
            </p:nvGrpSpPr>
            <p:grpSpPr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30752" name="Rectangle 35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3" name="Rectangle 36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6" name="Group 37"/>
              <p:cNvGrpSpPr/>
              <p:nvPr/>
            </p:nvGrpSpPr>
            <p:grpSpPr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30750" name="Rectangle 3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1" name="Rectangle 3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7" name="Group 40"/>
              <p:cNvGrpSpPr/>
              <p:nvPr/>
            </p:nvGrpSpPr>
            <p:grpSpPr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30748" name="Rectangle 4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32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9" name="Rectangle 4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0727" name="Group 49"/>
            <p:cNvGrpSpPr/>
            <p:nvPr/>
          </p:nvGrpSpPr>
          <p:grpSpPr>
            <a:xfrm>
              <a:off x="4130" y="1764"/>
              <a:ext cx="625" cy="231"/>
              <a:chOff x="2445" y="1620"/>
              <a:chExt cx="625" cy="231"/>
            </a:xfrm>
          </p:grpSpPr>
          <p:sp>
            <p:nvSpPr>
              <p:cNvPr id="30734" name="Line 50"/>
              <p:cNvSpPr/>
              <p:nvPr/>
            </p:nvSpPr>
            <p:spPr>
              <a:xfrm>
                <a:off x="2445" y="1723"/>
                <a:ext cx="62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30735" name="Text Box 51"/>
              <p:cNvSpPr txBox="1"/>
              <p:nvPr/>
            </p:nvSpPr>
            <p:spPr>
              <a:xfrm>
                <a:off x="2513" y="1620"/>
                <a:ext cx="478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Offset</a:t>
                </a:r>
                <a:endParaRPr lang="en-US" altLang="zh-CN" sz="20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28" name="Group 52"/>
            <p:cNvGrpSpPr/>
            <p:nvPr/>
          </p:nvGrpSpPr>
          <p:grpSpPr>
            <a:xfrm>
              <a:off x="3250" y="1791"/>
              <a:ext cx="886" cy="231"/>
              <a:chOff x="2614" y="1660"/>
              <a:chExt cx="456" cy="231"/>
            </a:xfrm>
          </p:grpSpPr>
          <p:sp>
            <p:nvSpPr>
              <p:cNvPr id="30732" name="Line 53"/>
              <p:cNvSpPr/>
              <p:nvPr/>
            </p:nvSpPr>
            <p:spPr>
              <a:xfrm flipV="1">
                <a:off x="2614" y="1723"/>
                <a:ext cx="456" cy="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30733" name="Text Box 54"/>
              <p:cNvSpPr txBox="1"/>
              <p:nvPr/>
            </p:nvSpPr>
            <p:spPr>
              <a:xfrm>
                <a:off x="2671" y="1660"/>
                <a:ext cx="229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Index</a:t>
                </a:r>
                <a:endParaRPr lang="en-US" altLang="zh-CN" sz="20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29" name="Group 55"/>
            <p:cNvGrpSpPr/>
            <p:nvPr/>
          </p:nvGrpSpPr>
          <p:grpSpPr>
            <a:xfrm>
              <a:off x="1077" y="1804"/>
              <a:ext cx="2171" cy="231"/>
              <a:chOff x="2445" y="1660"/>
              <a:chExt cx="744" cy="231"/>
            </a:xfrm>
          </p:grpSpPr>
          <p:sp>
            <p:nvSpPr>
              <p:cNvPr id="30730" name="Line 56"/>
              <p:cNvSpPr/>
              <p:nvPr/>
            </p:nvSpPr>
            <p:spPr>
              <a:xfrm>
                <a:off x="2445" y="1723"/>
                <a:ext cx="744" cy="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30731" name="Text Box 57"/>
              <p:cNvSpPr txBox="1"/>
              <p:nvPr/>
            </p:nvSpPr>
            <p:spPr>
              <a:xfrm>
                <a:off x="2730" y="1660"/>
                <a:ext cx="111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Tag</a:t>
                </a:r>
                <a:endParaRPr lang="en-US" altLang="zh-CN" sz="20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Memory System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391674" name="Group 58"/>
          <p:cNvGraphicFramePr>
            <a:graphicFrameLocks noGrp="1"/>
          </p:cNvGraphicFramePr>
          <p:nvPr/>
        </p:nvGraphicFramePr>
        <p:xfrm>
          <a:off x="838200" y="1905000"/>
          <a:ext cx="7467600" cy="4092579"/>
        </p:xfrm>
        <a:graphic>
          <a:graphicData uri="http://schemas.openxmlformats.org/drawingml/2006/table">
            <a:tbl>
              <a:tblPr/>
              <a:tblGrid>
                <a:gridCol w="1066800"/>
                <a:gridCol w="1065213"/>
                <a:gridCol w="1066800"/>
                <a:gridCol w="1069975"/>
                <a:gridCol w="1066800"/>
                <a:gridCol w="1065212"/>
                <a:gridCol w="1066800"/>
              </a:tblGrid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Idx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Memory System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2" name="Group 58"/>
          <p:cNvGraphicFramePr>
            <a:graphicFrameLocks noGrp="1"/>
          </p:cNvGraphicFramePr>
          <p:nvPr/>
        </p:nvGraphicFramePr>
        <p:xfrm>
          <a:off x="838200" y="1901825"/>
          <a:ext cx="7480300" cy="4092579"/>
        </p:xfrm>
        <a:graphic>
          <a:graphicData uri="http://schemas.openxmlformats.org/drawingml/2006/table">
            <a:tbl>
              <a:tblPr/>
              <a:tblGrid>
                <a:gridCol w="1068388"/>
                <a:gridCol w="1066800"/>
                <a:gridCol w="1068387"/>
                <a:gridCol w="1073150"/>
                <a:gridCol w="1068388"/>
                <a:gridCol w="1066800"/>
                <a:gridCol w="1068387"/>
              </a:tblGrid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Idx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31"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defTabSz="8953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defTabSz="8953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7" marB="44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69"/>
          <p:cNvSpPr/>
          <p:nvPr/>
        </p:nvSpPr>
        <p:spPr>
          <a:xfrm>
            <a:off x="457200" y="1447800"/>
            <a:ext cx="2498725" cy="557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Address: </a:t>
            </a:r>
            <a:r>
              <a:rPr lang="en-US" altLang="zh-CN" sz="2400" b="1" u="sng" dirty="0">
                <a:ea typeface="宋体" panose="02010600030101010101" pitchFamily="2" charset="-122"/>
              </a:rPr>
              <a:t>0x354</a:t>
            </a:r>
            <a:endParaRPr lang="en-US" altLang="zh-CN" sz="2400" b="1" u="sng" dirty="0">
              <a:ea typeface="宋体" panose="02010600030101010101" pitchFamily="2" charset="-122"/>
            </a:endParaRPr>
          </a:p>
        </p:txBody>
      </p:sp>
      <p:grpSp>
        <p:nvGrpSpPr>
          <p:cNvPr id="36869" name="Group 126"/>
          <p:cNvGrpSpPr/>
          <p:nvPr/>
        </p:nvGrpSpPr>
        <p:grpSpPr>
          <a:xfrm>
            <a:off x="608013" y="2095500"/>
            <a:ext cx="7216775" cy="1104900"/>
            <a:chOff x="1247" y="2608"/>
            <a:chExt cx="3685" cy="696"/>
          </a:xfrm>
        </p:grpSpPr>
        <p:grpSp>
          <p:nvGrpSpPr>
            <p:cNvPr id="36871" name="Group 127"/>
            <p:cNvGrpSpPr/>
            <p:nvPr/>
          </p:nvGrpSpPr>
          <p:grpSpPr>
            <a:xfrm>
              <a:off x="1247" y="2608"/>
              <a:ext cx="3685" cy="636"/>
              <a:chOff x="1077" y="1760"/>
              <a:chExt cx="3685" cy="636"/>
            </a:xfrm>
          </p:grpSpPr>
          <p:grpSp>
            <p:nvGrpSpPr>
              <p:cNvPr id="36884" name="Group 128"/>
              <p:cNvGrpSpPr/>
              <p:nvPr/>
            </p:nvGrpSpPr>
            <p:grpSpPr>
              <a:xfrm>
                <a:off x="1078" y="2012"/>
                <a:ext cx="3684" cy="384"/>
                <a:chOff x="1219" y="2880"/>
                <a:chExt cx="3684" cy="384"/>
              </a:xfrm>
            </p:grpSpPr>
            <p:grpSp>
              <p:nvGrpSpPr>
                <p:cNvPr id="36894" name="Group 129"/>
                <p:cNvGrpSpPr/>
                <p:nvPr/>
              </p:nvGrpSpPr>
              <p:grpSpPr>
                <a:xfrm>
                  <a:off x="121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28" name="Rectangle 130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29" name="Rectangle 131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11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895" name="Group 132"/>
                <p:cNvGrpSpPr/>
                <p:nvPr/>
              </p:nvGrpSpPr>
              <p:grpSpPr>
                <a:xfrm>
                  <a:off x="152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26" name="Rectangle 133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27" name="Rectangle 134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10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896" name="Group 135"/>
                <p:cNvGrpSpPr/>
                <p:nvPr/>
              </p:nvGrpSpPr>
              <p:grpSpPr>
                <a:xfrm>
                  <a:off x="1833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24" name="Rectangle 136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25" name="Rectangle 137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897" name="Group 138"/>
                <p:cNvGrpSpPr/>
                <p:nvPr/>
              </p:nvGrpSpPr>
              <p:grpSpPr>
                <a:xfrm>
                  <a:off x="2140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22" name="Rectangle 139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23" name="Rectangle 140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898" name="Group 141"/>
                <p:cNvGrpSpPr/>
                <p:nvPr/>
              </p:nvGrpSpPr>
              <p:grpSpPr>
                <a:xfrm>
                  <a:off x="2447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20" name="Rectangle 142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21" name="Rectangle 143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899" name="Group 144"/>
                <p:cNvGrpSpPr/>
                <p:nvPr/>
              </p:nvGrpSpPr>
              <p:grpSpPr>
                <a:xfrm>
                  <a:off x="2754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18" name="Rectangle 145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19" name="Rectangle 146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900" name="Group 147"/>
                <p:cNvGrpSpPr/>
                <p:nvPr/>
              </p:nvGrpSpPr>
              <p:grpSpPr>
                <a:xfrm>
                  <a:off x="3061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16" name="Rectangle 148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17" name="Rectangle 149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901" name="Group 150"/>
                <p:cNvGrpSpPr/>
                <p:nvPr/>
              </p:nvGrpSpPr>
              <p:grpSpPr>
                <a:xfrm>
                  <a:off x="3368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14" name="Rectangle 151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15" name="Rectangle 152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902" name="Group 153"/>
                <p:cNvGrpSpPr/>
                <p:nvPr/>
              </p:nvGrpSpPr>
              <p:grpSpPr>
                <a:xfrm>
                  <a:off x="3675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12" name="Rectangle 154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13" name="Rectangle 155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903" name="Group 156"/>
                <p:cNvGrpSpPr/>
                <p:nvPr/>
              </p:nvGrpSpPr>
              <p:grpSpPr>
                <a:xfrm>
                  <a:off x="3982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10" name="Rectangle 157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11" name="Rectangle 158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904" name="Group 159"/>
                <p:cNvGrpSpPr/>
                <p:nvPr/>
              </p:nvGrpSpPr>
              <p:grpSpPr>
                <a:xfrm>
                  <a:off x="428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08" name="Rectangle 160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09" name="Rectangle 161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6905" name="Group 162"/>
                <p:cNvGrpSpPr/>
                <p:nvPr/>
              </p:nvGrpSpPr>
              <p:grpSpPr>
                <a:xfrm>
                  <a:off x="459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36906" name="Rectangle 163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907" name="Rectangle 164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8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6885" name="Group 171"/>
              <p:cNvGrpSpPr/>
              <p:nvPr/>
            </p:nvGrpSpPr>
            <p:grpSpPr>
              <a:xfrm>
                <a:off x="4130" y="1760"/>
                <a:ext cx="625" cy="231"/>
                <a:chOff x="2445" y="1616"/>
                <a:chExt cx="625" cy="231"/>
              </a:xfrm>
            </p:grpSpPr>
            <p:sp>
              <p:nvSpPr>
                <p:cNvPr id="36892" name="Line 172"/>
                <p:cNvSpPr/>
                <p:nvPr/>
              </p:nvSpPr>
              <p:spPr>
                <a:xfrm>
                  <a:off x="2445" y="1723"/>
                  <a:ext cx="6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36893" name="Text Box 173"/>
                <p:cNvSpPr txBox="1"/>
                <p:nvPr/>
              </p:nvSpPr>
              <p:spPr>
                <a:xfrm>
                  <a:off x="2531" y="1616"/>
                  <a:ext cx="467" cy="2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Offset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886" name="Group 174"/>
              <p:cNvGrpSpPr/>
              <p:nvPr/>
            </p:nvGrpSpPr>
            <p:grpSpPr>
              <a:xfrm>
                <a:off x="3218" y="1776"/>
                <a:ext cx="917" cy="231"/>
                <a:chOff x="2598" y="1645"/>
                <a:chExt cx="472" cy="231"/>
              </a:xfrm>
            </p:grpSpPr>
            <p:sp>
              <p:nvSpPr>
                <p:cNvPr id="36890" name="Line 175"/>
                <p:cNvSpPr/>
                <p:nvPr/>
              </p:nvSpPr>
              <p:spPr>
                <a:xfrm flipV="1">
                  <a:off x="2598" y="1723"/>
                  <a:ext cx="472" cy="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36891" name="Text Box 176"/>
                <p:cNvSpPr txBox="1"/>
                <p:nvPr/>
              </p:nvSpPr>
              <p:spPr>
                <a:xfrm>
                  <a:off x="2647" y="1645"/>
                  <a:ext cx="277" cy="2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Index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887" name="Group 177"/>
              <p:cNvGrpSpPr/>
              <p:nvPr/>
            </p:nvGrpSpPr>
            <p:grpSpPr>
              <a:xfrm>
                <a:off x="1077" y="1789"/>
                <a:ext cx="2139" cy="231"/>
                <a:chOff x="2445" y="1645"/>
                <a:chExt cx="733" cy="231"/>
              </a:xfrm>
            </p:grpSpPr>
            <p:sp>
              <p:nvSpPr>
                <p:cNvPr id="36888" name="Line 178"/>
                <p:cNvSpPr/>
                <p:nvPr/>
              </p:nvSpPr>
              <p:spPr>
                <a:xfrm>
                  <a:off x="2445" y="1723"/>
                  <a:ext cx="733" cy="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36889" name="Text Box 179"/>
                <p:cNvSpPr txBox="1"/>
                <p:nvPr/>
              </p:nvSpPr>
              <p:spPr>
                <a:xfrm>
                  <a:off x="2719" y="1645"/>
                  <a:ext cx="134" cy="2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Tag</a:t>
                  </a:r>
                  <a:endPara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6872" name="Text Box 180"/>
            <p:cNvSpPr txBox="1"/>
            <p:nvPr/>
          </p:nvSpPr>
          <p:spPr>
            <a:xfrm>
              <a:off x="4694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Text Box 181"/>
            <p:cNvSpPr txBox="1"/>
            <p:nvPr/>
          </p:nvSpPr>
          <p:spPr>
            <a:xfrm>
              <a:off x="4358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Text Box 182"/>
            <p:cNvSpPr txBox="1"/>
            <p:nvPr/>
          </p:nvSpPr>
          <p:spPr>
            <a:xfrm>
              <a:off x="4070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Text Box 183"/>
            <p:cNvSpPr txBox="1"/>
            <p:nvPr/>
          </p:nvSpPr>
          <p:spPr>
            <a:xfrm>
              <a:off x="3739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Text Box 184"/>
            <p:cNvSpPr txBox="1"/>
            <p:nvPr/>
          </p:nvSpPr>
          <p:spPr>
            <a:xfrm>
              <a:off x="3446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Text Box 185"/>
            <p:cNvSpPr txBox="1"/>
            <p:nvPr/>
          </p:nvSpPr>
          <p:spPr>
            <a:xfrm>
              <a:off x="3158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Text Box 186"/>
            <p:cNvSpPr txBox="1"/>
            <p:nvPr/>
          </p:nvSpPr>
          <p:spPr>
            <a:xfrm>
              <a:off x="2822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9" name="Text Box 187"/>
            <p:cNvSpPr txBox="1"/>
            <p:nvPr/>
          </p:nvSpPr>
          <p:spPr>
            <a:xfrm>
              <a:off x="2534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Text Box 188"/>
            <p:cNvSpPr txBox="1"/>
            <p:nvPr/>
          </p:nvSpPr>
          <p:spPr>
            <a:xfrm>
              <a:off x="2203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Text Box 189"/>
            <p:cNvSpPr txBox="1"/>
            <p:nvPr/>
          </p:nvSpPr>
          <p:spPr>
            <a:xfrm>
              <a:off x="1910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Text Box 190"/>
            <p:cNvSpPr txBox="1"/>
            <p:nvPr/>
          </p:nvSpPr>
          <p:spPr>
            <a:xfrm>
              <a:off x="1622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Text Box 191"/>
            <p:cNvSpPr txBox="1"/>
            <p:nvPr/>
          </p:nvSpPr>
          <p:spPr>
            <a:xfrm>
              <a:off x="1286" y="3052"/>
              <a:ext cx="20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70" name="Rectangle 192"/>
          <p:cNvSpPr/>
          <p:nvPr/>
        </p:nvSpPr>
        <p:spPr>
          <a:xfrm>
            <a:off x="490538" y="3595688"/>
            <a:ext cx="7753350" cy="12366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79705" lvl="1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Offset: </a:t>
            </a:r>
            <a:r>
              <a:rPr lang="en-US" altLang="zh-CN" b="1" u="sng" dirty="0">
                <a:ea typeface="宋体" panose="02010600030101010101" pitchFamily="2" charset="-122"/>
              </a:rPr>
              <a:t>0x0</a:t>
            </a:r>
            <a:r>
              <a:rPr lang="en-US" altLang="zh-CN" dirty="0">
                <a:ea typeface="宋体" panose="02010600030101010101" pitchFamily="2" charset="-122"/>
              </a:rPr>
              <a:t>	 Index: </a:t>
            </a:r>
            <a:r>
              <a:rPr lang="en-US" altLang="zh-CN" b="1" u="sng" dirty="0">
                <a:ea typeface="宋体" panose="02010600030101010101" pitchFamily="2" charset="-122"/>
              </a:rPr>
              <a:t>0x05</a:t>
            </a:r>
            <a:r>
              <a:rPr lang="en-US" altLang="zh-CN" dirty="0">
                <a:ea typeface="宋体" panose="02010600030101010101" pitchFamily="2" charset="-122"/>
              </a:rPr>
              <a:t>    Tag: </a:t>
            </a:r>
            <a:r>
              <a:rPr lang="en-US" altLang="zh-CN" b="1" u="sng" dirty="0">
                <a:ea typeface="宋体" panose="02010600030101010101" pitchFamily="2" charset="-122"/>
              </a:rPr>
              <a:t>0x1A</a:t>
            </a:r>
            <a:r>
              <a:rPr lang="en-US" altLang="zh-CN" dirty="0">
                <a:ea typeface="宋体" panose="02010600030101010101" pitchFamily="2" charset="-122"/>
              </a:rPr>
              <a:t>	 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79705" lvl="1" indent="0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179705" lvl="1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Hit? 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No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b="1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8917" name="Rectangle 1"/>
          <p:cNvSpPr/>
          <p:nvPr/>
        </p:nvSpPr>
        <p:spPr>
          <a:xfrm>
            <a:off x="533400" y="2971800"/>
            <a:ext cx="830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Address trace (reads):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0 [0000] 1 [0001] 13 [1101] 8 [1000] 0 [0000]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38918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38948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9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50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51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52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53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19" name="Group 3"/>
          <p:cNvGrpSpPr/>
          <p:nvPr/>
        </p:nvGrpSpPr>
        <p:grpSpPr>
          <a:xfrm>
            <a:off x="3324225" y="4656138"/>
            <a:ext cx="2771775" cy="1592262"/>
            <a:chOff x="3796" y="1706"/>
            <a:chExt cx="1336" cy="786"/>
          </a:xfrm>
        </p:grpSpPr>
        <p:sp>
          <p:nvSpPr>
            <p:cNvPr id="38933" name="Rectangle 4"/>
            <p:cNvSpPr/>
            <p:nvPr/>
          </p:nvSpPr>
          <p:spPr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Rectangle 5"/>
            <p:cNvSpPr/>
            <p:nvPr/>
          </p:nvSpPr>
          <p:spPr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Rectangle 6"/>
            <p:cNvSpPr/>
            <p:nvPr/>
          </p:nvSpPr>
          <p:spPr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Rectangle 7"/>
            <p:cNvSpPr/>
            <p:nvPr/>
          </p:nvSpPr>
          <p:spPr>
            <a:xfrm>
              <a:off x="3871" y="1706"/>
              <a:ext cx="162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Rectangle 8"/>
            <p:cNvSpPr/>
            <p:nvPr/>
          </p:nvSpPr>
          <p:spPr>
            <a:xfrm>
              <a:off x="4111" y="1706"/>
              <a:ext cx="311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tag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Rectangle 9"/>
            <p:cNvSpPr/>
            <p:nvPr/>
          </p:nvSpPr>
          <p:spPr>
            <a:xfrm>
              <a:off x="4591" y="1706"/>
              <a:ext cx="3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Rectangle 10"/>
            <p:cNvSpPr/>
            <p:nvPr/>
          </p:nvSpPr>
          <p:spPr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Rectangle 11"/>
            <p:cNvSpPr/>
            <p:nvPr/>
          </p:nvSpPr>
          <p:spPr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Rectangle 12"/>
            <p:cNvSpPr/>
            <p:nvPr/>
          </p:nvSpPr>
          <p:spPr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2" name="Rectangle 13"/>
            <p:cNvSpPr/>
            <p:nvPr/>
          </p:nvSpPr>
          <p:spPr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3" name="Rectangle 14"/>
            <p:cNvSpPr/>
            <p:nvPr/>
          </p:nvSpPr>
          <p:spPr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4" name="Rectangle 15"/>
            <p:cNvSpPr/>
            <p:nvPr/>
          </p:nvSpPr>
          <p:spPr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Rectangle 16"/>
            <p:cNvSpPr/>
            <p:nvPr/>
          </p:nvSpPr>
          <p:spPr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6" name="Rectangle 17"/>
            <p:cNvSpPr/>
            <p:nvPr/>
          </p:nvSpPr>
          <p:spPr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47" name="Rectangle 18"/>
            <p:cNvSpPr/>
            <p:nvPr/>
          </p:nvSpPr>
          <p:spPr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20" name="Rectangle 28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38921" name="Rectangle 29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38922" name="组合 30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38923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38929" name="矩形 37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8930" name="直接连接符 38"/>
              <p:cNvCxnSpPr>
                <a:stCxn id="38929" idx="1"/>
                <a:endCxn id="38929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8931" name="直接连接符 39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8932" name="直接连接符 40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8924" name="TextBox 32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TextBox 33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TextBox 34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27" name="TextBox 35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TextBox 36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971800"/>
            <a:ext cx="83058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trace (reads):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0 [0000]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[0001] 13 [1101] 8 [1000] 0 [0000]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40966" name="Group 3"/>
          <p:cNvGrpSpPr/>
          <p:nvPr/>
        </p:nvGrpSpPr>
        <p:grpSpPr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40987" name="Rectangle 4"/>
            <p:cNvSpPr/>
            <p:nvPr/>
          </p:nvSpPr>
          <p:spPr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Rectangle 5"/>
            <p:cNvSpPr/>
            <p:nvPr/>
          </p:nvSpPr>
          <p:spPr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Rectangle 6"/>
            <p:cNvSpPr/>
            <p:nvPr/>
          </p:nvSpPr>
          <p:spPr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m[0]m[1]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Rectangle 7"/>
            <p:cNvSpPr/>
            <p:nvPr/>
          </p:nvSpPr>
          <p:spPr>
            <a:xfrm>
              <a:off x="3871" y="1706"/>
              <a:ext cx="162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Rectangle 8"/>
            <p:cNvSpPr/>
            <p:nvPr/>
          </p:nvSpPr>
          <p:spPr>
            <a:xfrm>
              <a:off x="4111" y="1706"/>
              <a:ext cx="311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tag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2" name="Rectangle 9"/>
            <p:cNvSpPr/>
            <p:nvPr/>
          </p:nvSpPr>
          <p:spPr>
            <a:xfrm>
              <a:off x="4591" y="1706"/>
              <a:ext cx="3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3" name="Rectangle 10"/>
            <p:cNvSpPr/>
            <p:nvPr/>
          </p:nvSpPr>
          <p:spPr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4" name="Rectangle 11"/>
            <p:cNvSpPr/>
            <p:nvPr/>
          </p:nvSpPr>
          <p:spPr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5" name="Rectangle 12"/>
            <p:cNvSpPr/>
            <p:nvPr/>
          </p:nvSpPr>
          <p:spPr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6" name="Rectangle 13"/>
            <p:cNvSpPr/>
            <p:nvPr/>
          </p:nvSpPr>
          <p:spPr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7" name="Rectangle 14"/>
            <p:cNvSpPr/>
            <p:nvPr/>
          </p:nvSpPr>
          <p:spPr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8" name="Rectangle 15"/>
            <p:cNvSpPr/>
            <p:nvPr/>
          </p:nvSpPr>
          <p:spPr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99" name="Rectangle 16"/>
            <p:cNvSpPr/>
            <p:nvPr/>
          </p:nvSpPr>
          <p:spPr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000" name="Rectangle 17"/>
            <p:cNvSpPr/>
            <p:nvPr/>
          </p:nvSpPr>
          <p:spPr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001" name="Rectangle 18"/>
            <p:cNvSpPr/>
            <p:nvPr/>
          </p:nvSpPr>
          <p:spPr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002" name="Rectangle 19"/>
            <p:cNvSpPr/>
            <p:nvPr/>
          </p:nvSpPr>
          <p:spPr>
            <a:xfrm>
              <a:off x="3663" y="1514"/>
              <a:ext cx="127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[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] (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miss)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003" name="Rectangle 20"/>
            <p:cNvSpPr/>
            <p:nvPr/>
          </p:nvSpPr>
          <p:spPr>
            <a:xfrm>
              <a:off x="3487" y="1521"/>
              <a:ext cx="287" cy="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67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0981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83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68" name="Rectangle 37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0969" name="Rectangle 38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40970" name="组合 46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0971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0977" name="矩形 32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0978" name="直接连接符 34"/>
              <p:cNvCxnSpPr>
                <a:stCxn id="40977" idx="1"/>
                <a:endCxn id="40977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0979" name="直接连接符 36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0980" name="直接连接符 37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0972" name="TextBox 40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TextBox 41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TextBox 42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TextBox 43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TextBox 45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Cache Memory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Write Cache Friendly codes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Matrix multiplication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Memory mountain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Reading: 6.4, 6.5, 6.6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trace 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[0001]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[1101] 8 [1000] 0 [0000]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43014" name="Group 3"/>
          <p:cNvGrpSpPr/>
          <p:nvPr/>
        </p:nvGrpSpPr>
        <p:grpSpPr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43035" name="Rectangle 4"/>
            <p:cNvSpPr/>
            <p:nvPr/>
          </p:nvSpPr>
          <p:spPr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6" name="Rectangle 5"/>
            <p:cNvSpPr/>
            <p:nvPr/>
          </p:nvSpPr>
          <p:spPr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7" name="Rectangle 6"/>
            <p:cNvSpPr/>
            <p:nvPr/>
          </p:nvSpPr>
          <p:spPr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m[0]m[1]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8" name="Rectangle 7"/>
            <p:cNvSpPr/>
            <p:nvPr/>
          </p:nvSpPr>
          <p:spPr>
            <a:xfrm>
              <a:off x="3871" y="1706"/>
              <a:ext cx="162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9" name="Rectangle 8"/>
            <p:cNvSpPr/>
            <p:nvPr/>
          </p:nvSpPr>
          <p:spPr>
            <a:xfrm>
              <a:off x="4111" y="1706"/>
              <a:ext cx="311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tag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0" name="Rectangle 9"/>
            <p:cNvSpPr/>
            <p:nvPr/>
          </p:nvSpPr>
          <p:spPr>
            <a:xfrm>
              <a:off x="4591" y="1706"/>
              <a:ext cx="3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1" name="Rectangle 10"/>
            <p:cNvSpPr/>
            <p:nvPr/>
          </p:nvSpPr>
          <p:spPr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2" name="Rectangle 11"/>
            <p:cNvSpPr/>
            <p:nvPr/>
          </p:nvSpPr>
          <p:spPr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3" name="Rectangle 12"/>
            <p:cNvSpPr/>
            <p:nvPr/>
          </p:nvSpPr>
          <p:spPr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4" name="Rectangle 13"/>
            <p:cNvSpPr/>
            <p:nvPr/>
          </p:nvSpPr>
          <p:spPr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5" name="Rectangle 14"/>
            <p:cNvSpPr/>
            <p:nvPr/>
          </p:nvSpPr>
          <p:spPr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6" name="Rectangle 15"/>
            <p:cNvSpPr/>
            <p:nvPr/>
          </p:nvSpPr>
          <p:spPr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7" name="Rectangle 16"/>
            <p:cNvSpPr/>
            <p:nvPr/>
          </p:nvSpPr>
          <p:spPr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8" name="Rectangle 17"/>
            <p:cNvSpPr/>
            <p:nvPr/>
          </p:nvSpPr>
          <p:spPr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49" name="Rectangle 18"/>
            <p:cNvSpPr/>
            <p:nvPr/>
          </p:nvSpPr>
          <p:spPr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50" name="Rectangle 19"/>
            <p:cNvSpPr/>
            <p:nvPr/>
          </p:nvSpPr>
          <p:spPr>
            <a:xfrm>
              <a:off x="3663" y="1514"/>
              <a:ext cx="1201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[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] (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hit)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51" name="Rectangle 20"/>
            <p:cNvSpPr/>
            <p:nvPr/>
          </p:nvSpPr>
          <p:spPr>
            <a:xfrm>
              <a:off x="3487" y="1521"/>
              <a:ext cx="287" cy="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015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3029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1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2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34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16" name="Rectangle 37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3017" name="Rectangle 38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43018" name="组合 46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3019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3025" name="矩形 32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3026" name="直接连接符 34"/>
              <p:cNvCxnSpPr>
                <a:stCxn id="43025" idx="1"/>
                <a:endCxn id="43025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3027" name="直接连接符 36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3028" name="直接连接符 37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3020" name="TextBox 40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21" name="TextBox 41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22" name="TextBox 42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23" name="TextBox 43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3024" name="TextBox 45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trace (reads):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 1 [0001]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[1101]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[1000] 0 [0000]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hit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5062" name="Rectangle 4"/>
          <p:cNvSpPr/>
          <p:nvPr/>
        </p:nvSpPr>
        <p:spPr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3" name="Rectangle 5"/>
          <p:cNvSpPr/>
          <p:nvPr/>
        </p:nvSpPr>
        <p:spPr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4" name="Rectangle 6"/>
          <p:cNvSpPr/>
          <p:nvPr/>
        </p:nvSpPr>
        <p:spPr>
          <a:xfrm>
            <a:off x="4618038" y="5097463"/>
            <a:ext cx="1477962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m[0]m[1]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5" name="Rectangle 7"/>
          <p:cNvSpPr/>
          <p:nvPr/>
        </p:nvSpPr>
        <p:spPr>
          <a:xfrm>
            <a:off x="3479800" y="4656138"/>
            <a:ext cx="3365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6" name="Rectangle 8"/>
          <p:cNvSpPr/>
          <p:nvPr/>
        </p:nvSpPr>
        <p:spPr>
          <a:xfrm>
            <a:off x="3978275" y="4656138"/>
            <a:ext cx="6445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tag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7" name="Rectangle 9"/>
          <p:cNvSpPr/>
          <p:nvPr/>
        </p:nvSpPr>
        <p:spPr>
          <a:xfrm>
            <a:off x="4973638" y="4656138"/>
            <a:ext cx="798512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8" name="Rectangle 10"/>
          <p:cNvSpPr/>
          <p:nvPr/>
        </p:nvSpPr>
        <p:spPr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9" name="Rectangle 11"/>
          <p:cNvSpPr/>
          <p:nvPr/>
        </p:nvSpPr>
        <p:spPr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0" name="Rectangle 12"/>
          <p:cNvSpPr/>
          <p:nvPr/>
        </p:nvSpPr>
        <p:spPr>
          <a:xfrm>
            <a:off x="4618038" y="5389563"/>
            <a:ext cx="1477962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1" name="Rectangle 13"/>
          <p:cNvSpPr/>
          <p:nvPr/>
        </p:nvSpPr>
        <p:spPr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2" name="Rectangle 14"/>
          <p:cNvSpPr/>
          <p:nvPr/>
        </p:nvSpPr>
        <p:spPr>
          <a:xfrm>
            <a:off x="3921125" y="5400675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3" name="Rectangle 15"/>
          <p:cNvSpPr/>
          <p:nvPr/>
        </p:nvSpPr>
        <p:spPr>
          <a:xfrm>
            <a:off x="4618038" y="5384800"/>
            <a:ext cx="1477962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m[12]m[13]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4" name="Rectangle 16"/>
          <p:cNvSpPr/>
          <p:nvPr/>
        </p:nvSpPr>
        <p:spPr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5" name="Rectangle 17"/>
          <p:cNvSpPr/>
          <p:nvPr/>
        </p:nvSpPr>
        <p:spPr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6" name="Rectangle 18"/>
          <p:cNvSpPr/>
          <p:nvPr/>
        </p:nvSpPr>
        <p:spPr>
          <a:xfrm>
            <a:off x="4618038" y="5972175"/>
            <a:ext cx="1477962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7" name="Rectangle 19"/>
          <p:cNvSpPr/>
          <p:nvPr/>
        </p:nvSpPr>
        <p:spPr>
          <a:xfrm>
            <a:off x="3048000" y="4267200"/>
            <a:ext cx="27987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] (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miss)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8" name="Rectangle 20"/>
          <p:cNvSpPr/>
          <p:nvPr/>
        </p:nvSpPr>
        <p:spPr>
          <a:xfrm>
            <a:off x="2682875" y="4281488"/>
            <a:ext cx="595313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5079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5095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6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7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8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9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100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80" name="Rectangle 37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5081" name="Rectangle 38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45082" name="组合 32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5085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5091" name="矩形 39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5092" name="直接连接符 40"/>
              <p:cNvCxnSpPr>
                <a:stCxn id="45091" idx="1"/>
                <a:endCxn id="45091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5093" name="直接连接符 41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5094" name="直接连接符 42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5086" name="TextBox 34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7" name="TextBox 35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8" name="TextBox 36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TextBox 37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0" name="TextBox 38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83" name="Rectangle 17"/>
          <p:cNvSpPr/>
          <p:nvPr/>
        </p:nvSpPr>
        <p:spPr>
          <a:xfrm>
            <a:off x="3924300" y="5689600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84" name="Rectangle 18"/>
          <p:cNvSpPr/>
          <p:nvPr/>
        </p:nvSpPr>
        <p:spPr>
          <a:xfrm>
            <a:off x="4610100" y="5676900"/>
            <a:ext cx="1477963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trace (reads):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 1 [0001] 13 [1101]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[1000]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hit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7110" name="Rectangle 4"/>
          <p:cNvSpPr/>
          <p:nvPr/>
        </p:nvSpPr>
        <p:spPr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1" name="Rectangle 5"/>
          <p:cNvSpPr/>
          <p:nvPr/>
        </p:nvSpPr>
        <p:spPr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2" name="Rectangle 6"/>
          <p:cNvSpPr/>
          <p:nvPr/>
        </p:nvSpPr>
        <p:spPr>
          <a:xfrm>
            <a:off x="4619625" y="5097463"/>
            <a:ext cx="147637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m[0]m[1]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3" name="Rectangle 7"/>
          <p:cNvSpPr/>
          <p:nvPr/>
        </p:nvSpPr>
        <p:spPr>
          <a:xfrm>
            <a:off x="3479800" y="4656138"/>
            <a:ext cx="3365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4" name="Rectangle 8"/>
          <p:cNvSpPr/>
          <p:nvPr/>
        </p:nvSpPr>
        <p:spPr>
          <a:xfrm>
            <a:off x="3978275" y="4656138"/>
            <a:ext cx="6445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tag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5" name="Rectangle 9"/>
          <p:cNvSpPr/>
          <p:nvPr/>
        </p:nvSpPr>
        <p:spPr>
          <a:xfrm>
            <a:off x="4973638" y="4656138"/>
            <a:ext cx="798512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6" name="Rectangle 10"/>
          <p:cNvSpPr/>
          <p:nvPr/>
        </p:nvSpPr>
        <p:spPr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7" name="Rectangle 11"/>
          <p:cNvSpPr/>
          <p:nvPr/>
        </p:nvSpPr>
        <p:spPr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8" name="Rectangle 12"/>
          <p:cNvSpPr/>
          <p:nvPr/>
        </p:nvSpPr>
        <p:spPr>
          <a:xfrm>
            <a:off x="4619625" y="5389563"/>
            <a:ext cx="147637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m[12]m[13]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19" name="Rectangle 13"/>
          <p:cNvSpPr/>
          <p:nvPr/>
        </p:nvSpPr>
        <p:spPr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0" name="Rectangle 14"/>
          <p:cNvSpPr/>
          <p:nvPr/>
        </p:nvSpPr>
        <p:spPr>
          <a:xfrm>
            <a:off x="3921125" y="5681663"/>
            <a:ext cx="681038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1" name="Rectangle 15"/>
          <p:cNvSpPr/>
          <p:nvPr/>
        </p:nvSpPr>
        <p:spPr>
          <a:xfrm>
            <a:off x="4619625" y="5681663"/>
            <a:ext cx="147637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2" name="Rectangle 16"/>
          <p:cNvSpPr/>
          <p:nvPr/>
        </p:nvSpPr>
        <p:spPr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3" name="Rectangle 17"/>
          <p:cNvSpPr/>
          <p:nvPr/>
        </p:nvSpPr>
        <p:spPr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4" name="Rectangle 18"/>
          <p:cNvSpPr/>
          <p:nvPr/>
        </p:nvSpPr>
        <p:spPr>
          <a:xfrm>
            <a:off x="4619625" y="5972175"/>
            <a:ext cx="147637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5" name="Rectangle 19"/>
          <p:cNvSpPr/>
          <p:nvPr/>
        </p:nvSpPr>
        <p:spPr>
          <a:xfrm>
            <a:off x="3048000" y="4267200"/>
            <a:ext cx="46450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] (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miss) where to go?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6" name="Rectangle 20"/>
          <p:cNvSpPr/>
          <p:nvPr/>
        </p:nvSpPr>
        <p:spPr>
          <a:xfrm>
            <a:off x="2682875" y="4281488"/>
            <a:ext cx="595313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7127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7141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42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43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44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46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28" name="Rectangle 37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7129" name="Rectangle 38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47130" name="组合 32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7131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7137" name="矩形 39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7138" name="直接连接符 40"/>
              <p:cNvCxnSpPr>
                <a:stCxn id="47137" idx="1"/>
                <a:endCxn id="47137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7139" name="直接连接符 41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7140" name="直接连接符 42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7132" name="TextBox 34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33" name="TextBox 35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34" name="TextBox 36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35" name="TextBox 37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TextBox 38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trace (reads):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 1 [0001] 13 [1101]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[1000]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hit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2907" name="Rectangle 4"/>
          <p:cNvSpPr/>
          <p:nvPr/>
        </p:nvSpPr>
        <p:spPr>
          <a:xfrm>
            <a:off x="3324225" y="5097463"/>
            <a:ext cx="58102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2908" name="Rectangle 5"/>
          <p:cNvSpPr/>
          <p:nvPr/>
        </p:nvSpPr>
        <p:spPr>
          <a:xfrm>
            <a:off x="3921125" y="5097463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2909" name="Rectangle 6"/>
          <p:cNvSpPr/>
          <p:nvPr/>
        </p:nvSpPr>
        <p:spPr>
          <a:xfrm>
            <a:off x="4619625" y="5097463"/>
            <a:ext cx="147637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m[0]m[1]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1" name="Rectangle 7"/>
          <p:cNvSpPr/>
          <p:nvPr/>
        </p:nvSpPr>
        <p:spPr>
          <a:xfrm>
            <a:off x="3479800" y="4656138"/>
            <a:ext cx="3365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2" name="Rectangle 8"/>
          <p:cNvSpPr/>
          <p:nvPr/>
        </p:nvSpPr>
        <p:spPr>
          <a:xfrm>
            <a:off x="3978275" y="4656138"/>
            <a:ext cx="6445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tag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3" name="Rectangle 9"/>
          <p:cNvSpPr/>
          <p:nvPr/>
        </p:nvSpPr>
        <p:spPr>
          <a:xfrm>
            <a:off x="4973638" y="4656138"/>
            <a:ext cx="798512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4" name="Rectangle 10"/>
          <p:cNvSpPr/>
          <p:nvPr/>
        </p:nvSpPr>
        <p:spPr>
          <a:xfrm>
            <a:off x="3324225" y="5389563"/>
            <a:ext cx="58102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5" name="Rectangle 11"/>
          <p:cNvSpPr/>
          <p:nvPr/>
        </p:nvSpPr>
        <p:spPr>
          <a:xfrm>
            <a:off x="3921125" y="5389563"/>
            <a:ext cx="681038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6" name="Rectangle 12"/>
          <p:cNvSpPr/>
          <p:nvPr/>
        </p:nvSpPr>
        <p:spPr>
          <a:xfrm>
            <a:off x="4619625" y="5389563"/>
            <a:ext cx="147637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m[12]m[13]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7" name="Rectangle 13"/>
          <p:cNvSpPr/>
          <p:nvPr/>
        </p:nvSpPr>
        <p:spPr>
          <a:xfrm>
            <a:off x="3324225" y="5681663"/>
            <a:ext cx="58102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8" name="Rectangle 14"/>
          <p:cNvSpPr/>
          <p:nvPr/>
        </p:nvSpPr>
        <p:spPr>
          <a:xfrm>
            <a:off x="3921125" y="5681663"/>
            <a:ext cx="681038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69" name="Rectangle 15"/>
          <p:cNvSpPr/>
          <p:nvPr/>
        </p:nvSpPr>
        <p:spPr>
          <a:xfrm>
            <a:off x="4619625" y="5681663"/>
            <a:ext cx="1476375" cy="2746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70" name="Rectangle 16"/>
          <p:cNvSpPr/>
          <p:nvPr/>
        </p:nvSpPr>
        <p:spPr>
          <a:xfrm>
            <a:off x="3324225" y="5972175"/>
            <a:ext cx="58102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71" name="Rectangle 17"/>
          <p:cNvSpPr/>
          <p:nvPr/>
        </p:nvSpPr>
        <p:spPr>
          <a:xfrm>
            <a:off x="3921125" y="5972175"/>
            <a:ext cx="681038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72" name="Rectangle 18"/>
          <p:cNvSpPr/>
          <p:nvPr/>
        </p:nvSpPr>
        <p:spPr>
          <a:xfrm>
            <a:off x="4619625" y="5972175"/>
            <a:ext cx="1476375" cy="276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73" name="Rectangle 19"/>
          <p:cNvSpPr/>
          <p:nvPr/>
        </p:nvSpPr>
        <p:spPr>
          <a:xfrm>
            <a:off x="3048000" y="4267200"/>
            <a:ext cx="26447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] (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miss)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74" name="Rectangle 20"/>
          <p:cNvSpPr/>
          <p:nvPr/>
        </p:nvSpPr>
        <p:spPr>
          <a:xfrm>
            <a:off x="2682875" y="4281488"/>
            <a:ext cx="595313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9175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49190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91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92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93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94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95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76" name="Rectangle 37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9177" name="Rectangle 38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49178" name="组合 32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49180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49186" name="矩形 39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9187" name="直接连接符 40"/>
              <p:cNvCxnSpPr>
                <a:stCxn id="49186" idx="1"/>
                <a:endCxn id="49186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9188" name="直接连接符 41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9189" name="直接连接符 42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9181" name="TextBox 34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82" name="TextBox 35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83" name="TextBox 36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84" name="TextBox 37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9185" name="TextBox 38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79" name="矩形 44"/>
          <p:cNvSpPr/>
          <p:nvPr/>
        </p:nvSpPr>
        <p:spPr>
          <a:xfrm>
            <a:off x="5694363" y="4227513"/>
            <a:ext cx="29876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(Replacement Policy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LRU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Line Replacement on Misses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all the cache lines of the set are valid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Which line is selected to be evicted ?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LFU (least-frequently-used)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the line that has been referenced the fewest times over some past time window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LRU (least-recently-used)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the line that was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accessed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furthest in the past(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选择距离当前要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的数据最近的并且被获取次数最少的一个记录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of these policies require additional time and hardware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trace (reads):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 1 [0001] 13 [1101]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[1000]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hit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53254" name="Group 3"/>
          <p:cNvGrpSpPr/>
          <p:nvPr/>
        </p:nvGrpSpPr>
        <p:grpSpPr>
          <a:xfrm>
            <a:off x="2682875" y="4267200"/>
            <a:ext cx="3413125" cy="1981200"/>
            <a:chOff x="3487" y="1514"/>
            <a:chExt cx="1645" cy="978"/>
          </a:xfrm>
        </p:grpSpPr>
        <p:sp>
          <p:nvSpPr>
            <p:cNvPr id="53275" name="Rectangle 4"/>
            <p:cNvSpPr/>
            <p:nvPr/>
          </p:nvSpPr>
          <p:spPr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Rectangle 5"/>
            <p:cNvSpPr/>
            <p:nvPr/>
          </p:nvSpPr>
          <p:spPr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7" name="Rectangle 6"/>
            <p:cNvSpPr/>
            <p:nvPr/>
          </p:nvSpPr>
          <p:spPr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m[8]m[9]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Rectangle 7"/>
            <p:cNvSpPr/>
            <p:nvPr/>
          </p:nvSpPr>
          <p:spPr>
            <a:xfrm>
              <a:off x="3871" y="1706"/>
              <a:ext cx="162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9" name="Rectangle 8"/>
            <p:cNvSpPr/>
            <p:nvPr/>
          </p:nvSpPr>
          <p:spPr>
            <a:xfrm>
              <a:off x="4111" y="1706"/>
              <a:ext cx="311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tag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0" name="Rectangle 9"/>
            <p:cNvSpPr/>
            <p:nvPr/>
          </p:nvSpPr>
          <p:spPr>
            <a:xfrm>
              <a:off x="4591" y="1706"/>
              <a:ext cx="3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1" name="Rectangle 10"/>
            <p:cNvSpPr/>
            <p:nvPr/>
          </p:nvSpPr>
          <p:spPr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2" name="Rectangle 11"/>
            <p:cNvSpPr/>
            <p:nvPr/>
          </p:nvSpPr>
          <p:spPr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3" name="Rectangle 12"/>
            <p:cNvSpPr/>
            <p:nvPr/>
          </p:nvSpPr>
          <p:spPr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m[12]m[13]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4" name="Rectangle 13"/>
            <p:cNvSpPr/>
            <p:nvPr/>
          </p:nvSpPr>
          <p:spPr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5" name="Rectangle 14"/>
            <p:cNvSpPr/>
            <p:nvPr/>
          </p:nvSpPr>
          <p:spPr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6" name="Rectangle 15"/>
            <p:cNvSpPr/>
            <p:nvPr/>
          </p:nvSpPr>
          <p:spPr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7" name="Rectangle 16"/>
            <p:cNvSpPr/>
            <p:nvPr/>
          </p:nvSpPr>
          <p:spPr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8" name="Rectangle 17"/>
            <p:cNvSpPr/>
            <p:nvPr/>
          </p:nvSpPr>
          <p:spPr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89" name="Rectangle 18"/>
            <p:cNvSpPr/>
            <p:nvPr/>
          </p:nvSpPr>
          <p:spPr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90" name="Rectangle 19"/>
            <p:cNvSpPr/>
            <p:nvPr/>
          </p:nvSpPr>
          <p:spPr>
            <a:xfrm>
              <a:off x="3663" y="1514"/>
              <a:ext cx="127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8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[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] (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miss)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91" name="Rectangle 20"/>
            <p:cNvSpPr/>
            <p:nvPr/>
          </p:nvSpPr>
          <p:spPr>
            <a:xfrm>
              <a:off x="3487" y="1521"/>
              <a:ext cx="287" cy="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255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3269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0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1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2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3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6" name="Rectangle 37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3257" name="Rectangle 38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53258" name="组合 32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3259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3265" name="矩形 39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3266" name="直接连接符 40"/>
              <p:cNvCxnSpPr>
                <a:stCxn id="53265" idx="1"/>
                <a:endCxn id="53265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3267" name="直接连接符 41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3268" name="直接连接符 42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53260" name="TextBox 34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61" name="TextBox 35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62" name="TextBox 36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63" name="TextBox 37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3264" name="TextBox 38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Associative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1219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Example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M=16 byte addresses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B=2 bytes/block, S=2 sets, E=2 entry/set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971800"/>
            <a:ext cx="8305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trace (reads):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000" b="1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[0000] 1 [0001] 13 [1101] 8 [1000] 0 [0000]</a:t>
            </a:r>
            <a:endParaRPr kumimoji="0" lang="en-US" altLang="zh-CN" sz="2000" b="1" i="0" u="none" strike="sng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hit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miss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55302" name="Group 3"/>
          <p:cNvGrpSpPr/>
          <p:nvPr/>
        </p:nvGrpSpPr>
        <p:grpSpPr>
          <a:xfrm>
            <a:off x="2682875" y="4267200"/>
            <a:ext cx="3624263" cy="1981200"/>
            <a:chOff x="3487" y="1514"/>
            <a:chExt cx="1747" cy="978"/>
          </a:xfrm>
        </p:grpSpPr>
        <p:sp>
          <p:nvSpPr>
            <p:cNvPr id="55323" name="Rectangle 4"/>
            <p:cNvSpPr/>
            <p:nvPr/>
          </p:nvSpPr>
          <p:spPr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4" name="Rectangle 5"/>
            <p:cNvSpPr/>
            <p:nvPr/>
          </p:nvSpPr>
          <p:spPr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5" name="Rectangle 6"/>
            <p:cNvSpPr/>
            <p:nvPr/>
          </p:nvSpPr>
          <p:spPr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m[8]m[9]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6" name="Rectangle 7"/>
            <p:cNvSpPr/>
            <p:nvPr/>
          </p:nvSpPr>
          <p:spPr>
            <a:xfrm>
              <a:off x="3871" y="1706"/>
              <a:ext cx="162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7" name="Rectangle 8"/>
            <p:cNvSpPr/>
            <p:nvPr/>
          </p:nvSpPr>
          <p:spPr>
            <a:xfrm>
              <a:off x="4111" y="1706"/>
              <a:ext cx="311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tag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8" name="Rectangle 9"/>
            <p:cNvSpPr/>
            <p:nvPr/>
          </p:nvSpPr>
          <p:spPr>
            <a:xfrm>
              <a:off x="4591" y="1706"/>
              <a:ext cx="3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9" name="Rectangle 10"/>
            <p:cNvSpPr/>
            <p:nvPr/>
          </p:nvSpPr>
          <p:spPr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0" name="Rectangle 11"/>
            <p:cNvSpPr/>
            <p:nvPr/>
          </p:nvSpPr>
          <p:spPr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1" name="Rectangle 12"/>
            <p:cNvSpPr/>
            <p:nvPr/>
          </p:nvSpPr>
          <p:spPr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m[0]m[1]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2" name="Rectangle 13"/>
            <p:cNvSpPr/>
            <p:nvPr/>
          </p:nvSpPr>
          <p:spPr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3" name="Rectangle 14"/>
            <p:cNvSpPr/>
            <p:nvPr/>
          </p:nvSpPr>
          <p:spPr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4" name="Rectangle 15"/>
            <p:cNvSpPr/>
            <p:nvPr/>
          </p:nvSpPr>
          <p:spPr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5" name="Rectangle 16"/>
            <p:cNvSpPr/>
            <p:nvPr/>
          </p:nvSpPr>
          <p:spPr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6" name="Rectangle 17"/>
            <p:cNvSpPr/>
            <p:nvPr/>
          </p:nvSpPr>
          <p:spPr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7" name="Rectangle 18"/>
            <p:cNvSpPr/>
            <p:nvPr/>
          </p:nvSpPr>
          <p:spPr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8" name="Rectangle 19"/>
            <p:cNvSpPr/>
            <p:nvPr/>
          </p:nvSpPr>
          <p:spPr>
            <a:xfrm>
              <a:off x="3663" y="1514"/>
              <a:ext cx="1571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[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] (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miss) LRU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39" name="Rectangle 20"/>
            <p:cNvSpPr/>
            <p:nvPr/>
          </p:nvSpPr>
          <p:spPr>
            <a:xfrm>
              <a:off x="3487" y="1521"/>
              <a:ext cx="287" cy="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303" name="Group 40"/>
          <p:cNvGrpSpPr/>
          <p:nvPr/>
        </p:nvGrpSpPr>
        <p:grpSpPr>
          <a:xfrm>
            <a:off x="6553200" y="1508125"/>
            <a:ext cx="2044700" cy="538163"/>
            <a:chOff x="179" y="983"/>
            <a:chExt cx="1288" cy="357"/>
          </a:xfrm>
        </p:grpSpPr>
        <p:sp>
          <p:nvSpPr>
            <p:cNvPr id="55317" name="Rectangle 41"/>
            <p:cNvSpPr/>
            <p:nvPr/>
          </p:nvSpPr>
          <p:spPr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18" name="Rectangle 42"/>
            <p:cNvSpPr/>
            <p:nvPr/>
          </p:nvSpPr>
          <p:spPr>
            <a:xfrm>
              <a:off x="179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19" name="Rectangle 43"/>
            <p:cNvSpPr/>
            <p:nvPr/>
          </p:nvSpPr>
          <p:spPr>
            <a:xfrm>
              <a:off x="611" y="983"/>
              <a:ext cx="406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0" name="Rectangle 44"/>
            <p:cNvSpPr/>
            <p:nvPr/>
          </p:nvSpPr>
          <p:spPr>
            <a:xfrm>
              <a:off x="1043" y="994"/>
              <a:ext cx="406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b=1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1" name="Rectangle 45"/>
            <p:cNvSpPr/>
            <p:nvPr/>
          </p:nvSpPr>
          <p:spPr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22" name="Rectangle 46"/>
            <p:cNvSpPr/>
            <p:nvPr/>
          </p:nvSpPr>
          <p:spPr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04" name="Rectangle 2"/>
          <p:cNvSpPr/>
          <p:nvPr/>
        </p:nvSpPr>
        <p:spPr>
          <a:xfrm>
            <a:off x="3324225" y="5105400"/>
            <a:ext cx="2771775" cy="5667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5305" name="Rectangle 38"/>
          <p:cNvSpPr/>
          <p:nvPr/>
        </p:nvSpPr>
        <p:spPr>
          <a:xfrm>
            <a:off x="3324225" y="5681663"/>
            <a:ext cx="2771775" cy="5667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55306" name="组合 32"/>
          <p:cNvGrpSpPr/>
          <p:nvPr/>
        </p:nvGrpSpPr>
        <p:grpSpPr>
          <a:xfrm>
            <a:off x="2706688" y="4724400"/>
            <a:ext cx="646112" cy="1701800"/>
            <a:chOff x="1792069" y="4724400"/>
            <a:chExt cx="646331" cy="1701800"/>
          </a:xfrm>
        </p:grpSpPr>
        <p:grpSp>
          <p:nvGrpSpPr>
            <p:cNvPr id="55307" name="组合 38"/>
            <p:cNvGrpSpPr/>
            <p:nvPr/>
          </p:nvGrpSpPr>
          <p:grpSpPr>
            <a:xfrm>
              <a:off x="1905000" y="5100047"/>
              <a:ext cx="381000" cy="1154968"/>
              <a:chOff x="685800" y="5029200"/>
              <a:chExt cx="914400" cy="914400"/>
            </a:xfrm>
          </p:grpSpPr>
          <p:sp>
            <p:nvSpPr>
              <p:cNvPr id="55313" name="矩形 39"/>
              <p:cNvSpPr/>
              <p:nvPr/>
            </p:nvSpPr>
            <p:spPr>
              <a:xfrm>
                <a:off x="685800" y="5029200"/>
                <a:ext cx="914400" cy="914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5314" name="直接连接符 40"/>
              <p:cNvCxnSpPr>
                <a:stCxn id="55313" idx="1"/>
                <a:endCxn id="55313" idx="3"/>
              </p:cNvCxnSpPr>
              <p:nvPr/>
            </p:nvCxnSpPr>
            <p:spPr>
              <a:xfrm>
                <a:off x="685800" y="54864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5315" name="直接连接符 41"/>
              <p:cNvCxnSpPr/>
              <p:nvPr/>
            </p:nvCxnSpPr>
            <p:spPr>
              <a:xfrm>
                <a:off x="685800" y="52578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5316" name="直接连接符 42"/>
              <p:cNvCxnSpPr/>
              <p:nvPr/>
            </p:nvCxnSpPr>
            <p:spPr>
              <a:xfrm>
                <a:off x="685800" y="5715000"/>
                <a:ext cx="914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55308" name="TextBox 34"/>
            <p:cNvSpPr txBox="1"/>
            <p:nvPr/>
          </p:nvSpPr>
          <p:spPr>
            <a:xfrm>
              <a:off x="1965800" y="5057226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TextBox 35"/>
            <p:cNvSpPr txBox="1"/>
            <p:nvPr/>
          </p:nvSpPr>
          <p:spPr>
            <a:xfrm>
              <a:off x="1955800" y="5351287"/>
              <a:ext cx="142400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10" name="TextBox 36"/>
            <p:cNvSpPr txBox="1"/>
            <p:nvPr/>
          </p:nvSpPr>
          <p:spPr>
            <a:xfrm>
              <a:off x="1968500" y="5630670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TextBox 37"/>
            <p:cNvSpPr txBox="1"/>
            <p:nvPr/>
          </p:nvSpPr>
          <p:spPr>
            <a:xfrm>
              <a:off x="1968500" y="5920826"/>
              <a:ext cx="141064" cy="505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5312" name="TextBox 38"/>
            <p:cNvSpPr txBox="1"/>
            <p:nvPr/>
          </p:nvSpPr>
          <p:spPr>
            <a:xfrm>
              <a:off x="1792069" y="4724400"/>
              <a:ext cx="64633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set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Fully associative</a:t>
            </a:r>
            <a:r>
              <a:rPr lang="en-US" altLang="zh-CN" dirty="0">
                <a:ea typeface="宋体" panose="02010600030101010101" pitchFamily="2" charset="-122"/>
              </a:rPr>
              <a:t>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447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Characterized by all of the lines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only one set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set index bits</a:t>
            </a:r>
            <a:r>
              <a:rPr lang="en-US" altLang="zh-CN" dirty="0">
                <a:ea typeface="宋体" panose="02010600030101010101" pitchFamily="2" charset="-122"/>
              </a:rPr>
              <a:t> in the address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7349" name="Group 4"/>
          <p:cNvGrpSpPr/>
          <p:nvPr/>
        </p:nvGrpSpPr>
        <p:grpSpPr>
          <a:xfrm>
            <a:off x="838200" y="2971800"/>
            <a:ext cx="7485063" cy="3262313"/>
            <a:chOff x="528" y="2112"/>
            <a:chExt cx="4715" cy="1818"/>
          </a:xfrm>
        </p:grpSpPr>
        <p:grpSp>
          <p:nvGrpSpPr>
            <p:cNvPr id="57350" name="Group 5"/>
            <p:cNvGrpSpPr/>
            <p:nvPr/>
          </p:nvGrpSpPr>
          <p:grpSpPr>
            <a:xfrm>
              <a:off x="528" y="2112"/>
              <a:ext cx="4715" cy="1022"/>
              <a:chOff x="480" y="1584"/>
              <a:chExt cx="4715" cy="1022"/>
            </a:xfrm>
          </p:grpSpPr>
          <p:sp>
            <p:nvSpPr>
              <p:cNvPr id="57357" name="Text Box 6"/>
              <p:cNvSpPr txBox="1"/>
              <p:nvPr/>
            </p:nvSpPr>
            <p:spPr>
              <a:xfrm>
                <a:off x="480" y="1884"/>
                <a:ext cx="452" cy="1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set 0: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58" name="Rectangle 7"/>
              <p:cNvSpPr/>
              <p:nvPr/>
            </p:nvSpPr>
            <p:spPr>
              <a:xfrm>
                <a:off x="1056" y="1584"/>
                <a:ext cx="2688" cy="1022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59" name="Rectangle 8"/>
              <p:cNvSpPr/>
              <p:nvPr/>
            </p:nvSpPr>
            <p:spPr>
              <a:xfrm>
                <a:off x="1251" y="161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valid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0" name="Rectangle 9"/>
              <p:cNvSpPr/>
              <p:nvPr/>
            </p:nvSpPr>
            <p:spPr>
              <a:xfrm>
                <a:off x="1251" y="186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valid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1" name="Rectangle 10"/>
              <p:cNvSpPr/>
              <p:nvPr/>
            </p:nvSpPr>
            <p:spPr>
              <a:xfrm>
                <a:off x="1683" y="1618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tag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2" name="Rectangle 11"/>
              <p:cNvSpPr/>
              <p:nvPr/>
            </p:nvSpPr>
            <p:spPr>
              <a:xfrm>
                <a:off x="1683" y="1867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tag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3" name="Rectangle 12"/>
              <p:cNvSpPr/>
              <p:nvPr/>
            </p:nvSpPr>
            <p:spPr>
              <a:xfrm>
                <a:off x="2371" y="1618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cache block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4" name="Rectangle 13"/>
              <p:cNvSpPr/>
              <p:nvPr/>
            </p:nvSpPr>
            <p:spPr>
              <a:xfrm>
                <a:off x="2371" y="1858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cache block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5" name="Rectangle 14"/>
              <p:cNvSpPr/>
              <p:nvPr/>
            </p:nvSpPr>
            <p:spPr>
              <a:xfrm>
                <a:off x="1248" y="23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valid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6" name="Rectangle 15"/>
              <p:cNvSpPr/>
              <p:nvPr/>
            </p:nvSpPr>
            <p:spPr>
              <a:xfrm>
                <a:off x="1680" y="2352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tag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7" name="Rectangle 16"/>
              <p:cNvSpPr/>
              <p:nvPr/>
            </p:nvSpPr>
            <p:spPr>
              <a:xfrm>
                <a:off x="2352" y="2352"/>
                <a:ext cx="129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cache block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8" name="Text Box 17"/>
              <p:cNvSpPr txBox="1"/>
              <p:nvPr/>
            </p:nvSpPr>
            <p:spPr>
              <a:xfrm>
                <a:off x="2153" y="2083"/>
                <a:ext cx="346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9" name="AutoShape 18"/>
              <p:cNvSpPr/>
              <p:nvPr/>
            </p:nvSpPr>
            <p:spPr>
              <a:xfrm>
                <a:off x="3792" y="1584"/>
                <a:ext cx="48" cy="1008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7370" name="Text Box 19"/>
              <p:cNvSpPr txBox="1"/>
              <p:nvPr/>
            </p:nvSpPr>
            <p:spPr>
              <a:xfrm>
                <a:off x="3843" y="1912"/>
                <a:ext cx="1352" cy="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i="1" dirty="0">
                    <a:latin typeface="Helvetica" pitchFamily="34" charset="0"/>
                    <a:ea typeface="宋体" panose="02010600030101010101" pitchFamily="2" charset="-122"/>
                  </a:rPr>
                  <a:t>E=C/B</a:t>
                </a: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  lines in 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the one and only set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351" name="Rectangle 20"/>
            <p:cNvSpPr/>
            <p:nvPr/>
          </p:nvSpPr>
          <p:spPr>
            <a:xfrm>
              <a:off x="1739" y="3399"/>
              <a:ext cx="421" cy="1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 bits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2" name="Rectangle 21"/>
            <p:cNvSpPr/>
            <p:nvPr/>
          </p:nvSpPr>
          <p:spPr>
            <a:xfrm>
              <a:off x="2688" y="3590"/>
              <a:ext cx="768" cy="15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Rectangle 22"/>
            <p:cNvSpPr/>
            <p:nvPr/>
          </p:nvSpPr>
          <p:spPr>
            <a:xfrm>
              <a:off x="1248" y="3590"/>
              <a:ext cx="1440" cy="15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4" name="Rectangle 23"/>
            <p:cNvSpPr/>
            <p:nvPr/>
          </p:nvSpPr>
          <p:spPr>
            <a:xfrm>
              <a:off x="2832" y="3408"/>
              <a:ext cx="456" cy="1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 bits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5" name="Rectangle 24"/>
            <p:cNvSpPr/>
            <p:nvPr/>
          </p:nvSpPr>
          <p:spPr>
            <a:xfrm>
              <a:off x="1758" y="3744"/>
              <a:ext cx="306" cy="1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6" name="Rectangle 25"/>
            <p:cNvSpPr/>
            <p:nvPr/>
          </p:nvSpPr>
          <p:spPr>
            <a:xfrm>
              <a:off x="2640" y="3744"/>
              <a:ext cx="833" cy="1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block offset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Accessing fully associative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Line match and Word selection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must compare the tag in each valid 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9397" name="Group 4"/>
          <p:cNvGrpSpPr/>
          <p:nvPr/>
        </p:nvGrpSpPr>
        <p:grpSpPr>
          <a:xfrm>
            <a:off x="0" y="2568575"/>
            <a:ext cx="9067800" cy="3984625"/>
            <a:chOff x="0" y="1260"/>
            <a:chExt cx="5712" cy="2753"/>
          </a:xfrm>
        </p:grpSpPr>
        <p:sp>
          <p:nvSpPr>
            <p:cNvPr id="59398" name="Rectangle 5"/>
            <p:cNvSpPr/>
            <p:nvPr/>
          </p:nvSpPr>
          <p:spPr>
            <a:xfrm>
              <a:off x="1332" y="1729"/>
              <a:ext cx="3664" cy="115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9" name="Rectangle 6"/>
            <p:cNvSpPr/>
            <p:nvPr/>
          </p:nvSpPr>
          <p:spPr>
            <a:xfrm>
              <a:off x="1476" y="2045"/>
              <a:ext cx="288" cy="19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0" name="Rectangle 7"/>
            <p:cNvSpPr/>
            <p:nvPr/>
          </p:nvSpPr>
          <p:spPr>
            <a:xfrm>
              <a:off x="1908" y="2045"/>
              <a:ext cx="576" cy="19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0110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9401" name="Group 8"/>
            <p:cNvGrpSpPr/>
            <p:nvPr/>
          </p:nvGrpSpPr>
          <p:grpSpPr>
            <a:xfrm>
              <a:off x="2580" y="2303"/>
              <a:ext cx="2242" cy="193"/>
              <a:chOff x="2580" y="2044"/>
              <a:chExt cx="2242" cy="193"/>
            </a:xfrm>
          </p:grpSpPr>
          <p:sp>
            <p:nvSpPr>
              <p:cNvPr id="59469" name="Rectangle 9"/>
              <p:cNvSpPr/>
              <p:nvPr/>
            </p:nvSpPr>
            <p:spPr>
              <a:xfrm>
                <a:off x="341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0" name="Rectangle 10"/>
              <p:cNvSpPr/>
              <p:nvPr/>
            </p:nvSpPr>
            <p:spPr>
              <a:xfrm>
                <a:off x="2580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1" name="Rectangle 11"/>
              <p:cNvSpPr/>
              <p:nvPr/>
            </p:nvSpPr>
            <p:spPr>
              <a:xfrm>
                <a:off x="286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2" name="Rectangle 12"/>
              <p:cNvSpPr/>
              <p:nvPr/>
            </p:nvSpPr>
            <p:spPr>
              <a:xfrm>
                <a:off x="312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3" name="Rectangle 13"/>
              <p:cNvSpPr/>
              <p:nvPr/>
            </p:nvSpPr>
            <p:spPr>
              <a:xfrm>
                <a:off x="4516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600" b="1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4" name="Rectangle 14"/>
              <p:cNvSpPr/>
              <p:nvPr/>
            </p:nvSpPr>
            <p:spPr>
              <a:xfrm>
                <a:off x="3684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5" name="Rectangle 15"/>
              <p:cNvSpPr/>
              <p:nvPr/>
            </p:nvSpPr>
            <p:spPr>
              <a:xfrm>
                <a:off x="3972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6" name="Rectangle 16"/>
              <p:cNvSpPr/>
              <p:nvPr/>
            </p:nvSpPr>
            <p:spPr>
              <a:xfrm>
                <a:off x="4228" y="204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r>
                  <a:rPr lang="en-US" altLang="zh-CN" sz="1600" b="1" baseline="-25000" dirty="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77" name="Rectangle 17"/>
              <p:cNvSpPr/>
              <p:nvPr/>
            </p:nvSpPr>
            <p:spPr>
              <a:xfrm>
                <a:off x="3670" y="2044"/>
                <a:ext cx="1152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02" name="Rectangle 18"/>
            <p:cNvSpPr/>
            <p:nvPr/>
          </p:nvSpPr>
          <p:spPr>
            <a:xfrm>
              <a:off x="1492" y="1797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3" name="Rectangle 19"/>
            <p:cNvSpPr/>
            <p:nvPr/>
          </p:nvSpPr>
          <p:spPr>
            <a:xfrm>
              <a:off x="1924" y="1797"/>
              <a:ext cx="576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1001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9404" name="Group 20"/>
            <p:cNvGrpSpPr/>
            <p:nvPr/>
          </p:nvGrpSpPr>
          <p:grpSpPr>
            <a:xfrm>
              <a:off x="2596" y="1797"/>
              <a:ext cx="2224" cy="192"/>
              <a:chOff x="2596" y="1797"/>
              <a:chExt cx="2224" cy="192"/>
            </a:xfrm>
          </p:grpSpPr>
          <p:sp>
            <p:nvSpPr>
              <p:cNvPr id="59461" name="Rectangle 21"/>
              <p:cNvSpPr/>
              <p:nvPr/>
            </p:nvSpPr>
            <p:spPr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2" name="Rectangle 22"/>
              <p:cNvSpPr/>
              <p:nvPr/>
            </p:nvSpPr>
            <p:spPr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3" name="Rectangle 23"/>
              <p:cNvSpPr/>
              <p:nvPr/>
            </p:nvSpPr>
            <p:spPr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4" name="Rectangle 24"/>
              <p:cNvSpPr/>
              <p:nvPr/>
            </p:nvSpPr>
            <p:spPr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5" name="Rectangle 25"/>
              <p:cNvSpPr/>
              <p:nvPr/>
            </p:nvSpPr>
            <p:spPr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6" name="Rectangle 26"/>
              <p:cNvSpPr/>
              <p:nvPr/>
            </p:nvSpPr>
            <p:spPr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7" name="Rectangle 27"/>
              <p:cNvSpPr/>
              <p:nvPr/>
            </p:nvSpPr>
            <p:spPr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8" name="Rectangle 28"/>
              <p:cNvSpPr/>
              <p:nvPr/>
            </p:nvSpPr>
            <p:spPr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05" name="Rectangle 29"/>
            <p:cNvSpPr/>
            <p:nvPr/>
          </p:nvSpPr>
          <p:spPr>
            <a:xfrm>
              <a:off x="2363" y="3437"/>
              <a:ext cx="421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 bits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9406" name="Group 30"/>
            <p:cNvGrpSpPr/>
            <p:nvPr/>
          </p:nvGrpSpPr>
          <p:grpSpPr>
            <a:xfrm>
              <a:off x="1811" y="3628"/>
              <a:ext cx="2317" cy="306"/>
              <a:chOff x="1779" y="3628"/>
              <a:chExt cx="2317" cy="306"/>
            </a:xfrm>
          </p:grpSpPr>
          <p:sp>
            <p:nvSpPr>
              <p:cNvPr id="59457" name="Rectangle 31"/>
              <p:cNvSpPr/>
              <p:nvPr/>
            </p:nvSpPr>
            <p:spPr>
              <a:xfrm>
                <a:off x="3264" y="3628"/>
                <a:ext cx="720" cy="16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100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8" name="Rectangle 32"/>
              <p:cNvSpPr/>
              <p:nvPr/>
            </p:nvSpPr>
            <p:spPr>
              <a:xfrm>
                <a:off x="1840" y="3628"/>
                <a:ext cx="1424" cy="16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Helvetica" pitchFamily="34" charset="0"/>
                    <a:ea typeface="宋体" panose="02010600030101010101" pitchFamily="2" charset="-122"/>
                  </a:rPr>
                  <a:t>0110</a:t>
                </a: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9" name="Text Box 33"/>
              <p:cNvSpPr txBox="1"/>
              <p:nvPr/>
            </p:nvSpPr>
            <p:spPr>
              <a:xfrm>
                <a:off x="3936" y="3765"/>
                <a:ext cx="160" cy="1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000" b="1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0" name="Text Box 34"/>
              <p:cNvSpPr txBox="1"/>
              <p:nvPr/>
            </p:nvSpPr>
            <p:spPr>
              <a:xfrm>
                <a:off x="1779" y="3765"/>
                <a:ext cx="258" cy="1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000" b="1" dirty="0">
                    <a:latin typeface="Helvetica" pitchFamily="34" charset="0"/>
                    <a:ea typeface="宋体" panose="02010600030101010101" pitchFamily="2" charset="-122"/>
                  </a:rPr>
                  <a:t>m-1</a:t>
                </a:r>
                <a:endParaRPr lang="en-US" altLang="zh-CN" sz="1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07" name="Rectangle 35"/>
            <p:cNvSpPr/>
            <p:nvPr/>
          </p:nvSpPr>
          <p:spPr>
            <a:xfrm>
              <a:off x="3424" y="3446"/>
              <a:ext cx="456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 bits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8" name="Rectangle 36"/>
            <p:cNvSpPr/>
            <p:nvPr/>
          </p:nvSpPr>
          <p:spPr>
            <a:xfrm>
              <a:off x="2076" y="3782"/>
              <a:ext cx="306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tag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9" name="Rectangle 37"/>
            <p:cNvSpPr/>
            <p:nvPr/>
          </p:nvSpPr>
          <p:spPr>
            <a:xfrm>
              <a:off x="3232" y="3783"/>
              <a:ext cx="833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block offset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0" name="Text Box 38"/>
            <p:cNvSpPr txBox="1"/>
            <p:nvPr/>
          </p:nvSpPr>
          <p:spPr>
            <a:xfrm>
              <a:off x="1462" y="1269"/>
              <a:ext cx="340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=1?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1" name="AutoShape 39"/>
            <p:cNvSpPr/>
            <p:nvPr/>
          </p:nvSpPr>
          <p:spPr>
            <a:xfrm rot="-5400000">
              <a:off x="3602" y="3080"/>
              <a:ext cx="96" cy="700"/>
            </a:xfrm>
            <a:prstGeom prst="rightBrace">
              <a:avLst>
                <a:gd name="adj1" fmla="val 60763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9412" name="AutoShape 40"/>
            <p:cNvSpPr/>
            <p:nvPr/>
          </p:nvSpPr>
          <p:spPr>
            <a:xfrm rot="-5400000">
              <a:off x="2464" y="2756"/>
              <a:ext cx="199" cy="1448"/>
            </a:xfrm>
            <a:prstGeom prst="rightBrace">
              <a:avLst>
                <a:gd name="adj1" fmla="val 60771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9413" name="Text Box 41"/>
            <p:cNvSpPr txBox="1"/>
            <p:nvPr/>
          </p:nvSpPr>
          <p:spPr>
            <a:xfrm>
              <a:off x="2047" y="2936"/>
              <a:ext cx="305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= ?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4" name="Line 42"/>
            <p:cNvSpPr/>
            <p:nvPr/>
          </p:nvSpPr>
          <p:spPr>
            <a:xfrm>
              <a:off x="2192" y="3148"/>
              <a:ext cx="356" cy="24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15" name="Line 43"/>
            <p:cNvSpPr/>
            <p:nvPr/>
          </p:nvSpPr>
          <p:spPr>
            <a:xfrm flipV="1">
              <a:off x="3644" y="3166"/>
              <a:ext cx="2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6" name="Line 44"/>
            <p:cNvSpPr/>
            <p:nvPr/>
          </p:nvSpPr>
          <p:spPr>
            <a:xfrm>
              <a:off x="3648" y="3170"/>
              <a:ext cx="0" cy="23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7" name="Text Box 45"/>
            <p:cNvSpPr txBox="1"/>
            <p:nvPr/>
          </p:nvSpPr>
          <p:spPr>
            <a:xfrm>
              <a:off x="3884" y="2846"/>
              <a:ext cx="1828" cy="73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(3) </a:t>
              </a: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If (1) and (2), then 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cache hit, and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 block  offset selects 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starting byte.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8" name="Text Box 46"/>
            <p:cNvSpPr txBox="1"/>
            <p:nvPr/>
          </p:nvSpPr>
          <p:spPr>
            <a:xfrm>
              <a:off x="0" y="2894"/>
              <a:ext cx="2076" cy="73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(2) </a:t>
              </a: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The tag bits in one  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of the cache lines must 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match the tag bits in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the address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9" name="Line 47"/>
            <p:cNvSpPr/>
            <p:nvPr/>
          </p:nvSpPr>
          <p:spPr>
            <a:xfrm flipV="1">
              <a:off x="1536" y="1505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0" name="Text Box 48"/>
            <p:cNvSpPr txBox="1"/>
            <p:nvPr/>
          </p:nvSpPr>
          <p:spPr>
            <a:xfrm>
              <a:off x="1785" y="1260"/>
              <a:ext cx="1839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(1) </a:t>
              </a: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The valid bit must be set.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1" name="Rectangle 49"/>
            <p:cNvSpPr/>
            <p:nvPr/>
          </p:nvSpPr>
          <p:spPr>
            <a:xfrm>
              <a:off x="3430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2" name="Rectangle 50"/>
            <p:cNvSpPr/>
            <p:nvPr/>
          </p:nvSpPr>
          <p:spPr>
            <a:xfrm>
              <a:off x="2598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Rectangle 51"/>
            <p:cNvSpPr/>
            <p:nvPr/>
          </p:nvSpPr>
          <p:spPr>
            <a:xfrm>
              <a:off x="2886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4" name="Rectangle 52"/>
            <p:cNvSpPr/>
            <p:nvPr/>
          </p:nvSpPr>
          <p:spPr>
            <a:xfrm>
              <a:off x="3142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5" name="Rectangle 53"/>
            <p:cNvSpPr/>
            <p:nvPr/>
          </p:nvSpPr>
          <p:spPr>
            <a:xfrm>
              <a:off x="4534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6" name="Rectangle 54"/>
            <p:cNvSpPr/>
            <p:nvPr/>
          </p:nvSpPr>
          <p:spPr>
            <a:xfrm>
              <a:off x="3702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7" name="Rectangle 55"/>
            <p:cNvSpPr/>
            <p:nvPr/>
          </p:nvSpPr>
          <p:spPr>
            <a:xfrm>
              <a:off x="3990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8" name="Rectangle 56"/>
            <p:cNvSpPr/>
            <p:nvPr/>
          </p:nvSpPr>
          <p:spPr>
            <a:xfrm>
              <a:off x="4246" y="1586"/>
              <a:ext cx="288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0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zh-CN" altLang="en-US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9" name="Rectangle 57"/>
            <p:cNvSpPr/>
            <p:nvPr/>
          </p:nvSpPr>
          <p:spPr>
            <a:xfrm>
              <a:off x="1488" y="2304"/>
              <a:ext cx="288" cy="19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0" name="Rectangle 58"/>
            <p:cNvSpPr/>
            <p:nvPr/>
          </p:nvSpPr>
          <p:spPr>
            <a:xfrm>
              <a:off x="1488" y="2592"/>
              <a:ext cx="288" cy="19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1" name="Rectangle 59"/>
            <p:cNvSpPr/>
            <p:nvPr/>
          </p:nvSpPr>
          <p:spPr>
            <a:xfrm>
              <a:off x="1920" y="2304"/>
              <a:ext cx="576" cy="19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0110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Rectangle 60"/>
            <p:cNvSpPr/>
            <p:nvPr/>
          </p:nvSpPr>
          <p:spPr>
            <a:xfrm>
              <a:off x="1920" y="2592"/>
              <a:ext cx="576" cy="19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1110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9433" name="Group 61"/>
            <p:cNvGrpSpPr/>
            <p:nvPr/>
          </p:nvGrpSpPr>
          <p:grpSpPr>
            <a:xfrm>
              <a:off x="2592" y="2064"/>
              <a:ext cx="2224" cy="192"/>
              <a:chOff x="2596" y="1797"/>
              <a:chExt cx="2224" cy="192"/>
            </a:xfrm>
          </p:grpSpPr>
          <p:sp>
            <p:nvSpPr>
              <p:cNvPr id="59449" name="Rectangle 62"/>
              <p:cNvSpPr/>
              <p:nvPr/>
            </p:nvSpPr>
            <p:spPr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0" name="Rectangle 63"/>
              <p:cNvSpPr/>
              <p:nvPr/>
            </p:nvSpPr>
            <p:spPr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1" name="Rectangle 64"/>
              <p:cNvSpPr/>
              <p:nvPr/>
            </p:nvSpPr>
            <p:spPr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2" name="Rectangle 65"/>
              <p:cNvSpPr/>
              <p:nvPr/>
            </p:nvSpPr>
            <p:spPr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3" name="Rectangle 66"/>
              <p:cNvSpPr/>
              <p:nvPr/>
            </p:nvSpPr>
            <p:spPr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4" name="Rectangle 67"/>
              <p:cNvSpPr/>
              <p:nvPr/>
            </p:nvSpPr>
            <p:spPr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5" name="Rectangle 68"/>
              <p:cNvSpPr/>
              <p:nvPr/>
            </p:nvSpPr>
            <p:spPr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6" name="Rectangle 69"/>
              <p:cNvSpPr/>
              <p:nvPr/>
            </p:nvSpPr>
            <p:spPr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34" name="Group 70"/>
            <p:cNvGrpSpPr/>
            <p:nvPr/>
          </p:nvGrpSpPr>
          <p:grpSpPr>
            <a:xfrm>
              <a:off x="2592" y="2592"/>
              <a:ext cx="2224" cy="192"/>
              <a:chOff x="2596" y="1797"/>
              <a:chExt cx="2224" cy="192"/>
            </a:xfrm>
          </p:grpSpPr>
          <p:sp>
            <p:nvSpPr>
              <p:cNvPr id="59441" name="Rectangle 71"/>
              <p:cNvSpPr/>
              <p:nvPr/>
            </p:nvSpPr>
            <p:spPr>
              <a:xfrm>
                <a:off x="342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2" name="Rectangle 72"/>
              <p:cNvSpPr/>
              <p:nvPr/>
            </p:nvSpPr>
            <p:spPr>
              <a:xfrm>
                <a:off x="2596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3" name="Rectangle 73"/>
              <p:cNvSpPr/>
              <p:nvPr/>
            </p:nvSpPr>
            <p:spPr>
              <a:xfrm>
                <a:off x="288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4" name="Rectangle 74"/>
              <p:cNvSpPr/>
              <p:nvPr/>
            </p:nvSpPr>
            <p:spPr>
              <a:xfrm>
                <a:off x="314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5" name="Rectangle 75"/>
              <p:cNvSpPr/>
              <p:nvPr/>
            </p:nvSpPr>
            <p:spPr>
              <a:xfrm>
                <a:off x="4532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6" name="Rectangle 76"/>
              <p:cNvSpPr/>
              <p:nvPr/>
            </p:nvSpPr>
            <p:spPr>
              <a:xfrm>
                <a:off x="3700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7" name="Rectangle 77"/>
              <p:cNvSpPr/>
              <p:nvPr/>
            </p:nvSpPr>
            <p:spPr>
              <a:xfrm>
                <a:off x="3988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8" name="Rectangle 78"/>
              <p:cNvSpPr/>
              <p:nvPr/>
            </p:nvSpPr>
            <p:spPr>
              <a:xfrm>
                <a:off x="4244" y="179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35" name="Line 79"/>
            <p:cNvSpPr/>
            <p:nvPr/>
          </p:nvSpPr>
          <p:spPr>
            <a:xfrm flipH="1" flipV="1">
              <a:off x="3840" y="2496"/>
              <a:ext cx="0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36" name="Line 80"/>
            <p:cNvSpPr/>
            <p:nvPr/>
          </p:nvSpPr>
          <p:spPr>
            <a:xfrm flipV="1">
              <a:off x="1584" y="1505"/>
              <a:ext cx="0" cy="53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37" name="Line 81"/>
            <p:cNvSpPr/>
            <p:nvPr/>
          </p:nvSpPr>
          <p:spPr>
            <a:xfrm flipV="1">
              <a:off x="1680" y="1488"/>
              <a:ext cx="0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38" name="Line 82"/>
            <p:cNvSpPr/>
            <p:nvPr/>
          </p:nvSpPr>
          <p:spPr>
            <a:xfrm flipV="1">
              <a:off x="1728" y="1488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39" name="Line 83"/>
            <p:cNvSpPr/>
            <p:nvPr/>
          </p:nvSpPr>
          <p:spPr>
            <a:xfrm flipH="1">
              <a:off x="1968" y="1987"/>
              <a:ext cx="7" cy="10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0" name="Line 86"/>
            <p:cNvSpPr/>
            <p:nvPr/>
          </p:nvSpPr>
          <p:spPr>
            <a:xfrm flipH="1">
              <a:off x="2400" y="2467"/>
              <a:ext cx="0" cy="55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Issues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Write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through(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同时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main memory)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Cache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updates its copy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Immediately writes the corresponding cache block to memory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back(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暂时只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update cache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，在其被舍弃后在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update main memory)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Defers the memory update as long as possible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Writing the updated block to memory only when it is evicted from the cache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Maintains a dirty bit for each cache 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38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Conflict Misses in Direct-Mapped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343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	float dotprod(float x[8], float y[8])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	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		float sum = 0.0;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 		int i;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nn-NO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 		for (i = 0; i &lt; 8; i++)</a:t>
            </a:r>
            <a:endParaRPr lang="nn-NO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 			sum += x[i] * y[i];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 		return sum;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 	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Issues with Writes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Write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misses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Write-allocate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Loads the corresponding memory block into the cache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Then updates the cache block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No-write-allocate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Bypasses the cache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Writes the word directly to memory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Combination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through, no-write-allocate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back, write-allocate (modern implementation)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Multi-level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349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0"/>
            <a:ext cx="8382000" cy="67548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42"/>
          <p:cNvGrpSpPr/>
          <p:nvPr/>
        </p:nvGrpSpPr>
        <p:grpSpPr>
          <a:xfrm>
            <a:off x="2971800" y="95250"/>
            <a:ext cx="2857500" cy="1733550"/>
            <a:chOff x="2971800" y="95071"/>
            <a:chExt cx="2856987" cy="1733729"/>
          </a:xfrm>
        </p:grpSpPr>
        <p:sp>
          <p:nvSpPr>
            <p:cNvPr id="63502" name="TextBox 33"/>
            <p:cNvSpPr txBox="1"/>
            <p:nvPr/>
          </p:nvSpPr>
          <p:spPr>
            <a:xfrm>
              <a:off x="3124200" y="95071"/>
              <a:ext cx="2704587" cy="120032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L1 d-cache, i-cache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32k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8-way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Access: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4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cycles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3503" name="直接箭头连接符 35"/>
            <p:cNvCxnSpPr/>
            <p:nvPr/>
          </p:nvCxnSpPr>
          <p:spPr>
            <a:xfrm flipH="1">
              <a:off x="2971800" y="1371600"/>
              <a:ext cx="609600" cy="4572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3504" name="直接箭头连接符 37"/>
            <p:cNvCxnSpPr/>
            <p:nvPr/>
          </p:nvCxnSpPr>
          <p:spPr>
            <a:xfrm>
              <a:off x="4953000" y="1295400"/>
              <a:ext cx="685800" cy="5334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3" name="组合 43"/>
          <p:cNvGrpSpPr/>
          <p:nvPr/>
        </p:nvGrpSpPr>
        <p:grpSpPr>
          <a:xfrm>
            <a:off x="2971800" y="1695450"/>
            <a:ext cx="2743200" cy="1733550"/>
            <a:chOff x="2895600" y="95071"/>
            <a:chExt cx="2743200" cy="1733729"/>
          </a:xfrm>
        </p:grpSpPr>
        <p:sp>
          <p:nvSpPr>
            <p:cNvPr id="63499" name="TextBox 44"/>
            <p:cNvSpPr txBox="1"/>
            <p:nvPr/>
          </p:nvSpPr>
          <p:spPr>
            <a:xfrm>
              <a:off x="3124200" y="95071"/>
              <a:ext cx="2380780" cy="120032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L2 unified-cache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256k 8-way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Access: 10 cycles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3500" name="直接箭头连接符 45"/>
            <p:cNvCxnSpPr/>
            <p:nvPr/>
          </p:nvCxnSpPr>
          <p:spPr>
            <a:xfrm flipH="1">
              <a:off x="2895600" y="1371600"/>
              <a:ext cx="685800" cy="4572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3501" name="直接箭头连接符 46"/>
            <p:cNvCxnSpPr/>
            <p:nvPr/>
          </p:nvCxnSpPr>
          <p:spPr>
            <a:xfrm>
              <a:off x="4953000" y="1295400"/>
              <a:ext cx="685800" cy="5334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4" name="组合 48"/>
          <p:cNvGrpSpPr/>
          <p:nvPr/>
        </p:nvGrpSpPr>
        <p:grpSpPr>
          <a:xfrm>
            <a:off x="4800600" y="5029200"/>
            <a:ext cx="3676650" cy="1657350"/>
            <a:chOff x="4572000" y="2667000"/>
            <a:chExt cx="3676370" cy="1657659"/>
          </a:xfrm>
        </p:grpSpPr>
        <p:sp>
          <p:nvSpPr>
            <p:cNvPr id="63497" name="TextBox 49"/>
            <p:cNvSpPr txBox="1"/>
            <p:nvPr/>
          </p:nvSpPr>
          <p:spPr>
            <a:xfrm>
              <a:off x="5391620" y="3124200"/>
              <a:ext cx="2856750" cy="120045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L3 unified-cache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8M 16-way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Access: 40~75 cycles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3498" name="直接箭头连接符 51"/>
            <p:cNvCxnSpPr/>
            <p:nvPr/>
          </p:nvCxnSpPr>
          <p:spPr>
            <a:xfrm flipH="1" flipV="1">
              <a:off x="4572000" y="2667000"/>
              <a:ext cx="1066800" cy="4572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56" name="TextBox 55"/>
          <p:cNvSpPr txBox="1"/>
          <p:nvPr/>
        </p:nvSpPr>
        <p:spPr>
          <a:xfrm>
            <a:off x="3241675" y="3352800"/>
            <a:ext cx="293052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size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 bytes for all cache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4322445"/>
            <a:ext cx="17208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L1 L2</a:t>
            </a:r>
            <a:r>
              <a:rPr lang="zh-CN" altLang="en-US"/>
              <a:t>是</a:t>
            </a:r>
            <a:endParaRPr lang="zh-CN" altLang="en-US"/>
          </a:p>
          <a:p>
            <a:r>
              <a:rPr lang="en-US" altLang="zh-CN"/>
              <a:t>core-private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2400" y="5257800"/>
            <a:ext cx="45142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d-cache</a:t>
            </a:r>
            <a:r>
              <a:rPr lang="zh-CN" altLang="en-US"/>
              <a:t>与</a:t>
            </a:r>
            <a:r>
              <a:rPr lang="en-US" altLang="zh-CN"/>
              <a:t>i-cache</a:t>
            </a:r>
            <a:r>
              <a:rPr lang="zh-CN" altLang="en-US"/>
              <a:t>是分开的，</a:t>
            </a:r>
            <a:endParaRPr lang="zh-CN" altLang="en-US"/>
          </a:p>
          <a:p>
            <a:r>
              <a:rPr lang="zh-CN" altLang="en-US"/>
              <a:t>与之前讲的</a:t>
            </a:r>
            <a:r>
              <a:rPr lang="en-US" altLang="zh-CN"/>
              <a:t>CPU</a:t>
            </a:r>
            <a:r>
              <a:rPr lang="zh-CN" altLang="en-US"/>
              <a:t>中的</a:t>
            </a:r>
            <a:r>
              <a:rPr lang="en-US" altLang="zh-CN"/>
              <a:t>instruction fetch</a:t>
            </a:r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execute</a:t>
            </a:r>
            <a:r>
              <a:rPr lang="zh-CN" altLang="en-US"/>
              <a:t>分离是对应的。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Cache performance metrics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3200" dirty="0">
                <a:ea typeface="宋体" panose="02010600030101010101" pitchFamily="2" charset="-122"/>
              </a:rPr>
              <a:t>Miss Rate(</a:t>
            </a:r>
            <a:r>
              <a:rPr lang="zh-CN" altLang="en-US" sz="3200" dirty="0">
                <a:ea typeface="宋体" panose="02010600030101010101" pitchFamily="2" charset="-122"/>
              </a:rPr>
              <a:t>失误率</a:t>
            </a:r>
            <a:r>
              <a:rPr lang="en-US" altLang="zh-CN" sz="3200" dirty="0">
                <a:ea typeface="宋体" panose="02010600030101010101" pitchFamily="2" charset="-122"/>
              </a:rPr>
              <a:t>)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fraction of memory references not found in cache (misses/references)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 numbers: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ea typeface="宋体" panose="02010600030101010101" pitchFamily="2" charset="-122"/>
              </a:rPr>
              <a:t>3-10% for L1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ea typeface="宋体" panose="02010600030101010101" pitchFamily="2" charset="-122"/>
              </a:rPr>
              <a:t>Can be quite small (&lt;1%) for L2, depending on size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3200" dirty="0">
                <a:ea typeface="宋体" panose="02010600030101010101" pitchFamily="2" charset="-122"/>
              </a:rPr>
              <a:t>Hit Rate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fraction of memory references found in cache (1 - </a:t>
            </a:r>
            <a:r>
              <a:rPr lang="en-US" altLang="zh-CN" i="1" dirty="0">
                <a:ea typeface="宋体" panose="02010600030101010101" pitchFamily="2" charset="-122"/>
              </a:rPr>
              <a:t>miss rate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Cache performance metrics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Hit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time to deliver a line in the cache to the processor (includes time to determine whether the line is in the cache)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 numbers: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ea typeface="宋体" panose="02010600030101010101" pitchFamily="2" charset="-122"/>
              </a:rPr>
              <a:t>4 clock cycles for L1 in core i7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ea typeface="宋体" panose="02010600030101010101" pitchFamily="2" charset="-122"/>
              </a:rPr>
              <a:t>11 clock cycles for L2 in core i7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Miss Penalty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additional time required because of a miss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Typically 50-200 cycles for main memory </a:t>
            </a:r>
            <a:r>
              <a:rPr lang="en-US" altLang="zh-CN" dirty="0">
                <a:ea typeface="宋体" panose="02010600030101010101" pitchFamily="2" charset="-122"/>
              </a:rPr>
              <a:t>(Trend: increasing!)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What does Hit Rate Mean?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Time: 2 cycles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Miss Penalty: 200 cycles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Average access time: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rate 99%:  2*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0.99 </a:t>
            </a:r>
            <a:r>
              <a:rPr lang="en-US" altLang="zh-CN" dirty="0">
                <a:ea typeface="宋体" panose="02010600030101010101" pitchFamily="2" charset="-122"/>
              </a:rPr>
              <a:t>+ 200*0.01 =  4 cycles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rate 97%:  2*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0.97</a:t>
            </a:r>
            <a:r>
              <a:rPr lang="en-US" altLang="zh-CN" dirty="0">
                <a:ea typeface="宋体" panose="02010600030101010101" pitchFamily="2" charset="-122"/>
              </a:rPr>
              <a:t> + 200*0.03 = 8 cycles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is why “miss rate” is used instead of “hit rate”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490" y="5687060"/>
            <a:ext cx="78847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Miss Rate</a:t>
            </a:r>
            <a:r>
              <a:rPr lang="zh-CN" altLang="en-US"/>
              <a:t>虽然很小，但是其发生时的</a:t>
            </a:r>
            <a:r>
              <a:rPr lang="en-US" altLang="zh-CN"/>
              <a:t>cycle</a:t>
            </a:r>
            <a:r>
              <a:rPr lang="zh-CN" altLang="en-US"/>
              <a:t>很多，对性能影响很大。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Cache performance metrics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Cache size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Hit rate vs. hit time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Block size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Spatial locality vs. temporal locality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Associativity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Thrashing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Speed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Miss penalty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strategy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Simple, read misses, fewer transfer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Principles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Programs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better locality</a:t>
            </a:r>
            <a:r>
              <a:rPr lang="en-US" altLang="zh-CN" dirty="0">
                <a:ea typeface="宋体" panose="02010600030101010101" pitchFamily="2" charset="-122"/>
              </a:rPr>
              <a:t> will tend to have lower miss rates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Programs with lower miss rates will tend to run faster than programs with higher miss rates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7250" y="4562475"/>
            <a:ext cx="58477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cache-friendly &lt;=&gt; better use of the locality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Basic approach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Make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common case go fast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Programs often spend most of their time in a few core functions.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These functions often spend most of their time in a few loops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Minimize the number of cache misses in each inner loop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2708" name="Group 3"/>
          <p:cNvGrpSpPr/>
          <p:nvPr/>
        </p:nvGrpSpPr>
        <p:grpSpPr>
          <a:xfrm>
            <a:off x="152400" y="1600200"/>
            <a:ext cx="8839200" cy="4489450"/>
            <a:chOff x="96" y="1008"/>
            <a:chExt cx="5568" cy="2828"/>
          </a:xfrm>
        </p:grpSpPr>
        <p:sp>
          <p:nvSpPr>
            <p:cNvPr id="72709" name="Rectangle 4"/>
            <p:cNvSpPr/>
            <p:nvPr/>
          </p:nvSpPr>
          <p:spPr>
            <a:xfrm>
              <a:off x="5098" y="3398"/>
              <a:ext cx="566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8[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h]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0" name="Rectangle 5"/>
            <p:cNvSpPr/>
            <p:nvPr/>
          </p:nvSpPr>
          <p:spPr>
            <a:xfrm>
              <a:off x="4534" y="3398"/>
              <a:ext cx="564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7[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h]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1" name="Rectangle 6"/>
            <p:cNvSpPr/>
            <p:nvPr/>
          </p:nvSpPr>
          <p:spPr>
            <a:xfrm>
              <a:off x="3968" y="3398"/>
              <a:ext cx="566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6[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h]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2" name="Rectangle 7"/>
            <p:cNvSpPr/>
            <p:nvPr/>
          </p:nvSpPr>
          <p:spPr>
            <a:xfrm>
              <a:off x="3402" y="3398"/>
              <a:ext cx="566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5[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m]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3" name="Rectangle 8"/>
            <p:cNvSpPr/>
            <p:nvPr/>
          </p:nvSpPr>
          <p:spPr>
            <a:xfrm>
              <a:off x="2838" y="3398"/>
              <a:ext cx="564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4[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h]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4" name="Rectangle 9"/>
            <p:cNvSpPr/>
            <p:nvPr/>
          </p:nvSpPr>
          <p:spPr>
            <a:xfrm>
              <a:off x="2272" y="3398"/>
              <a:ext cx="566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3[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h]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5" name="Rectangle 10"/>
            <p:cNvSpPr/>
            <p:nvPr/>
          </p:nvSpPr>
          <p:spPr>
            <a:xfrm>
              <a:off x="1706" y="3398"/>
              <a:ext cx="566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2[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h]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6" name="Rectangle 11"/>
            <p:cNvSpPr/>
            <p:nvPr/>
          </p:nvSpPr>
          <p:spPr>
            <a:xfrm>
              <a:off x="1142" y="3398"/>
              <a:ext cx="564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1[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m]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7" name="Rectangle 12"/>
            <p:cNvSpPr/>
            <p:nvPr/>
          </p:nvSpPr>
          <p:spPr>
            <a:xfrm>
              <a:off x="96" y="3398"/>
              <a:ext cx="1046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Access order,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[h]it or [m]iss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8" name="Rectangle 13"/>
            <p:cNvSpPr/>
            <p:nvPr/>
          </p:nvSpPr>
          <p:spPr>
            <a:xfrm>
              <a:off x="5098" y="3168"/>
              <a:ext cx="56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7</a:t>
              </a:r>
              <a:endPara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9" name="Rectangle 14"/>
            <p:cNvSpPr/>
            <p:nvPr/>
          </p:nvSpPr>
          <p:spPr>
            <a:xfrm>
              <a:off x="4534" y="3168"/>
              <a:ext cx="5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  <a:endPara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0" name="Rectangle 15"/>
            <p:cNvSpPr/>
            <p:nvPr/>
          </p:nvSpPr>
          <p:spPr>
            <a:xfrm>
              <a:off x="3968" y="3168"/>
              <a:ext cx="56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endPara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1" name="Rectangle 16"/>
            <p:cNvSpPr/>
            <p:nvPr/>
          </p:nvSpPr>
          <p:spPr>
            <a:xfrm>
              <a:off x="3402" y="3168"/>
              <a:ext cx="56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  <a:endPara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Rectangle 17"/>
            <p:cNvSpPr/>
            <p:nvPr/>
          </p:nvSpPr>
          <p:spPr>
            <a:xfrm>
              <a:off x="2838" y="3168"/>
              <a:ext cx="5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  <a:endPara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3" name="Rectangle 18"/>
            <p:cNvSpPr/>
            <p:nvPr/>
          </p:nvSpPr>
          <p:spPr>
            <a:xfrm>
              <a:off x="2272" y="3168"/>
              <a:ext cx="56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4" name="Rectangle 19"/>
            <p:cNvSpPr/>
            <p:nvPr/>
          </p:nvSpPr>
          <p:spPr>
            <a:xfrm>
              <a:off x="1706" y="3168"/>
              <a:ext cx="56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endPara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Rectangle 20"/>
            <p:cNvSpPr/>
            <p:nvPr/>
          </p:nvSpPr>
          <p:spPr>
            <a:xfrm>
              <a:off x="1142" y="3168"/>
              <a:ext cx="5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i=0</a:t>
              </a:r>
              <a:endPara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6" name="Rectangle 21"/>
            <p:cNvSpPr/>
            <p:nvPr/>
          </p:nvSpPr>
          <p:spPr>
            <a:xfrm>
              <a:off x="96" y="3168"/>
              <a:ext cx="104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v[i]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7" name="Line 22"/>
            <p:cNvSpPr/>
            <p:nvPr/>
          </p:nvSpPr>
          <p:spPr>
            <a:xfrm>
              <a:off x="96" y="3398"/>
              <a:ext cx="55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8" name="Line 23"/>
            <p:cNvSpPr/>
            <p:nvPr/>
          </p:nvSpPr>
          <p:spPr>
            <a:xfrm>
              <a:off x="96" y="3836"/>
              <a:ext cx="556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9" name="Line 24"/>
            <p:cNvSpPr/>
            <p:nvPr/>
          </p:nvSpPr>
          <p:spPr>
            <a:xfrm>
              <a:off x="96" y="3168"/>
              <a:ext cx="0" cy="6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0" name="Line 25"/>
            <p:cNvSpPr/>
            <p:nvPr/>
          </p:nvSpPr>
          <p:spPr>
            <a:xfrm>
              <a:off x="1142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1" name="Line 26"/>
            <p:cNvSpPr/>
            <p:nvPr/>
          </p:nvSpPr>
          <p:spPr>
            <a:xfrm>
              <a:off x="1706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2" name="Line 27"/>
            <p:cNvSpPr/>
            <p:nvPr/>
          </p:nvSpPr>
          <p:spPr>
            <a:xfrm>
              <a:off x="2272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3" name="Line 28"/>
            <p:cNvSpPr/>
            <p:nvPr/>
          </p:nvSpPr>
          <p:spPr>
            <a:xfrm>
              <a:off x="2838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4" name="Line 29"/>
            <p:cNvSpPr/>
            <p:nvPr/>
          </p:nvSpPr>
          <p:spPr>
            <a:xfrm>
              <a:off x="3402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5" name="Line 30"/>
            <p:cNvSpPr/>
            <p:nvPr/>
          </p:nvSpPr>
          <p:spPr>
            <a:xfrm>
              <a:off x="3968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6" name="Line 31"/>
            <p:cNvSpPr/>
            <p:nvPr/>
          </p:nvSpPr>
          <p:spPr>
            <a:xfrm>
              <a:off x="4534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7" name="Line 32"/>
            <p:cNvSpPr/>
            <p:nvPr/>
          </p:nvSpPr>
          <p:spPr>
            <a:xfrm>
              <a:off x="5098" y="3168"/>
              <a:ext cx="0" cy="6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8" name="Line 33"/>
            <p:cNvSpPr/>
            <p:nvPr/>
          </p:nvSpPr>
          <p:spPr>
            <a:xfrm>
              <a:off x="5664" y="3168"/>
              <a:ext cx="0" cy="6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9" name="Line 34"/>
            <p:cNvSpPr/>
            <p:nvPr/>
          </p:nvSpPr>
          <p:spPr>
            <a:xfrm>
              <a:off x="2838" y="3168"/>
              <a:ext cx="5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0" name="Line 35"/>
            <p:cNvSpPr/>
            <p:nvPr/>
          </p:nvSpPr>
          <p:spPr>
            <a:xfrm>
              <a:off x="96" y="3168"/>
              <a:ext cx="274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1" name="Line 36"/>
            <p:cNvSpPr/>
            <p:nvPr/>
          </p:nvSpPr>
          <p:spPr>
            <a:xfrm>
              <a:off x="3402" y="3168"/>
              <a:ext cx="226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2" name="Text Box 37"/>
            <p:cNvSpPr txBox="1"/>
            <p:nvPr/>
          </p:nvSpPr>
          <p:spPr>
            <a:xfrm>
              <a:off x="2544" y="1076"/>
              <a:ext cx="288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Temporal locality,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These variables are usually put in registers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3" name="Line 38"/>
            <p:cNvSpPr/>
            <p:nvPr/>
          </p:nvSpPr>
          <p:spPr>
            <a:xfrm flipH="1">
              <a:off x="1296" y="1440"/>
              <a:ext cx="129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44" name="Text Box 39"/>
            <p:cNvSpPr txBox="1"/>
            <p:nvPr/>
          </p:nvSpPr>
          <p:spPr>
            <a:xfrm>
              <a:off x="144" y="1008"/>
              <a:ext cx="2160" cy="1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(pp. 634)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int sumvec(int v[N])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{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int i, sum = 0 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for (i = 0 ; i &lt; N ; i++)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	sum += v[i] 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return sum 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}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Temporal locality(</a:t>
            </a:r>
            <a:r>
              <a:rPr lang="zh-CN" altLang="en-US" dirty="0">
                <a:ea typeface="宋体" panose="02010600030101010101" pitchFamily="2" charset="-122"/>
              </a:rPr>
              <a:t>时间局部性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Repeated references to local variables are good because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compiler can cache them in the register file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Conflict Misses in Direct-Mapped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77200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Assumption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x and 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is loaded into the 32 bytes of contiguous memory starting at address 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starts immediately after x at address 32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Assumption for the cache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block is 16 bytes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 enough to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four floats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cache consists of two sets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total cache size of 32 bytes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Spatial locality(</a:t>
            </a:r>
            <a:r>
              <a:rPr lang="zh-CN" altLang="en-US" dirty="0">
                <a:ea typeface="宋体" panose="02010600030101010101" pitchFamily="2" charset="-122"/>
              </a:rPr>
              <a:t>空间局部性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Stride-1 references</a:t>
            </a:r>
            <a:r>
              <a:rPr lang="en-US" altLang="zh-CN" dirty="0">
                <a:ea typeface="宋体" panose="02010600030101010101" pitchFamily="2" charset="-122"/>
              </a:rPr>
              <a:t> patterns are good because caches at all levels of the memory  hierarchy store data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contiguous blocks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Spatial locality is especially important in programs that operate on multidimensional arrays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 (pp. 635, M=4, N=8)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int sumarrayrows(int a[M][N])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int i, j, sum = 0 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for (i = 0 ; i &lt;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; i++)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for ( j = 0 ; j &lt;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; j++ 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	sum += a[i][j] 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return sum 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8805" y="3119120"/>
            <a:ext cx="14852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Row Major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167363" name="Group 3"/>
          <p:cNvGraphicFramePr>
            <a:graphicFrameLocks noGrp="1"/>
          </p:cNvGraphicFramePr>
          <p:nvPr>
            <p:ph idx="1"/>
          </p:nvPr>
        </p:nvGraphicFramePr>
        <p:xfrm>
          <a:off x="277813" y="1600200"/>
          <a:ext cx="8637588" cy="2230438"/>
        </p:xfrm>
        <a:graphic>
          <a:graphicData uri="http://schemas.openxmlformats.org/drawingml/2006/table">
            <a:tbl>
              <a:tblPr/>
              <a:tblGrid>
                <a:gridCol w="1003300"/>
                <a:gridCol w="1020762"/>
                <a:gridCol w="938213"/>
                <a:gridCol w="936625"/>
                <a:gridCol w="906462"/>
                <a:gridCol w="1020763"/>
                <a:gridCol w="938212"/>
                <a:gridCol w="936625"/>
                <a:gridCol w="936625"/>
              </a:tblGrid>
              <a:tr h="456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a[i][j]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34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26[h]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27[h]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28[h]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29[m]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30[h]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24[h]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32[h]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6415" y="4024630"/>
            <a:ext cx="78619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这里是假设</a:t>
            </a:r>
            <a:r>
              <a:rPr lang="en-US" altLang="zh-CN"/>
              <a:t>b = 4.</a:t>
            </a:r>
            <a:r>
              <a:rPr lang="zh-CN" altLang="en-US"/>
              <a:t>在</a:t>
            </a:r>
            <a:r>
              <a:rPr lang="en-US" altLang="zh-CN"/>
              <a:t>row major</a:t>
            </a:r>
            <a:r>
              <a:rPr lang="zh-CN" altLang="en-US"/>
              <a:t>的情况下，先读取每一行时只有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block</a:t>
            </a:r>
            <a:r>
              <a:rPr lang="zh-CN" altLang="en-US"/>
              <a:t>的第一个会</a:t>
            </a:r>
            <a:r>
              <a:rPr lang="en-US" altLang="zh-CN"/>
              <a:t>miss</a:t>
            </a:r>
            <a:r>
              <a:rPr lang="zh-CN" altLang="en-US"/>
              <a:t>，之后的</a:t>
            </a:r>
            <a:r>
              <a:rPr lang="en-US" altLang="zh-CN"/>
              <a:t>3</a:t>
            </a:r>
            <a:r>
              <a:rPr lang="zh-CN" altLang="en-US"/>
              <a:t>个都为</a:t>
            </a:r>
            <a:r>
              <a:rPr lang="en-US" altLang="zh-CN"/>
              <a:t>hit</a:t>
            </a:r>
            <a:r>
              <a:rPr lang="zh-CN" altLang="en-US"/>
              <a:t>，故</a:t>
            </a:r>
            <a:r>
              <a:rPr lang="en-US" altLang="zh-CN"/>
              <a:t>miss rate = 1/4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 (pp. 636, M=4, N=8)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int sumarraycols(int a[M][N])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int i, j, sum = 0 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for ( j = 0 ; j &lt; N ; j++ 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for ( i = 0 ; i &lt; M ; i++ 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	sum += a[i][j] 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return sum 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Writing cache-friendly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171459" name="Group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812213" cy="2230438"/>
        </p:xfrm>
        <a:graphic>
          <a:graphicData uri="http://schemas.openxmlformats.org/drawingml/2006/table">
            <a:tbl>
              <a:tblPr/>
              <a:tblGrid>
                <a:gridCol w="1003300"/>
                <a:gridCol w="841375"/>
                <a:gridCol w="841375"/>
                <a:gridCol w="1020763"/>
                <a:gridCol w="1020762"/>
                <a:gridCol w="1022350"/>
                <a:gridCol w="1020763"/>
                <a:gridCol w="1020762"/>
                <a:gridCol w="1020763"/>
              </a:tblGrid>
              <a:tr h="456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a[i][j]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34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i=3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8[m]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12[m]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16[m]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20[m]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24[m]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29[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31[m]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32[m]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626" marB="456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1765" y="4040505"/>
            <a:ext cx="88080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仍然假设</a:t>
            </a:r>
            <a:r>
              <a:rPr lang="en-US" altLang="zh-CN"/>
              <a:t>b = 4.</a:t>
            </a:r>
            <a:r>
              <a:rPr lang="zh-CN" altLang="en-US"/>
              <a:t>在</a:t>
            </a:r>
            <a:r>
              <a:rPr lang="en-US" altLang="zh-CN"/>
              <a:t>row major</a:t>
            </a:r>
            <a:r>
              <a:rPr lang="zh-CN" altLang="en-US"/>
              <a:t>的情况下，先读取每一列时，由于一整行的</a:t>
            </a:r>
            <a:r>
              <a:rPr lang="en-US" altLang="zh-CN"/>
              <a:t>size</a:t>
            </a:r>
            <a:endParaRPr lang="en-US" altLang="zh-CN"/>
          </a:p>
          <a:p>
            <a:r>
              <a:rPr lang="zh-CN" altLang="en-US"/>
              <a:t>超过了一个</a:t>
            </a:r>
            <a:r>
              <a:rPr lang="en-US" altLang="zh-CN"/>
              <a:t>block</a:t>
            </a:r>
            <a:r>
              <a:rPr lang="zh-CN" altLang="en-US"/>
              <a:t>的大小，故会出现在读第一列第一行先读取四个元素，而在</a:t>
            </a:r>
            <a:endParaRPr lang="zh-CN" altLang="en-US"/>
          </a:p>
          <a:p>
            <a:r>
              <a:rPr lang="zh-CN" altLang="en-US"/>
              <a:t>读取第二行第一列时会将之前读取的内容完全顶掉的情况。</a:t>
            </a:r>
            <a:r>
              <a:rPr lang="en-US" altLang="zh-CN"/>
              <a:t>(</a:t>
            </a:r>
            <a:r>
              <a:rPr lang="zh-CN" altLang="en-US"/>
              <a:t>因为在此题中</a:t>
            </a:r>
            <a:endParaRPr lang="zh-CN" altLang="en-US"/>
          </a:p>
          <a:p>
            <a:r>
              <a:rPr lang="zh-CN" altLang="en-US"/>
              <a:t>每一次换行</a:t>
            </a:r>
            <a:r>
              <a:rPr lang="en-US" altLang="zh-CN"/>
              <a:t>set</a:t>
            </a:r>
            <a:r>
              <a:rPr lang="zh-CN" altLang="en-US"/>
              <a:t>编号正好重复一次</a:t>
            </a:r>
            <a:r>
              <a:rPr lang="en-US" altLang="zh-CN"/>
              <a:t>)</a:t>
            </a:r>
            <a:r>
              <a:rPr lang="zh-CN" altLang="en-US"/>
              <a:t>。故</a:t>
            </a:r>
            <a:r>
              <a:rPr lang="en-US" altLang="zh-CN"/>
              <a:t>miss rate = 1.(</a:t>
            </a:r>
            <a:r>
              <a:rPr lang="zh-CN" altLang="en-US"/>
              <a:t>全部</a:t>
            </a:r>
            <a:r>
              <a:rPr lang="en-US" altLang="zh-CN"/>
              <a:t>miss)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219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81000" y="1371600"/>
          <a:ext cx="7467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59000" imgH="482600" progId="Equation.3">
                  <p:embed/>
                </p:oleObj>
              </mc:Choice>
              <mc:Fallback>
                <p:oleObj name="" r:id="rId1" imgW="21590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371600"/>
                        <a:ext cx="74676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533400" y="2971800"/>
          <a:ext cx="4495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168400" imgH="914400" progId="Equation.3">
                  <p:embed/>
                </p:oleObj>
              </mc:Choice>
              <mc:Fallback>
                <p:oleObj name="" r:id="rId3" imgW="1168400" imgH="914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971800"/>
                        <a:ext cx="449580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Matrix Multiplication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  <a:solidFill>
            <a:schemeClr val="bg1">
              <a:alpha val="100000"/>
            </a:schemeClr>
          </a:solidFill>
          <a:ln w="12700">
            <a:solidFill>
              <a:schemeClr val="tx1">
                <a:alpha val="100000"/>
              </a:schemeClr>
            </a:solidFill>
            <a:miter lim="800000"/>
          </a:ln>
          <a:effectLst>
            <a:outerShdw dist="107763" dir="2699999" algn="ctr" rotWithShape="0">
              <a:schemeClr val="tx1">
                <a:alpha val="100000"/>
              </a:schemeClr>
            </a:outerShdw>
          </a:effectLst>
        </p:spPr>
        <p:txBody>
          <a:bodyPr vert="horz" wrap="square" lIns="91440" tIns="45720" rIns="91440" bIns="45720" anchor="t" anchorCtr="0"/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/* ijk */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for (i=0; i&lt;n; i++)  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(j=0; j&lt;n; j++) {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c[i][j] = 0.0;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for (k=0; k&lt;n; k++)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c[i][j] += a[i][k] * b[k][j];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O(n</a:t>
            </a:r>
            <a:r>
              <a:rPr lang="en-US" altLang="zh-CN" sz="2000" b="1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)adds and multiplies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Each n</a:t>
            </a:r>
            <a:r>
              <a:rPr lang="en-US" altLang="zh-CN" sz="2000" b="1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elements of A and B is read n times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Assumptions: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array is an 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n array of double, with size 8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There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single cache with a 32-byte block size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 B=32 )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array size n is 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large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that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single matrix row does not fit in the cache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compiler stores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local variables in registers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thus references to local variables inside loops do not require any load and store instructions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57200" y="1524000"/>
            <a:ext cx="7620000" cy="431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 ijk */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 (i=0; i&lt;n; i++)  {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(j=0; j&lt;n; j++) {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sum = 0.0;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for (k=0; k&lt;n; k++) 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sum += a[i][k] * b[k][j];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c[i][j] = sum;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 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Rectangle 4"/>
          <p:cNvSpPr/>
          <p:nvPr/>
        </p:nvSpPr>
        <p:spPr>
          <a:xfrm>
            <a:off x="5561013" y="1676400"/>
            <a:ext cx="2363787" cy="819150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i="1" dirty="0">
                <a:latin typeface="Helvetica" pitchFamily="34" charset="0"/>
                <a:ea typeface="宋体" panose="02010600030101010101" pitchFamily="2" charset="-122"/>
              </a:rPr>
              <a:t>Variable </a:t>
            </a: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endParaRPr lang="en-US" altLang="zh-CN" sz="2400" b="1" i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held in register</a:t>
            </a:r>
            <a:endParaRPr lang="en-US" altLang="zh-CN" sz="2400" b="1" i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Line 5"/>
          <p:cNvSpPr/>
          <p:nvPr/>
        </p:nvSpPr>
        <p:spPr>
          <a:xfrm flipH="1" flipV="1">
            <a:off x="1981200" y="3276600"/>
            <a:ext cx="36687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190" name="Line 6"/>
          <p:cNvSpPr/>
          <p:nvPr/>
        </p:nvSpPr>
        <p:spPr>
          <a:xfrm flipH="1">
            <a:off x="5649913" y="2438400"/>
            <a:ext cx="38100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1" name="Rectangle 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1524000"/>
            <a:ext cx="4949825" cy="3121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 ijk */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 (i=0; i&lt;n; i++)  {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(j=0; j&lt;n; j++) {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sum = 0.0;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for (k=0; k&lt;n; k++)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sum += a[i][k] * b[k][j];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c[i][j] = sum;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/>
          <p:nvPr/>
        </p:nvSpPr>
        <p:spPr>
          <a:xfrm>
            <a:off x="54927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5237" name="Rectangle 5"/>
          <p:cNvSpPr/>
          <p:nvPr/>
        </p:nvSpPr>
        <p:spPr>
          <a:xfrm>
            <a:off x="67119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5238" name="Rectangle 6"/>
          <p:cNvSpPr/>
          <p:nvPr/>
        </p:nvSpPr>
        <p:spPr>
          <a:xfrm>
            <a:off x="78549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5239" name="Rectangle 7"/>
          <p:cNvSpPr/>
          <p:nvPr/>
        </p:nvSpPr>
        <p:spPr>
          <a:xfrm>
            <a:off x="56245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0" name="Rectangle 8"/>
          <p:cNvSpPr/>
          <p:nvPr/>
        </p:nvSpPr>
        <p:spPr>
          <a:xfrm>
            <a:off x="68437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1" name="Rectangle 9"/>
          <p:cNvSpPr/>
          <p:nvPr/>
        </p:nvSpPr>
        <p:spPr>
          <a:xfrm>
            <a:off x="7986713" y="3330575"/>
            <a:ext cx="346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2" name="Line 10"/>
          <p:cNvSpPr/>
          <p:nvPr/>
        </p:nvSpPr>
        <p:spPr>
          <a:xfrm>
            <a:off x="6934200" y="2755900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3" name="Line 11"/>
          <p:cNvSpPr/>
          <p:nvPr/>
        </p:nvSpPr>
        <p:spPr>
          <a:xfrm>
            <a:off x="5499100" y="3124200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4" name="Rectangle 12"/>
          <p:cNvSpPr/>
          <p:nvPr/>
        </p:nvSpPr>
        <p:spPr>
          <a:xfrm>
            <a:off x="6081713" y="29495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(i,*)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5" name="Rectangle 13"/>
          <p:cNvSpPr/>
          <p:nvPr/>
        </p:nvSpPr>
        <p:spPr>
          <a:xfrm>
            <a:off x="6691313" y="24161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(*,j)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6" name="Rectangle 14"/>
          <p:cNvSpPr/>
          <p:nvPr/>
        </p:nvSpPr>
        <p:spPr>
          <a:xfrm>
            <a:off x="8013700" y="3060700"/>
            <a:ext cx="50800" cy="508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5247" name="Rectangle 15"/>
          <p:cNvSpPr/>
          <p:nvPr/>
        </p:nvSpPr>
        <p:spPr>
          <a:xfrm>
            <a:off x="7834313" y="2720975"/>
            <a:ext cx="498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8" name="Rectangle 16"/>
          <p:cNvSpPr/>
          <p:nvPr/>
        </p:nvSpPr>
        <p:spPr>
          <a:xfrm>
            <a:off x="5395913" y="1958975"/>
            <a:ext cx="1260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Inner loop: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95249" name="Group 17"/>
          <p:cNvGrpSpPr/>
          <p:nvPr/>
        </p:nvGrpSpPr>
        <p:grpSpPr>
          <a:xfrm>
            <a:off x="6324600" y="3754438"/>
            <a:ext cx="1524000" cy="1030287"/>
            <a:chOff x="3984" y="2365"/>
            <a:chExt cx="960" cy="649"/>
          </a:xfrm>
        </p:grpSpPr>
        <p:sp>
          <p:nvSpPr>
            <p:cNvPr id="95257" name="Rectangle 18"/>
            <p:cNvSpPr/>
            <p:nvPr/>
          </p:nvSpPr>
          <p:spPr>
            <a:xfrm>
              <a:off x="3984" y="2783"/>
              <a:ext cx="96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Column-wise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258" name="Line 19"/>
            <p:cNvSpPr/>
            <p:nvPr/>
          </p:nvSpPr>
          <p:spPr>
            <a:xfrm flipV="1">
              <a:off x="4404" y="2365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5250" name="Rectangle 20"/>
          <p:cNvSpPr/>
          <p:nvPr/>
        </p:nvSpPr>
        <p:spPr>
          <a:xfrm>
            <a:off x="5214938" y="4418013"/>
            <a:ext cx="1171575" cy="363537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Row-wise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51" name="Line 21"/>
          <p:cNvSpPr/>
          <p:nvPr/>
        </p:nvSpPr>
        <p:spPr>
          <a:xfrm flipV="1">
            <a:off x="5772150" y="3754438"/>
            <a:ext cx="0" cy="627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52" name="Rectangle 25"/>
          <p:cNvSpPr>
            <a:spLocks noGrp="1"/>
          </p:cNvSpPr>
          <p:nvPr>
            <p:ph idx="1"/>
          </p:nvPr>
        </p:nvSpPr>
        <p:spPr>
          <a:xfrm>
            <a:off x="381000" y="5105400"/>
            <a:ext cx="7391400" cy="1279525"/>
          </a:xfrm>
        </p:spPr>
        <p:txBody>
          <a:bodyPr vert="horz" wrap="square" lIns="90487" tIns="44450" rIns="90487" bIns="44450" anchor="t" anchorCtr="0"/>
          <a:p>
            <a:pPr marL="224155" indent="-224155" defTabSz="895350">
              <a:lnSpc>
                <a:spcPct val="9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 dirty="0">
                <a:ea typeface="宋体" panose="02010600030101010101" pitchFamily="2" charset="-122"/>
              </a:rPr>
              <a:t>Misses per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Inner Loop</a:t>
            </a:r>
            <a:r>
              <a:rPr lang="en-US" altLang="zh-CN" sz="2000" b="1" u="sng" dirty="0">
                <a:ea typeface="宋体" panose="02010600030101010101" pitchFamily="2" charset="-122"/>
              </a:rPr>
              <a:t> Iteration: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en-US" altLang="zh-CN" sz="2000" b="1" u="sng" dirty="0"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C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0.25	1.0	0.0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95253" name="Rectangle 23"/>
          <p:cNvSpPr/>
          <p:nvPr/>
        </p:nvSpPr>
        <p:spPr>
          <a:xfrm>
            <a:off x="7794625" y="4418013"/>
            <a:ext cx="739775" cy="363537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Fixed</a:t>
            </a:r>
            <a:endParaRPr lang="en-US" altLang="zh-CN" sz="18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54" name="Line 24"/>
          <p:cNvSpPr/>
          <p:nvPr/>
        </p:nvSpPr>
        <p:spPr>
          <a:xfrm flipV="1">
            <a:off x="8153400" y="3754438"/>
            <a:ext cx="0" cy="627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55" name="Rectangle 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 (ijk)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6800" y="5410200"/>
            <a:ext cx="2971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 loads, 0 stores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misses/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1.25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0835" y="292100"/>
            <a:ext cx="38049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对于最内层循环而言，</a:t>
            </a:r>
            <a:endParaRPr lang="zh-CN" altLang="en-US"/>
          </a:p>
          <a:p>
            <a:r>
              <a:rPr lang="en-US" altLang="zh-CN"/>
              <a:t>k</a:t>
            </a:r>
            <a:r>
              <a:rPr lang="zh-CN" altLang="en-US"/>
              <a:t>是唯一循环变量，故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cij</a:t>
            </a:r>
            <a:r>
              <a:rPr lang="zh-CN" altLang="en-US"/>
              <a:t>而言是一个固定位置的值</a:t>
            </a:r>
            <a:endParaRPr lang="zh-CN" altLang="en-US"/>
          </a:p>
          <a:p>
            <a:r>
              <a:rPr lang="zh-CN" altLang="en-US"/>
              <a:t>，不存在</a:t>
            </a:r>
            <a:r>
              <a:rPr lang="en-US" altLang="zh-CN"/>
              <a:t>miss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Conflict Misses in Direct-Mapped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457200" y="5029200"/>
            <a:ext cx="8077200" cy="12192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Trashing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x[0] will load x[0] ~ x[3] into the cache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y[0] will overload the cache line by y[0] ~ y[3]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229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1479550"/>
            <a:ext cx="8662987" cy="354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56540" y="6244590"/>
            <a:ext cx="60642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如果像这样连续排列，会导致连续的</a:t>
            </a:r>
            <a:r>
              <a:rPr lang="en-US" altLang="zh-CN"/>
              <a:t>conflict miss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8600" y="1524000"/>
            <a:ext cx="4949825" cy="3121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 jik */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 (j=0; j&lt;n; j++)  {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(i=0; i&lt;n; i++) {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sum = 0.0;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for (k=0; k&lt;n; k++)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sum += a[i][k] * b[k][j];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c[i][j] = sum;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4" name="Rectangle 4"/>
          <p:cNvSpPr/>
          <p:nvPr/>
        </p:nvSpPr>
        <p:spPr>
          <a:xfrm>
            <a:off x="54927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7285" name="Rectangle 5"/>
          <p:cNvSpPr/>
          <p:nvPr/>
        </p:nvSpPr>
        <p:spPr>
          <a:xfrm>
            <a:off x="67119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7286" name="Rectangle 6"/>
          <p:cNvSpPr/>
          <p:nvPr/>
        </p:nvSpPr>
        <p:spPr>
          <a:xfrm>
            <a:off x="78549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7287" name="Rectangle 7"/>
          <p:cNvSpPr/>
          <p:nvPr/>
        </p:nvSpPr>
        <p:spPr>
          <a:xfrm>
            <a:off x="56245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88" name="Rectangle 8"/>
          <p:cNvSpPr/>
          <p:nvPr/>
        </p:nvSpPr>
        <p:spPr>
          <a:xfrm>
            <a:off x="68437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89" name="Rectangle 9"/>
          <p:cNvSpPr/>
          <p:nvPr/>
        </p:nvSpPr>
        <p:spPr>
          <a:xfrm>
            <a:off x="7986713" y="3330575"/>
            <a:ext cx="346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0" name="Line 10"/>
          <p:cNvSpPr/>
          <p:nvPr/>
        </p:nvSpPr>
        <p:spPr>
          <a:xfrm>
            <a:off x="6934200" y="2755900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91" name="Line 11"/>
          <p:cNvSpPr/>
          <p:nvPr/>
        </p:nvSpPr>
        <p:spPr>
          <a:xfrm>
            <a:off x="5499100" y="3124200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92" name="Rectangle 12"/>
          <p:cNvSpPr/>
          <p:nvPr/>
        </p:nvSpPr>
        <p:spPr>
          <a:xfrm>
            <a:off x="6081713" y="29495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(i,*)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3" name="Rectangle 13"/>
          <p:cNvSpPr/>
          <p:nvPr/>
        </p:nvSpPr>
        <p:spPr>
          <a:xfrm>
            <a:off x="6691313" y="24161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(*,j)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4" name="Rectangle 14"/>
          <p:cNvSpPr/>
          <p:nvPr/>
        </p:nvSpPr>
        <p:spPr>
          <a:xfrm>
            <a:off x="8013700" y="3060700"/>
            <a:ext cx="50800" cy="508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7295" name="Rectangle 15"/>
          <p:cNvSpPr/>
          <p:nvPr/>
        </p:nvSpPr>
        <p:spPr>
          <a:xfrm>
            <a:off x="7834313" y="2720975"/>
            <a:ext cx="498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6" name="Rectangle 16"/>
          <p:cNvSpPr/>
          <p:nvPr/>
        </p:nvSpPr>
        <p:spPr>
          <a:xfrm>
            <a:off x="5395913" y="1958975"/>
            <a:ext cx="1260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Inner loop: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97297" name="Group 17"/>
          <p:cNvGrpSpPr/>
          <p:nvPr/>
        </p:nvGrpSpPr>
        <p:grpSpPr>
          <a:xfrm>
            <a:off x="6324600" y="3754438"/>
            <a:ext cx="1524000" cy="1030287"/>
            <a:chOff x="3984" y="2365"/>
            <a:chExt cx="960" cy="649"/>
          </a:xfrm>
        </p:grpSpPr>
        <p:sp>
          <p:nvSpPr>
            <p:cNvPr id="97305" name="Rectangle 18"/>
            <p:cNvSpPr/>
            <p:nvPr/>
          </p:nvSpPr>
          <p:spPr>
            <a:xfrm>
              <a:off x="3984" y="2783"/>
              <a:ext cx="96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Column-wise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06" name="Line 19"/>
            <p:cNvSpPr/>
            <p:nvPr/>
          </p:nvSpPr>
          <p:spPr>
            <a:xfrm flipV="1">
              <a:off x="4404" y="2365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7298" name="Rectangle 20"/>
          <p:cNvSpPr/>
          <p:nvPr/>
        </p:nvSpPr>
        <p:spPr>
          <a:xfrm>
            <a:off x="5214938" y="4418013"/>
            <a:ext cx="1171575" cy="363537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Row-wise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9" name="Line 21"/>
          <p:cNvSpPr/>
          <p:nvPr/>
        </p:nvSpPr>
        <p:spPr>
          <a:xfrm flipV="1">
            <a:off x="5772150" y="3754438"/>
            <a:ext cx="0" cy="627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300" name="Rectangle 25"/>
          <p:cNvSpPr>
            <a:spLocks noGrp="1"/>
          </p:cNvSpPr>
          <p:nvPr>
            <p:ph idx="1"/>
          </p:nvPr>
        </p:nvSpPr>
        <p:spPr>
          <a:xfrm>
            <a:off x="381000" y="5105400"/>
            <a:ext cx="7391400" cy="1279525"/>
          </a:xfrm>
        </p:spPr>
        <p:txBody>
          <a:bodyPr vert="horz" wrap="square" lIns="90487" tIns="44450" rIns="90487" bIns="44450" anchor="t" anchorCtr="0"/>
          <a:p>
            <a:pPr marL="224155" indent="-224155" defTabSz="895350">
              <a:lnSpc>
                <a:spcPct val="9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 dirty="0">
                <a:ea typeface="宋体" panose="02010600030101010101" pitchFamily="2" charset="-122"/>
              </a:rPr>
              <a:t>Misses per Inner Loop Iteration: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en-US" altLang="zh-CN" sz="2000" b="1" u="sng" dirty="0"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C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0.25	1.0	0.0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97301" name="Rectangle 23"/>
          <p:cNvSpPr/>
          <p:nvPr/>
        </p:nvSpPr>
        <p:spPr>
          <a:xfrm>
            <a:off x="7794625" y="4418013"/>
            <a:ext cx="739775" cy="363537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Fixed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2" name="Line 24"/>
          <p:cNvSpPr/>
          <p:nvPr/>
        </p:nvSpPr>
        <p:spPr>
          <a:xfrm flipV="1">
            <a:off x="8153400" y="3754438"/>
            <a:ext cx="0" cy="627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303" name="Rectangle 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 (jik)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6800" y="5410200"/>
            <a:ext cx="2971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 loads, 0 stores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misses/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1.25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/>
          <p:nvPr/>
        </p:nvSpPr>
        <p:spPr>
          <a:xfrm>
            <a:off x="452438" y="1608138"/>
            <a:ext cx="4652962" cy="276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/* kij */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for (k=0; k&lt;n; k++)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(i=0; i&lt;n; i++)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r = a[i][k];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for (j=0; j&lt;n; j++)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c[i][j] += r * b[k][j];  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9332" name="Rectangle 4"/>
          <p:cNvSpPr/>
          <p:nvPr/>
        </p:nvSpPr>
        <p:spPr>
          <a:xfrm>
            <a:off x="5340350" y="25209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9333" name="Rectangle 5"/>
          <p:cNvSpPr/>
          <p:nvPr/>
        </p:nvSpPr>
        <p:spPr>
          <a:xfrm>
            <a:off x="6559550" y="25209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9334" name="Rectangle 6"/>
          <p:cNvSpPr/>
          <p:nvPr/>
        </p:nvSpPr>
        <p:spPr>
          <a:xfrm>
            <a:off x="7727950" y="25209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9335" name="Rectangle 7"/>
          <p:cNvSpPr/>
          <p:nvPr/>
        </p:nvSpPr>
        <p:spPr>
          <a:xfrm>
            <a:off x="5472113" y="31019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36" name="Rectangle 8"/>
          <p:cNvSpPr/>
          <p:nvPr/>
        </p:nvSpPr>
        <p:spPr>
          <a:xfrm>
            <a:off x="6691313" y="31019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37" name="Rectangle 9"/>
          <p:cNvSpPr/>
          <p:nvPr/>
        </p:nvSpPr>
        <p:spPr>
          <a:xfrm>
            <a:off x="7935913" y="3101975"/>
            <a:ext cx="346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38" name="Rectangle 10"/>
          <p:cNvSpPr/>
          <p:nvPr/>
        </p:nvSpPr>
        <p:spPr>
          <a:xfrm>
            <a:off x="8316913" y="27209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(i,*)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39" name="Line 11"/>
          <p:cNvSpPr/>
          <p:nvPr/>
        </p:nvSpPr>
        <p:spPr>
          <a:xfrm>
            <a:off x="7734300" y="2895600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40" name="Rectangle 12"/>
          <p:cNvSpPr/>
          <p:nvPr/>
        </p:nvSpPr>
        <p:spPr>
          <a:xfrm>
            <a:off x="5422900" y="2908300"/>
            <a:ext cx="50800" cy="508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9341" name="Rectangle 13"/>
          <p:cNvSpPr/>
          <p:nvPr/>
        </p:nvSpPr>
        <p:spPr>
          <a:xfrm>
            <a:off x="5243513" y="2492375"/>
            <a:ext cx="5619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(i,k)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2" name="Rectangle 14"/>
          <p:cNvSpPr/>
          <p:nvPr/>
        </p:nvSpPr>
        <p:spPr>
          <a:xfrm>
            <a:off x="7148513" y="2492375"/>
            <a:ext cx="600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(k,*)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3" name="Line 15"/>
          <p:cNvSpPr/>
          <p:nvPr/>
        </p:nvSpPr>
        <p:spPr>
          <a:xfrm>
            <a:off x="6565900" y="2667000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44" name="Rectangle 16"/>
          <p:cNvSpPr/>
          <p:nvPr/>
        </p:nvSpPr>
        <p:spPr>
          <a:xfrm>
            <a:off x="5383213" y="1958975"/>
            <a:ext cx="1260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Inner loop: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99345" name="Group 17"/>
          <p:cNvGrpSpPr/>
          <p:nvPr/>
        </p:nvGrpSpPr>
        <p:grpSpPr>
          <a:xfrm>
            <a:off x="6324600" y="3594100"/>
            <a:ext cx="1171575" cy="1027113"/>
            <a:chOff x="3984" y="2264"/>
            <a:chExt cx="738" cy="647"/>
          </a:xfrm>
        </p:grpSpPr>
        <p:sp>
          <p:nvSpPr>
            <p:cNvPr id="99355" name="Rectangle 18"/>
            <p:cNvSpPr/>
            <p:nvPr/>
          </p:nvSpPr>
          <p:spPr>
            <a:xfrm>
              <a:off x="3984" y="2682"/>
              <a:ext cx="738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Row-wise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6" name="Line 19"/>
            <p:cNvSpPr/>
            <p:nvPr/>
          </p:nvSpPr>
          <p:spPr>
            <a:xfrm flipV="1">
              <a:off x="4335" y="2264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9346" name="Group 20"/>
          <p:cNvGrpSpPr/>
          <p:nvPr/>
        </p:nvGrpSpPr>
        <p:grpSpPr>
          <a:xfrm>
            <a:off x="7467600" y="3594100"/>
            <a:ext cx="1171575" cy="1027113"/>
            <a:chOff x="4704" y="2264"/>
            <a:chExt cx="738" cy="647"/>
          </a:xfrm>
        </p:grpSpPr>
        <p:sp>
          <p:nvSpPr>
            <p:cNvPr id="99353" name="Rectangle 21"/>
            <p:cNvSpPr/>
            <p:nvPr/>
          </p:nvSpPr>
          <p:spPr>
            <a:xfrm>
              <a:off x="4704" y="2682"/>
              <a:ext cx="738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Row-wise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4" name="Line 22"/>
            <p:cNvSpPr/>
            <p:nvPr/>
          </p:nvSpPr>
          <p:spPr>
            <a:xfrm flipV="1">
              <a:off x="5055" y="2264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9347" name="Group 23"/>
          <p:cNvGrpSpPr/>
          <p:nvPr/>
        </p:nvGrpSpPr>
        <p:grpSpPr>
          <a:xfrm>
            <a:off x="5075238" y="3602038"/>
            <a:ext cx="739775" cy="1027112"/>
            <a:chOff x="3197" y="2269"/>
            <a:chExt cx="466" cy="647"/>
          </a:xfrm>
        </p:grpSpPr>
        <p:sp>
          <p:nvSpPr>
            <p:cNvPr id="99351" name="Rectangle 24"/>
            <p:cNvSpPr/>
            <p:nvPr/>
          </p:nvSpPr>
          <p:spPr>
            <a:xfrm>
              <a:off x="3197" y="2687"/>
              <a:ext cx="466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Fixed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2" name="Line 25"/>
            <p:cNvSpPr/>
            <p:nvPr/>
          </p:nvSpPr>
          <p:spPr>
            <a:xfrm flipV="1">
              <a:off x="3548" y="2269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9348" name="Rectangle 26"/>
          <p:cNvSpPr/>
          <p:nvPr/>
        </p:nvSpPr>
        <p:spPr>
          <a:xfrm>
            <a:off x="304800" y="4724400"/>
            <a:ext cx="4965700" cy="1227138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24155" lvl="0" indent="-224155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 dirty="0">
                <a:ea typeface="宋体" panose="02010600030101010101" pitchFamily="2" charset="-122"/>
              </a:rPr>
              <a:t>Misses per Inner Loop Iteration: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en-US" altLang="zh-CN" sz="2000" b="1" u="sng" dirty="0"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C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0.0	0.25	0.25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99349" name="Rectangle 2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 (kij)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29200" y="5105400"/>
            <a:ext cx="32004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 loads,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 store(store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的是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misses/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0.5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1265" y="6280150"/>
            <a:ext cx="3246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这种情况应该是最好情况。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/>
          <p:nvPr/>
        </p:nvSpPr>
        <p:spPr>
          <a:xfrm>
            <a:off x="452438" y="1608138"/>
            <a:ext cx="4652962" cy="276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/* ikj */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for (i=0; i&lt;n; i++)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(k=0; k&lt;n; k++)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r = a[i][k];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for (j=0; j&lt;n; j++)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c[i][j] += r * b[k][j];  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1380" name="Rectangle 4"/>
          <p:cNvSpPr/>
          <p:nvPr/>
        </p:nvSpPr>
        <p:spPr>
          <a:xfrm>
            <a:off x="5340350" y="25209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1381" name="Rectangle 5"/>
          <p:cNvSpPr/>
          <p:nvPr/>
        </p:nvSpPr>
        <p:spPr>
          <a:xfrm>
            <a:off x="6559550" y="25209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1382" name="Rectangle 6"/>
          <p:cNvSpPr/>
          <p:nvPr/>
        </p:nvSpPr>
        <p:spPr>
          <a:xfrm>
            <a:off x="7727950" y="25209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1383" name="Rectangle 7"/>
          <p:cNvSpPr/>
          <p:nvPr/>
        </p:nvSpPr>
        <p:spPr>
          <a:xfrm>
            <a:off x="5472113" y="31019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4" name="Rectangle 8"/>
          <p:cNvSpPr/>
          <p:nvPr/>
        </p:nvSpPr>
        <p:spPr>
          <a:xfrm>
            <a:off x="6691313" y="31019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5" name="Rectangle 9"/>
          <p:cNvSpPr/>
          <p:nvPr/>
        </p:nvSpPr>
        <p:spPr>
          <a:xfrm>
            <a:off x="7935913" y="3101975"/>
            <a:ext cx="346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6" name="Rectangle 10"/>
          <p:cNvSpPr/>
          <p:nvPr/>
        </p:nvSpPr>
        <p:spPr>
          <a:xfrm>
            <a:off x="8316913" y="27209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(i,*)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7" name="Line 11"/>
          <p:cNvSpPr/>
          <p:nvPr/>
        </p:nvSpPr>
        <p:spPr>
          <a:xfrm>
            <a:off x="7734300" y="2895600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8" name="Rectangle 12"/>
          <p:cNvSpPr/>
          <p:nvPr/>
        </p:nvSpPr>
        <p:spPr>
          <a:xfrm>
            <a:off x="5422900" y="2908300"/>
            <a:ext cx="50800" cy="508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1389" name="Rectangle 13"/>
          <p:cNvSpPr/>
          <p:nvPr/>
        </p:nvSpPr>
        <p:spPr>
          <a:xfrm>
            <a:off x="5243513" y="2492375"/>
            <a:ext cx="5619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(i,k)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90" name="Rectangle 14"/>
          <p:cNvSpPr/>
          <p:nvPr/>
        </p:nvSpPr>
        <p:spPr>
          <a:xfrm>
            <a:off x="7148513" y="2492375"/>
            <a:ext cx="600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(k,*)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91" name="Line 15"/>
          <p:cNvSpPr/>
          <p:nvPr/>
        </p:nvSpPr>
        <p:spPr>
          <a:xfrm>
            <a:off x="6565900" y="2667000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2" name="Rectangle 16"/>
          <p:cNvSpPr/>
          <p:nvPr/>
        </p:nvSpPr>
        <p:spPr>
          <a:xfrm>
            <a:off x="5383213" y="1958975"/>
            <a:ext cx="1260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Inner loop: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01393" name="Group 17"/>
          <p:cNvGrpSpPr/>
          <p:nvPr/>
        </p:nvGrpSpPr>
        <p:grpSpPr>
          <a:xfrm>
            <a:off x="6324600" y="3594100"/>
            <a:ext cx="1171575" cy="1027113"/>
            <a:chOff x="3984" y="2264"/>
            <a:chExt cx="738" cy="647"/>
          </a:xfrm>
        </p:grpSpPr>
        <p:sp>
          <p:nvSpPr>
            <p:cNvPr id="101403" name="Rectangle 18"/>
            <p:cNvSpPr/>
            <p:nvPr/>
          </p:nvSpPr>
          <p:spPr>
            <a:xfrm>
              <a:off x="3984" y="2682"/>
              <a:ext cx="738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Row-wise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404" name="Line 19"/>
            <p:cNvSpPr/>
            <p:nvPr/>
          </p:nvSpPr>
          <p:spPr>
            <a:xfrm flipV="1">
              <a:off x="4335" y="2264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1394" name="Group 20"/>
          <p:cNvGrpSpPr/>
          <p:nvPr/>
        </p:nvGrpSpPr>
        <p:grpSpPr>
          <a:xfrm>
            <a:off x="7467600" y="3594100"/>
            <a:ext cx="1171575" cy="1027113"/>
            <a:chOff x="4704" y="2264"/>
            <a:chExt cx="738" cy="647"/>
          </a:xfrm>
        </p:grpSpPr>
        <p:sp>
          <p:nvSpPr>
            <p:cNvPr id="101401" name="Rectangle 21"/>
            <p:cNvSpPr/>
            <p:nvPr/>
          </p:nvSpPr>
          <p:spPr>
            <a:xfrm>
              <a:off x="4704" y="2682"/>
              <a:ext cx="738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Row-wise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402" name="Line 22"/>
            <p:cNvSpPr/>
            <p:nvPr/>
          </p:nvSpPr>
          <p:spPr>
            <a:xfrm flipV="1">
              <a:off x="5055" y="2264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1395" name="Group 23"/>
          <p:cNvGrpSpPr/>
          <p:nvPr/>
        </p:nvGrpSpPr>
        <p:grpSpPr>
          <a:xfrm>
            <a:off x="5075238" y="3602038"/>
            <a:ext cx="739775" cy="1027112"/>
            <a:chOff x="3197" y="2269"/>
            <a:chExt cx="466" cy="647"/>
          </a:xfrm>
        </p:grpSpPr>
        <p:sp>
          <p:nvSpPr>
            <p:cNvPr id="101399" name="Rectangle 24"/>
            <p:cNvSpPr/>
            <p:nvPr/>
          </p:nvSpPr>
          <p:spPr>
            <a:xfrm>
              <a:off x="3197" y="2687"/>
              <a:ext cx="466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Fixed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400" name="Line 25"/>
            <p:cNvSpPr/>
            <p:nvPr/>
          </p:nvSpPr>
          <p:spPr>
            <a:xfrm flipV="1">
              <a:off x="3548" y="2269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1396" name="Rectangle 26"/>
          <p:cNvSpPr/>
          <p:nvPr/>
        </p:nvSpPr>
        <p:spPr>
          <a:xfrm>
            <a:off x="304800" y="4724400"/>
            <a:ext cx="4965700" cy="1227138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24155" lvl="0" indent="-224155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 dirty="0">
                <a:ea typeface="宋体" panose="02010600030101010101" pitchFamily="2" charset="-122"/>
              </a:rPr>
              <a:t>Misses per Inner Loop Iteration: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en-US" altLang="zh-CN" sz="2000" b="1" u="sng" dirty="0"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C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0.0	0.25	0.25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1397" name="Rectangle 2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 (ikj)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29200" y="5105400"/>
            <a:ext cx="3200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 loads, 1 store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misses/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0.5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/>
          <p:nvPr/>
        </p:nvSpPr>
        <p:spPr>
          <a:xfrm>
            <a:off x="304800" y="1881188"/>
            <a:ext cx="4691063" cy="276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/* jki */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for (j=0; j&lt;n; j++)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(k=0; k&lt;n; k++)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r = b[k][j];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for (i=0; i&lt;n; i++)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c[i][j] += a[i][k] * r;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	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3428" name="Rectangle 4"/>
          <p:cNvSpPr/>
          <p:nvPr/>
        </p:nvSpPr>
        <p:spPr>
          <a:xfrm>
            <a:off x="53403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3429" name="Rectangle 5"/>
          <p:cNvSpPr/>
          <p:nvPr/>
        </p:nvSpPr>
        <p:spPr>
          <a:xfrm>
            <a:off x="65595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3430" name="Rectangle 6"/>
          <p:cNvSpPr/>
          <p:nvPr/>
        </p:nvSpPr>
        <p:spPr>
          <a:xfrm>
            <a:off x="77279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3431" name="Rectangle 7"/>
          <p:cNvSpPr/>
          <p:nvPr/>
        </p:nvSpPr>
        <p:spPr>
          <a:xfrm>
            <a:off x="54721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2" name="Rectangle 8"/>
          <p:cNvSpPr/>
          <p:nvPr/>
        </p:nvSpPr>
        <p:spPr>
          <a:xfrm>
            <a:off x="66913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3" name="Rectangle 9"/>
          <p:cNvSpPr/>
          <p:nvPr/>
        </p:nvSpPr>
        <p:spPr>
          <a:xfrm>
            <a:off x="7935913" y="3330575"/>
            <a:ext cx="346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4" name="Rectangle 10"/>
          <p:cNvSpPr/>
          <p:nvPr/>
        </p:nvSpPr>
        <p:spPr>
          <a:xfrm>
            <a:off x="7656513" y="24161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(*,j)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5" name="Rectangle 11"/>
          <p:cNvSpPr/>
          <p:nvPr/>
        </p:nvSpPr>
        <p:spPr>
          <a:xfrm>
            <a:off x="6692900" y="3149600"/>
            <a:ext cx="50800" cy="508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3436" name="Rectangle 12"/>
          <p:cNvSpPr/>
          <p:nvPr/>
        </p:nvSpPr>
        <p:spPr>
          <a:xfrm>
            <a:off x="6475413" y="2733675"/>
            <a:ext cx="5619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(k,j)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7" name="Rectangle 13"/>
          <p:cNvSpPr/>
          <p:nvPr/>
        </p:nvSpPr>
        <p:spPr>
          <a:xfrm>
            <a:off x="5268913" y="1971675"/>
            <a:ext cx="1260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Inner loop: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8" name="Line 14"/>
          <p:cNvSpPr/>
          <p:nvPr/>
        </p:nvSpPr>
        <p:spPr>
          <a:xfrm flipV="1">
            <a:off x="5803900" y="2743200"/>
            <a:ext cx="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9" name="Line 15"/>
          <p:cNvSpPr/>
          <p:nvPr/>
        </p:nvSpPr>
        <p:spPr>
          <a:xfrm flipV="1">
            <a:off x="7886700" y="2755900"/>
            <a:ext cx="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40" name="Rectangle 16"/>
          <p:cNvSpPr/>
          <p:nvPr/>
        </p:nvSpPr>
        <p:spPr>
          <a:xfrm>
            <a:off x="5522913" y="2416175"/>
            <a:ext cx="600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(*,k)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03441" name="Group 17"/>
          <p:cNvGrpSpPr/>
          <p:nvPr/>
        </p:nvGrpSpPr>
        <p:grpSpPr>
          <a:xfrm>
            <a:off x="5029200" y="3822700"/>
            <a:ext cx="1752600" cy="1030288"/>
            <a:chOff x="3168" y="2408"/>
            <a:chExt cx="1104" cy="649"/>
          </a:xfrm>
        </p:grpSpPr>
        <p:sp>
          <p:nvSpPr>
            <p:cNvPr id="103450" name="Rectangle 18"/>
            <p:cNvSpPr/>
            <p:nvPr/>
          </p:nvSpPr>
          <p:spPr>
            <a:xfrm>
              <a:off x="3168" y="2826"/>
              <a:ext cx="110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Column 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51" name="Line 19"/>
            <p:cNvSpPr/>
            <p:nvPr/>
          </p:nvSpPr>
          <p:spPr>
            <a:xfrm flipV="1">
              <a:off x="3567" y="2408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3442" name="Group 20"/>
          <p:cNvGrpSpPr/>
          <p:nvPr/>
        </p:nvGrpSpPr>
        <p:grpSpPr>
          <a:xfrm>
            <a:off x="7467600" y="3822700"/>
            <a:ext cx="1524000" cy="1030288"/>
            <a:chOff x="4704" y="2408"/>
            <a:chExt cx="960" cy="649"/>
          </a:xfrm>
        </p:grpSpPr>
        <p:sp>
          <p:nvSpPr>
            <p:cNvPr id="103448" name="Rectangle 21"/>
            <p:cNvSpPr/>
            <p:nvPr/>
          </p:nvSpPr>
          <p:spPr>
            <a:xfrm>
              <a:off x="4704" y="2826"/>
              <a:ext cx="96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Column-wise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49" name="Line 22"/>
            <p:cNvSpPr/>
            <p:nvPr/>
          </p:nvSpPr>
          <p:spPr>
            <a:xfrm flipV="1">
              <a:off x="5055" y="2408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3443" name="Rectangle 24"/>
          <p:cNvSpPr/>
          <p:nvPr/>
        </p:nvSpPr>
        <p:spPr>
          <a:xfrm>
            <a:off x="6575425" y="4494213"/>
            <a:ext cx="739775" cy="363537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Fixed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44" name="Line 25"/>
          <p:cNvSpPr/>
          <p:nvPr/>
        </p:nvSpPr>
        <p:spPr>
          <a:xfrm flipV="1">
            <a:off x="6858000" y="3830638"/>
            <a:ext cx="0" cy="627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45" name="Rectangle 26"/>
          <p:cNvSpPr/>
          <p:nvPr/>
        </p:nvSpPr>
        <p:spPr>
          <a:xfrm>
            <a:off x="228600" y="4919663"/>
            <a:ext cx="4813300" cy="1227137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24155" lvl="0" indent="-224155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 dirty="0">
                <a:ea typeface="宋体" panose="02010600030101010101" pitchFamily="2" charset="-122"/>
              </a:rPr>
              <a:t>Misses per Inner Loop Iteration: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en-US" altLang="zh-CN" sz="2000" b="1" u="sng" dirty="0"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C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1.0	0.0	1.0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3446" name="Rectangle 2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 (jki)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24400" y="5257800"/>
            <a:ext cx="2743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 loads, 1 store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misses/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2.0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/>
          <p:nvPr/>
        </p:nvSpPr>
        <p:spPr>
          <a:xfrm>
            <a:off x="304800" y="1881188"/>
            <a:ext cx="4691063" cy="27670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/* kji */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for (k=0; k&lt;n; k++)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(j=0; j&lt;n; j++)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r = b[k][j];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for (i=0; i&lt;n; i++)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c[i][j] += a[i][k] * r;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	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5476" name="Rectangle 4"/>
          <p:cNvSpPr/>
          <p:nvPr/>
        </p:nvSpPr>
        <p:spPr>
          <a:xfrm>
            <a:off x="53403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5477" name="Rectangle 5"/>
          <p:cNvSpPr/>
          <p:nvPr/>
        </p:nvSpPr>
        <p:spPr>
          <a:xfrm>
            <a:off x="65595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5478" name="Rectangle 6"/>
          <p:cNvSpPr/>
          <p:nvPr/>
        </p:nvSpPr>
        <p:spPr>
          <a:xfrm>
            <a:off x="7727950" y="2749550"/>
            <a:ext cx="596900" cy="5207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5479" name="Rectangle 7"/>
          <p:cNvSpPr/>
          <p:nvPr/>
        </p:nvSpPr>
        <p:spPr>
          <a:xfrm>
            <a:off x="54721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0" name="Rectangle 8"/>
          <p:cNvSpPr/>
          <p:nvPr/>
        </p:nvSpPr>
        <p:spPr>
          <a:xfrm>
            <a:off x="6691313" y="3330575"/>
            <a:ext cx="3333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1" name="Rectangle 9"/>
          <p:cNvSpPr/>
          <p:nvPr/>
        </p:nvSpPr>
        <p:spPr>
          <a:xfrm>
            <a:off x="7935913" y="3330575"/>
            <a:ext cx="346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2" name="Rectangle 10"/>
          <p:cNvSpPr/>
          <p:nvPr/>
        </p:nvSpPr>
        <p:spPr>
          <a:xfrm>
            <a:off x="7656513" y="2416175"/>
            <a:ext cx="5365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(*,j)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3" name="Rectangle 11"/>
          <p:cNvSpPr/>
          <p:nvPr/>
        </p:nvSpPr>
        <p:spPr>
          <a:xfrm>
            <a:off x="6692900" y="3149600"/>
            <a:ext cx="50800" cy="508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5484" name="Rectangle 12"/>
          <p:cNvSpPr/>
          <p:nvPr/>
        </p:nvSpPr>
        <p:spPr>
          <a:xfrm>
            <a:off x="6475413" y="2733675"/>
            <a:ext cx="5619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(k,j)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5" name="Rectangle 13"/>
          <p:cNvSpPr/>
          <p:nvPr/>
        </p:nvSpPr>
        <p:spPr>
          <a:xfrm>
            <a:off x="5268913" y="1971675"/>
            <a:ext cx="12604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Inner loop: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6" name="Line 14"/>
          <p:cNvSpPr/>
          <p:nvPr/>
        </p:nvSpPr>
        <p:spPr>
          <a:xfrm flipV="1">
            <a:off x="5803900" y="2743200"/>
            <a:ext cx="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87" name="Line 15"/>
          <p:cNvSpPr/>
          <p:nvPr/>
        </p:nvSpPr>
        <p:spPr>
          <a:xfrm flipV="1">
            <a:off x="7886700" y="2755900"/>
            <a:ext cx="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88" name="Rectangle 16"/>
          <p:cNvSpPr/>
          <p:nvPr/>
        </p:nvSpPr>
        <p:spPr>
          <a:xfrm>
            <a:off x="5522913" y="2416175"/>
            <a:ext cx="600075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(*,k)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05489" name="Group 17"/>
          <p:cNvGrpSpPr/>
          <p:nvPr/>
        </p:nvGrpSpPr>
        <p:grpSpPr>
          <a:xfrm>
            <a:off x="5029200" y="3822700"/>
            <a:ext cx="1752600" cy="1030288"/>
            <a:chOff x="3168" y="2408"/>
            <a:chExt cx="1104" cy="649"/>
          </a:xfrm>
        </p:grpSpPr>
        <p:sp>
          <p:nvSpPr>
            <p:cNvPr id="105498" name="Rectangle 18"/>
            <p:cNvSpPr/>
            <p:nvPr/>
          </p:nvSpPr>
          <p:spPr>
            <a:xfrm>
              <a:off x="3168" y="2826"/>
              <a:ext cx="110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Column 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99" name="Line 19"/>
            <p:cNvSpPr/>
            <p:nvPr/>
          </p:nvSpPr>
          <p:spPr>
            <a:xfrm flipV="1">
              <a:off x="3567" y="2408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5490" name="Group 20"/>
          <p:cNvGrpSpPr/>
          <p:nvPr/>
        </p:nvGrpSpPr>
        <p:grpSpPr>
          <a:xfrm>
            <a:off x="7467600" y="3822700"/>
            <a:ext cx="1524000" cy="1030288"/>
            <a:chOff x="4704" y="2408"/>
            <a:chExt cx="960" cy="649"/>
          </a:xfrm>
        </p:grpSpPr>
        <p:sp>
          <p:nvSpPr>
            <p:cNvPr id="105496" name="Rectangle 21"/>
            <p:cNvSpPr/>
            <p:nvPr/>
          </p:nvSpPr>
          <p:spPr>
            <a:xfrm>
              <a:off x="4704" y="2826"/>
              <a:ext cx="96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Column-wise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97" name="Line 22"/>
            <p:cNvSpPr/>
            <p:nvPr/>
          </p:nvSpPr>
          <p:spPr>
            <a:xfrm flipV="1">
              <a:off x="5055" y="2408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5491" name="Rectangle 24"/>
          <p:cNvSpPr/>
          <p:nvPr/>
        </p:nvSpPr>
        <p:spPr>
          <a:xfrm>
            <a:off x="6575425" y="4494213"/>
            <a:ext cx="739775" cy="363537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Fixed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2" name="Line 25"/>
          <p:cNvSpPr/>
          <p:nvPr/>
        </p:nvSpPr>
        <p:spPr>
          <a:xfrm flipV="1">
            <a:off x="6858000" y="3830638"/>
            <a:ext cx="0" cy="627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93" name="Rectangle 26"/>
          <p:cNvSpPr/>
          <p:nvPr/>
        </p:nvSpPr>
        <p:spPr>
          <a:xfrm>
            <a:off x="228600" y="4919663"/>
            <a:ext cx="4813300" cy="1227137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24155" lvl="0" indent="-224155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u="sng" dirty="0">
                <a:ea typeface="宋体" panose="02010600030101010101" pitchFamily="2" charset="-122"/>
              </a:rPr>
              <a:t>Misses per Inner Loop Iteration: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en-US" altLang="zh-CN" sz="2000" b="1" u="sng" dirty="0"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B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en-US" altLang="zh-CN" sz="2000" b="1" u="sng" dirty="0">
                <a:ea typeface="宋体" panose="02010600030101010101" pitchFamily="2" charset="-122"/>
              </a:rPr>
              <a:t>C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560705" lvl="1" indent="-222250" defTabSz="895350">
              <a:buNone/>
              <a:tabLst>
                <a:tab pos="971550" algn="ctr"/>
                <a:tab pos="2343150" algn="ctr"/>
                <a:tab pos="3657600" algn="ctr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		1.0	0.0	1.0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5494" name="Rectangle 2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Matrix multiplication (kji)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24400" y="5257800"/>
            <a:ext cx="2743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 loads, 1 store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misses/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2.0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Pentium matrix multiply performance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752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304800"/>
            <a:ext cx="8894763" cy="5678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Pentium matrix multiply performance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performance difference is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almost 40 times for the same application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Pairs of versions have almost identical measured performance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same number of memory references and misses per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iteration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worst memory behavior versions run significantly slower than the other versions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terms of the number of accesses and misses per iteration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Pentium matrix multiply performance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 rate, in this case, is a better predictor of performance than the total number of memory accesses.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performance of the fastest pair of versions 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kij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ikj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constant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array is much larger than any of the cache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prefetching hardware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smart enough to recognize the stride-1 access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fast enough to keep up with memory accesses in the tight inner loop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550" y="6130925"/>
            <a:ext cx="55689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会根据之前的情况去预测可能的</a:t>
            </a:r>
            <a:r>
              <a:rPr lang="en-US" altLang="zh-CN"/>
              <a:t>access</a:t>
            </a:r>
            <a:r>
              <a:rPr lang="zh-CN" altLang="en-US"/>
              <a:t>的方式。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Memory Mountain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8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1366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" y="457200"/>
            <a:ext cx="8905875" cy="591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Mountain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57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  throughput</a:t>
            </a:r>
            <a:r>
              <a:rPr lang="en-US" altLang="zh-CN" dirty="0">
                <a:ea typeface="宋体" panose="02010600030101010101" pitchFamily="2" charset="-122"/>
              </a:rPr>
              <a:t> (read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bandwidth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rate</a:t>
            </a:r>
            <a:r>
              <a:rPr lang="en-US" altLang="zh-CN" dirty="0">
                <a:ea typeface="宋体" panose="02010600030101010101" pitchFamily="2" charset="-122"/>
              </a:rPr>
              <a:t> that a program reads data from the memory system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Memory mountain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two-dimensional function of read bandwidth versus temporal and spatial locality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Characterizes the capabilities of the memory system for each computer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Conflict Misses in Direct-Mapped Caches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457200" y="4724400"/>
            <a:ext cx="8077200" cy="12192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Padding</a:t>
            </a:r>
            <a:r>
              <a:rPr lang="en-US" altLang="zh-CN" sz="2400" dirty="0">
                <a:ea typeface="宋体" panose="02010600030101010101" pitchFamily="2" charset="-122"/>
              </a:rPr>
              <a:t> can avoid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thrashing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Claim x[12] instead of x[8]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434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447800"/>
            <a:ext cx="8629650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28870" y="5080000"/>
            <a:ext cx="42703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一般是要</a:t>
            </a:r>
            <a:r>
              <a:rPr lang="en-US" altLang="zh-CN"/>
              <a:t>padding</a:t>
            </a:r>
            <a:r>
              <a:rPr lang="zh-CN" altLang="en-US"/>
              <a:t>一个</a:t>
            </a:r>
            <a:r>
              <a:rPr lang="en-US" altLang="zh-CN"/>
              <a:t>block</a:t>
            </a:r>
            <a:r>
              <a:rPr lang="zh-CN" altLang="en-US"/>
              <a:t>的长度，</a:t>
            </a:r>
            <a:endParaRPr lang="zh-CN" altLang="en-US"/>
          </a:p>
          <a:p>
            <a:r>
              <a:rPr lang="zh-CN" altLang="en-US"/>
              <a:t>这样可以正好错开一个</a:t>
            </a:r>
            <a:r>
              <a:rPr lang="en-US" altLang="zh-CN"/>
              <a:t>set</a:t>
            </a:r>
            <a:r>
              <a:rPr lang="zh-CN" altLang="en-US"/>
              <a:t>的位置。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如果是</a:t>
            </a:r>
            <a:r>
              <a:rPr lang="en-US" altLang="zh-CN"/>
              <a:t>direct-mapped</a:t>
            </a:r>
            <a:r>
              <a:rPr lang="zh-CN" altLang="en-US"/>
              <a:t>的话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mountain main routine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7764" name="Rectangle 4"/>
          <p:cNvSpPr>
            <a:spLocks noGrp="1"/>
          </p:cNvSpPr>
          <p:nvPr>
            <p:ph idx="1"/>
          </p:nvPr>
        </p:nvSpPr>
        <p:spPr>
          <a:xfrm>
            <a:off x="88900" y="1524000"/>
            <a:ext cx="8915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mountain.c - Generate the memory mountain. 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#define MINBYTES (1 &lt;&lt; 14)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Working set size ranges from 16 KB 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#define MAXBYTES (1 &lt;&lt; 27)  /* ... up to 128 MB 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#define MAXSTRIDE 12           /* Strides range from 1 to 12 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#define MAXELEMS MAXBYTES/sizeof(long)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data[MAXELEMS];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The array we'll be traversing */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mountain main routine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9812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int size;        			  /* Working set size (in bytes)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int stride;      			  /* Stride (in array elements)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double Mhz;      		  /* Clock frequency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init_data(data, MAXELEMS)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/* Initialize each element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data to 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Mhz = mhz(0);              	  /* Estimate the clock frequency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325" y="5408295"/>
            <a:ext cx="87229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init_data</a:t>
            </a:r>
            <a:r>
              <a:rPr lang="zh-CN" altLang="en-US"/>
              <a:t>：一种预热方式。把</a:t>
            </a:r>
            <a:r>
              <a:rPr lang="en-US" altLang="zh-CN"/>
              <a:t>0</a:t>
            </a:r>
            <a:r>
              <a:rPr lang="zh-CN" altLang="en-US"/>
              <a:t>变为</a:t>
            </a:r>
            <a:r>
              <a:rPr lang="en-US" altLang="zh-CN"/>
              <a:t>1</a:t>
            </a:r>
            <a:r>
              <a:rPr lang="zh-CN" altLang="en-US"/>
              <a:t>可以去除所有的</a:t>
            </a:r>
            <a:r>
              <a:rPr lang="en-US" altLang="zh-CN"/>
              <a:t>cold miss</a:t>
            </a:r>
            <a:r>
              <a:rPr lang="zh-CN" altLang="en-US"/>
              <a:t>（就</a:t>
            </a:r>
            <a:endParaRPr lang="zh-CN" altLang="en-US"/>
          </a:p>
          <a:p>
            <a:r>
              <a:rPr lang="zh-CN" altLang="en-US"/>
              <a:t>相当于每一个</a:t>
            </a:r>
            <a:r>
              <a:rPr lang="en-US" altLang="zh-CN"/>
              <a:t>block</a:t>
            </a:r>
            <a:r>
              <a:rPr lang="zh-CN" altLang="en-US"/>
              <a:t>都已经读入过数据了），从而使得之后的</a:t>
            </a:r>
            <a:r>
              <a:rPr lang="en-US" altLang="zh-CN"/>
              <a:t>miss</a:t>
            </a:r>
            <a:r>
              <a:rPr lang="zh-CN" altLang="en-US"/>
              <a:t>完全是由于</a:t>
            </a:r>
            <a:endParaRPr lang="zh-CN" altLang="en-US"/>
          </a:p>
          <a:p>
            <a:r>
              <a:rPr lang="zh-CN" altLang="en-US"/>
              <a:t>读写方式引起的，从而减少对实验结果可能产生的偏差。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mountain main routine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860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7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for (size = MAXBYTES; size &gt;= MINBYTES; size &gt;&gt;= 1)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for (stride = 1; stride &lt;= MAXSTRIDE; stride++)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		printf("%.1f\t", run(size, stride, Mhz));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printf("\n");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exit(0);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186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3335338"/>
            <a:ext cx="4572000" cy="3036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mountain test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908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Run test (elems, stride) and return read throughput (MB/s)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double run (int size, int stride, double Mhz)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double cycles;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int elems = size / sizeof(long);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test (elems, stride);                     		/* warm up the cache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cycles = fcyc2(test, elems, stride, 0)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	/*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test (elems,stride)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(size / stride) / (cycles / Mhz); 	/* convert cycles to MB/s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mountain test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956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 The test function 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test (int elems, int stride)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long i, sx2=stride*2, sx3=stride*3, sx4=stride*4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long acc0 = 0, acc1 = 0, acc2 = 0, acc3 =0;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long length = elems;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limit = length – sx4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for (i = 0; i &lt; elems; i += stride)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result += data[i];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6840" y="4004945"/>
            <a:ext cx="2873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limit = length + 1 - k</a:t>
            </a:r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mountain test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8004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for (i = 0; i &lt; limit; i += sx4)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acc0 += data[i];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acc1 += data[i+stride];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acc2 += data[i+sx2];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acc3 += data[i+sx3];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for (; i  &lt; length; i+=stride)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acc0 += data[i]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((acc0+acc1)+(acc2+acc3))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6375" y="2203450"/>
            <a:ext cx="49707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此处体现了这个实验的设计的严谨性：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x86</a:t>
            </a:r>
            <a:r>
              <a:rPr lang="zh-CN" altLang="en-US"/>
              <a:t>的</a:t>
            </a:r>
            <a:r>
              <a:rPr lang="en-US" altLang="zh-CN"/>
              <a:t>execute unit</a:t>
            </a:r>
            <a:r>
              <a:rPr lang="zh-CN" altLang="en-US"/>
              <a:t>中有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add unit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unrolling</a:t>
            </a:r>
            <a:r>
              <a:rPr lang="zh-CN" altLang="en-US"/>
              <a:t>的方式将这四个</a:t>
            </a:r>
            <a:r>
              <a:rPr lang="en-US" altLang="zh-CN"/>
              <a:t>add</a:t>
            </a:r>
            <a:r>
              <a:rPr lang="zh-CN" altLang="en-US"/>
              <a:t>充分</a:t>
            </a:r>
            <a:endParaRPr lang="zh-CN" altLang="en-US"/>
          </a:p>
          <a:p>
            <a:r>
              <a:rPr lang="zh-CN" altLang="en-US"/>
              <a:t>利用起来，作用类似于</a:t>
            </a:r>
            <a:r>
              <a:rPr lang="en-US" altLang="zh-CN"/>
              <a:t>init_data,</a:t>
            </a:r>
            <a:r>
              <a:rPr lang="zh-CN" altLang="en-US"/>
              <a:t>减少实验</a:t>
            </a:r>
            <a:endParaRPr lang="zh-CN" altLang="en-US"/>
          </a:p>
          <a:p>
            <a:r>
              <a:rPr lang="zh-CN" altLang="en-US"/>
              <a:t>对象之外的</a:t>
            </a:r>
            <a:r>
              <a:rPr lang="en-US" altLang="zh-CN"/>
              <a:t>miss</a:t>
            </a:r>
            <a:r>
              <a:rPr lang="zh-CN" altLang="en-US"/>
              <a:t>对实验结果的影响。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Memory Mountain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005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0" y="2514600"/>
            <a:ext cx="5391150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053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3962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Size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MAXBYTES(128M) bytes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Partially accessed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Working set: from 128MB to 16KB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Stride: from 1 to 16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Memory Mountain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2100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3210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" y="457200"/>
            <a:ext cx="8905875" cy="591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Ridges of temporal locality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4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Slice through the memory mountain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 stride=8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illuminates read throughputs of different caches and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Ridges of temporal locality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3619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81000" y="1447800"/>
          <a:ext cx="8153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86800" imgH="5943600" progId="Excel.Sheet.8">
                  <p:embed/>
                </p:oleObj>
              </mc:Choice>
              <mc:Fallback>
                <p:oleObj name="" r:id="rId1" imgW="8686800" imgH="5943600" progId="Excel.Shee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81000" y="1447800"/>
                        <a:ext cx="8153400" cy="487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19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8648700" cy="539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6198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8" y="971550"/>
            <a:ext cx="8393112" cy="581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use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middle bits</a:t>
            </a:r>
            <a:r>
              <a:rPr lang="en-US" altLang="zh-CN" dirty="0">
                <a:ea typeface="宋体" panose="02010600030101010101" pitchFamily="2" charset="-122"/>
              </a:rPr>
              <a:t> as set index?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6387" name="组合 3"/>
          <p:cNvGrpSpPr/>
          <p:nvPr/>
        </p:nvGrpSpPr>
        <p:grpSpPr>
          <a:xfrm>
            <a:off x="4395788" y="1524000"/>
            <a:ext cx="2233612" cy="1676400"/>
            <a:chOff x="814388" y="1828800"/>
            <a:chExt cx="2233612" cy="1676400"/>
          </a:xfrm>
        </p:grpSpPr>
        <p:sp>
          <p:nvSpPr>
            <p:cNvPr id="137220" name="Rectangle 5" descr="Wide upward diagonal"/>
            <p:cNvSpPr>
              <a:spLocks noChangeArrowheads="1"/>
            </p:cNvSpPr>
            <p:nvPr/>
          </p:nvSpPr>
          <p:spPr bwMode="auto">
            <a:xfrm>
              <a:off x="1524000" y="2471738"/>
              <a:ext cx="1219200" cy="258762"/>
            </a:xfrm>
            <a:prstGeom prst="rect">
              <a:avLst/>
            </a:prstGeom>
            <a:solidFill>
              <a:schemeClr val="accent4">
                <a:lumMod val="50000"/>
                <a:lumOff val="5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21" name="Rectangle 6" descr="Dark vertical"/>
            <p:cNvSpPr>
              <a:spLocks noChangeArrowheads="1"/>
            </p:cNvSpPr>
            <p:nvPr/>
          </p:nvSpPr>
          <p:spPr bwMode="auto">
            <a:xfrm>
              <a:off x="1524000" y="2730500"/>
              <a:ext cx="1219200" cy="258763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22" name="Rectangle 7" descr="Large grid"/>
            <p:cNvSpPr>
              <a:spLocks noChangeArrowheads="1"/>
            </p:cNvSpPr>
            <p:nvPr/>
          </p:nvSpPr>
          <p:spPr bwMode="auto">
            <a:xfrm>
              <a:off x="1524000" y="2989263"/>
              <a:ext cx="1219200" cy="25717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23" name="Rectangle 8" descr="Wide downward diagonal"/>
            <p:cNvSpPr>
              <a:spLocks noChangeArrowheads="1"/>
            </p:cNvSpPr>
            <p:nvPr/>
          </p:nvSpPr>
          <p:spPr bwMode="auto">
            <a:xfrm>
              <a:off x="1524000" y="3246438"/>
              <a:ext cx="1219200" cy="2587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1" name="Text Box 9"/>
            <p:cNvSpPr txBox="1"/>
            <p:nvPr/>
          </p:nvSpPr>
          <p:spPr>
            <a:xfrm>
              <a:off x="814388" y="1828800"/>
              <a:ext cx="2233612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dirty="0">
                  <a:ea typeface="宋体" panose="02010600030101010101" pitchFamily="2" charset="-122"/>
                </a:rPr>
                <a:t>4-</a:t>
              </a:r>
              <a:r>
                <a:rPr lang="en-US" altLang="zh-CN" dirty="0">
                  <a:ea typeface="宋体" panose="02010600030101010101" pitchFamily="2" charset="-122"/>
                </a:rPr>
                <a:t>line Cache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6432" name="Rectangle 44"/>
            <p:cNvSpPr/>
            <p:nvPr/>
          </p:nvSpPr>
          <p:spPr>
            <a:xfrm>
              <a:off x="990600" y="24717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Rectangle 45"/>
            <p:cNvSpPr/>
            <p:nvPr/>
          </p:nvSpPr>
          <p:spPr>
            <a:xfrm>
              <a:off x="990600" y="27305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34" name="Rectangle 46"/>
            <p:cNvSpPr/>
            <p:nvPr/>
          </p:nvSpPr>
          <p:spPr>
            <a:xfrm>
              <a:off x="990600" y="29892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35" name="Rectangle 47"/>
            <p:cNvSpPr/>
            <p:nvPr/>
          </p:nvSpPr>
          <p:spPr>
            <a:xfrm>
              <a:off x="990600" y="32464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6563" y="4030663"/>
            <a:ext cx="5278438" cy="2370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Middle-Order Bit Indexing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Consecutive memory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lines map to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different cache lines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Can hold 8-byte region of address space in cache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at one time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6075" y="1524000"/>
            <a:ext cx="3868738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Cache memory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 cache lines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2-byte block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8-byte capacity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矩形 48"/>
          <p:cNvSpPr/>
          <p:nvPr/>
        </p:nvSpPr>
        <p:spPr>
          <a:xfrm>
            <a:off x="457200" y="3124200"/>
            <a:ext cx="528796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How the first 16 physical addresses mapping to cache lines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63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6629400" y="1530350"/>
            <a:ext cx="21764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Middle-Order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Bit Indexing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393" name="组合 6"/>
          <p:cNvGrpSpPr/>
          <p:nvPr/>
        </p:nvGrpSpPr>
        <p:grpSpPr>
          <a:xfrm>
            <a:off x="7219950" y="2420938"/>
            <a:ext cx="1162050" cy="4132262"/>
            <a:chOff x="6610350" y="2420938"/>
            <a:chExt cx="1162050" cy="4132262"/>
          </a:xfrm>
        </p:grpSpPr>
        <p:grpSp>
          <p:nvGrpSpPr>
            <p:cNvPr id="16394" name="组合 5"/>
            <p:cNvGrpSpPr/>
            <p:nvPr/>
          </p:nvGrpSpPr>
          <p:grpSpPr>
            <a:xfrm>
              <a:off x="7124700" y="2420938"/>
              <a:ext cx="647700" cy="4108450"/>
              <a:chOff x="7124700" y="2420938"/>
              <a:chExt cx="1219200" cy="4108450"/>
            </a:xfrm>
          </p:grpSpPr>
          <p:sp>
            <p:nvSpPr>
              <p:cNvPr id="52" name="Rectangle 27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24209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Rectangle 28" descr="Dark vertical"/>
              <p:cNvSpPr>
                <a:spLocks noChangeArrowheads="1"/>
              </p:cNvSpPr>
              <p:nvPr/>
            </p:nvSpPr>
            <p:spPr bwMode="auto">
              <a:xfrm>
                <a:off x="7124700" y="2679700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Rectangle 29" descr="Large grid"/>
              <p:cNvSpPr>
                <a:spLocks noChangeArrowheads="1"/>
              </p:cNvSpPr>
              <p:nvPr/>
            </p:nvSpPr>
            <p:spPr bwMode="auto">
              <a:xfrm>
                <a:off x="7124700" y="2936875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Rectangle 30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3195638"/>
                <a:ext cx="1219200" cy="258762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Rectangle 31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34544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Rectangle 32" descr="Dark vertical"/>
              <p:cNvSpPr>
                <a:spLocks noChangeArrowheads="1"/>
              </p:cNvSpPr>
              <p:nvPr/>
            </p:nvSpPr>
            <p:spPr bwMode="auto">
              <a:xfrm>
                <a:off x="7124700" y="3713163"/>
                <a:ext cx="1219200" cy="257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33" descr="Large grid"/>
              <p:cNvSpPr>
                <a:spLocks noChangeArrowheads="1"/>
              </p:cNvSpPr>
              <p:nvPr/>
            </p:nvSpPr>
            <p:spPr bwMode="auto">
              <a:xfrm>
                <a:off x="7124700" y="3970338"/>
                <a:ext cx="1219200" cy="2587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34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4229100"/>
                <a:ext cx="1219200" cy="2587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35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4487863"/>
                <a:ext cx="1219200" cy="2571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6" descr="Dark vertical"/>
              <p:cNvSpPr>
                <a:spLocks noChangeArrowheads="1"/>
              </p:cNvSpPr>
              <p:nvPr/>
            </p:nvSpPr>
            <p:spPr bwMode="auto">
              <a:xfrm>
                <a:off x="7124700" y="4745038"/>
                <a:ext cx="1219200" cy="25876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7" descr="Large grid"/>
              <p:cNvSpPr>
                <a:spLocks noChangeArrowheads="1"/>
              </p:cNvSpPr>
              <p:nvPr/>
            </p:nvSpPr>
            <p:spPr bwMode="auto">
              <a:xfrm>
                <a:off x="7124700" y="5003800"/>
                <a:ext cx="1219200" cy="258763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8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5262563"/>
                <a:ext cx="1219200" cy="257175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39" descr="Wide upward diagonal"/>
              <p:cNvSpPr>
                <a:spLocks noChangeArrowheads="1"/>
              </p:cNvSpPr>
              <p:nvPr/>
            </p:nvSpPr>
            <p:spPr bwMode="auto">
              <a:xfrm>
                <a:off x="7124700" y="5519738"/>
                <a:ext cx="1219200" cy="2587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40" descr="Dark vertical"/>
              <p:cNvSpPr>
                <a:spLocks noChangeArrowheads="1"/>
              </p:cNvSpPr>
              <p:nvPr/>
            </p:nvSpPr>
            <p:spPr bwMode="auto">
              <a:xfrm>
                <a:off x="7124700" y="5778500"/>
                <a:ext cx="1219200" cy="2587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41" descr="Large grid"/>
              <p:cNvSpPr>
                <a:spLocks noChangeArrowheads="1"/>
              </p:cNvSpPr>
              <p:nvPr/>
            </p:nvSpPr>
            <p:spPr bwMode="auto">
              <a:xfrm>
                <a:off x="7124700" y="603726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42" descr="Wide downward diagonal"/>
              <p:cNvSpPr>
                <a:spLocks noChangeArrowheads="1"/>
              </p:cNvSpPr>
              <p:nvPr/>
            </p:nvSpPr>
            <p:spPr bwMode="auto">
              <a:xfrm>
                <a:off x="7124700" y="6272213"/>
                <a:ext cx="1219200" cy="2571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395" name="Rectangle 64"/>
            <p:cNvSpPr/>
            <p:nvPr/>
          </p:nvSpPr>
          <p:spPr>
            <a:xfrm>
              <a:off x="6610350" y="24209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Rectangle 65"/>
            <p:cNvSpPr/>
            <p:nvPr/>
          </p:nvSpPr>
          <p:spPr>
            <a:xfrm>
              <a:off x="6610350" y="2679700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Rectangle 66"/>
            <p:cNvSpPr/>
            <p:nvPr/>
          </p:nvSpPr>
          <p:spPr>
            <a:xfrm>
              <a:off x="6610350" y="2936875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Rectangle 67"/>
            <p:cNvSpPr/>
            <p:nvPr/>
          </p:nvSpPr>
          <p:spPr>
            <a:xfrm>
              <a:off x="6610350" y="31956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Rectangle 68"/>
            <p:cNvSpPr/>
            <p:nvPr/>
          </p:nvSpPr>
          <p:spPr>
            <a:xfrm>
              <a:off x="6610350" y="34544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Rectangle 69"/>
            <p:cNvSpPr/>
            <p:nvPr/>
          </p:nvSpPr>
          <p:spPr>
            <a:xfrm>
              <a:off x="6610350" y="37131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Rectangle 70"/>
            <p:cNvSpPr/>
            <p:nvPr/>
          </p:nvSpPr>
          <p:spPr>
            <a:xfrm>
              <a:off x="6610350" y="39703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71"/>
            <p:cNvSpPr/>
            <p:nvPr/>
          </p:nvSpPr>
          <p:spPr>
            <a:xfrm>
              <a:off x="6610350" y="42291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Rectangle 72"/>
            <p:cNvSpPr/>
            <p:nvPr/>
          </p:nvSpPr>
          <p:spPr>
            <a:xfrm>
              <a:off x="6610350" y="44878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Rectangle 73"/>
            <p:cNvSpPr/>
            <p:nvPr/>
          </p:nvSpPr>
          <p:spPr>
            <a:xfrm>
              <a:off x="6610350" y="47450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Rectangle 74"/>
            <p:cNvSpPr/>
            <p:nvPr/>
          </p:nvSpPr>
          <p:spPr>
            <a:xfrm>
              <a:off x="6610350" y="50038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Rectangle 75"/>
            <p:cNvSpPr/>
            <p:nvPr/>
          </p:nvSpPr>
          <p:spPr>
            <a:xfrm>
              <a:off x="6610350" y="52625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01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7" name="Rectangle 76"/>
            <p:cNvSpPr/>
            <p:nvPr/>
          </p:nvSpPr>
          <p:spPr>
            <a:xfrm>
              <a:off x="6610350" y="55197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Rectangle 77"/>
            <p:cNvSpPr/>
            <p:nvPr/>
          </p:nvSpPr>
          <p:spPr>
            <a:xfrm>
              <a:off x="6610350" y="5778500"/>
              <a:ext cx="457200" cy="25876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Rectangle 78"/>
            <p:cNvSpPr/>
            <p:nvPr/>
          </p:nvSpPr>
          <p:spPr>
            <a:xfrm>
              <a:off x="6610350" y="6037263"/>
              <a:ext cx="457200" cy="2571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Rectangle 79"/>
            <p:cNvSpPr/>
            <p:nvPr/>
          </p:nvSpPr>
          <p:spPr>
            <a:xfrm>
              <a:off x="6610350" y="6294438"/>
              <a:ext cx="457200" cy="2587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u="sng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11315" y="53340"/>
            <a:ext cx="248031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个人理解：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middle bit</a:t>
            </a:r>
            <a:endParaRPr lang="en-US" altLang="zh-CN"/>
          </a:p>
          <a:p>
            <a:r>
              <a:rPr lang="zh-CN" altLang="en-US"/>
              <a:t>主要是因为其变化快</a:t>
            </a:r>
            <a:endParaRPr lang="zh-CN" altLang="en-US"/>
          </a:p>
          <a:p>
            <a:r>
              <a:rPr lang="zh-CN" altLang="en-US"/>
              <a:t>更容易</a:t>
            </a:r>
            <a:r>
              <a:rPr lang="en-US" altLang="zh-CN"/>
              <a:t>map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slope of spatial locality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8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Slice through memory mountain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 size=4M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shows cache block size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slope of spatial locality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0292" name="Picture 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600" y="1447800"/>
            <a:ext cx="8745538" cy="4800600"/>
          </a:xfrm>
        </p:spPr>
      </p:pic>
      <p:pic>
        <p:nvPicPr>
          <p:cNvPr id="14029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1438"/>
            <a:ext cx="8686800" cy="536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Memory Mountain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340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4234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" y="457200"/>
            <a:ext cx="8905875" cy="5915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2342" name="椭圆 1"/>
          <p:cNvSpPr/>
          <p:nvPr/>
        </p:nvSpPr>
        <p:spPr>
          <a:xfrm rot="-1111914">
            <a:off x="2695575" y="1598613"/>
            <a:ext cx="1493838" cy="422275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Interesting Flat Ridge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4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Extends perpendicular to the stride axis for a stride of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read throughput is a relatively flat 12GB/s even though the working set exceeds the capacities of L1 and L2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is apparently due to a hardware prefetching mechanism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Direct-mapped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29123" name="Group 3"/>
          <p:cNvGraphicFramePr>
            <a:graphicFrameLocks noGrp="1"/>
          </p:cNvGraphicFramePr>
          <p:nvPr>
            <p:ph idx="1"/>
          </p:nvPr>
        </p:nvGraphicFramePr>
        <p:xfrm>
          <a:off x="381000" y="304800"/>
          <a:ext cx="8305800" cy="6067425"/>
        </p:xfrm>
        <a:graphic>
          <a:graphicData uri="http://schemas.openxmlformats.org/drawingml/2006/table">
            <a:tbl>
              <a:tblPr/>
              <a:tblGrid>
                <a:gridCol w="1662113"/>
                <a:gridCol w="1630362"/>
                <a:gridCol w="1690688"/>
                <a:gridCol w="1660525"/>
                <a:gridCol w="1662112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 bits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(decimal)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Tag bits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(t=)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Index bits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(s=2)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Offset bits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(b=1)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number (decimal)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6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Direct-mapped cache simulation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29123" name="Group 3"/>
          <p:cNvGraphicFramePr>
            <a:graphicFrameLocks noGrp="1"/>
          </p:cNvGraphicFramePr>
          <p:nvPr>
            <p:ph idx="1"/>
          </p:nvPr>
        </p:nvGraphicFramePr>
        <p:xfrm>
          <a:off x="381000" y="304800"/>
          <a:ext cx="8305800" cy="6067425"/>
        </p:xfrm>
        <a:graphic>
          <a:graphicData uri="http://schemas.openxmlformats.org/drawingml/2006/table">
            <a:tbl>
              <a:tblPr/>
              <a:tblGrid>
                <a:gridCol w="1662113"/>
                <a:gridCol w="1630362"/>
                <a:gridCol w="1690688"/>
                <a:gridCol w="1660525"/>
                <a:gridCol w="1662112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 bits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(decimal)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Index bits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(s=2)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Tag bits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(t=1)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Offset bits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(b=1)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number (decimal)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6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17751</Words>
  <Application>WPS 演示</Application>
  <PresentationFormat>全屏显示(4:3)</PresentationFormat>
  <Paragraphs>2449</Paragraphs>
  <Slides>73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89" baseType="lpstr">
      <vt:lpstr>Arial</vt:lpstr>
      <vt:lpstr>宋体</vt:lpstr>
      <vt:lpstr>Wingdings</vt:lpstr>
      <vt:lpstr>Comic Sans MS</vt:lpstr>
      <vt:lpstr>Times New Roman</vt:lpstr>
      <vt:lpstr>方正姚体</vt:lpstr>
      <vt:lpstr>Courier New</vt:lpstr>
      <vt:lpstr>Verdana</vt:lpstr>
      <vt:lpstr>微软雅黑</vt:lpstr>
      <vt:lpstr>Arial Unicode MS</vt:lpstr>
      <vt:lpstr>Helvetica</vt:lpstr>
      <vt:lpstr>Symbol</vt:lpstr>
      <vt:lpstr>icfp99</vt:lpstr>
      <vt:lpstr>Equation.3</vt:lpstr>
      <vt:lpstr>Equation.3</vt:lpstr>
      <vt:lpstr>Excel.Sheet.8</vt:lpstr>
      <vt:lpstr>Memory Hierarchy (Ⅲ)</vt:lpstr>
      <vt:lpstr>Outline</vt:lpstr>
      <vt:lpstr>Conflict Misses in Direct-Mapped Caches</vt:lpstr>
      <vt:lpstr>Conflict Misses in Direct-Mapped Caches</vt:lpstr>
      <vt:lpstr>Conflict Misses in Direct-Mapped Caches</vt:lpstr>
      <vt:lpstr>Conflict Misses in Direct-Mapped Caches</vt:lpstr>
      <vt:lpstr>Why use middle bits as set index?</vt:lpstr>
      <vt:lpstr>Direct-mapped cache simulation</vt:lpstr>
      <vt:lpstr>Direct-mapped cache simulation</vt:lpstr>
      <vt:lpstr>Why use middle bits as index?</vt:lpstr>
      <vt:lpstr>Set associative caches</vt:lpstr>
      <vt:lpstr>Accessing set associative caches</vt:lpstr>
      <vt:lpstr>Accessing set associative caches</vt:lpstr>
      <vt:lpstr>Associative Cache</vt:lpstr>
      <vt:lpstr>Simple Memory System Cache</vt:lpstr>
      <vt:lpstr>Simple Memory System Cache</vt:lpstr>
      <vt:lpstr>Address Translation Example</vt:lpstr>
      <vt:lpstr>Set Associative Cache Simulation</vt:lpstr>
      <vt:lpstr>Set Associative Cache Simulation</vt:lpstr>
      <vt:lpstr>Set Associative Cache Simulation</vt:lpstr>
      <vt:lpstr>Set Associative Cache Simulation</vt:lpstr>
      <vt:lpstr>Set Associative Cache Simulation</vt:lpstr>
      <vt:lpstr>Set Associative Cache Simulation</vt:lpstr>
      <vt:lpstr>Line Replacement on Misses</vt:lpstr>
      <vt:lpstr>Set Associative Cache Simulation</vt:lpstr>
      <vt:lpstr>Set Associative Cache Simulation</vt:lpstr>
      <vt:lpstr>Fully associative caches</vt:lpstr>
      <vt:lpstr>Accessing fully associative caches</vt:lpstr>
      <vt:lpstr>Issues with Writes</vt:lpstr>
      <vt:lpstr>Issues with Writes</vt:lpstr>
      <vt:lpstr>Multi-level caches</vt:lpstr>
      <vt:lpstr>Cache performance metrics</vt:lpstr>
      <vt:lpstr>Cache performance metrics</vt:lpstr>
      <vt:lpstr>What does Hit Rate Mean?</vt:lpstr>
      <vt:lpstr>Cache performance metrics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Writing cache-friendly code</vt:lpstr>
      <vt:lpstr>PowerPoint 演示文稿</vt:lpstr>
      <vt:lpstr>Matrix Multiplication Implementation</vt:lpstr>
      <vt:lpstr>Matrix Multiplication</vt:lpstr>
      <vt:lpstr>Matrix Multiplication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Pentium matrix multiply performance</vt:lpstr>
      <vt:lpstr>Pentium matrix multiply performance</vt:lpstr>
      <vt:lpstr>Pentium matrix multiply performance</vt:lpstr>
      <vt:lpstr>The Memory Mountain</vt:lpstr>
      <vt:lpstr>The Memory Mountain</vt:lpstr>
      <vt:lpstr>Memory mountain main routine</vt:lpstr>
      <vt:lpstr>Memory mountain main routine</vt:lpstr>
      <vt:lpstr>Memory mountain main routine</vt:lpstr>
      <vt:lpstr>Memory mountain test function</vt:lpstr>
      <vt:lpstr>Memory mountain test function</vt:lpstr>
      <vt:lpstr>Memory mountain test function</vt:lpstr>
      <vt:lpstr>The Memory Mountain</vt:lpstr>
      <vt:lpstr>The Memory Mountain</vt:lpstr>
      <vt:lpstr>Ridges of temporal locality</vt:lpstr>
      <vt:lpstr>Ridges of temporal locality</vt:lpstr>
      <vt:lpstr>A slope of spatial locality</vt:lpstr>
      <vt:lpstr>A slope of spatial locality</vt:lpstr>
      <vt:lpstr>The Memory Mountain</vt:lpstr>
      <vt:lpstr>Interesting Flat Ridge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 (Ⅲ)</dc:title>
  <dc:creator>Microsoft Office User</dc:creator>
  <cp:lastModifiedBy>李昱翰</cp:lastModifiedBy>
  <cp:revision>28</cp:revision>
  <dcterms:created xsi:type="dcterms:W3CDTF">2016-03-17T10:23:00Z</dcterms:created>
  <dcterms:modified xsi:type="dcterms:W3CDTF">2022-04-20T15:27:28Z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1FBF10BFDD914B49BF9BCFBA8D95E363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eyJoZGlkIjoiMmI2Y2RmNTUyOTczOGJhOTliNTg4NWMyMmQ4YTkzNjMifQ==</vt:lpwstr>
  </property>
</Properties>
</file>